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8" r:id="rId6"/>
    <p:sldId id="279" r:id="rId7"/>
    <p:sldId id="275" r:id="rId8"/>
    <p:sldId id="277" r:id="rId9"/>
    <p:sldId id="280" r:id="rId10"/>
    <p:sldId id="281" r:id="rId11"/>
    <p:sldId id="28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0000"/>
    <a:srgbClr val="814005"/>
    <a:srgbClr val="76280B"/>
    <a:srgbClr val="AA5406"/>
    <a:srgbClr val="942D0B"/>
    <a:srgbClr val="9C4D06"/>
    <a:srgbClr val="FFFFFF"/>
    <a:srgbClr val="F6BF73"/>
    <a:srgbClr val="F9D4A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1678" autoAdjust="0"/>
  </p:normalViewPr>
  <p:slideViewPr>
    <p:cSldViewPr snapToGrid="0">
      <p:cViewPr varScale="1">
        <p:scale>
          <a:sx n="83" d="100"/>
          <a:sy n="83" d="100"/>
        </p:scale>
        <p:origin x="6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805758-D2E5-47F1-BDC8-64F96AB837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A4D7A7-60FE-4B51-8D3B-098FB2A1B3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66161-D383-45DC-9645-1D21647A8641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8030B-DA71-4B18-AA7C-F991BCB518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65FCA-070F-4A6D-A2E0-D5EBEAABC9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4D2B8-7AFA-4F86-9DF3-A6BBE4E238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4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789D0-CA34-4934-A369-C3113E12A3EF}" type="datetimeFigureOut">
              <a:rPr lang="en-US" smtClean="0"/>
              <a:t>8/8/2020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79418-37EB-4378-AD22-89DBB000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4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513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96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36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474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32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664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873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D826893-9059-400D-A708-615823828BC9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4BD7AE3B-6321-488C-8378-B441F7AC62C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52566813-48BF-44A8-9FBD-C9035FDE14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9098912-FEFB-4951-B070-7ED0F1D455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7187CCFC-946C-4708-98C2-CC97857A51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 bwMode="ltGray">
          <a:xfrm>
            <a:off x="1704975" y="2598834"/>
            <a:ext cx="87820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293" y="2742465"/>
            <a:ext cx="8494463" cy="137307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4394039"/>
            <a:ext cx="8493957" cy="11176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129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8/8/2020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22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A59AF3-34E3-4F2D-B219-533C8164A410}"/>
              </a:ext>
            </a:extLst>
          </p:cNvPr>
          <p:cNvSpPr/>
          <p:nvPr userDrawn="1"/>
        </p:nvSpPr>
        <p:spPr>
          <a:xfrm>
            <a:off x="0" y="2590078"/>
            <a:ext cx="1602997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98DDA9-3997-4600-985C-44C2CABD0BA3}"/>
              </a:ext>
            </a:extLst>
          </p:cNvPr>
          <p:cNvSpPr/>
          <p:nvPr userDrawn="1"/>
        </p:nvSpPr>
        <p:spPr>
          <a:xfrm>
            <a:off x="10606797" y="2590077"/>
            <a:ext cx="1602997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3518" y="2750779"/>
            <a:ext cx="1171888" cy="1356442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896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C2D2AED-B2EF-46D8-BC7C-81AE25C80786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Graphic 7" descr="Single gear">
              <a:extLst>
                <a:ext uri="{FF2B5EF4-FFF2-40B4-BE49-F238E27FC236}">
                  <a16:creationId xmlns:a16="http://schemas.microsoft.com/office/drawing/2014/main" id="{2F9289FC-9317-4EC5-8064-00D34185019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Graphic 8" descr="Single gear">
              <a:extLst>
                <a:ext uri="{FF2B5EF4-FFF2-40B4-BE49-F238E27FC236}">
                  <a16:creationId xmlns:a16="http://schemas.microsoft.com/office/drawing/2014/main" id="{09784D29-4AB9-4581-A176-2BC2AD58F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25EF2775-3EFB-4A64-8FAF-4D8B56AE0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A34C11DA-4074-454D-800C-0FC5FBF1CD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8/8/2020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540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8446" y="2336873"/>
            <a:ext cx="5608336" cy="35993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8/8/2020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0702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2620817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8/8/2020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E59F855-D2A7-4662-804E-17B59CD1A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13022" y="2327474"/>
            <a:ext cx="6833757" cy="36087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5739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1090482"/>
          </a:xfrm>
        </p:spPr>
        <p:txBody>
          <a:bodyPr anchor="ctr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8/8/2020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SmartArt Placeholder 12">
            <a:extLst>
              <a:ext uri="{FF2B5EF4-FFF2-40B4-BE49-F238E27FC236}">
                <a16:creationId xmlns:a16="http://schemas.microsoft.com/office/drawing/2014/main" id="{DBD7FBFD-679C-4A5B-A176-220004B60453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80321" y="386862"/>
            <a:ext cx="9614617" cy="3867638"/>
          </a:xfrm>
        </p:spPr>
        <p:txBody>
          <a:bodyPr/>
          <a:lstStyle/>
          <a:p>
            <a:r>
              <a:rPr lang="en-US" noProof="0"/>
              <a:t>Click icon to add SmartArt graphic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5996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2B243BA-55F2-42F1-B294-0EB708FCD888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46408269-63CF-4017-AC0D-C35B044D307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7A3695B4-ADE3-45A9-8119-67D5F83A8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6B8F0030-0551-4558-8533-64D2E4838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9607E3E-29E0-44E4-899A-0955FA4D36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D4251FC-462A-4B83-9F84-2358E52E31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8/8/2020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4006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7FCAB52-C8F0-4659-9B95-C792632631CE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5E98770F-9E46-4F69-9A76-F671813AF57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F08BF8CF-C3C2-4767-B88B-DE07E6A62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E63AFEB7-4AAE-448E-8B0B-C2F2287771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E279C731-1AAF-453A-94B0-6CC292039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8/8/2020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132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B2BD5A-C0EC-4AC1-BBF1-851D8321B964}"/>
              </a:ext>
            </a:extLst>
          </p:cNvPr>
          <p:cNvGrpSpPr/>
          <p:nvPr userDrawn="1"/>
        </p:nvGrpSpPr>
        <p:grpSpPr>
          <a:xfrm rot="5400000">
            <a:off x="188826" y="1282475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538A56DB-6938-460F-9BB3-A0A34C234B3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E2A1D679-9D00-4DC7-82EC-B6C33270E7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8DFB6E86-77FA-4731-B7FA-5A63254A3E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982D40F0-DDB8-45E0-B9D1-5964842C73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D744A42C-4948-489C-8EB2-12C65C47E9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9" y="5928628"/>
            <a:ext cx="10437812" cy="321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1754188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-4931" y="4556102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332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7333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47994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8/8/2020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77334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8697" y="469803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8936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FC60FB4-27C2-4896-9B64-2DFE33815CE2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Graphic 23" descr="Single gear">
              <a:extLst>
                <a:ext uri="{FF2B5EF4-FFF2-40B4-BE49-F238E27FC236}">
                  <a16:creationId xmlns:a16="http://schemas.microsoft.com/office/drawing/2014/main" id="{EE89D477-BED5-4149-965A-0C122D97A0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Graphic 24" descr="Single gear">
              <a:extLst>
                <a:ext uri="{FF2B5EF4-FFF2-40B4-BE49-F238E27FC236}">
                  <a16:creationId xmlns:a16="http://schemas.microsoft.com/office/drawing/2014/main" id="{5CCE09A4-D09F-43A2-8459-2E9D3E9602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Graphic 25" descr="Single gear">
              <a:extLst>
                <a:ext uri="{FF2B5EF4-FFF2-40B4-BE49-F238E27FC236}">
                  <a16:creationId xmlns:a16="http://schemas.microsoft.com/office/drawing/2014/main" id="{9A46A1B3-2A0B-4FFE-AE15-A11187E434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Graphic 26" descr="Single gear">
              <a:extLst>
                <a:ext uri="{FF2B5EF4-FFF2-40B4-BE49-F238E27FC236}">
                  <a16:creationId xmlns:a16="http://schemas.microsoft.com/office/drawing/2014/main" id="{D4F4A02A-94BC-4984-A372-3B77FC854C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8/8/2020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2837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1F89FDF-9788-47AD-B230-0314E7C8D087}"/>
              </a:ext>
            </a:extLst>
          </p:cNvPr>
          <p:cNvGrpSpPr/>
          <p:nvPr userDrawn="1"/>
        </p:nvGrpSpPr>
        <p:grpSpPr>
          <a:xfrm rot="10800000">
            <a:off x="99308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9CD6B783-A97E-437E-B4E2-F7D761F0A2E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4699BB72-0480-4165-8D15-316CEED8CE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685C07D9-1911-4085-8555-C992A61B1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D621B3C3-2371-4ED0-BC1D-87AABF852B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Graphic 22" descr="Single gear">
              <a:extLst>
                <a:ext uri="{FF2B5EF4-FFF2-40B4-BE49-F238E27FC236}">
                  <a16:creationId xmlns:a16="http://schemas.microsoft.com/office/drawing/2014/main" id="{D7D15287-50FE-4441-BA06-D454D73F7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6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9892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8/8/2020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185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0493" y="748304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64D24B-EA78-4E18-9226-569365267E5E}"/>
              </a:ext>
            </a:extLst>
          </p:cNvPr>
          <p:cNvCxnSpPr/>
          <p:nvPr userDrawn="1"/>
        </p:nvCxnSpPr>
        <p:spPr>
          <a:xfrm>
            <a:off x="85711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id="{5BE17E03-04A7-46ED-8623-88DFFD7E30B0}"/>
              </a:ext>
            </a:extLst>
          </p:cNvPr>
          <p:cNvSpPr txBox="1">
            <a:spLocks/>
          </p:cNvSpPr>
          <p:nvPr userDrawn="1"/>
        </p:nvSpPr>
        <p:spPr>
          <a:xfrm>
            <a:off x="2106131" y="790252"/>
            <a:ext cx="30608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400" noProof="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840076-AFCB-4C84-8E23-85DAD3CBEF3E}"/>
              </a:ext>
            </a:extLst>
          </p:cNvPr>
          <p:cNvCxnSpPr/>
          <p:nvPr userDrawn="1"/>
        </p:nvCxnSpPr>
        <p:spPr>
          <a:xfrm>
            <a:off x="52945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50">
            <a:extLst>
              <a:ext uri="{FF2B5EF4-FFF2-40B4-BE49-F238E27FC236}">
                <a16:creationId xmlns:a16="http://schemas.microsoft.com/office/drawing/2014/main" id="{BBA20603-8433-4B38-976F-F18CF78D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132" y="735087"/>
            <a:ext cx="3060802" cy="1080938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EF340F6C-3335-49B0-AE89-7103CA6A7F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4611" y="735013"/>
            <a:ext cx="3060700" cy="108108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1F0AD31D-2FFB-40A9-96C2-F4EE3869BC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62988" y="746125"/>
            <a:ext cx="3070225" cy="10588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Content Placeholder 56">
            <a:extLst>
              <a:ext uri="{FF2B5EF4-FFF2-40B4-BE49-F238E27FC236}">
                <a16:creationId xmlns:a16="http://schemas.microsoft.com/office/drawing/2014/main" id="{52B689E9-5B4C-4CC0-AAA4-847EB66C330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106131" y="2116138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8" name="Content Placeholder 56">
            <a:extLst>
              <a:ext uri="{FF2B5EF4-FFF2-40B4-BE49-F238E27FC236}">
                <a16:creationId xmlns:a16="http://schemas.microsoft.com/office/drawing/2014/main" id="{1D5202CC-08D0-4157-9CB3-AA1EF4A2C85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384611" y="2103211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9" name="Content Placeholder 56">
            <a:extLst>
              <a:ext uri="{FF2B5EF4-FFF2-40B4-BE49-F238E27FC236}">
                <a16:creationId xmlns:a16="http://schemas.microsoft.com/office/drawing/2014/main" id="{7BE8E782-50B7-4C4E-BEA5-DDA27E0F681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659892" y="2097613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5301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2C074DF2-6D4F-4B58-A82E-6322DB69A6CC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Graphic 28" descr="Single gear">
              <a:extLst>
                <a:ext uri="{FF2B5EF4-FFF2-40B4-BE49-F238E27FC236}">
                  <a16:creationId xmlns:a16="http://schemas.microsoft.com/office/drawing/2014/main" id="{B9A8CB2C-0A50-43EC-A2C7-F536FF84DE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Graphic 30" descr="Single gear">
              <a:extLst>
                <a:ext uri="{FF2B5EF4-FFF2-40B4-BE49-F238E27FC236}">
                  <a16:creationId xmlns:a16="http://schemas.microsoft.com/office/drawing/2014/main" id="{71F3D36D-2C1A-4D06-A27F-6A64AA1188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Graphic 31" descr="Single gear">
              <a:extLst>
                <a:ext uri="{FF2B5EF4-FFF2-40B4-BE49-F238E27FC236}">
                  <a16:creationId xmlns:a16="http://schemas.microsoft.com/office/drawing/2014/main" id="{61F0F601-D5AC-45C0-92B6-2376085B0D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DE792A6A-B423-4979-BD59-4CD4A74069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8/8/2020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556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ulti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106B9E-EBA8-4369-8705-FDBBA60DC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0D0165-A38B-4CE8-AE4D-186DBC04F8D4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90C052C9-F1E0-4264-8CAC-31B0B8F76D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92FFF3D-7B2E-44EB-83BA-5453FEC48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C5A9AF4-A787-49A3-83CF-889F9AEE0D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B5D192A5-6FE9-49BC-9104-102935BA03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8/8/2020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F099E8F9-E092-4E4C-AB87-FB2B4EC4D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549" y="3044624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782CF4FC-13E5-4A63-BCF2-3AF43B5F15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0549" y="3987398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8523C4DE-E0C6-4EE1-9145-DA78191746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0549" y="4930171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526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E363D07-B7E9-4C17-BF5B-ADACCCAD7C6C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BF7F7D52-1EF2-49FA-AE87-7BE7232893F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ACC0D449-4064-40FD-A10D-BE7844EB87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1FE621D1-1FD9-49E2-99C8-0CB37634CD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0EA6856C-35D0-465E-B0CB-B889D4DA0B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493FB47-F1DA-40B8-A1F4-115CD1F708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8/8/2020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BF5BF6C-5F7D-464E-B42E-D194CF355A7E}"/>
              </a:ext>
            </a:extLst>
          </p:cNvPr>
          <p:cNvGrpSpPr/>
          <p:nvPr userDrawn="1"/>
        </p:nvGrpSpPr>
        <p:grpSpPr bwMode="ltGray">
          <a:xfrm rot="5400000">
            <a:off x="7096454" y="1615369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F045C13-A0AE-4F21-8EE7-47DCE4B458F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D5197B13-7446-4E28-A62C-4543D7BD63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4B5B975A-536D-4192-B3DE-875F5E141A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BB09BB4-511A-4714-92A7-D9CA09D1FD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8/8/2020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272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7645" y="2336873"/>
            <a:ext cx="46983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1448" y="2336873"/>
            <a:ext cx="4700058" cy="3599316"/>
          </a:xfrm>
        </p:spPr>
        <p:txBody>
          <a:bodyPr anchor="ctr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8/8/2020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697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90C5C8C-B074-498F-921D-CC0B5DF8FBD3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C270183A-92E0-49A5-B6BC-F193467637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6E086889-5472-4B65-A156-D0B8F369C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4BCBF44F-62C7-4F40-99DF-85C459F43E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ABF64D53-5ED0-4A1D-A7EA-94CDB0D37E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2565C769-10BF-4E7B-B099-B4FD458436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0" y="2336873"/>
            <a:ext cx="4698358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94123" y="2336873"/>
            <a:ext cx="4700059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8/8/2020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713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8/8/2020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D7CD5CF-F924-43C6-9C02-06FBC84A6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644" y="2161725"/>
            <a:ext cx="9613861" cy="370264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318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8/8/2020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93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8/8/2020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683A405-3ADE-448E-893F-D3D2E11CC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7819" y="2290763"/>
            <a:ext cx="8396362" cy="31003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202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D6166-2B42-4F11-BAA6-8ABAE1BE810C}" type="datetimeFigureOut">
              <a:rPr lang="en-US" noProof="0" smtClean="0"/>
              <a:t>8/8/2020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26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80" r:id="rId7"/>
    <p:sldLayoutId id="2147483666" r:id="rId8"/>
    <p:sldLayoutId id="2147483682" r:id="rId9"/>
    <p:sldLayoutId id="2147483667" r:id="rId10"/>
    <p:sldLayoutId id="2147483668" r:id="rId11"/>
    <p:sldLayoutId id="2147483681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8" r:id="rId18"/>
    <p:sldLayoutId id="2147483675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Book icon">
            <a:extLst>
              <a:ext uri="{FF2B5EF4-FFF2-40B4-BE49-F238E27FC236}">
                <a16:creationId xmlns:a16="http://schemas.microsoft.com/office/drawing/2014/main" id="{E26792AF-5D39-4A12-8EDD-CC09A60BD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993" y="2961000"/>
            <a:ext cx="936000" cy="93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en-US" dirty="0"/>
              <a:t>Routing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173D3-8B7E-4F91-B862-AC30CB0D27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Name Course</a:t>
            </a:r>
          </a:p>
        </p:txBody>
      </p:sp>
    </p:spTree>
    <p:extLst>
      <p:ext uri="{BB962C8B-B14F-4D97-AF65-F5344CB8AC3E}">
        <p14:creationId xmlns:p14="http://schemas.microsoft.com/office/powerpoint/2010/main" val="1906530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8D0000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EFDD-2D42-4685-9A88-B025DB10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0222E0-5675-4A0B-BB37-E1B48DABD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32" b="71910"/>
          <a:stretch/>
        </p:blipFill>
        <p:spPr>
          <a:xfrm>
            <a:off x="0" y="412365"/>
            <a:ext cx="12192000" cy="1313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42A6E7-0E95-40B7-8866-B9FA0D44FC0F}"/>
              </a:ext>
            </a:extLst>
          </p:cNvPr>
          <p:cNvSpPr txBox="1"/>
          <p:nvPr/>
        </p:nvSpPr>
        <p:spPr>
          <a:xfrm>
            <a:off x="596762" y="715370"/>
            <a:ext cx="8362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Purpose?</a:t>
            </a:r>
            <a:endParaRPr lang="en-IN" sz="40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8C1778-4B6B-4943-8250-37966F5440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557" r="10846" b="15992"/>
          <a:stretch/>
        </p:blipFill>
        <p:spPr>
          <a:xfrm>
            <a:off x="1897818" y="1834166"/>
            <a:ext cx="8485239" cy="523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264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8D0000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EFDD-2D42-4685-9A88-B025DB10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0222E0-5675-4A0B-BB37-E1B48DABD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32" b="71910"/>
          <a:stretch/>
        </p:blipFill>
        <p:spPr>
          <a:xfrm>
            <a:off x="0" y="412365"/>
            <a:ext cx="12192000" cy="1313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42A6E7-0E95-40B7-8866-B9FA0D44FC0F}"/>
              </a:ext>
            </a:extLst>
          </p:cNvPr>
          <p:cNvSpPr txBox="1"/>
          <p:nvPr/>
        </p:nvSpPr>
        <p:spPr>
          <a:xfrm>
            <a:off x="596762" y="715370"/>
            <a:ext cx="8362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Creating Routing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7B483B-A1A8-43FE-8A6F-2B8FBA28BA82}"/>
              </a:ext>
            </a:extLst>
          </p:cNvPr>
          <p:cNvSpPr txBox="1"/>
          <p:nvPr/>
        </p:nvSpPr>
        <p:spPr>
          <a:xfrm>
            <a:off x="596762" y="2096620"/>
            <a:ext cx="10199057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Two way for creating Routing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1. When creating new project. </a:t>
            </a:r>
            <a:br>
              <a:rPr lang="en-US" sz="2400" dirty="0"/>
            </a:br>
            <a:r>
              <a:rPr lang="en-US" sz="2400" dirty="0"/>
              <a:t>2. Adding routing file at the later stage.</a:t>
            </a:r>
            <a:br>
              <a:rPr lang="en-US" sz="2400" dirty="0"/>
            </a:br>
            <a:r>
              <a:rPr lang="en-US" sz="2400" dirty="0"/>
              <a:t>- &lt;base </a:t>
            </a:r>
            <a:r>
              <a:rPr lang="en-US" sz="2400" dirty="0" err="1"/>
              <a:t>href</a:t>
            </a:r>
            <a:r>
              <a:rPr lang="en-US" sz="2400" dirty="0"/>
              <a:t>=“/”&gt; in index file required</a:t>
            </a:r>
            <a:br>
              <a:rPr lang="en-US" sz="2400" dirty="0"/>
            </a:br>
            <a:r>
              <a:rPr lang="en-US" sz="2400" dirty="0"/>
              <a:t>- create our custom routing file and import required classes for routing work.</a:t>
            </a:r>
            <a:br>
              <a:rPr lang="en-US" sz="2400" dirty="0"/>
            </a:br>
            <a:r>
              <a:rPr lang="en-US" sz="2400" dirty="0"/>
              <a:t>- import your custom routing file in the </a:t>
            </a:r>
            <a:r>
              <a:rPr lang="en-US" sz="2400" dirty="0" err="1"/>
              <a:t>app.module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- declare it in the import array.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&lt;router-outlet&gt; is required for displaying the component which navigated through route.</a:t>
            </a:r>
          </a:p>
        </p:txBody>
      </p:sp>
    </p:spTree>
    <p:extLst>
      <p:ext uri="{BB962C8B-B14F-4D97-AF65-F5344CB8AC3E}">
        <p14:creationId xmlns:p14="http://schemas.microsoft.com/office/powerpoint/2010/main" val="3916824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8D0000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EFDD-2D42-4685-9A88-B025DB10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6888DF-207E-42BC-A849-FF2C68C3F599}"/>
              </a:ext>
            </a:extLst>
          </p:cNvPr>
          <p:cNvSpPr/>
          <p:nvPr/>
        </p:nvSpPr>
        <p:spPr>
          <a:xfrm>
            <a:off x="680321" y="2147841"/>
            <a:ext cx="10482978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&lt;router-outlet&gt; directive is used to display views for a given route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&lt;base </a:t>
            </a:r>
            <a:r>
              <a:rPr lang="en-US" sz="2000" dirty="0" err="1"/>
              <a:t>href</a:t>
            </a:r>
            <a:r>
              <a:rPr lang="en-US" sz="2000" dirty="0"/>
              <a:t>=“/”&gt; in index file</a:t>
            </a:r>
            <a:br>
              <a:rPr lang="en-US" sz="2000" dirty="0"/>
            </a:b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app-</a:t>
            </a:r>
            <a:r>
              <a:rPr lang="en-US" sz="2000" dirty="0" err="1"/>
              <a:t>routing.module</a:t>
            </a:r>
            <a:r>
              <a:rPr lang="en-US" sz="2000" dirty="0"/>
              <a:t> file will have all the route information</a:t>
            </a:r>
            <a:br>
              <a:rPr lang="en-US" sz="2000" dirty="0"/>
            </a:b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Import that file into </a:t>
            </a:r>
            <a:r>
              <a:rPr lang="en-US" sz="2000" dirty="0" err="1"/>
              <a:t>app.module</a:t>
            </a:r>
            <a:r>
              <a:rPr lang="en-US" sz="2000" dirty="0"/>
              <a:t> file in imports []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Configure the route in app-</a:t>
            </a:r>
            <a:r>
              <a:rPr lang="en-US" sz="2000" dirty="0" err="1"/>
              <a:t>routing.module</a:t>
            </a:r>
            <a:r>
              <a:rPr lang="en-US" sz="2000" dirty="0"/>
              <a:t> file in routes[]</a:t>
            </a:r>
            <a:br>
              <a:rPr lang="en-US" sz="2000" dirty="0"/>
            </a:br>
            <a:r>
              <a:rPr lang="en-US" sz="2000" dirty="0"/>
              <a:t>{ path: ’</a:t>
            </a:r>
            <a:r>
              <a:rPr lang="en-US" sz="2000" dirty="0" err="1"/>
              <a:t>urlpath</a:t>
            </a:r>
            <a:r>
              <a:rPr lang="en-US" sz="2000" dirty="0"/>
              <a:t>’, component: &lt;</a:t>
            </a:r>
            <a:r>
              <a:rPr lang="en-US" sz="2000" dirty="0" err="1"/>
              <a:t>componentname</a:t>
            </a:r>
            <a:r>
              <a:rPr lang="en-US" sz="2000" dirty="0"/>
              <a:t>&gt; }</a:t>
            </a:r>
            <a:br>
              <a:rPr lang="en-US" sz="2000" dirty="0"/>
            </a:b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Make sure to import all the component before declare it in routes[]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Always use </a:t>
            </a:r>
            <a:r>
              <a:rPr lang="en-US" sz="2000" b="1" dirty="0" err="1"/>
              <a:t>routerLink</a:t>
            </a:r>
            <a:r>
              <a:rPr lang="en-US" sz="2000" b="1" dirty="0"/>
              <a:t> directive instead of </a:t>
            </a:r>
            <a:r>
              <a:rPr lang="en-US" sz="2000" b="1" dirty="0" err="1"/>
              <a:t>href</a:t>
            </a:r>
            <a:r>
              <a:rPr lang="en-US" sz="2000" b="1" dirty="0"/>
              <a:t> for giving links.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0222E0-5675-4A0B-BB37-E1B48DABD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32" b="71910"/>
          <a:stretch/>
        </p:blipFill>
        <p:spPr>
          <a:xfrm>
            <a:off x="0" y="412365"/>
            <a:ext cx="12192000" cy="1313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42A6E7-0E95-40B7-8866-B9FA0D44FC0F}"/>
              </a:ext>
            </a:extLst>
          </p:cNvPr>
          <p:cNvSpPr txBox="1"/>
          <p:nvPr/>
        </p:nvSpPr>
        <p:spPr>
          <a:xfrm>
            <a:off x="596762" y="715370"/>
            <a:ext cx="8362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Points to remember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925404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8D0000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EFDD-2D42-4685-9A88-B025DB10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6888DF-207E-42BC-A849-FF2C68C3F599}"/>
              </a:ext>
            </a:extLst>
          </p:cNvPr>
          <p:cNvSpPr/>
          <p:nvPr/>
        </p:nvSpPr>
        <p:spPr>
          <a:xfrm>
            <a:off x="680321" y="2147841"/>
            <a:ext cx="1048297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err="1"/>
              <a:t>routerLinkActive</a:t>
            </a:r>
            <a:br>
              <a:rPr lang="en-IN" sz="2400" dirty="0"/>
            </a:br>
            <a:r>
              <a:rPr lang="en-IN" sz="2400" dirty="0"/>
              <a:t>  </a:t>
            </a:r>
            <a:r>
              <a:rPr lang="en-IN" sz="2400" dirty="0" err="1"/>
              <a:t>routerLinkActive</a:t>
            </a:r>
            <a:r>
              <a:rPr lang="en-IN" sz="2400" dirty="0"/>
              <a:t>=“&lt;</a:t>
            </a:r>
            <a:r>
              <a:rPr lang="en-IN" sz="2400" dirty="0" err="1"/>
              <a:t>css</a:t>
            </a:r>
            <a:r>
              <a:rPr lang="en-IN" sz="2400" dirty="0"/>
              <a:t> class name&gt;”</a:t>
            </a:r>
          </a:p>
          <a:p>
            <a:r>
              <a:rPr lang="en-IN" sz="2400" dirty="0"/>
              <a:t>	</a:t>
            </a:r>
            <a:r>
              <a:rPr lang="en-IN" sz="2400" dirty="0" err="1"/>
              <a:t>ie</a:t>
            </a:r>
            <a:r>
              <a:rPr lang="en-IN" sz="2400" dirty="0"/>
              <a:t>: </a:t>
            </a:r>
            <a:r>
              <a:rPr lang="en-US" sz="2400" dirty="0"/>
              <a:t>&lt;a </a:t>
            </a:r>
            <a:r>
              <a:rPr lang="en-US" sz="2400" dirty="0" err="1"/>
              <a:t>routerLink</a:t>
            </a:r>
            <a:r>
              <a:rPr lang="en-US" sz="2400" dirty="0"/>
              <a:t>="</a:t>
            </a:r>
            <a:r>
              <a:rPr lang="en-US" sz="2400" dirty="0" err="1"/>
              <a:t>employeedetails</a:t>
            </a:r>
            <a:r>
              <a:rPr lang="en-US" sz="2400" dirty="0"/>
              <a:t>" </a:t>
            </a:r>
            <a:r>
              <a:rPr lang="en-US" sz="2400" dirty="0" err="1"/>
              <a:t>routerLinkActive</a:t>
            </a:r>
            <a:r>
              <a:rPr lang="en-US" sz="2400" dirty="0"/>
              <a:t>="</a:t>
            </a:r>
            <a:r>
              <a:rPr lang="en-US" sz="2400" dirty="0" err="1"/>
              <a:t>activelink</a:t>
            </a:r>
            <a:r>
              <a:rPr lang="en-US" sz="2400" dirty="0"/>
              <a:t>"&gt;</a:t>
            </a:r>
            <a:br>
              <a:rPr lang="en-US" sz="2400" dirty="0"/>
            </a:br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Wildcard route</a:t>
            </a:r>
            <a:br>
              <a:rPr lang="en-IN" sz="2400" dirty="0"/>
            </a:br>
            <a:r>
              <a:rPr lang="en-IN" sz="2400" dirty="0"/>
              <a:t>	 { path:'**', component: </a:t>
            </a:r>
            <a:r>
              <a:rPr lang="en-IN" sz="2400" dirty="0" err="1"/>
              <a:t>PageNotFoundComponent</a:t>
            </a:r>
            <a:r>
              <a:rPr lang="en-IN" sz="2400" dirty="0"/>
              <a:t>}</a:t>
            </a:r>
            <a:br>
              <a:rPr lang="en-IN" sz="2400" dirty="0"/>
            </a:br>
            <a:r>
              <a:rPr lang="en-IN" sz="2400" dirty="0"/>
              <a:t>   always should be last route.</a:t>
            </a:r>
            <a:br>
              <a:rPr lang="en-IN" sz="2400" dirty="0"/>
            </a:b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0222E0-5675-4A0B-BB37-E1B48DABD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32" b="71910"/>
          <a:stretch/>
        </p:blipFill>
        <p:spPr>
          <a:xfrm>
            <a:off x="0" y="412365"/>
            <a:ext cx="12192000" cy="1313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42A6E7-0E95-40B7-8866-B9FA0D44FC0F}"/>
              </a:ext>
            </a:extLst>
          </p:cNvPr>
          <p:cNvSpPr txBox="1"/>
          <p:nvPr/>
        </p:nvSpPr>
        <p:spPr>
          <a:xfrm>
            <a:off x="596762" y="715370"/>
            <a:ext cx="8362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Features	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13719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8D0000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EFDD-2D42-4685-9A88-B025DB10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6888DF-207E-42BC-A849-FF2C68C3F599}"/>
              </a:ext>
            </a:extLst>
          </p:cNvPr>
          <p:cNvSpPr/>
          <p:nvPr/>
        </p:nvSpPr>
        <p:spPr>
          <a:xfrm>
            <a:off x="680321" y="2147841"/>
            <a:ext cx="1048297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Redirecting to default route</a:t>
            </a:r>
          </a:p>
          <a:p>
            <a:r>
              <a:rPr lang="en-IN" sz="2400" dirty="0"/>
              <a:t>	- using component</a:t>
            </a:r>
            <a:br>
              <a:rPr lang="en-IN" sz="2400" dirty="0"/>
            </a:br>
            <a:r>
              <a:rPr lang="en-IN" sz="2400" dirty="0"/>
              <a:t>	{ path:'', component: </a:t>
            </a:r>
            <a:r>
              <a:rPr lang="en-IN" sz="2400" dirty="0" err="1"/>
              <a:t>EmployeeListingHttpComponent</a:t>
            </a:r>
            <a:r>
              <a:rPr lang="en-IN" sz="2400" dirty="0"/>
              <a:t> },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	- using </a:t>
            </a:r>
            <a:r>
              <a:rPr lang="en-IN" sz="2400" dirty="0" err="1"/>
              <a:t>redirectTo</a:t>
            </a:r>
            <a:br>
              <a:rPr lang="en-IN" sz="2400" dirty="0"/>
            </a:br>
            <a:r>
              <a:rPr lang="en-US" sz="2400" dirty="0"/>
              <a:t>     { path:'', </a:t>
            </a:r>
            <a:r>
              <a:rPr lang="en-US" sz="2400" dirty="0" err="1"/>
              <a:t>redirectTo</a:t>
            </a:r>
            <a:r>
              <a:rPr lang="en-US" sz="2400" dirty="0"/>
              <a:t>: '/</a:t>
            </a:r>
            <a:r>
              <a:rPr lang="en-US" sz="2400" dirty="0" err="1"/>
              <a:t>employeelisting</a:t>
            </a:r>
            <a:r>
              <a:rPr lang="en-US" sz="2400" dirty="0"/>
              <a:t>', </a:t>
            </a:r>
            <a:r>
              <a:rPr lang="en-US" sz="2400" dirty="0" err="1"/>
              <a:t>pathMatch</a:t>
            </a:r>
            <a:r>
              <a:rPr lang="en-US" sz="2400" dirty="0"/>
              <a:t>:'full’ },</a:t>
            </a:r>
            <a:br>
              <a:rPr lang="en-US" sz="2400" dirty="0"/>
            </a:br>
            <a:r>
              <a:rPr lang="en-IN" sz="2400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Need to </a:t>
            </a:r>
            <a:r>
              <a:rPr lang="en-IN" sz="2400" dirty="0" err="1"/>
              <a:t>mension</a:t>
            </a:r>
            <a:r>
              <a:rPr lang="en-IN" sz="2400" dirty="0"/>
              <a:t> another property when using </a:t>
            </a:r>
            <a:r>
              <a:rPr lang="en-IN" sz="2400" dirty="0" err="1"/>
              <a:t>redirectTo</a:t>
            </a:r>
            <a:r>
              <a:rPr lang="en-IN" sz="2400" dirty="0"/>
              <a:t> which is,</a:t>
            </a:r>
            <a:br>
              <a:rPr lang="en-IN" sz="2400" dirty="0"/>
            </a:br>
            <a:r>
              <a:rPr lang="en-IN" sz="2400" dirty="0" err="1"/>
              <a:t>pathMatch</a:t>
            </a:r>
            <a:r>
              <a:rPr lang="en-IN" sz="2400" dirty="0"/>
              <a:t>: full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0222E0-5675-4A0B-BB37-E1B48DABD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32" b="71910"/>
          <a:stretch/>
        </p:blipFill>
        <p:spPr>
          <a:xfrm>
            <a:off x="0" y="412365"/>
            <a:ext cx="12192000" cy="1313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42A6E7-0E95-40B7-8866-B9FA0D44FC0F}"/>
              </a:ext>
            </a:extLst>
          </p:cNvPr>
          <p:cNvSpPr txBox="1"/>
          <p:nvPr/>
        </p:nvSpPr>
        <p:spPr>
          <a:xfrm>
            <a:off x="596762" y="715370"/>
            <a:ext cx="8362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Features	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831771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8D0000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EFDD-2D42-4685-9A88-B025DB10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6888DF-207E-42BC-A849-FF2C68C3F599}"/>
              </a:ext>
            </a:extLst>
          </p:cNvPr>
          <p:cNvSpPr/>
          <p:nvPr/>
        </p:nvSpPr>
        <p:spPr>
          <a:xfrm>
            <a:off x="680320" y="2147841"/>
            <a:ext cx="1129537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200" dirty="0"/>
              <a:t>Create Parameterize route in route file:</a:t>
            </a:r>
            <a:br>
              <a:rPr lang="en-IN" sz="2200" dirty="0"/>
            </a:br>
            <a:r>
              <a:rPr lang="en-IN" sz="2200" dirty="0"/>
              <a:t>{ path:'</a:t>
            </a:r>
            <a:r>
              <a:rPr lang="en-IN" sz="2200" dirty="0" err="1"/>
              <a:t>singleempdetails</a:t>
            </a:r>
            <a:r>
              <a:rPr lang="en-IN" sz="2200" dirty="0"/>
              <a:t>/:id', component: </a:t>
            </a:r>
            <a:r>
              <a:rPr lang="en-IN" sz="2200" dirty="0" err="1"/>
              <a:t>SingleEmployeeDetailsComponent</a:t>
            </a:r>
            <a:r>
              <a:rPr lang="en-IN" sz="2200" dirty="0"/>
              <a:t> },</a:t>
            </a:r>
          </a:p>
          <a:p>
            <a:pPr marL="457200" indent="-457200">
              <a:buFont typeface="+mj-lt"/>
              <a:buAutoNum type="arabicPeriod"/>
            </a:pPr>
            <a:endParaRPr lang="en-IN" sz="2200" dirty="0"/>
          </a:p>
          <a:p>
            <a:pPr marL="457200" indent="-457200">
              <a:buFont typeface="+mj-lt"/>
              <a:buAutoNum type="arabicPeriod"/>
            </a:pPr>
            <a:r>
              <a:rPr lang="en-IN" sz="2200" dirty="0"/>
              <a:t>Pass parameter</a:t>
            </a:r>
            <a:br>
              <a:rPr lang="en-IN" sz="2200" dirty="0"/>
            </a:br>
            <a:r>
              <a:rPr lang="en-IN" sz="2200" dirty="0"/>
              <a:t>- </a:t>
            </a:r>
            <a:r>
              <a:rPr lang="en-US" sz="2200" dirty="0"/>
              <a:t>import { Router } from '@angular/router’; </a:t>
            </a:r>
            <a:br>
              <a:rPr lang="en-US" sz="2200" dirty="0"/>
            </a:br>
            <a:r>
              <a:rPr lang="en-US" sz="2200" dirty="0"/>
              <a:t>- Create local variable in constructor</a:t>
            </a:r>
            <a:br>
              <a:rPr lang="en-IN" sz="2200" dirty="0"/>
            </a:br>
            <a:r>
              <a:rPr lang="en-IN" sz="2200" dirty="0"/>
              <a:t>- Call it like: </a:t>
            </a:r>
            <a:r>
              <a:rPr lang="en-US" sz="2200" dirty="0" err="1"/>
              <a:t>this.router.navigate</a:t>
            </a:r>
            <a:r>
              <a:rPr lang="en-US" sz="2200" dirty="0"/>
              <a:t>(['/</a:t>
            </a:r>
            <a:r>
              <a:rPr lang="en-US" sz="2200" dirty="0" err="1"/>
              <a:t>singleempdetails</a:t>
            </a:r>
            <a:r>
              <a:rPr lang="en-US" sz="2200" dirty="0"/>
              <a:t>', id])</a:t>
            </a:r>
            <a:br>
              <a:rPr lang="en-US" sz="2200" dirty="0"/>
            </a:br>
            <a:endParaRPr lang="en-IN" sz="2200" dirty="0"/>
          </a:p>
          <a:p>
            <a:pPr marL="457200" indent="-457200">
              <a:buFont typeface="+mj-lt"/>
              <a:buAutoNum type="arabicPeriod"/>
            </a:pPr>
            <a:r>
              <a:rPr lang="en-IN" sz="2200" dirty="0"/>
              <a:t>Fetch the parameter</a:t>
            </a:r>
          </a:p>
          <a:p>
            <a:r>
              <a:rPr lang="en-IN" sz="2200" dirty="0"/>
              <a:t>	 - import { </a:t>
            </a:r>
            <a:r>
              <a:rPr lang="en-IN" sz="2200" dirty="0" err="1"/>
              <a:t>ActivatedRoute</a:t>
            </a:r>
            <a:r>
              <a:rPr lang="en-IN" sz="2200" dirty="0"/>
              <a:t> } from '@angular/router’;</a:t>
            </a:r>
          </a:p>
          <a:p>
            <a:r>
              <a:rPr lang="en-IN" sz="2200" dirty="0"/>
              <a:t>	 - Construct in the local variable</a:t>
            </a:r>
          </a:p>
          <a:p>
            <a:r>
              <a:rPr lang="en-IN" sz="2200" dirty="0"/>
              <a:t>	 - </a:t>
            </a:r>
            <a:r>
              <a:rPr lang="en-IN" sz="2200" dirty="0" err="1"/>
              <a:t>this.employeeid</a:t>
            </a:r>
            <a:r>
              <a:rPr lang="en-IN" sz="2200" dirty="0"/>
              <a:t> = </a:t>
            </a:r>
            <a:r>
              <a:rPr lang="en-IN" sz="2200" dirty="0" err="1"/>
              <a:t>parseInt</a:t>
            </a:r>
            <a:r>
              <a:rPr lang="en-IN" sz="2200" dirty="0"/>
              <a:t>(</a:t>
            </a:r>
            <a:r>
              <a:rPr lang="en-IN" sz="2200" dirty="0" err="1"/>
              <a:t>this.activatedroute.snapshot.paramMap.get</a:t>
            </a:r>
            <a:r>
              <a:rPr lang="en-IN" sz="2200" dirty="0"/>
              <a:t>('id')); </a:t>
            </a:r>
            <a:br>
              <a:rPr lang="en-IN" sz="2200" dirty="0"/>
            </a:br>
            <a:br>
              <a:rPr lang="en-IN" sz="2200" dirty="0"/>
            </a:br>
            <a:br>
              <a:rPr lang="en-IN" sz="2200" dirty="0"/>
            </a:br>
            <a:endParaRPr lang="en-IN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0222E0-5675-4A0B-BB37-E1B48DABD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32" b="71910"/>
          <a:stretch/>
        </p:blipFill>
        <p:spPr>
          <a:xfrm>
            <a:off x="0" y="412365"/>
            <a:ext cx="12192000" cy="1313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42A6E7-0E95-40B7-8866-B9FA0D44FC0F}"/>
              </a:ext>
            </a:extLst>
          </p:cNvPr>
          <p:cNvSpPr txBox="1"/>
          <p:nvPr/>
        </p:nvSpPr>
        <p:spPr>
          <a:xfrm>
            <a:off x="596762" y="715370"/>
            <a:ext cx="83627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Route Parameter Steps</a:t>
            </a:r>
          </a:p>
          <a:p>
            <a:r>
              <a:rPr lang="en-US" sz="4000" dirty="0"/>
              <a:t>	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132496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rgbClr val="8D0000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EFDD-2D42-4685-9A88-B025DB10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6888DF-207E-42BC-A849-FF2C68C3F599}"/>
              </a:ext>
            </a:extLst>
          </p:cNvPr>
          <p:cNvSpPr/>
          <p:nvPr/>
        </p:nvSpPr>
        <p:spPr>
          <a:xfrm>
            <a:off x="680320" y="2147841"/>
            <a:ext cx="1129537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Angular decides about initialize a new component or re-use it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/>
              <a:t>Sometimes if initialization not happened </a:t>
            </a:r>
            <a:r>
              <a:rPr lang="en-US" sz="2200" dirty="0" err="1"/>
              <a:t>ngOnInit</a:t>
            </a:r>
            <a:r>
              <a:rPr lang="en-US" sz="2200" dirty="0"/>
              <a:t> method will not call So updated </a:t>
            </a:r>
            <a:r>
              <a:rPr lang="en-US" sz="2200" dirty="0" err="1"/>
              <a:t>paramater</a:t>
            </a:r>
            <a:r>
              <a:rPr lang="en-US" sz="2200" dirty="0"/>
              <a:t> will not get.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 err="1"/>
              <a:t>ParamMap</a:t>
            </a:r>
            <a:r>
              <a:rPr lang="en-US" sz="2200" dirty="0"/>
              <a:t> is an </a:t>
            </a:r>
            <a:r>
              <a:rPr lang="en-US" sz="2200" dirty="0" err="1"/>
              <a:t>api</a:t>
            </a:r>
            <a:r>
              <a:rPr lang="en-US" sz="2200" dirty="0"/>
              <a:t> provides us the get method and gives us the updated parameter once URL changes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/>
              <a:t>Two Steps:</a:t>
            </a:r>
            <a:br>
              <a:rPr lang="en-US" sz="2200" dirty="0"/>
            </a:br>
            <a:r>
              <a:rPr lang="en-US" sz="2200" dirty="0"/>
              <a:t>import { </a:t>
            </a:r>
            <a:r>
              <a:rPr lang="en-US" sz="2200" dirty="0" err="1"/>
              <a:t>ParamMap</a:t>
            </a:r>
            <a:r>
              <a:rPr lang="en-US" sz="2200" dirty="0"/>
              <a:t> } from '@angular/router'; </a:t>
            </a:r>
            <a:br>
              <a:rPr lang="en-US" sz="2200" dirty="0"/>
            </a:br>
            <a:r>
              <a:rPr lang="en-US" sz="2200" dirty="0" err="1"/>
              <a:t>this.activatedroute.paramMap.subscribe</a:t>
            </a:r>
            <a:r>
              <a:rPr lang="en-US" sz="2200" dirty="0"/>
              <a:t>((params: </a:t>
            </a:r>
            <a:r>
              <a:rPr lang="en-US" sz="2200" dirty="0" err="1"/>
              <a:t>ParamMap</a:t>
            </a:r>
            <a:r>
              <a:rPr lang="en-US" sz="2200" dirty="0"/>
              <a:t>) =&gt; {</a:t>
            </a:r>
          </a:p>
          <a:p>
            <a:r>
              <a:rPr lang="en-US" sz="2200" dirty="0"/>
              <a:t>      </a:t>
            </a:r>
            <a:r>
              <a:rPr lang="en-US" sz="2200" dirty="0" err="1"/>
              <a:t>this.employeeid</a:t>
            </a:r>
            <a:r>
              <a:rPr lang="en-US" sz="2200" dirty="0"/>
              <a:t> = </a:t>
            </a:r>
            <a:r>
              <a:rPr lang="en-US" sz="2200" dirty="0" err="1"/>
              <a:t>parseInt</a:t>
            </a:r>
            <a:r>
              <a:rPr lang="en-US" sz="2200" dirty="0"/>
              <a:t>(</a:t>
            </a:r>
            <a:r>
              <a:rPr lang="en-US" sz="2200" dirty="0" err="1"/>
              <a:t>params.get</a:t>
            </a:r>
            <a:r>
              <a:rPr lang="en-US" sz="2200" dirty="0"/>
              <a:t>('id')); </a:t>
            </a:r>
          </a:p>
          <a:p>
            <a:r>
              <a:rPr lang="en-US" sz="2200" dirty="0"/>
              <a:t>});</a:t>
            </a:r>
            <a:endParaRPr lang="en-IN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0222E0-5675-4A0B-BB37-E1B48DABD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32" b="71910"/>
          <a:stretch/>
        </p:blipFill>
        <p:spPr>
          <a:xfrm>
            <a:off x="0" y="412365"/>
            <a:ext cx="12192000" cy="1313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42A6E7-0E95-40B7-8866-B9FA0D44FC0F}"/>
              </a:ext>
            </a:extLst>
          </p:cNvPr>
          <p:cNvSpPr txBox="1"/>
          <p:nvPr/>
        </p:nvSpPr>
        <p:spPr>
          <a:xfrm>
            <a:off x="596762" y="715370"/>
            <a:ext cx="8362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ParamMap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07641529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7421116_Reflection on learning_AAS_v5" id="{59B7BDFB-57AB-4529-979B-198FE99CC53E}" vid="{8B6E8B8A-CD93-411A-90DE-1F9807F38B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18699A2-1304-4DB0-887E-96D5B04746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2AB9FA-5EE8-4111-B873-E09ACA2BC3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CF1D2AC-2735-457E-B639-07E13F9A629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1203</Words>
  <Application>Microsoft Office PowerPoint</Application>
  <PresentationFormat>Widescreen</PresentationFormat>
  <Paragraphs>118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Segoe UI</vt:lpstr>
      <vt:lpstr>Trebuchet MS</vt:lpstr>
      <vt:lpstr>Berlin</vt:lpstr>
      <vt:lpstr>Routing</vt:lpstr>
      <vt:lpstr>Installation</vt:lpstr>
      <vt:lpstr>Installation</vt:lpstr>
      <vt:lpstr>Installation</vt:lpstr>
      <vt:lpstr>Installation</vt:lpstr>
      <vt:lpstr>Installation</vt:lpstr>
      <vt:lpstr>Installation</vt:lpstr>
      <vt:lpstr>Installation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2020-07-06T04:24:52Z</dcterms:created>
  <dcterms:modified xsi:type="dcterms:W3CDTF">2020-08-08T04:17:36Z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