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>
        <p:scale>
          <a:sx n="81" d="100"/>
          <a:sy n="81" d="100"/>
        </p:scale>
        <p:origin x="48" y="-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04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1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2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33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8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3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61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52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2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BA15-7C77-4533-A604-96AEA676F967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D974-CD1A-4874-9C22-E0EE59E682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38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70342D-3063-4F31-B858-31D69C08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Makine Öğrenmesi Projesi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76EE83-CD03-4C28-A7B0-5A11D3F1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Ad : </a:t>
            </a:r>
            <a:r>
              <a:rPr lang="tr-TR" dirty="0"/>
              <a:t>Hüseyin</a:t>
            </a:r>
          </a:p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Soyad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tr-TR" dirty="0"/>
              <a:t> Oral</a:t>
            </a:r>
          </a:p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Numara : </a:t>
            </a:r>
            <a:r>
              <a:rPr lang="tr-TR" dirty="0"/>
              <a:t>170101033</a:t>
            </a:r>
          </a:p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Proje Konusu : </a:t>
            </a:r>
            <a:r>
              <a:rPr lang="tr-TR" dirty="0"/>
              <a:t>Makine Öğrenmesi Yöntemleri İle </a:t>
            </a:r>
            <a:r>
              <a:rPr lang="tr-TR" dirty="0" err="1"/>
              <a:t>Obezite</a:t>
            </a:r>
            <a:r>
              <a:rPr lang="tr-TR" dirty="0"/>
              <a:t> Seviyelerinin Sınıflandırılması</a:t>
            </a:r>
          </a:p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Dersi Veren Öğretim Görevlisinin Adı Ve Soyadı : </a:t>
            </a:r>
            <a:r>
              <a:rPr lang="tr-TR" dirty="0"/>
              <a:t>Murat Gök</a:t>
            </a:r>
          </a:p>
        </p:txBody>
      </p:sp>
    </p:spTree>
    <p:extLst>
      <p:ext uri="{BB962C8B-B14F-4D97-AF65-F5344CB8AC3E}">
        <p14:creationId xmlns:p14="http://schemas.microsoft.com/office/powerpoint/2010/main" val="218854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B6828C-4397-4300-889A-C879E69F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9407"/>
          </a:xfrm>
        </p:spPr>
        <p:txBody>
          <a:bodyPr>
            <a:normAutofit/>
          </a:bodyPr>
          <a:lstStyle/>
          <a:p>
            <a:r>
              <a:rPr lang="tr-TR" sz="3200" b="1" dirty="0"/>
              <a:t>1-)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BED555-165F-4E81-BEF6-BA5C1C6D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Günümüzde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obezite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insan sağlığı için önemli bir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sorundur.Obezite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için önemli noktalar beslenme durumu ve fiziksel durumdur. Bu çalışmada eldeki veriler ve onlara ait öznitelikler ile insanların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obezite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durumlarına göre sınıflandırma(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classfication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 işlemi yapılmıştır.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Obezite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durumları şunlardır ;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InsufficientWeight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,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NormalWeight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, ObesityType_1 ,ObesityType_2 ,ObesityType_3 , OverwightLevel_1 ,OverwightLevel_2 . Sınıflandırma işleminde kullanılan modeller ise şunlardır ;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Naive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Bayes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, Destek Vektör Makineleri, Rastgele Orman (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Random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Forest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 , k-NN , Karar Ağaçları (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Decision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Tree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 ve </a:t>
            </a:r>
            <a:r>
              <a:rPr lang="tr-TR" sz="24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Lojistic</a:t>
            </a:r>
            <a:r>
              <a:rPr lang="tr-TR" sz="24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Regresyon kullanılmıştır.</a:t>
            </a:r>
            <a:endParaRPr lang="tr-TR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BA2F6-7083-4343-9782-9200693D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2-) Veri Seti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çalışmada kullanılan veri seti  UCI ‘ den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alınmıştır.Veri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setinden 17 öznitelik ve 2111 tane veri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vardır.Veri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setine ait öznitelikler aşağıdaki tabloda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gözükmekterdir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9B8F07BC-0804-40F9-97AD-E7B95E82D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46504"/>
              </p:ext>
            </p:extLst>
          </p:nvPr>
        </p:nvGraphicFramePr>
        <p:xfrm>
          <a:off x="1828800" y="1690689"/>
          <a:ext cx="8399282" cy="4276470"/>
        </p:xfrm>
        <a:graphic>
          <a:graphicData uri="http://schemas.openxmlformats.org/drawingml/2006/table">
            <a:tbl>
              <a:tblPr firstRow="1" firstCol="1" bandRow="1"/>
              <a:tblGrid>
                <a:gridCol w="1441280">
                  <a:extLst>
                    <a:ext uri="{9D8B030D-6E8A-4147-A177-3AD203B41FA5}">
                      <a16:colId xmlns:a16="http://schemas.microsoft.com/office/drawing/2014/main" val="1105060341"/>
                    </a:ext>
                  </a:extLst>
                </a:gridCol>
                <a:gridCol w="6958002">
                  <a:extLst>
                    <a:ext uri="{9D8B030D-6E8A-4147-A177-3AD203B41FA5}">
                      <a16:colId xmlns:a16="http://schemas.microsoft.com/office/drawing/2014/main" val="319495898"/>
                    </a:ext>
                  </a:extLst>
                </a:gridCol>
              </a:tblGrid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Öznitekik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Açıklama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76936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Cinsiyet  (Female / Male)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18363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Yaş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848604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Boyu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58427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Ağırlığı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97815"/>
                  </a:ext>
                </a:extLst>
              </a:tr>
              <a:tr h="4082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family_history_with_overweight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Aile üyelerinde aşırı biri varmı (Yes / No 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62806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FAVC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Sık sık yüksek kalorili yiyeceklerinin yenilip yenilmemesi (Yes /No)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17704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FCVC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Öğünlerde sebzeli yemek yenilip yenilmediği (Never ,Sometimes,Always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15478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NCP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Günde kaç ana öğün yediği (Between 1-2 (0),  Three (1), More than Three (2)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65726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CAEC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Öğün aralarında yemek yenip yenmediği(Always, Frequently, Sometimes, No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71989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SMOKE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Sigara içip içmediği (Yes / NO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20637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CH2O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Günden ne kadar su içtiği (Less than a litter (0) , Between 1-2 (1),More than two litter (2)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81919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SCC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Günlük yenilen kaloriler takip edilip edilmediği (Yes / No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728970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FAF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 sıklıkla fiziksel aktive yapıldığı (No, 1 or 2 days, 2 or 4 days,4 or 5 days)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44742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Teknolojik aletlerin ne kadar kullanıldığı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452840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CALC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 sıklıkla alkol alındığı (No,Sometimes,Frequently,Always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174946"/>
                  </a:ext>
                </a:extLst>
              </a:tr>
              <a:tr h="199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MTRANS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Genellikle kullanılan ulaşım aracı (Automobile,Bike,Motorbike,PublicTransportain,Walking 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007835"/>
                  </a:ext>
                </a:extLst>
              </a:tr>
              <a:tr h="676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NObeyesdad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Obezite durumu ( </a:t>
                      </a:r>
                      <a:r>
                        <a:rPr lang="tr-TR" sz="110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InsufficientWeight , NormalWeight , ObesityType_1 ,ObesityType_2 ,ObesityType_3 , OverwightLevel_1 ,OverwightLevel_2</a:t>
                      </a:r>
                      <a:r>
                        <a:rPr lang="tr-TR" sz="1100" b="1">
                          <a:solidFill>
                            <a:srgbClr val="262626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9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09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E63D96-9E6A-4C94-929E-76809832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693"/>
          </a:xfrm>
        </p:spPr>
        <p:txBody>
          <a:bodyPr/>
          <a:lstStyle/>
          <a:p>
            <a:r>
              <a:rPr lang="tr-T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3-) Kullanılan Sınıflandırma Algoritmalarının Sonuçları Ve Sonuçların Tartışılması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C9B1C-F4F3-4FED-BD2B-D1BC1B20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48"/>
            <a:ext cx="10515600" cy="52130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(K-</a:t>
            </a: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Nearest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Algoritması : 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Tembel bir öğrenme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türüdür.KNN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temelde.KNN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temelde bulunan yeni noktaya en yakın noktalar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aranır.K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bilinmeyen noktanın yakın komşularının miktarını temsil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eder.Yani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nesne komşuları arasında en yaygın sınıfa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verilir.KNN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için uzaklık (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hesaplanırken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uzaklık hesaplama fonksiyonu kullanılır.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Rastgele Orman (</a:t>
            </a: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Rastgele Orman aslında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overfittingin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(aşırı öğrenme) önüne geçmek için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kullanılır.Rastgele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Orman modeli problemi çözmek için hem veri setinde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hemde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öznitelikleri rastgele olarak 10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larca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veya 100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lerce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set seçip bunları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eğitiyior.Bu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yöntemle 100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lerce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karar ağacı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oluşuyuor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her karar ağacı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biriysel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olarak tahminde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bulunuyuor.En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sonunda bu ağaçların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ortalması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alınıp ona göre sınıflandırma işlemi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yapılıyıor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Lojistic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Regresyon : 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sonucu belirleyen bir veya daha fazla bağımsız değişken bulunan bir veri kümesini analiz etmek için kullanılan bir yöntemdir.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:</a:t>
            </a:r>
            <a:r>
              <a:rPr lang="tr-TR" sz="1800" spc="-5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spc="-5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tr-TR" sz="1800" b="1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spc="-5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tr-TR" sz="1800" b="1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sınıflandırıcısının temeli </a:t>
            </a:r>
            <a:r>
              <a:rPr lang="tr-TR" sz="1800" b="1" spc="-5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r>
              <a:rPr lang="tr-TR" sz="1800" b="1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teoremine dayanır. Tembel  bir öğrenme algoritmasıdır aynı zamanda dengesiz veri kümelerinde de çalışabilir. 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Algoritmanın çalışma şekli bir eleman için her durumun olasılığını hesaplar ve olasılık değeri en yüksek olana göre sınıflandırır.</a:t>
            </a:r>
            <a:r>
              <a:rPr lang="tr-TR" sz="1800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spc="-5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Karar Ağaçları (</a:t>
            </a:r>
            <a:r>
              <a:rPr lang="tr-TR" sz="1800" b="1" spc="-5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lang="tr-TR" sz="1800" b="1" spc="-5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spc="-5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tr-TR" sz="1800" b="1" spc="-5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</a:t>
            </a:r>
            <a:r>
              <a:rPr lang="tr-TR" sz="1800" spc="-5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basit tanım ile, olası sonuç için oluşturulabilecek karar yollarının oluşturulmasıdır. Elimizdeki veri setindeki bir öznitelik seçip onun diğer alanlar üzerindeki dallanmalarını ilişkilendirip bir karar ağacı </a:t>
            </a:r>
            <a:r>
              <a:rPr lang="tr-TR" sz="1800" b="1" spc="-5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çıkartırız.Entropi</a:t>
            </a:r>
            <a:r>
              <a:rPr lang="tr-TR" sz="1800" b="1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spc="-5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paremetresi</a:t>
            </a:r>
            <a:r>
              <a:rPr lang="tr-TR" sz="1800" b="1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rastgele bir değişkenin belirsizliğinin ölçüsüdür.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 err="1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Desktek</a:t>
            </a:r>
            <a:r>
              <a:rPr lang="tr-TR" sz="1800" b="1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Vektör Makineleri :</a:t>
            </a:r>
            <a:r>
              <a:rPr lang="tr-TR" sz="1800" dirty="0">
                <a:solidFill>
                  <a:srgbClr val="C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spc="-5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Destek vektör makineleriyle sınıflandırmada, iki sınıfa ait örneklerin doğrusal olarak dağıldığını varsayalım. Bu durumda bu iki sınıfın, eğitim verisi kullanılarak elde edilen bir karar fonksiyonu yardımıyla birbirinden ayrılması amaçlanır.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E94469-9F83-4E5B-8AD2-31229C53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Kullanılan sınıflandırma algoritmalarında sonuçların daha iyi incelenebilmesi için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matris üzerinden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f1-score,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eğrisin altında kalan alan (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değerleri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bulunmuştur.Bu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değerler 10 kat çapraz doğrulama test tekniğine göre </a:t>
            </a:r>
            <a:r>
              <a:rPr lang="tr-TR" sz="18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bulunmuştur.Bulunan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değerler tablosu şu şekildedir ;</a:t>
            </a:r>
            <a:endParaRPr lang="tr-TR" sz="1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86A6FF-844E-448B-9897-E18778329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648199" cy="38681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Modelde doğru tahmin edilen verilerin tüm verilere oranıdır.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: Precision ve </a:t>
            </a:r>
            <a:r>
              <a:rPr lang="tr-TR" sz="16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değerlerinin </a:t>
            </a:r>
            <a:r>
              <a:rPr lang="tr-TR" sz="16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harmonik</a:t>
            </a: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ortalmasıdır</a:t>
            </a: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: Doğru olarak tahmin </a:t>
            </a:r>
            <a:r>
              <a:rPr lang="tr-TR" sz="16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ettimiz</a:t>
            </a: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verilerin yüzde kaçını gerçekten doğru olduğudur.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6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Doğru olarak tahmin edilen verilerin gerçekte yüz kaçının doğru </a:t>
            </a:r>
            <a:r>
              <a:rPr lang="tr-TR" sz="16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olduğudur.Algoritmanın</a:t>
            </a:r>
            <a:r>
              <a:rPr lang="tr-TR" sz="16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doğru tahmin etmesinin bağımsız gerçekteki doğrular (TP+FN).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500" b="1" dirty="0" err="1">
                <a:solidFill>
                  <a:srgbClr val="26262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Auc</a:t>
            </a:r>
            <a:r>
              <a:rPr lang="tr-TR" sz="1500" b="1" dirty="0">
                <a:solidFill>
                  <a:srgbClr val="26262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tr-TR" sz="1500" b="1" dirty="0" err="1">
                <a:solidFill>
                  <a:srgbClr val="26262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Roc</a:t>
            </a:r>
            <a:r>
              <a:rPr lang="tr-TR" sz="1500" b="1" dirty="0">
                <a:solidFill>
                  <a:srgbClr val="262626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eğrisinin altında kalan alandır.</a:t>
            </a:r>
            <a:r>
              <a:rPr lang="tr-TR" sz="1500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tr-TR" sz="1500" b="1" i="0" dirty="0">
                <a:solidFill>
                  <a:srgbClr val="292929"/>
                </a:solidFill>
                <a:effectLst/>
                <a:latin typeface="+mj-lt"/>
              </a:rPr>
              <a:t>Kapsanan alan ne kadar büyükse, makine öğrenme modelleri o kadar iyi verilen sınıfları ayırt etmede daha iyidir. AUC için ideal değer 1'dir.</a:t>
            </a:r>
            <a:endParaRPr lang="tr-TR" sz="15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D5571D8A-EECA-428A-B97F-85B279DF8D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2073782"/>
              </p:ext>
            </p:extLst>
          </p:nvPr>
        </p:nvGraphicFramePr>
        <p:xfrm>
          <a:off x="5590094" y="1825624"/>
          <a:ext cx="6155702" cy="3868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724">
                  <a:extLst>
                    <a:ext uri="{9D8B030D-6E8A-4147-A177-3AD203B41FA5}">
                      <a16:colId xmlns:a16="http://schemas.microsoft.com/office/drawing/2014/main" val="3676165994"/>
                    </a:ext>
                  </a:extLst>
                </a:gridCol>
                <a:gridCol w="1025724">
                  <a:extLst>
                    <a:ext uri="{9D8B030D-6E8A-4147-A177-3AD203B41FA5}">
                      <a16:colId xmlns:a16="http://schemas.microsoft.com/office/drawing/2014/main" val="3438225056"/>
                    </a:ext>
                  </a:extLst>
                </a:gridCol>
                <a:gridCol w="1025724">
                  <a:extLst>
                    <a:ext uri="{9D8B030D-6E8A-4147-A177-3AD203B41FA5}">
                      <a16:colId xmlns:a16="http://schemas.microsoft.com/office/drawing/2014/main" val="961693922"/>
                    </a:ext>
                  </a:extLst>
                </a:gridCol>
                <a:gridCol w="1025724">
                  <a:extLst>
                    <a:ext uri="{9D8B030D-6E8A-4147-A177-3AD203B41FA5}">
                      <a16:colId xmlns:a16="http://schemas.microsoft.com/office/drawing/2014/main" val="2008649126"/>
                    </a:ext>
                  </a:extLst>
                </a:gridCol>
                <a:gridCol w="1026403">
                  <a:extLst>
                    <a:ext uri="{9D8B030D-6E8A-4147-A177-3AD203B41FA5}">
                      <a16:colId xmlns:a16="http://schemas.microsoft.com/office/drawing/2014/main" val="1268626897"/>
                    </a:ext>
                  </a:extLst>
                </a:gridCol>
                <a:gridCol w="1026403">
                  <a:extLst>
                    <a:ext uri="{9D8B030D-6E8A-4147-A177-3AD203B41FA5}">
                      <a16:colId xmlns:a16="http://schemas.microsoft.com/office/drawing/2014/main" val="3572727334"/>
                    </a:ext>
                  </a:extLst>
                </a:gridCol>
              </a:tblGrid>
              <a:tr h="334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Accuracy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F1-score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Recall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Precision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 err="1">
                          <a:effectLst/>
                        </a:rPr>
                        <a:t>Auc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27193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k-NN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0,69314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0,67201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0,69314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0,68469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0,90044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2263663"/>
                  </a:ext>
                </a:extLst>
              </a:tr>
              <a:tr h="685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Random Forest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0,81825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0,83259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0,83904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0,86305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0.97280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2918911"/>
                  </a:ext>
                </a:extLst>
              </a:tr>
              <a:tr h="685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Lojistic Regresyon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0,78988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0,78239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0,78988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0,79681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0,95636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9049691"/>
                  </a:ext>
                </a:extLst>
              </a:tr>
              <a:tr h="334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Naive Bayes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0,51506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0,46600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0,51506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0,48960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0,81634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5549945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Karar Ağaçları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0,87710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0,88268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0,88088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0,89780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0,93345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628486"/>
                  </a:ext>
                </a:extLst>
              </a:tr>
              <a:tr h="1035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Destek Vektör Makineleri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>
                          <a:effectLst/>
                        </a:rPr>
                        <a:t>0,89583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0,89368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0,89583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0,90621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400" dirty="0">
                          <a:effectLst/>
                        </a:rPr>
                        <a:t>0,98679 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79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7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43B68E-E927-4813-A94D-3B230456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Tablodaki verilen değerlere göre veri setimiz için en iyi sonucu veren algoritmalar sırasıyla şöyledir (AUC Değerine Göre Sıralanmıştır ) :</a:t>
            </a:r>
            <a:endParaRPr lang="tr-TR" sz="2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AB6BA4-CF76-4792-A81F-B8E767B6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1-) Destek Vektöre Makineleri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2-) </a:t>
            </a:r>
            <a:r>
              <a:rPr lang="tr-TR" sz="20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3-) </a:t>
            </a:r>
            <a:r>
              <a:rPr lang="tr-TR" sz="20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Lojistic</a:t>
            </a: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Regresyon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4-) Karar Ağaçları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5-) k-NN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6-) </a:t>
            </a:r>
            <a:r>
              <a:rPr lang="tr-TR" sz="20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</a:t>
            </a: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</a:t>
            </a:r>
            <a:endParaRPr lang="tr-TR" sz="2000" b="1" dirty="0">
              <a:solidFill>
                <a:srgbClr val="262626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0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Sonuç olarak bu veri seti için kullanılan modellerle bazıları yüksek bir yüzde verip doğru sınıflandırma yapmıştır bazıları ise yetersiz kalmıştır.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62FEE6-094D-436B-B12E-00A8D95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KAYNAK DOSYALAR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DE9159-879F-4299-B4F0-9EF9EE3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çalışmada kullanılan veri setine </a:t>
            </a:r>
            <a:r>
              <a:rPr lang="tr-T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https://archive.ics.uci.edu/ml/datasets/Estimation+of+obesity+levels+based+on+eating+habits+and+physical+condition+  </a:t>
            </a:r>
            <a:r>
              <a:rPr lang="tr-TR" sz="18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adresinden ulaşılabilir.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988</Words>
  <Application>Microsoft Office PowerPoint</Application>
  <PresentationFormat>Geniş ekran</PresentationFormat>
  <Paragraphs>110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Makine Öğrenmesi Projesi</vt:lpstr>
      <vt:lpstr>1-) Giriş</vt:lpstr>
      <vt:lpstr>2-) Veri Seti Bu çalışmada kullanılan veri seti  UCI ‘ den alınmıştır.Veri setinden 17 öznitelik ve 2111 tane veri vardır.Veri setine ait öznitelikler aşağıdaki tabloda gözükmekterdir.</vt:lpstr>
      <vt:lpstr>3-) Kullanılan Sınıflandırma Algoritmalarının Sonuçları Ve Sonuçların Tartışılması</vt:lpstr>
      <vt:lpstr>Kullanılan sınıflandırma algoritmalarında sonuçların daha iyi incelenebilmesi için confusion matris üzerinden accuracy , f1-score, recall, precision, roc eğrisin altında kalan alan (auc) değerleri bulunmuştur.Bu değerler 10 kat çapraz doğrulama test tekniğine göre bulunmuştur.Bulunan değerler tablosu şu şekildedir ;</vt:lpstr>
      <vt:lpstr>Tablodaki verilen değerlere göre veri setimiz için en iyi sonucu veren algoritmalar sırasıyla şöyledir (AUC Değerine Göre Sıralanmıştır ) :</vt:lpstr>
      <vt:lpstr>KAYNAK DOSYALAR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Projesi</dc:title>
  <dc:creator>Huseyin oral</dc:creator>
  <cp:lastModifiedBy>Huseyin oral</cp:lastModifiedBy>
  <cp:revision>7</cp:revision>
  <dcterms:created xsi:type="dcterms:W3CDTF">2021-12-12T15:52:11Z</dcterms:created>
  <dcterms:modified xsi:type="dcterms:W3CDTF">2021-12-15T22:39:30Z</dcterms:modified>
</cp:coreProperties>
</file>