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5D1A89-68A5-44B9-B4F4-FEEA73D2DC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3F975E-0331-41BF-B51B-E06C8015BF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FB1D4C-C3DD-4E0D-9DFC-68DEDCC4D4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FA8076-B83E-4404-8E35-A841532EC5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E22205-CC7F-4FFB-814D-20A12435C8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73DFCC-2B8F-4C64-8DCC-028B00A3D3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838C15-8B37-47B1-B9C7-35B8597B20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DF67FF-BA91-4764-AEDF-826A9AEDB0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5073E4-295F-4439-A705-E26F2F5AAF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476BBC-9AF4-4EF2-A0FA-6CCD35F588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192F00-1A62-4753-93C2-44409063CE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683208-A5C6-4F23-A340-CBE27EA40F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ACC886-AA45-4388-8183-F766E23E5E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2CFE72-F9C0-4AF7-AD42-492FB9574B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29CE09-2E17-4113-A8ED-EAEB65DC9E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7327AC-D977-40FC-9869-B11422A205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06DE1D-FB54-4E80-90D4-49D839787F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DDC494-B4D9-4CE1-92C2-7E3E848A12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1674ED-C8F8-4D79-B003-40ECCDB89D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E65B6D-AAF3-4952-A120-A85F2BDFEC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CDA47F-15F1-4D23-AFF9-2558732715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C019F2-052B-4657-9F82-094D046379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41220B-E58F-47CB-BB3B-2B320EF91B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AB7641-3C74-4C75-85DF-B2A773201B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E9807F9-7BBC-4991-BFD5-FA91D7D9E50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Anahat metninin biçimini düzenlemek için tıklayın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İkinci Anahat Düzeyi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Üçüncü Anahat Düzeyi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Dördüncü Anahat Düzeyi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Beşinci Anahat Düzeyi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Altıncı Anahat Düzeyi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Yedinci Anahat Düzeyi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569BC1A-CA7F-4891-AF9C-5BB06708920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72000" y="0"/>
            <a:ext cx="12120120" cy="6858000"/>
          </a:xfrm>
          <a:prstGeom prst="rect">
            <a:avLst/>
          </a:prstGeom>
          <a:ln w="0">
            <a:noFill/>
          </a:ln>
        </p:spPr>
      </p:pic>
      <p:sp>
        <p:nvSpPr>
          <p:cNvPr id="83" name=""/>
          <p:cNvSpPr txBox="1"/>
          <p:nvPr/>
        </p:nvSpPr>
        <p:spPr>
          <a:xfrm>
            <a:off x="2340000" y="459360"/>
            <a:ext cx="7422840" cy="62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tr-TR" sz="3600" spc="-1" strike="noStrike">
                <a:solidFill>
                  <a:srgbClr val="fffffe"/>
                </a:solidFill>
                <a:latin typeface="Cascadia Code Light"/>
              </a:rPr>
              <a:t>50+ Spring Boot Dipnotları:</a:t>
            </a:r>
            <a:endParaRPr b="0" lang="tr-TR" sz="3600" spc="-1" strike="noStrike">
              <a:solidFill>
                <a:srgbClr val="fffffe"/>
              </a:solidFill>
              <a:latin typeface="Cascadia Code Light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7740000" y="5580000"/>
            <a:ext cx="2895120" cy="50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tr-TR" sz="2800" spc="-1" strike="noStrike">
                <a:solidFill>
                  <a:srgbClr val="fffffe"/>
                </a:solidFill>
                <a:latin typeface="Cascadia Code Light"/>
              </a:rPr>
              <a:t>Hüseyin Aydın</a:t>
            </a:r>
            <a:endParaRPr b="0" lang="tr-TR" sz="2800" spc="-1" strike="noStrike">
              <a:solidFill>
                <a:srgbClr val="000000"/>
              </a:solidFill>
              <a:latin typeface="Cascadia Code Light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8907120" y="3852000"/>
            <a:ext cx="1748880" cy="176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4"/>
          <p:cNvSpPr/>
          <p:nvPr/>
        </p:nvSpPr>
        <p:spPr>
          <a:xfrm>
            <a:off x="2700000" y="2684160"/>
            <a:ext cx="738000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ascadia Code Light"/>
              </a:rPr>
              <a:t>Teşekkürler...</a:t>
            </a:r>
            <a:endParaRPr b="0" lang="tr-TR" sz="6600" spc="-1" strike="noStrike">
              <a:solidFill>
                <a:srgbClr val="000000"/>
              </a:solidFill>
              <a:latin typeface="Cascadia Code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838080" y="1702800"/>
            <a:ext cx="10515240" cy="447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rgbClr val="000000"/>
                </a:solidFill>
                <a:latin typeface="Cascadia Code Light"/>
              </a:rPr>
              <a:t>  </a:t>
            </a:r>
            <a:r>
              <a:rPr b="0" lang="en-IN" sz="3600" spc="-1" strike="noStrike">
                <a:solidFill>
                  <a:srgbClr val="000000"/>
                </a:solidFill>
                <a:latin typeface="Cascadia Code Light"/>
              </a:rPr>
              <a:t>@SpringBootApplication</a:t>
            </a:r>
            <a:endParaRPr b="0" lang="en-US" sz="3600" spc="-1" strike="noStrike">
              <a:solidFill>
                <a:srgbClr val="000000"/>
              </a:solidFill>
              <a:latin typeface="Cascadia Code Light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br>
              <a:rPr sz="2400"/>
            </a:br>
            <a:r>
              <a:rPr b="0" lang="en-IN" sz="3200" spc="-1" strike="noStrike">
                <a:solidFill>
                  <a:srgbClr val="000000"/>
                </a:solidFill>
                <a:latin typeface="Cascadia Code Light"/>
              </a:rPr>
              <a:t>@ComponentScan</a:t>
            </a:r>
            <a:endParaRPr b="0" lang="en-US" sz="3200" spc="-1" strike="noStrike">
              <a:solidFill>
                <a:srgbClr val="000000"/>
              </a:solidFill>
              <a:latin typeface="Cascadia Code Light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br>
              <a:rPr sz="3200"/>
            </a:br>
            <a:r>
              <a:rPr b="0" lang="en-IN" sz="3200" spc="-1" strike="noStrike">
                <a:solidFill>
                  <a:srgbClr val="000000"/>
                </a:solidFill>
                <a:latin typeface="Cascadia Code Light"/>
              </a:rPr>
              <a:t>@EnableAutoConfiguration</a:t>
            </a:r>
            <a:endParaRPr b="0" lang="en-US" sz="3200" spc="-1" strike="noStrike">
              <a:solidFill>
                <a:srgbClr val="000000"/>
              </a:solidFill>
              <a:latin typeface="Cascadia Code Light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br>
              <a:rPr sz="3200"/>
            </a:br>
            <a:r>
              <a:rPr b="0" lang="en-IN" sz="3200" spc="-1" strike="noStrike">
                <a:solidFill>
                  <a:srgbClr val="000000"/>
                </a:solidFill>
                <a:latin typeface="Cascadia Code Light"/>
              </a:rPr>
              <a:t>@Configuration</a:t>
            </a:r>
            <a:endParaRPr b="0" lang="en-US" sz="3200" spc="-1" strike="noStrike">
              <a:solidFill>
                <a:srgbClr val="000000"/>
              </a:solidFill>
              <a:latin typeface="Cascadia Code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8000" y="185040"/>
            <a:ext cx="115200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Cascadia Code Light"/>
              </a:rPr>
              <a:t>Stereotype(kalıplaşmış/topluca) dipnotlar:</a:t>
            </a:r>
            <a:endParaRPr b="0" lang="en-US" sz="3600" spc="-1" strike="noStrike">
              <a:solidFill>
                <a:srgbClr val="000000"/>
              </a:solidFill>
              <a:latin typeface="Cascadia Code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2144160"/>
            <a:ext cx="10515240" cy="4032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3200" spc="-1" strike="noStrike">
                <a:solidFill>
                  <a:srgbClr val="000000"/>
                </a:solidFill>
                <a:latin typeface="Cascadia Code Light"/>
              </a:rPr>
              <a:t>@Component</a:t>
            </a:r>
            <a:endParaRPr b="0" lang="en-US" sz="32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3200"/>
            </a:br>
            <a:r>
              <a:rPr b="0" lang="en-IN" sz="3200" spc="-1" strike="noStrike">
                <a:solidFill>
                  <a:srgbClr val="000000"/>
                </a:solidFill>
                <a:latin typeface="Cascadia Code Light"/>
              </a:rPr>
              <a:t>2.  @Service</a:t>
            </a:r>
            <a:endParaRPr b="0" lang="en-US" sz="32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3200"/>
            </a:br>
            <a:r>
              <a:rPr b="0" lang="en-IN" sz="3200" spc="-1" strike="noStrike">
                <a:solidFill>
                  <a:srgbClr val="000000"/>
                </a:solidFill>
                <a:latin typeface="Cascadia Code Light"/>
              </a:rPr>
              <a:t>3.  @RestController / @Controller</a:t>
            </a:r>
            <a:endParaRPr b="0" lang="en-US" sz="32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3200"/>
            </a:br>
            <a:r>
              <a:rPr b="0" lang="en-IN" sz="3200" spc="-1" strike="noStrike">
                <a:solidFill>
                  <a:srgbClr val="000000"/>
                </a:solidFill>
                <a:latin typeface="Cascadia Code Light"/>
              </a:rPr>
              <a:t>4.  @Repository</a:t>
            </a:r>
            <a:endParaRPr b="0" lang="en-US" sz="3200" spc="-1" strike="noStrike">
              <a:solidFill>
                <a:srgbClr val="000000"/>
              </a:solidFill>
              <a:latin typeface="Cascadia Code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79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Cascadia Code Light"/>
              </a:rPr>
              <a:t>Spring Core ile İlgili Dipnotlar:</a:t>
            </a:r>
            <a:endParaRPr b="0" lang="en-US" sz="3600" spc="-1" strike="noStrike">
              <a:solidFill>
                <a:srgbClr val="000000"/>
              </a:solidFill>
              <a:latin typeface="Cascadia Code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503000"/>
            <a:ext cx="10515240" cy="467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210240" indent="-21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@Configuration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10240" indent="-21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@Bean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10240" indent="-21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@Autowired 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10240" indent="-21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@Qualifier 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10240" indent="-21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@Lazy 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10240" indent="-21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@Value 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10240" indent="-21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@PropertySource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10240" indent="-21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@ConfigurationProperties 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10240" indent="-21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@Profile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10240" indent="-21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@Scope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43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scadia Code Light"/>
              </a:rPr>
              <a:t>REST API ile İlgili Dipnotlar:</a:t>
            </a:r>
            <a:endParaRPr b="0" lang="en-US" sz="4400" spc="-1" strike="noStrike">
              <a:solidFill>
                <a:srgbClr val="000000"/>
              </a:solidFill>
              <a:latin typeface="Cascadia Code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492560"/>
            <a:ext cx="10515240" cy="4683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scadia Code Light"/>
              </a:rPr>
              <a:t>@RestController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scadia Code Light"/>
              </a:rPr>
              <a:t>@RequestMapping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scadia Code Light"/>
              </a:rPr>
              <a:t>@GetMapping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scadia Code Light"/>
              </a:rPr>
              <a:t>@PostMapping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scadia Code Light"/>
              </a:rPr>
              <a:t>@PutMapping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scadia Code Light"/>
              </a:rPr>
              <a:t>@DeleteMapping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scadia Code Light"/>
              </a:rPr>
              <a:t>@RequestBody 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scadia Code Light"/>
              </a:rPr>
              <a:t>@PathVariable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scadia Code Light"/>
              </a:rPr>
              <a:t>@RequestParam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scadia Code Light"/>
              </a:rPr>
              <a:t>@ControllerAdvice &amp; @ExceptionHandler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64640" y="273600"/>
            <a:ext cx="10515240" cy="843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Cascadia Code Light"/>
              </a:rPr>
              <a:t>Spring Data JPA ile İlgili Dipnotlar:</a:t>
            </a:r>
            <a:endParaRPr b="0" lang="en-US" sz="3600" spc="-1" strike="noStrike">
              <a:solidFill>
                <a:srgbClr val="000000"/>
              </a:solidFill>
              <a:latin typeface="Cascadia Code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496520"/>
            <a:ext cx="10515240" cy="496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4000"/>
          </a:bodyPr>
          <a:p>
            <a:pPr marL="198720" indent="-198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@Entity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198720" indent="-198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@Table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198720" indent="-198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@Column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198720" indent="-198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@Transactional 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Varlık sınıfları için ilişkilendirme dipnotları: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lvl="1" marL="596880" indent="-198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scadia Code Light"/>
              </a:rPr>
              <a:t>@OnetoOne </a:t>
            </a:r>
            <a:endParaRPr b="0" lang="en-US" sz="2400" spc="-1" strike="noStrike">
              <a:solidFill>
                <a:srgbClr val="000000"/>
              </a:solidFill>
              <a:latin typeface="Cascadia Code Light"/>
            </a:endParaRPr>
          </a:p>
          <a:p>
            <a:pPr lvl="1" marL="596880" indent="-198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scadia Code Light"/>
              </a:rPr>
              <a:t>@OnetoMany </a:t>
            </a:r>
            <a:endParaRPr b="0" lang="en-US" sz="2400" spc="-1" strike="noStrike">
              <a:solidFill>
                <a:srgbClr val="000000"/>
              </a:solidFill>
              <a:latin typeface="Cascadia Code Light"/>
            </a:endParaRPr>
          </a:p>
          <a:p>
            <a:pPr lvl="1" marL="596880" indent="-198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scadia Code Light"/>
              </a:rPr>
              <a:t>@ManytoOne</a:t>
            </a:r>
            <a:endParaRPr b="0" lang="en-US" sz="2400" spc="-1" strike="noStrike">
              <a:solidFill>
                <a:srgbClr val="000000"/>
              </a:solidFill>
              <a:latin typeface="Cascadia Code Light"/>
            </a:endParaRPr>
          </a:p>
          <a:p>
            <a:pPr lvl="1" marL="596880" indent="-198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scadia Code Light"/>
              </a:rPr>
              <a:t>@ManytoMany</a:t>
            </a:r>
            <a:endParaRPr b="0" lang="en-US" sz="2400" spc="-1" strike="noStrike">
              <a:solidFill>
                <a:srgbClr val="000000"/>
              </a:solidFill>
              <a:latin typeface="Cascadia Code Light"/>
            </a:endParaRPr>
          </a:p>
          <a:p>
            <a:pPr marL="3978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scadia Code Light"/>
            </a:endParaRPr>
          </a:p>
          <a:p>
            <a:pPr marL="3978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scadia Code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scadia Code Light"/>
              </a:rPr>
              <a:t>Güvenlikle İlgili Dipnotlar:</a:t>
            </a:r>
            <a:endParaRPr b="0" lang="en-US" sz="4400" spc="-1" strike="noStrike">
              <a:solidFill>
                <a:srgbClr val="000000"/>
              </a:solidFill>
              <a:latin typeface="Cascadia Code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2154600"/>
            <a:ext cx="10515240" cy="402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@CrossOrigin 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@Secured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@PreAuthorize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@PermitAll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scadia Code Light"/>
              </a:rPr>
              <a:t>Önbelleğe alma dipnotları:</a:t>
            </a:r>
            <a:endParaRPr b="0" lang="en-US" sz="4400" spc="-1" strike="noStrike">
              <a:solidFill>
                <a:srgbClr val="000000"/>
              </a:solidFill>
              <a:latin typeface="Cascadia Code Ligh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954800"/>
            <a:ext cx="10515240" cy="4221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@EnableCaching 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@Cacheable 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@CachePut 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@CacheEvict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scadia Code Light"/>
              </a:rPr>
              <a:t>Aspect Yönelimli Dipnotlar:</a:t>
            </a:r>
            <a:endParaRPr b="0" lang="en-US" sz="4400" spc="-1" strike="noStrike">
              <a:solidFill>
                <a:srgbClr val="000000"/>
              </a:solidFill>
              <a:latin typeface="Cascadia Code Ligh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2186280"/>
            <a:ext cx="10515240" cy="399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@Aspect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@Pointcut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@AfterRunning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@AfterThowing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@Around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scadia Code Light"/>
              </a:rPr>
              <a:t>@Before</a:t>
            </a:r>
            <a:endParaRPr b="0" lang="en-US" sz="2800" spc="-1" strike="noStrike">
              <a:solidFill>
                <a:srgbClr val="000000"/>
              </a:solidFill>
              <a:latin typeface="Cascadia Code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LibreOffice/7.4.3.2$Windows_X86_64 LibreOffice_project/1048a8393ae2eeec98dff31b5c133c5f1d08b890</Application>
  <AppVersion>15.0000</AppVersion>
  <Words>164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2022-03-26T16:46:06Z</dcterms:created>
  <dc:creator>Basanta kumar Hota</dc:creator>
  <dc:description/>
  <dc:language>tr-TR</dc:language>
  <cp:lastModifiedBy/>
  <dcterms:modified xsi:type="dcterms:W3CDTF">2023-09-30T16:58:31Z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