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4ACD6B-96D5-485B-8862-182CAFD9E869}" v="702" dt="2023-10-22T18:19:58.808"/>
    <p1510:client id="{BBF4DEAA-85DF-7C48-79D8-4351F66ABD23}" v="110" dt="2023-10-22T18:34:34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1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39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6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7662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4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77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3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099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88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77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2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671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4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01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16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3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17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sting.com.tr/blog/github-nedir/" TargetMode="External"/><Relationship Id="rId2" Type="http://schemas.openxmlformats.org/officeDocument/2006/relationships/hyperlink" Target="https://www.hostinger.web.tr/rehberler/github-nedi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HxyRJxDE34A" TargetMode="External"/><Relationship Id="rId4" Type="http://schemas.openxmlformats.org/officeDocument/2006/relationships/hyperlink" Target="https://tr.wikipedia.org/wiki/GitHu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54955" y="4653812"/>
            <a:ext cx="2915010" cy="861420"/>
          </a:xfrm>
        </p:spPr>
        <p:txBody>
          <a:bodyPr/>
          <a:lstStyle/>
          <a:p>
            <a:endParaRPr lang="tr-TR"/>
          </a:p>
        </p:txBody>
      </p:sp>
      <p:sp>
        <p:nvSpPr>
          <p:cNvPr id="5" name="Başlık 4">
            <a:extLst>
              <a:ext uri="{FF2B5EF4-FFF2-40B4-BE49-F238E27FC236}">
                <a16:creationId xmlns:a16="http://schemas.microsoft.com/office/drawing/2014/main" id="{37CE5E69-0367-A8F4-649A-9532B4B89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0881" y="1485429"/>
            <a:ext cx="7480399" cy="3291952"/>
          </a:xfrm>
        </p:spPr>
        <p:txBody>
          <a:bodyPr/>
          <a:lstStyle/>
          <a:p>
            <a:r>
              <a:rPr lang="tr-TR" sz="6000" b="1" dirty="0">
                <a:latin typeface="Latha"/>
                <a:cs typeface="Latha"/>
              </a:rPr>
              <a:t>  </a:t>
            </a:r>
            <a:r>
              <a:rPr lang="tr-TR" sz="9600" b="1" dirty="0" err="1">
                <a:latin typeface="Latha"/>
                <a:cs typeface="Latha"/>
              </a:rPr>
              <a:t>Github</a:t>
            </a:r>
            <a:br>
              <a:rPr lang="tr-TR" sz="9600" b="1" dirty="0">
                <a:latin typeface="Latha"/>
              </a:rPr>
            </a:br>
            <a:r>
              <a:rPr lang="tr-TR" sz="9600" b="1" dirty="0">
                <a:latin typeface="Latha"/>
                <a:cs typeface="Latha"/>
              </a:rPr>
              <a:t>    Nedir </a:t>
            </a:r>
          </a:p>
        </p:txBody>
      </p:sp>
      <p:pic>
        <p:nvPicPr>
          <p:cNvPr id="6" name="Resim 5" descr="kırpıntı çizim, grafik, tasarım içeren bir resim&#10;&#10;Açıklama otomatik olarak oluşturuldu">
            <a:extLst>
              <a:ext uri="{FF2B5EF4-FFF2-40B4-BE49-F238E27FC236}">
                <a16:creationId xmlns:a16="http://schemas.microsoft.com/office/drawing/2014/main" id="{13A42BA7-CF12-37ED-E7D9-CFF61CF4D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427" y="5644978"/>
            <a:ext cx="1262450" cy="1262450"/>
          </a:xfrm>
          <a:prstGeom prst="rect">
            <a:avLst/>
          </a:prstGeom>
        </p:spPr>
      </p:pic>
      <p:pic>
        <p:nvPicPr>
          <p:cNvPr id="7" name="Resim 6" descr="metin, iş kartı, grafik tasarım, kitap içeren bir resim&#10;&#10;Açıklama otomatik olarak oluşturuldu">
            <a:extLst>
              <a:ext uri="{FF2B5EF4-FFF2-40B4-BE49-F238E27FC236}">
                <a16:creationId xmlns:a16="http://schemas.microsoft.com/office/drawing/2014/main" id="{5F525840-77AA-394E-E1E1-E9B0303F4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052" y="4536441"/>
            <a:ext cx="3604055" cy="229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616148-D9FD-387B-89AD-2358DF334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Github</a:t>
            </a:r>
            <a:r>
              <a:rPr lang="tr-TR" dirty="0"/>
              <a:t> Nedir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4C718C-1678-06FD-F019-5D2201FBC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5" y="2052918"/>
            <a:ext cx="7497800" cy="4806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tr-TR" sz="3200" dirty="0" err="1">
                <a:solidFill>
                  <a:srgbClr val="D1D5DB"/>
                </a:solidFill>
                <a:ea typeface="+mj-lt"/>
                <a:cs typeface="+mj-lt"/>
              </a:rPr>
              <a:t>GitHub</a:t>
            </a:r>
            <a:r>
              <a:rPr lang="tr-TR" sz="3200" dirty="0">
                <a:solidFill>
                  <a:srgbClr val="D1D5DB"/>
                </a:solidFill>
                <a:ea typeface="+mj-lt"/>
                <a:cs typeface="+mj-lt"/>
              </a:rPr>
              <a:t>, yazılım geliştiricilerin projelerini sakladığı ve işbirliği yaptığı bir platformdur. </a:t>
            </a:r>
            <a:endParaRPr lang="tr-TR" dirty="0">
              <a:solidFill>
                <a:srgbClr val="FFFFFF"/>
              </a:solidFill>
              <a:ea typeface="+mj-lt"/>
              <a:cs typeface="+mj-lt"/>
            </a:endParaRPr>
          </a:p>
          <a:p>
            <a:pPr>
              <a:buFont typeface="Arial" charset="2"/>
              <a:buChar char="•"/>
            </a:pPr>
            <a:endParaRPr lang="tr-TR" sz="3200" dirty="0">
              <a:solidFill>
                <a:srgbClr val="D1D5DB"/>
              </a:solidFill>
            </a:endParaRPr>
          </a:p>
          <a:p>
            <a:pPr marL="0" indent="0">
              <a:buNone/>
            </a:pPr>
            <a:r>
              <a:rPr lang="tr-TR" sz="3200" dirty="0">
                <a:solidFill>
                  <a:srgbClr val="D1D5DB"/>
                </a:solidFill>
              </a:rPr>
              <a:t>  Kullanım Alanları : </a:t>
            </a:r>
          </a:p>
          <a:p>
            <a:pPr marL="0" indent="0">
              <a:buNone/>
            </a:pPr>
            <a:r>
              <a:rPr lang="tr-TR" dirty="0">
                <a:solidFill>
                  <a:srgbClr val="D1D5DB"/>
                </a:solidFill>
                <a:ea typeface="+mj-lt"/>
                <a:cs typeface="+mj-lt"/>
              </a:rPr>
              <a:t>-</a:t>
            </a:r>
            <a:r>
              <a:rPr lang="tr-TR" dirty="0" err="1">
                <a:solidFill>
                  <a:srgbClr val="D1D5DB"/>
                </a:solidFill>
                <a:ea typeface="+mj-lt"/>
                <a:cs typeface="+mj-lt"/>
              </a:rPr>
              <a:t>GitHub</a:t>
            </a:r>
            <a:r>
              <a:rPr lang="tr-TR" dirty="0">
                <a:solidFill>
                  <a:srgbClr val="D1D5DB"/>
                </a:solidFill>
                <a:ea typeface="+mj-lt"/>
                <a:cs typeface="+mj-lt"/>
              </a:rPr>
              <a:t>, versiyon kontrolü, iş takibi ve işbirliği için kullanılır.</a:t>
            </a:r>
          </a:p>
          <a:p>
            <a:pPr marL="0" indent="0">
              <a:buNone/>
            </a:pPr>
            <a:r>
              <a:rPr lang="tr-TR" dirty="0">
                <a:solidFill>
                  <a:srgbClr val="D1D5DB"/>
                </a:solidFill>
              </a:rPr>
              <a:t>-</a:t>
            </a:r>
            <a:r>
              <a:rPr lang="tr-TR" dirty="0">
                <a:solidFill>
                  <a:srgbClr val="D1D5DB"/>
                </a:solidFill>
                <a:ea typeface="+mj-lt"/>
                <a:cs typeface="+mj-lt"/>
              </a:rPr>
              <a:t>Açık kaynak projelerden işletme özel projelere kadar geniş bir kullanım alanına sahiptir.</a:t>
            </a:r>
            <a:endParaRPr lang="tr-TR" dirty="0">
              <a:solidFill>
                <a:srgbClr val="D1D5DB"/>
              </a:solidFill>
            </a:endParaRPr>
          </a:p>
          <a:p>
            <a:pPr>
              <a:buClr>
                <a:srgbClr val="1E5155">
                  <a:lumMod val="40000"/>
                  <a:lumOff val="60000"/>
                </a:srgbClr>
              </a:buClr>
              <a:buFont typeface="Arial" charset="2"/>
              <a:buChar char="•"/>
            </a:pPr>
            <a:endParaRPr lang="tr-TR" sz="3200" dirty="0">
              <a:solidFill>
                <a:srgbClr val="D1D5DB"/>
              </a:solidFill>
            </a:endParaRPr>
          </a:p>
          <a:p>
            <a:pPr>
              <a:buClr>
                <a:srgbClr val="8AD0D6"/>
              </a:buClr>
              <a:buFont typeface="Arial" charset="2"/>
              <a:buChar char="•"/>
            </a:pPr>
            <a:endParaRPr lang="tr-TR" sz="3200" dirty="0">
              <a:solidFill>
                <a:srgbClr val="D1D5DB"/>
              </a:solidFill>
            </a:endParaRPr>
          </a:p>
        </p:txBody>
      </p:sp>
      <p:pic>
        <p:nvPicPr>
          <p:cNvPr id="6" name="Resim 5" descr="daire, grafik içeren bir resim&#10;&#10;Açıklama otomatik olarak oluşturuldu">
            <a:extLst>
              <a:ext uri="{FF2B5EF4-FFF2-40B4-BE49-F238E27FC236}">
                <a16:creationId xmlns:a16="http://schemas.microsoft.com/office/drawing/2014/main" id="{D06FC83A-6463-DA5C-1469-D7FEAD7F4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703" y="2194697"/>
            <a:ext cx="4170407" cy="22214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2332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2E72E8-97BD-255E-288A-4681521C1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02" y="813124"/>
            <a:ext cx="8622130" cy="834180"/>
          </a:xfrm>
        </p:spPr>
        <p:txBody>
          <a:bodyPr/>
          <a:lstStyle/>
          <a:p>
            <a:r>
              <a:rPr lang="tr-TR" sz="5400" b="1" dirty="0">
                <a:latin typeface="Calibri"/>
                <a:cs typeface="Calibri"/>
              </a:rPr>
              <a:t>Detaylı Kullanım Alanları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28EE70-32FD-7219-1E8D-2DF10560B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92" y="1929351"/>
            <a:ext cx="7391649" cy="46382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 charset="2"/>
              <a:buChar char="•"/>
            </a:pPr>
            <a:r>
              <a:rPr lang="tr-TR" sz="2500">
                <a:solidFill>
                  <a:srgbClr val="D1D5DB"/>
                </a:solidFill>
                <a:ea typeface="+mj-lt"/>
                <a:cs typeface="+mj-lt"/>
              </a:rPr>
              <a:t>Yazılım Geliştirme</a:t>
            </a:r>
            <a:endParaRPr lang="tr-TR" sz="2500" dirty="0"/>
          </a:p>
          <a:p>
            <a:pPr marL="285750" indent="-285750">
              <a:buClr>
                <a:srgbClr val="8AD0D6"/>
              </a:buClr>
              <a:buFont typeface="Arial" charset="2"/>
              <a:buChar char="•"/>
            </a:pPr>
            <a:r>
              <a:rPr lang="tr-TR" sz="2500" dirty="0">
                <a:solidFill>
                  <a:srgbClr val="D1D5DB"/>
                </a:solidFill>
                <a:ea typeface="+mj-lt"/>
                <a:cs typeface="+mj-lt"/>
              </a:rPr>
              <a:t>Açık Kaynak Projeler</a:t>
            </a:r>
            <a:endParaRPr lang="tr-TR" sz="2500" dirty="0"/>
          </a:p>
          <a:p>
            <a:pPr marL="285750" indent="-285750">
              <a:buClr>
                <a:srgbClr val="8AD0D6"/>
              </a:buClr>
              <a:buFont typeface="Arial" charset="2"/>
              <a:buChar char="•"/>
            </a:pPr>
            <a:r>
              <a:rPr lang="tr-TR" sz="2500" dirty="0">
                <a:solidFill>
                  <a:srgbClr val="D1D5DB"/>
                </a:solidFill>
                <a:ea typeface="+mj-lt"/>
                <a:cs typeface="+mj-lt"/>
              </a:rPr>
              <a:t>Web Geliştirme</a:t>
            </a:r>
            <a:endParaRPr lang="tr-TR" sz="2500" dirty="0"/>
          </a:p>
          <a:p>
            <a:pPr marL="285750" indent="-285750">
              <a:buClr>
                <a:srgbClr val="8AD0D6"/>
              </a:buClr>
              <a:buFont typeface="Arial" charset="2"/>
              <a:buChar char="•"/>
            </a:pPr>
            <a:r>
              <a:rPr lang="tr-TR" sz="2500" dirty="0">
                <a:solidFill>
                  <a:srgbClr val="D1D5DB"/>
                </a:solidFill>
                <a:ea typeface="+mj-lt"/>
                <a:cs typeface="+mj-lt"/>
              </a:rPr>
              <a:t>Veri Bilimi ve Analizi</a:t>
            </a:r>
            <a:endParaRPr lang="tr-TR" sz="2500" dirty="0"/>
          </a:p>
          <a:p>
            <a:pPr marL="285750" indent="-285750">
              <a:buClr>
                <a:srgbClr val="8AD0D6"/>
              </a:buClr>
              <a:buFont typeface="Arial" charset="2"/>
              <a:buChar char="•"/>
            </a:pPr>
            <a:r>
              <a:rPr lang="tr-TR" sz="2500" dirty="0">
                <a:solidFill>
                  <a:srgbClr val="D1D5DB"/>
                </a:solidFill>
                <a:ea typeface="+mj-lt"/>
                <a:cs typeface="+mj-lt"/>
              </a:rPr>
              <a:t>Oyun Geliştirme</a:t>
            </a:r>
          </a:p>
          <a:p>
            <a:pPr marL="285750" indent="-285750">
              <a:buClr>
                <a:srgbClr val="8AD0D6"/>
              </a:buClr>
              <a:buFont typeface="Arial" charset="2"/>
              <a:buChar char="•"/>
            </a:pPr>
            <a:r>
              <a:rPr lang="tr-TR" sz="2500" dirty="0">
                <a:solidFill>
                  <a:srgbClr val="D1D5DB"/>
                </a:solidFill>
                <a:ea typeface="+mj-lt"/>
                <a:cs typeface="+mj-lt"/>
              </a:rPr>
              <a:t>İş Süreçleri ve Otomasyon (</a:t>
            </a:r>
            <a:r>
              <a:rPr lang="tr-TR" sz="2500" err="1">
                <a:solidFill>
                  <a:srgbClr val="D1D5DB"/>
                </a:solidFill>
                <a:ea typeface="+mj-lt"/>
                <a:cs typeface="+mj-lt"/>
              </a:rPr>
              <a:t>DevOps</a:t>
            </a:r>
            <a:r>
              <a:rPr lang="tr-TR" sz="2500" dirty="0">
                <a:solidFill>
                  <a:srgbClr val="D1D5DB"/>
                </a:solidFill>
                <a:ea typeface="+mj-lt"/>
                <a:cs typeface="+mj-lt"/>
              </a:rPr>
              <a:t>) </a:t>
            </a:r>
            <a:endParaRPr lang="tr-TR" sz="2500">
              <a:solidFill>
                <a:srgbClr val="FFFFFF"/>
              </a:solidFill>
              <a:ea typeface="+mj-lt"/>
              <a:cs typeface="+mj-lt"/>
            </a:endParaRPr>
          </a:p>
          <a:p>
            <a:pPr marL="285750" indent="-285750">
              <a:buFont typeface="Arial" charset="2"/>
              <a:buChar char="•"/>
            </a:pPr>
            <a:r>
              <a:rPr lang="tr-TR" sz="2500" dirty="0" err="1">
                <a:solidFill>
                  <a:srgbClr val="D1D5DB"/>
                </a:solidFill>
                <a:ea typeface="+mj-lt"/>
                <a:cs typeface="+mj-lt"/>
              </a:rPr>
              <a:t>Dökümantasyon</a:t>
            </a:r>
            <a:endParaRPr lang="tr-TR" sz="2500" dirty="0"/>
          </a:p>
          <a:p>
            <a:pPr marL="285750" indent="-285750">
              <a:buClr>
                <a:srgbClr val="8AD0D6"/>
              </a:buClr>
              <a:buFont typeface="Arial" charset="2"/>
              <a:buChar char="•"/>
            </a:pPr>
            <a:r>
              <a:rPr lang="tr-TR" sz="2500" dirty="0">
                <a:solidFill>
                  <a:srgbClr val="D1D5DB"/>
                </a:solidFill>
                <a:ea typeface="+mj-lt"/>
                <a:cs typeface="+mj-lt"/>
              </a:rPr>
              <a:t>Eğitim</a:t>
            </a:r>
            <a:endParaRPr lang="tr-TR" sz="2500" dirty="0"/>
          </a:p>
          <a:p>
            <a:pPr marL="285750" indent="-285750">
              <a:buClr>
                <a:srgbClr val="8AD0D6"/>
              </a:buClr>
              <a:buFont typeface="Arial" charset="2"/>
              <a:buChar char="•"/>
            </a:pPr>
            <a:r>
              <a:rPr lang="tr-TR" sz="2500" dirty="0">
                <a:solidFill>
                  <a:srgbClr val="D1D5DB"/>
                </a:solidFill>
                <a:ea typeface="+mj-lt"/>
                <a:cs typeface="+mj-lt"/>
              </a:rPr>
              <a:t>Proje Yönetimi</a:t>
            </a:r>
            <a:endParaRPr lang="tr-TR" sz="2500" dirty="0"/>
          </a:p>
          <a:p>
            <a:pPr>
              <a:buClr>
                <a:srgbClr val="8AD0D6"/>
              </a:buClr>
            </a:pPr>
            <a:endParaRPr lang="tr-TR" sz="2500" dirty="0"/>
          </a:p>
        </p:txBody>
      </p:sp>
      <p:pic>
        <p:nvPicPr>
          <p:cNvPr id="4" name="Resim 3" descr="metin, ekran görüntüsü, grafik tasarım, yazı tipi içeren bir resim&#10;&#10;Açıklama otomatik olarak oluşturuldu">
            <a:extLst>
              <a:ext uri="{FF2B5EF4-FFF2-40B4-BE49-F238E27FC236}">
                <a16:creationId xmlns:a16="http://schemas.microsoft.com/office/drawing/2014/main" id="{2BF5C041-586C-ECD1-0CB9-C75C0353D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649" y="2187480"/>
            <a:ext cx="4417542" cy="26168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6" name="Resim 5" descr="grafik, yazı tipi, logo, siyah içeren bir resim&#10;&#10;Açıklama otomatik olarak oluşturuldu">
            <a:extLst>
              <a:ext uri="{FF2B5EF4-FFF2-40B4-BE49-F238E27FC236}">
                <a16:creationId xmlns:a16="http://schemas.microsoft.com/office/drawing/2014/main" id="{B44FE258-771E-1DAE-6252-D945A546B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377" y="5408992"/>
            <a:ext cx="4293974" cy="165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6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4FC7B5-D542-C3FE-B0D2-C9045CEA6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8" y="452718"/>
            <a:ext cx="5543236" cy="762098"/>
          </a:xfrm>
        </p:spPr>
        <p:txBody>
          <a:bodyPr/>
          <a:lstStyle/>
          <a:p>
            <a:r>
              <a:rPr lang="tr-TR" sz="3200" u="sng" dirty="0"/>
              <a:t>Yararları: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64DCCA-1B48-A582-1238-C528B2377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" y="1218836"/>
            <a:ext cx="6856191" cy="563710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tr-TR" sz="1800" b="1" dirty="0">
                <a:ea typeface="+mj-lt"/>
                <a:cs typeface="+mj-lt"/>
              </a:rPr>
              <a:t>Versiyon Kontrolü:</a:t>
            </a:r>
            <a:r>
              <a:rPr lang="tr-TR" sz="1800" dirty="0">
                <a:solidFill>
                  <a:srgbClr val="D1D5DB"/>
                </a:solidFill>
                <a:ea typeface="+mj-lt"/>
                <a:cs typeface="+mj-lt"/>
              </a:rPr>
              <a:t> Kodunuzu ve projelerinizi düzenli olarak kaydetme ve geçmiş sürümlere erişme olanağı sağlar.</a:t>
            </a:r>
            <a:endParaRPr lang="tr-TR" sz="1800">
              <a:ea typeface="+mj-lt"/>
              <a:cs typeface="+mj-lt"/>
            </a:endParaRPr>
          </a:p>
          <a:p>
            <a:pPr marL="0" indent="0">
              <a:buNone/>
            </a:pPr>
            <a:r>
              <a:rPr lang="tr-TR" sz="1800" b="1" dirty="0">
                <a:ea typeface="+mj-lt"/>
                <a:cs typeface="+mj-lt"/>
              </a:rPr>
              <a:t>İşbirliği:</a:t>
            </a:r>
            <a:r>
              <a:rPr lang="tr-TR" sz="1800" dirty="0">
                <a:solidFill>
                  <a:srgbClr val="D1D5DB"/>
                </a:solidFill>
                <a:ea typeface="+mj-lt"/>
                <a:cs typeface="+mj-lt"/>
              </a:rPr>
              <a:t> Birden fazla geliştiricinin aynı projede çalışmasını kolaylaştırır ve çevrimiçi iletişim imkanı sunar.</a:t>
            </a:r>
          </a:p>
          <a:p>
            <a:pPr marL="0" indent="0">
              <a:buNone/>
            </a:pPr>
            <a:r>
              <a:rPr lang="tr-TR" sz="1800" b="1" dirty="0">
                <a:ea typeface="+mj-lt"/>
                <a:cs typeface="+mj-lt"/>
              </a:rPr>
              <a:t>Açık Kaynak Katkısı:</a:t>
            </a:r>
            <a:r>
              <a:rPr lang="tr-TR" sz="1800" dirty="0">
                <a:solidFill>
                  <a:srgbClr val="D1D5DB"/>
                </a:solidFill>
                <a:ea typeface="+mj-lt"/>
                <a:cs typeface="+mj-lt"/>
              </a:rPr>
              <a:t> Projelerinizi diğer geliştiricilere açarak topluluk katkısını teşvik eder.</a:t>
            </a:r>
          </a:p>
          <a:p>
            <a:pPr marL="0" indent="0">
              <a:buNone/>
            </a:pPr>
            <a:r>
              <a:rPr lang="tr-TR" sz="1800" b="1" dirty="0">
                <a:ea typeface="+mj-lt"/>
                <a:cs typeface="+mj-lt"/>
              </a:rPr>
              <a:t>Kod İncelemesi:</a:t>
            </a:r>
            <a:r>
              <a:rPr lang="tr-TR" sz="1800" dirty="0">
                <a:solidFill>
                  <a:srgbClr val="D1D5DB"/>
                </a:solidFill>
                <a:ea typeface="+mj-lt"/>
                <a:cs typeface="+mj-lt"/>
              </a:rPr>
              <a:t> Değişiklikleri inceleyerek daha kaliteli kod oluşturmanıza yardımcı olur.</a:t>
            </a:r>
            <a:endParaRPr lang="tr-TR" sz="1800" dirty="0">
              <a:solidFill>
                <a:srgbClr val="D1D5DB"/>
              </a:solidFill>
            </a:endParaRPr>
          </a:p>
          <a:p>
            <a:pPr marL="0" indent="0">
              <a:buNone/>
            </a:pPr>
            <a:r>
              <a:rPr lang="tr-TR" sz="1800" b="1" dirty="0" err="1">
                <a:ea typeface="+mj-lt"/>
                <a:cs typeface="+mj-lt"/>
              </a:rPr>
              <a:t>Issue</a:t>
            </a:r>
            <a:r>
              <a:rPr lang="tr-TR" sz="1800" b="1" dirty="0">
                <a:ea typeface="+mj-lt"/>
                <a:cs typeface="+mj-lt"/>
              </a:rPr>
              <a:t> Takibi:</a:t>
            </a:r>
            <a:r>
              <a:rPr lang="tr-TR" sz="1800" dirty="0">
                <a:solidFill>
                  <a:srgbClr val="D1D5DB"/>
                </a:solidFill>
                <a:ea typeface="+mj-lt"/>
                <a:cs typeface="+mj-lt"/>
              </a:rPr>
              <a:t> Hataları, özellik taleplerini ve görevleri düzenli bir şekilde takip etmenizi sağlar.</a:t>
            </a:r>
            <a:endParaRPr lang="tr-TR" sz="1800" dirty="0">
              <a:solidFill>
                <a:srgbClr val="D1D5DB"/>
              </a:solidFill>
            </a:endParaRPr>
          </a:p>
          <a:p>
            <a:pPr marL="0" indent="0">
              <a:buNone/>
            </a:pPr>
            <a:r>
              <a:rPr lang="tr-TR" sz="1800" b="1" dirty="0">
                <a:ea typeface="+mj-lt"/>
                <a:cs typeface="+mj-lt"/>
              </a:rPr>
              <a:t>Web Sitesi Barındırma:</a:t>
            </a:r>
            <a:r>
              <a:rPr lang="tr-TR" sz="1800" dirty="0">
                <a:solidFill>
                  <a:srgbClr val="D1D5DB"/>
                </a:solidFill>
                <a:ea typeface="+mj-lt"/>
                <a:cs typeface="+mj-lt"/>
              </a:rPr>
              <a:t> Ücretsiz olarak web sitelerini barındırmanıza olanak tanır.</a:t>
            </a:r>
            <a:endParaRPr lang="tr-TR" sz="1800">
              <a:ea typeface="+mj-lt"/>
              <a:cs typeface="+mj-lt"/>
            </a:endParaRPr>
          </a:p>
          <a:p>
            <a:pPr marL="0" indent="0">
              <a:buNone/>
            </a:pPr>
            <a:r>
              <a:rPr lang="tr-TR" sz="1800" b="1" dirty="0">
                <a:ea typeface="+mj-lt"/>
                <a:cs typeface="+mj-lt"/>
              </a:rPr>
              <a:t>Özel Projeler:</a:t>
            </a:r>
            <a:r>
              <a:rPr lang="tr-TR" sz="1800" dirty="0">
                <a:solidFill>
                  <a:srgbClr val="D1D5DB"/>
                </a:solidFill>
                <a:ea typeface="+mj-lt"/>
                <a:cs typeface="+mj-lt"/>
              </a:rPr>
              <a:t> Ticari veya gizli projeler için güvenli bir platform sunar.</a:t>
            </a:r>
            <a:endParaRPr lang="tr-TR" sz="1800" dirty="0">
              <a:solidFill>
                <a:srgbClr val="D1D5DB"/>
              </a:solidFill>
            </a:endParaRPr>
          </a:p>
          <a:p>
            <a:pPr marL="0" indent="0">
              <a:buNone/>
            </a:pPr>
            <a:r>
              <a:rPr lang="tr-TR" sz="1800" b="1" dirty="0">
                <a:ea typeface="+mj-lt"/>
                <a:cs typeface="+mj-lt"/>
              </a:rPr>
              <a:t>Geniş Ekosistem:</a:t>
            </a:r>
            <a:r>
              <a:rPr lang="tr-TR" sz="1800" dirty="0">
                <a:solidFill>
                  <a:srgbClr val="D1D5DB"/>
                </a:solidFill>
                <a:ea typeface="+mj-lt"/>
                <a:cs typeface="+mj-lt"/>
              </a:rPr>
              <a:t> Birçok entegrasyon ve eklenti ile iş akışlarınızı özelleştirme olanağı sunar.</a:t>
            </a:r>
            <a:endParaRPr lang="tr-TR" sz="1800"/>
          </a:p>
          <a:p>
            <a:pPr marL="0" indent="0">
              <a:buNone/>
            </a:pPr>
            <a:endParaRPr lang="tr-TR" sz="1800" dirty="0">
              <a:solidFill>
                <a:srgbClr val="D1D5DB"/>
              </a:solidFill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7B46D1C-1374-9525-DC03-1069481823E9}"/>
              </a:ext>
            </a:extLst>
          </p:cNvPr>
          <p:cNvSpPr txBox="1"/>
          <p:nvPr/>
        </p:nvSpPr>
        <p:spPr>
          <a:xfrm>
            <a:off x="7690024" y="1161535"/>
            <a:ext cx="457611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>
                <a:solidFill>
                  <a:srgbClr val="D1D5DB"/>
                </a:solidFill>
                <a:latin typeface="Söhne"/>
              </a:rPr>
              <a:t>GitHub, </a:t>
            </a:r>
            <a:r>
              <a:rPr lang="en-US" b="1" i="1" err="1">
                <a:solidFill>
                  <a:srgbClr val="D1D5DB"/>
                </a:solidFill>
                <a:latin typeface="Söhne"/>
              </a:rPr>
              <a:t>yazılım</a:t>
            </a:r>
            <a:r>
              <a:rPr lang="en-US" b="1" i="1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US" b="1" i="1" err="1">
                <a:solidFill>
                  <a:srgbClr val="D1D5DB"/>
                </a:solidFill>
                <a:latin typeface="Söhne"/>
              </a:rPr>
              <a:t>geliştirme</a:t>
            </a:r>
            <a:r>
              <a:rPr lang="en-US" b="1" i="1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US" b="1" i="1" err="1">
                <a:solidFill>
                  <a:srgbClr val="D1D5DB"/>
                </a:solidFill>
                <a:latin typeface="Söhne"/>
              </a:rPr>
              <a:t>süreçlerini</a:t>
            </a:r>
            <a:r>
              <a:rPr lang="en-US" b="1" i="1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US" b="1" i="1" err="1">
                <a:solidFill>
                  <a:srgbClr val="D1D5DB"/>
                </a:solidFill>
                <a:latin typeface="Söhne"/>
              </a:rPr>
              <a:t>daha</a:t>
            </a:r>
            <a:r>
              <a:rPr lang="en-US" b="1" i="1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US" b="1" i="1" err="1">
                <a:solidFill>
                  <a:srgbClr val="D1D5DB"/>
                </a:solidFill>
                <a:latin typeface="Söhne"/>
              </a:rPr>
              <a:t>düzenli</a:t>
            </a:r>
            <a:r>
              <a:rPr lang="en-US" b="1" i="1" dirty="0">
                <a:solidFill>
                  <a:srgbClr val="D1D5DB"/>
                </a:solidFill>
                <a:latin typeface="Söhne"/>
              </a:rPr>
              <a:t> hale </a:t>
            </a:r>
            <a:r>
              <a:rPr lang="en-US" b="1" i="1" u="sng" err="1">
                <a:solidFill>
                  <a:srgbClr val="D1D5DB"/>
                </a:solidFill>
                <a:latin typeface="Söhne"/>
              </a:rPr>
              <a:t>getirmek</a:t>
            </a:r>
            <a:r>
              <a:rPr lang="en-US" b="1" i="1" u="sng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US" b="1" i="1" err="1">
                <a:solidFill>
                  <a:srgbClr val="D1D5DB"/>
                </a:solidFill>
                <a:latin typeface="Söhne"/>
              </a:rPr>
              <a:t>ve</a:t>
            </a:r>
            <a:r>
              <a:rPr lang="en-US" b="1" i="1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US" b="1" i="1" err="1">
                <a:solidFill>
                  <a:srgbClr val="D1D5DB"/>
                </a:solidFill>
                <a:latin typeface="Söhne"/>
              </a:rPr>
              <a:t>işbirliğini</a:t>
            </a:r>
            <a:r>
              <a:rPr lang="en-US" b="1" i="1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US" b="1" i="1" err="1">
                <a:solidFill>
                  <a:srgbClr val="D1D5DB"/>
                </a:solidFill>
                <a:latin typeface="Söhne"/>
              </a:rPr>
              <a:t>kolaylaştırmak</a:t>
            </a:r>
            <a:r>
              <a:rPr lang="en-US" b="1" i="1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US" b="1" i="1" err="1">
                <a:solidFill>
                  <a:srgbClr val="D1D5DB"/>
                </a:solidFill>
                <a:latin typeface="Söhne"/>
              </a:rPr>
              <a:t>için</a:t>
            </a:r>
            <a:r>
              <a:rPr lang="en-US" b="1" i="1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US" b="1" i="1" err="1">
                <a:solidFill>
                  <a:srgbClr val="D1D5DB"/>
                </a:solidFill>
                <a:latin typeface="Söhne"/>
              </a:rPr>
              <a:t>güçlü</a:t>
            </a:r>
            <a:r>
              <a:rPr lang="en-US" b="1" i="1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US" b="1" i="1" err="1">
                <a:solidFill>
                  <a:srgbClr val="D1D5DB"/>
                </a:solidFill>
                <a:latin typeface="Söhne"/>
              </a:rPr>
              <a:t>bir</a:t>
            </a:r>
            <a:r>
              <a:rPr lang="en-US" b="1" i="1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US" b="1" i="1" err="1">
                <a:solidFill>
                  <a:srgbClr val="D1D5DB"/>
                </a:solidFill>
                <a:latin typeface="Söhne"/>
              </a:rPr>
              <a:t>araçtır</a:t>
            </a:r>
            <a:r>
              <a:rPr lang="en-US" b="1" i="1" dirty="0">
                <a:solidFill>
                  <a:srgbClr val="D1D5DB"/>
                </a:solidFill>
                <a:latin typeface="Söhne"/>
              </a:rPr>
              <a:t>.</a:t>
            </a:r>
            <a:endParaRPr lang="en-US" b="1" i="1"/>
          </a:p>
        </p:txBody>
      </p:sp>
      <p:pic>
        <p:nvPicPr>
          <p:cNvPr id="5" name="Resim 4" descr="grafik, logo, grafik tasarım, metin içeren bir resim&#10;&#10;Açıklama otomatik olarak oluşturuldu">
            <a:extLst>
              <a:ext uri="{FF2B5EF4-FFF2-40B4-BE49-F238E27FC236}">
                <a16:creationId xmlns:a16="http://schemas.microsoft.com/office/drawing/2014/main" id="{FB981187-F23B-27EF-E18D-5FDB7D754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4298" y="5039115"/>
            <a:ext cx="2914135" cy="17018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Resim 5" descr="metin, ekran görüntüsü, yazı tipi, dikdörtgen içeren bir resim&#10;&#10;Açıklama otomatik olarak oluşturuldu">
            <a:extLst>
              <a:ext uri="{FF2B5EF4-FFF2-40B4-BE49-F238E27FC236}">
                <a16:creationId xmlns:a16="http://schemas.microsoft.com/office/drawing/2014/main" id="{1ADE365D-6C68-5EDA-2C66-D3A3A6039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272" y="2466203"/>
            <a:ext cx="3356919" cy="186381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829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A8DD08-744A-EA09-0487-6ED1901D9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19" y="-363"/>
            <a:ext cx="7715967" cy="1143098"/>
          </a:xfrm>
        </p:spPr>
        <p:txBody>
          <a:bodyPr/>
          <a:lstStyle/>
          <a:p>
            <a:r>
              <a:rPr lang="tr-TR" b="1" dirty="0"/>
              <a:t>Ortak Proje Nasıl Oluşturulur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05B33A-3942-0EC8-A5D4-2A55A72FA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" y="724567"/>
            <a:ext cx="10398459" cy="605929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tr-TR" sz="1800" b="1" i="1" err="1">
                <a:ea typeface="+mj-lt"/>
                <a:cs typeface="+mj-lt"/>
              </a:rPr>
              <a:t>GitHub</a:t>
            </a:r>
            <a:r>
              <a:rPr lang="tr-TR" sz="1800" b="1" i="1" dirty="0">
                <a:ea typeface="+mj-lt"/>
                <a:cs typeface="+mj-lt"/>
              </a:rPr>
              <a:t> Hesabınızı Oluşturun veya Giriş Yapın:</a:t>
            </a:r>
            <a:r>
              <a:rPr lang="tr-TR" sz="1800" b="1" i="1" dirty="0">
                <a:solidFill>
                  <a:srgbClr val="D1D5DB"/>
                </a:solidFill>
                <a:ea typeface="+mj-lt"/>
                <a:cs typeface="+mj-lt"/>
              </a:rPr>
              <a:t> Eğer zaten bir </a:t>
            </a:r>
            <a:r>
              <a:rPr lang="tr-TR" sz="1800" b="1" i="1" err="1">
                <a:solidFill>
                  <a:srgbClr val="D1D5DB"/>
                </a:solidFill>
                <a:ea typeface="+mj-lt"/>
                <a:cs typeface="+mj-lt"/>
              </a:rPr>
              <a:t>GitHub</a:t>
            </a:r>
            <a:r>
              <a:rPr lang="tr-TR" sz="1800" b="1" i="1" dirty="0">
                <a:solidFill>
                  <a:srgbClr val="D1D5DB"/>
                </a:solidFill>
                <a:ea typeface="+mj-lt"/>
                <a:cs typeface="+mj-lt"/>
              </a:rPr>
              <a:t> hesabınız yoksa, github.com adresine gidin ve bir hesap oluşturun. Mevcut bir hesabınız varsa giriş yapın.</a:t>
            </a:r>
          </a:p>
          <a:p>
            <a:pPr>
              <a:buNone/>
            </a:pPr>
            <a:r>
              <a:rPr lang="tr-TR" sz="1800" dirty="0">
                <a:ea typeface="+mj-lt"/>
                <a:cs typeface="+mj-lt"/>
              </a:rPr>
              <a:t>Yeni Bir Depo (</a:t>
            </a:r>
            <a:r>
              <a:rPr lang="tr-TR" sz="1800" dirty="0" err="1">
                <a:ea typeface="+mj-lt"/>
                <a:cs typeface="+mj-lt"/>
              </a:rPr>
              <a:t>Repository</a:t>
            </a:r>
            <a:r>
              <a:rPr lang="tr-TR" sz="1800" dirty="0">
                <a:ea typeface="+mj-lt"/>
                <a:cs typeface="+mj-lt"/>
              </a:rPr>
              <a:t>) Oluşturun:</a:t>
            </a:r>
            <a:endParaRPr lang="tr-TR" sz="1800"/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tr-TR" sz="1800" i="1" dirty="0">
                <a:solidFill>
                  <a:srgbClr val="D1D5DB"/>
                </a:solidFill>
                <a:ea typeface="+mj-lt"/>
                <a:cs typeface="+mj-lt"/>
              </a:rPr>
              <a:t>Giriş yaptıktan sonra, </a:t>
            </a:r>
            <a:r>
              <a:rPr lang="tr-TR" sz="1800" i="1" err="1">
                <a:solidFill>
                  <a:srgbClr val="D1D5DB"/>
                </a:solidFill>
                <a:ea typeface="+mj-lt"/>
                <a:cs typeface="+mj-lt"/>
              </a:rPr>
              <a:t>GitHub</a:t>
            </a:r>
            <a:r>
              <a:rPr lang="tr-TR" sz="1800" i="1" dirty="0">
                <a:solidFill>
                  <a:srgbClr val="D1D5DB"/>
                </a:solidFill>
                <a:ea typeface="+mj-lt"/>
                <a:cs typeface="+mj-lt"/>
              </a:rPr>
              <a:t> ana sayfanızda bulunan sağ üst köşedeki artı (+) simgesine tıklayın.</a:t>
            </a:r>
            <a:endParaRPr lang="tr-TR" sz="1800" i="1"/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tr-TR" sz="1800" i="1" dirty="0">
                <a:solidFill>
                  <a:srgbClr val="D1D5DB"/>
                </a:solidFill>
                <a:ea typeface="+mj-lt"/>
                <a:cs typeface="+mj-lt"/>
              </a:rPr>
              <a:t>Ardından "New </a:t>
            </a:r>
            <a:r>
              <a:rPr lang="tr-TR" sz="1800" i="1" err="1">
                <a:solidFill>
                  <a:srgbClr val="D1D5DB"/>
                </a:solidFill>
                <a:ea typeface="+mj-lt"/>
                <a:cs typeface="+mj-lt"/>
              </a:rPr>
              <a:t>repository</a:t>
            </a:r>
            <a:r>
              <a:rPr lang="tr-TR" sz="1800" i="1" dirty="0">
                <a:solidFill>
                  <a:srgbClr val="D1D5DB"/>
                </a:solidFill>
                <a:ea typeface="+mj-lt"/>
                <a:cs typeface="+mj-lt"/>
              </a:rPr>
              <a:t>" veya "Yeni depo" seçeneğini seçin.</a:t>
            </a:r>
            <a:endParaRPr lang="tr-TR" sz="1800"/>
          </a:p>
          <a:p>
            <a:pPr marL="0" indent="0">
              <a:buClr>
                <a:srgbClr val="8AD0D6"/>
              </a:buClr>
              <a:buNone/>
            </a:pPr>
            <a:r>
              <a:rPr lang="tr-TR" sz="1800" b="1" dirty="0">
                <a:ea typeface="+mj-lt"/>
                <a:cs typeface="+mj-lt"/>
              </a:rPr>
              <a:t>Depo Ayarlarını Yapın:</a:t>
            </a:r>
            <a:endParaRPr lang="tr-TR" sz="1800" dirty="0">
              <a:ea typeface="+mj-lt"/>
              <a:cs typeface="+mj-lt"/>
            </a:endParaRPr>
          </a:p>
          <a:p>
            <a:pPr>
              <a:buFont typeface="Arial"/>
              <a:buChar char="•"/>
            </a:pPr>
            <a:r>
              <a:rPr lang="tr-TR" sz="1800" b="1" u="sng" dirty="0">
                <a:ea typeface="+mj-lt"/>
                <a:cs typeface="+mj-lt"/>
              </a:rPr>
              <a:t>Depo Adı</a:t>
            </a:r>
            <a:r>
              <a:rPr lang="tr-TR" sz="1800" b="1" dirty="0">
                <a:ea typeface="+mj-lt"/>
                <a:cs typeface="+mj-lt"/>
              </a:rPr>
              <a:t>:</a:t>
            </a:r>
            <a:r>
              <a:rPr lang="tr-TR" sz="1800" dirty="0">
                <a:solidFill>
                  <a:srgbClr val="D1D5DB"/>
                </a:solidFill>
                <a:ea typeface="+mj-lt"/>
                <a:cs typeface="+mj-lt"/>
              </a:rPr>
              <a:t> Projenizin adı.</a:t>
            </a:r>
            <a:endParaRPr lang="tr-TR" sz="1800">
              <a:solidFill>
                <a:srgbClr val="D1D5DB"/>
              </a:solidFill>
            </a:endParaRPr>
          </a:p>
          <a:p>
            <a:pPr>
              <a:buFont typeface="Arial" charset="2"/>
              <a:buChar char="•"/>
            </a:pPr>
            <a:r>
              <a:rPr lang="tr-TR" sz="1800" b="1" u="sng" dirty="0">
                <a:ea typeface="+mj-lt"/>
                <a:cs typeface="+mj-lt"/>
              </a:rPr>
              <a:t>Açıklama</a:t>
            </a:r>
            <a:r>
              <a:rPr lang="tr-TR" sz="1800" b="1" dirty="0">
                <a:ea typeface="+mj-lt"/>
                <a:cs typeface="+mj-lt"/>
              </a:rPr>
              <a:t>:</a:t>
            </a:r>
            <a:r>
              <a:rPr lang="tr-TR" sz="1800" dirty="0">
                <a:solidFill>
                  <a:srgbClr val="D1D5DB"/>
                </a:solidFill>
                <a:ea typeface="+mj-lt"/>
                <a:cs typeface="+mj-lt"/>
              </a:rPr>
              <a:t> Projenizin kısa bir açıklaması.</a:t>
            </a:r>
          </a:p>
          <a:p>
            <a:pPr>
              <a:buFont typeface="Arial" charset="2"/>
              <a:buChar char="•"/>
            </a:pPr>
            <a:r>
              <a:rPr lang="tr-TR" sz="1800" b="1" u="sng" dirty="0">
                <a:ea typeface="+mj-lt"/>
                <a:cs typeface="+mj-lt"/>
              </a:rPr>
              <a:t>Erişim</a:t>
            </a:r>
            <a:r>
              <a:rPr lang="tr-TR" sz="1800" b="1" dirty="0">
                <a:ea typeface="+mj-lt"/>
                <a:cs typeface="+mj-lt"/>
              </a:rPr>
              <a:t>:</a:t>
            </a:r>
            <a:r>
              <a:rPr lang="tr-TR" sz="1800" dirty="0">
                <a:solidFill>
                  <a:srgbClr val="D1D5DB"/>
                </a:solidFill>
                <a:ea typeface="+mj-lt"/>
                <a:cs typeface="+mj-lt"/>
              </a:rPr>
              <a:t> Genellikle "</a:t>
            </a:r>
            <a:r>
              <a:rPr lang="tr-TR" sz="1800" err="1">
                <a:solidFill>
                  <a:srgbClr val="D1D5DB"/>
                </a:solidFill>
                <a:ea typeface="+mj-lt"/>
                <a:cs typeface="+mj-lt"/>
              </a:rPr>
              <a:t>Public</a:t>
            </a:r>
            <a:r>
              <a:rPr lang="tr-TR" sz="1800" dirty="0">
                <a:solidFill>
                  <a:srgbClr val="D1D5DB"/>
                </a:solidFill>
                <a:ea typeface="+mj-lt"/>
                <a:cs typeface="+mj-lt"/>
              </a:rPr>
              <a:t>" (herkesin erişebileceği) veya "</a:t>
            </a:r>
            <a:r>
              <a:rPr lang="tr-TR" sz="1800" err="1">
                <a:solidFill>
                  <a:srgbClr val="D1D5DB"/>
                </a:solidFill>
                <a:ea typeface="+mj-lt"/>
                <a:cs typeface="+mj-lt"/>
              </a:rPr>
              <a:t>Private</a:t>
            </a:r>
            <a:r>
              <a:rPr lang="tr-TR" sz="1800" dirty="0">
                <a:solidFill>
                  <a:srgbClr val="D1D5DB"/>
                </a:solidFill>
                <a:ea typeface="+mj-lt"/>
                <a:cs typeface="+mj-lt"/>
              </a:rPr>
              <a:t>" (gizli) seçeneklerinden birini seçebilirsiniz. İşbirliği yapmak istediğiniz kişilere göre ayarlayın.</a:t>
            </a:r>
            <a:endParaRPr lang="tr-TR" sz="1800" dirty="0">
              <a:ea typeface="+mj-lt"/>
              <a:cs typeface="+mj-lt"/>
            </a:endParaRPr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tr-TR" sz="1800" b="1" u="sng" dirty="0">
                <a:ea typeface="+mj-lt"/>
                <a:cs typeface="+mj-lt"/>
              </a:rPr>
              <a:t>README dosyası oluştur</a:t>
            </a:r>
            <a:r>
              <a:rPr lang="tr-TR" sz="1800" b="1" dirty="0">
                <a:ea typeface="+mj-lt"/>
                <a:cs typeface="+mj-lt"/>
              </a:rPr>
              <a:t>:</a:t>
            </a:r>
            <a:r>
              <a:rPr lang="tr-TR" sz="1800" dirty="0">
                <a:solidFill>
                  <a:srgbClr val="D1D5DB"/>
                </a:solidFill>
                <a:ea typeface="+mj-lt"/>
                <a:cs typeface="+mj-lt"/>
              </a:rPr>
              <a:t> Projenizin temel bilgilerini içeren bir README dosyası oluşturmak için bu seçeneği işaretleyin. Gerekli bilgileri doldurduktan sonra "</a:t>
            </a:r>
            <a:r>
              <a:rPr lang="tr-TR" sz="1800" err="1">
                <a:solidFill>
                  <a:srgbClr val="D1D5DB"/>
                </a:solidFill>
                <a:ea typeface="+mj-lt"/>
                <a:cs typeface="+mj-lt"/>
              </a:rPr>
              <a:t>Create</a:t>
            </a:r>
            <a:r>
              <a:rPr lang="tr-TR" sz="1800" dirty="0">
                <a:solidFill>
                  <a:srgbClr val="D1D5DB"/>
                </a:solidFill>
                <a:ea typeface="+mj-lt"/>
                <a:cs typeface="+mj-lt"/>
              </a:rPr>
              <a:t> </a:t>
            </a:r>
            <a:r>
              <a:rPr lang="tr-TR" sz="1800" err="1">
                <a:solidFill>
                  <a:srgbClr val="D1D5DB"/>
                </a:solidFill>
                <a:ea typeface="+mj-lt"/>
                <a:cs typeface="+mj-lt"/>
              </a:rPr>
              <a:t>repository</a:t>
            </a:r>
            <a:r>
              <a:rPr lang="tr-TR" sz="1800" dirty="0">
                <a:solidFill>
                  <a:srgbClr val="D1D5DB"/>
                </a:solidFill>
                <a:ea typeface="+mj-lt"/>
                <a:cs typeface="+mj-lt"/>
              </a:rPr>
              <a:t>" veya "Depo oluştur" düğmesine tıklayın.</a:t>
            </a:r>
            <a:endParaRPr lang="tr-TR" sz="1800"/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tr-TR" sz="1800" i="1" dirty="0">
              <a:solidFill>
                <a:srgbClr val="D1D5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07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9C96F1-78F7-2962-A809-8A8E68ED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6" y="-363"/>
            <a:ext cx="9888695" cy="988639"/>
          </a:xfrm>
        </p:spPr>
        <p:txBody>
          <a:bodyPr/>
          <a:lstStyle/>
          <a:p>
            <a:r>
              <a:rPr lang="tr-TR" dirty="0"/>
              <a:t>Ortak Proje Nasıl Oluşturulur 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6A231BA-C830-CF56-2502-B4257A06E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" y="786350"/>
            <a:ext cx="8946541" cy="60695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sz="1800" b="1" dirty="0">
                <a:ea typeface="+mj-lt"/>
                <a:cs typeface="+mj-lt"/>
              </a:rPr>
              <a:t>İşbirliği Ortaklarını Davet Edin:</a:t>
            </a:r>
            <a:endParaRPr lang="tr-TR" sz="1800" b="1"/>
          </a:p>
          <a:p>
            <a:pPr>
              <a:buClr>
                <a:srgbClr val="8AD0D6"/>
              </a:buClr>
              <a:buFont typeface="Arial"/>
              <a:buChar char="•"/>
            </a:pPr>
            <a:r>
              <a:rPr lang="tr-TR" sz="1800" b="1" dirty="0">
                <a:solidFill>
                  <a:srgbClr val="D1D5DB"/>
                </a:solidFill>
                <a:ea typeface="+mj-lt"/>
                <a:cs typeface="+mj-lt"/>
              </a:rPr>
              <a:t>Depo oluşturduktan sonra, depo sayfasının sağ üst köşesinde bulunan "</a:t>
            </a:r>
            <a:r>
              <a:rPr lang="tr-TR" sz="1800" b="1" err="1">
                <a:solidFill>
                  <a:srgbClr val="D1D5DB"/>
                </a:solidFill>
                <a:ea typeface="+mj-lt"/>
                <a:cs typeface="+mj-lt"/>
              </a:rPr>
              <a:t>Settings</a:t>
            </a:r>
            <a:r>
              <a:rPr lang="tr-TR" sz="1800" b="1" dirty="0">
                <a:solidFill>
                  <a:srgbClr val="D1D5DB"/>
                </a:solidFill>
                <a:ea typeface="+mj-lt"/>
                <a:cs typeface="+mj-lt"/>
              </a:rPr>
              <a:t>" veya "Ayarlar" sekmesine tıklayın.</a:t>
            </a:r>
            <a:endParaRPr lang="tr-TR" sz="1800" b="1"/>
          </a:p>
          <a:p>
            <a:pPr>
              <a:buClr>
                <a:srgbClr val="8AD0D6"/>
              </a:buClr>
              <a:buFont typeface="Arial"/>
              <a:buChar char="•"/>
            </a:pPr>
            <a:r>
              <a:rPr lang="tr-TR" sz="1800" b="1" dirty="0">
                <a:solidFill>
                  <a:srgbClr val="D1D5DB"/>
                </a:solidFill>
                <a:ea typeface="+mj-lt"/>
                <a:cs typeface="+mj-lt"/>
              </a:rPr>
              <a:t>Sol menüden "</a:t>
            </a:r>
            <a:r>
              <a:rPr lang="tr-TR" sz="1800" b="1" err="1">
                <a:solidFill>
                  <a:srgbClr val="D1D5DB"/>
                </a:solidFill>
                <a:ea typeface="+mj-lt"/>
                <a:cs typeface="+mj-lt"/>
              </a:rPr>
              <a:t>Manage</a:t>
            </a:r>
            <a:r>
              <a:rPr lang="tr-TR" sz="1800" b="1" dirty="0">
                <a:solidFill>
                  <a:srgbClr val="D1D5DB"/>
                </a:solidFill>
                <a:ea typeface="+mj-lt"/>
                <a:cs typeface="+mj-lt"/>
              </a:rPr>
              <a:t> </a:t>
            </a:r>
            <a:r>
              <a:rPr lang="tr-TR" sz="1800" b="1" err="1">
                <a:solidFill>
                  <a:srgbClr val="D1D5DB"/>
                </a:solidFill>
                <a:ea typeface="+mj-lt"/>
                <a:cs typeface="+mj-lt"/>
              </a:rPr>
              <a:t>access</a:t>
            </a:r>
            <a:r>
              <a:rPr lang="tr-TR" sz="1800" b="1" dirty="0">
                <a:solidFill>
                  <a:srgbClr val="D1D5DB"/>
                </a:solidFill>
                <a:ea typeface="+mj-lt"/>
                <a:cs typeface="+mj-lt"/>
              </a:rPr>
              <a:t>" veya "Erişimi yönet" seçeneğine gidin.</a:t>
            </a:r>
            <a:endParaRPr lang="tr-TR" sz="1800" b="1"/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tr-TR" sz="1800" b="1" dirty="0">
                <a:solidFill>
                  <a:srgbClr val="D1D5DB"/>
                </a:solidFill>
                <a:ea typeface="+mj-lt"/>
                <a:cs typeface="+mj-lt"/>
              </a:rPr>
              <a:t>"</a:t>
            </a:r>
            <a:r>
              <a:rPr lang="tr-TR" sz="1800" b="1" err="1">
                <a:solidFill>
                  <a:srgbClr val="D1D5DB"/>
                </a:solidFill>
                <a:ea typeface="+mj-lt"/>
                <a:cs typeface="+mj-lt"/>
              </a:rPr>
              <a:t>Invite</a:t>
            </a:r>
            <a:r>
              <a:rPr lang="tr-TR" sz="1800" b="1" dirty="0">
                <a:solidFill>
                  <a:srgbClr val="D1D5DB"/>
                </a:solidFill>
                <a:ea typeface="+mj-lt"/>
                <a:cs typeface="+mj-lt"/>
              </a:rPr>
              <a:t> a </a:t>
            </a:r>
            <a:r>
              <a:rPr lang="tr-TR" sz="1800" b="1" err="1">
                <a:solidFill>
                  <a:srgbClr val="D1D5DB"/>
                </a:solidFill>
                <a:ea typeface="+mj-lt"/>
                <a:cs typeface="+mj-lt"/>
              </a:rPr>
              <a:t>collaborator</a:t>
            </a:r>
            <a:r>
              <a:rPr lang="tr-TR" sz="1800" b="1" dirty="0">
                <a:solidFill>
                  <a:srgbClr val="D1D5DB"/>
                </a:solidFill>
                <a:ea typeface="+mj-lt"/>
                <a:cs typeface="+mj-lt"/>
              </a:rPr>
              <a:t>" veya "Ortak davet et" düğmesine tıklayarak işbirliği yapmak istediğiniz kişinin </a:t>
            </a:r>
            <a:r>
              <a:rPr lang="tr-TR" sz="1800" b="1" err="1">
                <a:solidFill>
                  <a:srgbClr val="D1D5DB"/>
                </a:solidFill>
                <a:ea typeface="+mj-lt"/>
                <a:cs typeface="+mj-lt"/>
              </a:rPr>
              <a:t>GitHub</a:t>
            </a:r>
            <a:r>
              <a:rPr lang="tr-TR" sz="1800" b="1" dirty="0">
                <a:solidFill>
                  <a:srgbClr val="D1D5DB"/>
                </a:solidFill>
                <a:ea typeface="+mj-lt"/>
                <a:cs typeface="+mj-lt"/>
              </a:rPr>
              <a:t> kullanıcı adını veya e-posta adresini ekleyin.</a:t>
            </a:r>
            <a:endParaRPr lang="tr-TR" sz="1800" b="1"/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tr-TR" sz="1800" b="1" dirty="0">
                <a:solidFill>
                  <a:srgbClr val="D1D5DB"/>
                </a:solidFill>
                <a:ea typeface="+mj-lt"/>
                <a:cs typeface="+mj-lt"/>
              </a:rPr>
              <a:t>Davetiyeyi göndermek için "</a:t>
            </a:r>
            <a:r>
              <a:rPr lang="tr-TR" sz="1800" b="1" dirty="0" err="1">
                <a:solidFill>
                  <a:srgbClr val="D1D5DB"/>
                </a:solidFill>
                <a:ea typeface="+mj-lt"/>
                <a:cs typeface="+mj-lt"/>
              </a:rPr>
              <a:t>Add</a:t>
            </a:r>
            <a:r>
              <a:rPr lang="tr-TR" sz="1800" b="1" dirty="0">
                <a:solidFill>
                  <a:srgbClr val="D1D5DB"/>
                </a:solidFill>
                <a:ea typeface="+mj-lt"/>
                <a:cs typeface="+mj-lt"/>
              </a:rPr>
              <a:t> [kullanıcı adı]" veya "Ekle" düğmesine tıklayın.</a:t>
            </a:r>
            <a:endParaRPr lang="tr-TR" sz="1800" b="1" dirty="0">
              <a:solidFill>
                <a:srgbClr val="D1D5DB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r>
              <a:rPr lang="tr-TR" sz="1800" b="1" dirty="0">
                <a:ea typeface="+mj-lt"/>
                <a:cs typeface="+mj-lt"/>
              </a:rPr>
              <a:t>İşbirliği Yapın:</a:t>
            </a:r>
            <a:endParaRPr lang="tr-TR" sz="1800" b="1">
              <a:ea typeface="+mj-lt"/>
              <a:cs typeface="+mj-lt"/>
            </a:endParaRPr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tr-TR" sz="1800" b="1" dirty="0">
                <a:solidFill>
                  <a:srgbClr val="D1D5DB"/>
                </a:solidFill>
                <a:ea typeface="+mj-lt"/>
                <a:cs typeface="+mj-lt"/>
              </a:rPr>
              <a:t>Davet edilen kişi, daveti kabul ederse projenizde işbirliği yapabilir. Depoyu klonlayarak yerel makinelerinde çalışmaya başlayabilir, değişiklikler yapabilir ve bu değişiklikleri geri göndermek ( </a:t>
            </a:r>
            <a:r>
              <a:rPr lang="tr-TR" sz="1800" b="1" dirty="0" err="1">
                <a:solidFill>
                  <a:srgbClr val="D1D5DB"/>
                </a:solidFill>
                <a:ea typeface="+mj-lt"/>
                <a:cs typeface="+mj-lt"/>
              </a:rPr>
              <a:t>push</a:t>
            </a:r>
            <a:r>
              <a:rPr lang="tr-TR" sz="1800" b="1" dirty="0">
                <a:solidFill>
                  <a:srgbClr val="D1D5DB"/>
                </a:solidFill>
                <a:ea typeface="+mj-lt"/>
                <a:cs typeface="+mj-lt"/>
              </a:rPr>
              <a:t> ) için izin alabilirler.</a:t>
            </a:r>
            <a:endParaRPr lang="tr-TR" sz="1800" b="1" dirty="0">
              <a:ea typeface="+mj-lt"/>
              <a:cs typeface="+mj-lt"/>
            </a:endParaRPr>
          </a:p>
          <a:p>
            <a:pPr>
              <a:buClr>
                <a:srgbClr val="8AD0D6"/>
              </a:buClr>
              <a:buFont typeface="Arial"/>
              <a:buChar char="•"/>
            </a:pPr>
            <a:r>
              <a:rPr lang="tr-TR" sz="1800" b="1" dirty="0">
                <a:solidFill>
                  <a:srgbClr val="D1D5DB"/>
                </a:solidFill>
                <a:ea typeface="+mj-lt"/>
                <a:cs typeface="+mj-lt"/>
              </a:rPr>
              <a:t>Aynı zamanda projenin sorunlarını ( </a:t>
            </a:r>
            <a:r>
              <a:rPr lang="tr-TR" sz="1800" b="1" err="1">
                <a:solidFill>
                  <a:srgbClr val="D1D5DB"/>
                </a:solidFill>
                <a:ea typeface="+mj-lt"/>
                <a:cs typeface="+mj-lt"/>
              </a:rPr>
              <a:t>issues</a:t>
            </a:r>
            <a:r>
              <a:rPr lang="tr-TR" sz="1800" b="1" dirty="0">
                <a:solidFill>
                  <a:srgbClr val="D1D5DB"/>
                </a:solidFill>
                <a:ea typeface="+mj-lt"/>
                <a:cs typeface="+mj-lt"/>
              </a:rPr>
              <a:t> ) takip edebilir, kod incelemeleri yapabilir ve işbirliği içinde projenizi geliştirebilirler.</a:t>
            </a:r>
            <a:endParaRPr lang="tr-TR" sz="1800" b="1">
              <a:ea typeface="+mj-lt"/>
              <a:cs typeface="+mj-lt"/>
            </a:endParaRPr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tr-TR" sz="1500" b="1" i="1" dirty="0">
                <a:solidFill>
                  <a:srgbClr val="FF0000"/>
                </a:solidFill>
                <a:ea typeface="+mj-lt"/>
                <a:cs typeface="+mj-lt"/>
              </a:rPr>
              <a:t>Bu adımlarla </a:t>
            </a:r>
            <a:r>
              <a:rPr lang="tr-TR" sz="1500" b="1" i="1" err="1">
                <a:solidFill>
                  <a:srgbClr val="FF0000"/>
                </a:solidFill>
                <a:ea typeface="+mj-lt"/>
                <a:cs typeface="+mj-lt"/>
              </a:rPr>
              <a:t>GitHub</a:t>
            </a:r>
            <a:r>
              <a:rPr lang="tr-TR" sz="1500" b="1" i="1" dirty="0">
                <a:solidFill>
                  <a:srgbClr val="FF0000"/>
                </a:solidFill>
                <a:ea typeface="+mj-lt"/>
                <a:cs typeface="+mj-lt"/>
              </a:rPr>
              <a:t> üzerinde işbirliği yapabilirsiniz.</a:t>
            </a:r>
            <a:endParaRPr lang="tr-TR" sz="1500" b="1" i="1">
              <a:solidFill>
                <a:srgbClr val="FF0000"/>
              </a:solidFill>
            </a:endParaRPr>
          </a:p>
          <a:p>
            <a:pPr>
              <a:buClr>
                <a:srgbClr val="8AD0D6"/>
              </a:buClr>
            </a:pP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36561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08F0DD-F73E-E437-AAFC-DFEE1147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/>
              <a:t>Kaynakça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62C173-2731-4463-DE24-6AE814DEE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dirty="0">
                <a:ea typeface="+mj-lt"/>
                <a:cs typeface="+mj-lt"/>
                <a:hlinkClick r:id="rId2"/>
              </a:rPr>
              <a:t>https://www.hostinger.web.tr/rehberler/github-nedir</a:t>
            </a:r>
            <a:endParaRPr lang="tr-TR">
              <a:ea typeface="+mj-lt"/>
              <a:cs typeface="+mj-lt"/>
            </a:endParaRPr>
          </a:p>
          <a:p>
            <a:pPr marL="0" indent="0">
              <a:buNone/>
            </a:pPr>
            <a:r>
              <a:rPr lang="tr-TR" dirty="0">
                <a:ea typeface="+mj-lt"/>
                <a:cs typeface="+mj-lt"/>
                <a:hlinkClick r:id="rId3"/>
              </a:rPr>
              <a:t>https://www.hosting.com.tr/blog/github-nedir/</a:t>
            </a:r>
          </a:p>
          <a:p>
            <a:pPr marL="0" indent="0">
              <a:buNone/>
            </a:pPr>
            <a:r>
              <a:rPr lang="tr-TR" dirty="0">
                <a:ea typeface="+mj-lt"/>
                <a:cs typeface="+mj-lt"/>
                <a:hlinkClick r:id="rId4"/>
              </a:rPr>
              <a:t>https://tr.wikipedia.org/wiki/GitHub</a:t>
            </a:r>
            <a:endParaRPr lang="tr-TR"/>
          </a:p>
          <a:p>
            <a:pPr marL="0" indent="0">
              <a:buNone/>
            </a:pPr>
            <a:r>
              <a:rPr lang="tr-TR" dirty="0">
                <a:ea typeface="+mj-lt"/>
                <a:cs typeface="+mj-lt"/>
                <a:hlinkClick r:id="rId5"/>
              </a:rPr>
              <a:t>https://www.youtube.com/watch?v=HxyRJxDE34A</a:t>
            </a:r>
            <a:endParaRPr lang="tr-TR"/>
          </a:p>
          <a:p>
            <a:pPr marL="0" indent="0">
              <a:buNone/>
            </a:pPr>
            <a:endParaRPr lang="tr-TR" dirty="0"/>
          </a:p>
          <a:p>
            <a:pPr>
              <a:buClr>
                <a:srgbClr val="8AD0D6"/>
              </a:buClr>
            </a:pPr>
            <a:endParaRPr lang="tr-TR" dirty="0"/>
          </a:p>
          <a:p>
            <a:pPr>
              <a:buClr>
                <a:srgbClr val="8AD0D6"/>
              </a:buClr>
            </a:pPr>
            <a:endParaRPr lang="tr-TR" dirty="0"/>
          </a:p>
          <a:p>
            <a:pPr marL="0" indent="0">
              <a:buClr>
                <a:srgbClr val="8AD0D6"/>
              </a:buClr>
              <a:buNone/>
            </a:pPr>
            <a:r>
              <a:rPr lang="tr-TR" dirty="0"/>
              <a:t>Hazırlayan: Hüseyin </a:t>
            </a:r>
            <a:r>
              <a:rPr lang="tr-TR" dirty="0" err="1"/>
              <a:t>Bağlayici</a:t>
            </a:r>
            <a:endParaRPr lang="tr-TR" dirty="0"/>
          </a:p>
          <a:p>
            <a:pPr marL="0" indent="0">
              <a:buClr>
                <a:srgbClr val="8AD0D6"/>
              </a:buClr>
              <a:buNone/>
            </a:pPr>
            <a:r>
              <a:rPr lang="tr-TR" dirty="0"/>
              <a:t>Ders : Programlama Temelleri </a:t>
            </a:r>
          </a:p>
        </p:txBody>
      </p:sp>
    </p:spTree>
    <p:extLst>
      <p:ext uri="{BB962C8B-B14F-4D97-AF65-F5344CB8AC3E}">
        <p14:creationId xmlns:p14="http://schemas.microsoft.com/office/powerpoint/2010/main" val="3750322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8" baseType="lpstr">
      <vt:lpstr>Ion</vt:lpstr>
      <vt:lpstr>  Github     Nedir </vt:lpstr>
      <vt:lpstr>Github Nedir ?</vt:lpstr>
      <vt:lpstr>Detaylı Kullanım Alanları</vt:lpstr>
      <vt:lpstr>Yararları:</vt:lpstr>
      <vt:lpstr>Ortak Proje Nasıl Oluşturulur</vt:lpstr>
      <vt:lpstr>Ortak Proje Nasıl Oluşturulur 2</vt:lpstr>
      <vt:lpstr>Kaynakça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346</cp:revision>
  <dcterms:created xsi:type="dcterms:W3CDTF">2023-10-22T16:49:07Z</dcterms:created>
  <dcterms:modified xsi:type="dcterms:W3CDTF">2023-10-22T18:42:27Z</dcterms:modified>
</cp:coreProperties>
</file>