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304" r:id="rId5"/>
    <p:sldId id="303" r:id="rId6"/>
    <p:sldId id="283" r:id="rId7"/>
    <p:sldId id="261" r:id="rId8"/>
    <p:sldId id="308" r:id="rId9"/>
    <p:sldId id="307" r:id="rId10"/>
    <p:sldId id="310" r:id="rId11"/>
    <p:sldId id="289" r:id="rId12"/>
    <p:sldId id="290" r:id="rId13"/>
    <p:sldId id="296" r:id="rId14"/>
    <p:sldId id="300" r:id="rId15"/>
    <p:sldId id="301" r:id="rId16"/>
    <p:sldId id="302" r:id="rId17"/>
    <p:sldId id="295" r:id="rId18"/>
    <p:sldId id="3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CB08B-E869-4159-9365-3D9F43F1B68A}" v="93" dt="2021-10-31T15:26:04.714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seyn\Downloads\world%20economics\GDP_and_GI_201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seyn\Downloads\world%20economics\GDP_and_GI_201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seyn\Downloads\world%20economics\GDP_and_GI_201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seyn\Downloads\world%20economics\GDP_and_GI_2018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KOF</a:t>
            </a:r>
            <a:r>
              <a:rPr lang="en-US" sz="2000" baseline="0" dirty="0"/>
              <a:t> Globalization Index, 2018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other!$B$1</c:f>
              <c:strCache>
                <c:ptCount val="1"/>
                <c:pt idx="0">
                  <c:v>KOFGI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strRef>
              <c:f>other!$A$2:$A$14</c:f>
              <c:strCache>
                <c:ptCount val="13"/>
                <c:pt idx="0">
                  <c:v>Switzerland</c:v>
                </c:pt>
                <c:pt idx="1">
                  <c:v>Netherlands</c:v>
                </c:pt>
                <c:pt idx="2">
                  <c:v>Belgium</c:v>
                </c:pt>
                <c:pt idx="3">
                  <c:v>Sweden</c:v>
                </c:pt>
                <c:pt idx="4">
                  <c:v>United Kingdom</c:v>
                </c:pt>
                <c:pt idx="5">
                  <c:v>Germany</c:v>
                </c:pt>
                <c:pt idx="6">
                  <c:v>Austria</c:v>
                </c:pt>
                <c:pt idx="7">
                  <c:v>Denmark</c:v>
                </c:pt>
                <c:pt idx="8">
                  <c:v>Finland</c:v>
                </c:pt>
                <c:pt idx="9">
                  <c:v>France</c:v>
                </c:pt>
                <c:pt idx="10">
                  <c:v>Ireland</c:v>
                </c:pt>
                <c:pt idx="11">
                  <c:v>Norway</c:v>
                </c:pt>
                <c:pt idx="12">
                  <c:v>Czech Republic</c:v>
                </c:pt>
              </c:strCache>
            </c:strRef>
          </c:cat>
          <c:val>
            <c:numRef>
              <c:f>other!$B$2:$B$14</c:f>
              <c:numCache>
                <c:formatCode>General</c:formatCode>
                <c:ptCount val="13"/>
                <c:pt idx="0">
                  <c:v>90.793548583984375</c:v>
                </c:pt>
                <c:pt idx="1">
                  <c:v>90.6834716796875</c:v>
                </c:pt>
                <c:pt idx="2">
                  <c:v>90.463272094726563</c:v>
                </c:pt>
                <c:pt idx="3">
                  <c:v>89.437950134277344</c:v>
                </c:pt>
                <c:pt idx="4">
                  <c:v>89.38970947265625</c:v>
                </c:pt>
                <c:pt idx="5">
                  <c:v>88.829437255859375</c:v>
                </c:pt>
                <c:pt idx="6">
                  <c:v>88.557395935058594</c:v>
                </c:pt>
                <c:pt idx="7">
                  <c:v>87.962615966796875</c:v>
                </c:pt>
                <c:pt idx="8">
                  <c:v>87.700630187988281</c:v>
                </c:pt>
                <c:pt idx="9">
                  <c:v>87.692138671875</c:v>
                </c:pt>
                <c:pt idx="10">
                  <c:v>85.543022155761719</c:v>
                </c:pt>
                <c:pt idx="11">
                  <c:v>85.474075317382813</c:v>
                </c:pt>
                <c:pt idx="12">
                  <c:v>84.882537841796875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F0-4B02-807D-C67CF0C35E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6457247"/>
        <c:axId val="1426458911"/>
      </c:barChart>
      <c:catAx>
        <c:axId val="142645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458911"/>
        <c:crosses val="autoZero"/>
        <c:auto val="1"/>
        <c:lblAlgn val="ctr"/>
        <c:lblOffset val="100"/>
        <c:noMultiLvlLbl val="0"/>
      </c:catAx>
      <c:valAx>
        <c:axId val="1426458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457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highlight>
                  <a:srgbClr val="C0C0C0"/>
                </a:highlight>
              </a:rPr>
              <a:t>All Countries, </a:t>
            </a:r>
            <a:r>
              <a:rPr lang="en-US" sz="2000" dirty="0"/>
              <a:t>log of GDP per capita and</a:t>
            </a:r>
            <a:r>
              <a:rPr lang="en-US" sz="2000" baseline="0" dirty="0"/>
              <a:t> Glob. Index, 2018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'all countries'!$C$1</c:f>
              <c:strCache>
                <c:ptCount val="1"/>
                <c:pt idx="0">
                  <c:v>gpd_pcap_log_2018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 cmpd="sng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'all countries'!$B$2:$B$154</c:f>
              <c:numCache>
                <c:formatCode>General</c:formatCode>
                <c:ptCount val="153"/>
                <c:pt idx="0">
                  <c:v>42.808849334716797</c:v>
                </c:pt>
                <c:pt idx="1">
                  <c:v>66.650489807128906</c:v>
                </c:pt>
                <c:pt idx="2">
                  <c:v>75.506942749023438</c:v>
                </c:pt>
                <c:pt idx="3">
                  <c:v>71.313385009765625</c:v>
                </c:pt>
                <c:pt idx="4">
                  <c:v>68.422637939453125</c:v>
                </c:pt>
                <c:pt idx="5">
                  <c:v>81.509078979492188</c:v>
                </c:pt>
                <c:pt idx="6">
                  <c:v>88.557395935058594</c:v>
                </c:pt>
                <c:pt idx="7">
                  <c:v>67.758460998535156</c:v>
                </c:pt>
                <c:pt idx="8">
                  <c:v>40.108585357666023</c:v>
                </c:pt>
                <c:pt idx="9">
                  <c:v>90.463272094726563</c:v>
                </c:pt>
                <c:pt idx="10">
                  <c:v>50.958770751953118</c:v>
                </c:pt>
                <c:pt idx="11">
                  <c:v>52.232406616210938</c:v>
                </c:pt>
                <c:pt idx="12">
                  <c:v>50.123466491699219</c:v>
                </c:pt>
                <c:pt idx="13">
                  <c:v>79.765350341796875</c:v>
                </c:pt>
                <c:pt idx="14">
                  <c:v>68.923355102539063</c:v>
                </c:pt>
                <c:pt idx="15">
                  <c:v>55.873172760009773</c:v>
                </c:pt>
                <c:pt idx="16">
                  <c:v>67.590782165527344</c:v>
                </c:pt>
                <c:pt idx="17">
                  <c:v>56.156536102294922</c:v>
                </c:pt>
                <c:pt idx="18">
                  <c:v>58.670597076416023</c:v>
                </c:pt>
                <c:pt idx="19">
                  <c:v>64.488739013671875</c:v>
                </c:pt>
                <c:pt idx="20">
                  <c:v>62.946014404296882</c:v>
                </c:pt>
                <c:pt idx="21">
                  <c:v>62.119213104248047</c:v>
                </c:pt>
                <c:pt idx="22">
                  <c:v>41.659191131591797</c:v>
                </c:pt>
                <c:pt idx="23">
                  <c:v>55.594169616699219</c:v>
                </c:pt>
                <c:pt idx="24">
                  <c:v>37.903091430664063</c:v>
                </c:pt>
                <c:pt idx="25">
                  <c:v>84.18072509765625</c:v>
                </c:pt>
                <c:pt idx="26">
                  <c:v>90.793548583984375</c:v>
                </c:pt>
                <c:pt idx="27">
                  <c:v>76.079399108886719</c:v>
                </c:pt>
                <c:pt idx="28">
                  <c:v>64.282669067382813</c:v>
                </c:pt>
                <c:pt idx="29">
                  <c:v>53.452548980712891</c:v>
                </c:pt>
                <c:pt idx="30">
                  <c:v>50.507633209228523</c:v>
                </c:pt>
                <c:pt idx="31">
                  <c:v>53.673351287841797</c:v>
                </c:pt>
                <c:pt idx="32">
                  <c:v>63.659065246582031</c:v>
                </c:pt>
                <c:pt idx="33">
                  <c:v>56.285774230957031</c:v>
                </c:pt>
                <c:pt idx="34">
                  <c:v>71.491897583007813</c:v>
                </c:pt>
                <c:pt idx="35">
                  <c:v>83.062698364257813</c:v>
                </c:pt>
                <c:pt idx="36">
                  <c:v>84.882537841796875</c:v>
                </c:pt>
                <c:pt idx="37">
                  <c:v>88.829437255859375</c:v>
                </c:pt>
                <c:pt idx="38">
                  <c:v>87.962615966796875</c:v>
                </c:pt>
                <c:pt idx="39">
                  <c:v>65.311241149902344</c:v>
                </c:pt>
                <c:pt idx="40">
                  <c:v>56.150363922119141</c:v>
                </c:pt>
                <c:pt idx="41">
                  <c:v>60.050743103027337</c:v>
                </c:pt>
                <c:pt idx="42">
                  <c:v>68.336235046386719</c:v>
                </c:pt>
                <c:pt idx="43">
                  <c:v>83.814483642578125</c:v>
                </c:pt>
                <c:pt idx="44">
                  <c:v>82.90509033203125</c:v>
                </c:pt>
                <c:pt idx="45">
                  <c:v>45.472831726074219</c:v>
                </c:pt>
                <c:pt idx="46">
                  <c:v>87.700630187988281</c:v>
                </c:pt>
                <c:pt idx="47">
                  <c:v>57.240928649902337</c:v>
                </c:pt>
                <c:pt idx="48">
                  <c:v>87.692138671875</c:v>
                </c:pt>
                <c:pt idx="49">
                  <c:v>53.474395751953118</c:v>
                </c:pt>
                <c:pt idx="50">
                  <c:v>89.38970947265625</c:v>
                </c:pt>
                <c:pt idx="51">
                  <c:v>71.580184936523438</c:v>
                </c:pt>
                <c:pt idx="52">
                  <c:v>61.128242492675781</c:v>
                </c:pt>
                <c:pt idx="53">
                  <c:v>48.34136962890625</c:v>
                </c:pt>
                <c:pt idx="54">
                  <c:v>53.436855316162109</c:v>
                </c:pt>
                <c:pt idx="55">
                  <c:v>39.333400726318359</c:v>
                </c:pt>
                <c:pt idx="56">
                  <c:v>82.89117431640625</c:v>
                </c:pt>
                <c:pt idx="57">
                  <c:v>61.653423309326172</c:v>
                </c:pt>
                <c:pt idx="58">
                  <c:v>53.799270629882813</c:v>
                </c:pt>
                <c:pt idx="59">
                  <c:v>67.078811645507813</c:v>
                </c:pt>
                <c:pt idx="60">
                  <c:v>60.490791320800781</c:v>
                </c:pt>
                <c:pt idx="61">
                  <c:v>81.191749572753906</c:v>
                </c:pt>
                <c:pt idx="62">
                  <c:v>44.51446533203125</c:v>
                </c:pt>
                <c:pt idx="63">
                  <c:v>83.825309753417969</c:v>
                </c:pt>
                <c:pt idx="64">
                  <c:v>63.222244262695313</c:v>
                </c:pt>
                <c:pt idx="65">
                  <c:v>62.233463287353523</c:v>
                </c:pt>
                <c:pt idx="66">
                  <c:v>85.543022155761719</c:v>
                </c:pt>
                <c:pt idx="67">
                  <c:v>53.792930603027337</c:v>
                </c:pt>
                <c:pt idx="68">
                  <c:v>46.7298583984375</c:v>
                </c:pt>
                <c:pt idx="69">
                  <c:v>71.908981323242188</c:v>
                </c:pt>
                <c:pt idx="70">
                  <c:v>76.878822326660156</c:v>
                </c:pt>
                <c:pt idx="71">
                  <c:v>82.820877075195313</c:v>
                </c:pt>
                <c:pt idx="72">
                  <c:v>62.199390411376953</c:v>
                </c:pt>
                <c:pt idx="73">
                  <c:v>73.401824951171875</c:v>
                </c:pt>
                <c:pt idx="74">
                  <c:v>78.395095825195313</c:v>
                </c:pt>
                <c:pt idx="75">
                  <c:v>64.136138916015625</c:v>
                </c:pt>
                <c:pt idx="76">
                  <c:v>55.792690277099609</c:v>
                </c:pt>
                <c:pt idx="77">
                  <c:v>62.324630737304688</c:v>
                </c:pt>
                <c:pt idx="78">
                  <c:v>59.286125183105469</c:v>
                </c:pt>
                <c:pt idx="79">
                  <c:v>78.479133605957031</c:v>
                </c:pt>
                <c:pt idx="80">
                  <c:v>71.8565673828125</c:v>
                </c:pt>
                <c:pt idx="81">
                  <c:v>45.371822357177727</c:v>
                </c:pt>
                <c:pt idx="82">
                  <c:v>67.682685852050781</c:v>
                </c:pt>
                <c:pt idx="83">
                  <c:v>47.733402252197273</c:v>
                </c:pt>
                <c:pt idx="84">
                  <c:v>59.794723510742188</c:v>
                </c:pt>
                <c:pt idx="85">
                  <c:v>48.992847442626953</c:v>
                </c:pt>
                <c:pt idx="86">
                  <c:v>81.149948120117188</c:v>
                </c:pt>
                <c:pt idx="87">
                  <c:v>82.821624755859375</c:v>
                </c:pt>
                <c:pt idx="88">
                  <c:v>79.771697998046875</c:v>
                </c:pt>
                <c:pt idx="89">
                  <c:v>70.534828186035156</c:v>
                </c:pt>
                <c:pt idx="90">
                  <c:v>68.344398498535156</c:v>
                </c:pt>
                <c:pt idx="91">
                  <c:v>48.847011566162109</c:v>
                </c:pt>
                <c:pt idx="92">
                  <c:v>71.684036254882813</c:v>
                </c:pt>
                <c:pt idx="93">
                  <c:v>69.833511352539063</c:v>
                </c:pt>
                <c:pt idx="94">
                  <c:v>48.603767395019531</c:v>
                </c:pt>
                <c:pt idx="95">
                  <c:v>77.276718139648438</c:v>
                </c:pt>
                <c:pt idx="96">
                  <c:v>43.733898162841797</c:v>
                </c:pt>
                <c:pt idx="97">
                  <c:v>70.850151062011719</c:v>
                </c:pt>
                <c:pt idx="98">
                  <c:v>64.538139343261719</c:v>
                </c:pt>
                <c:pt idx="99">
                  <c:v>51.467144012451172</c:v>
                </c:pt>
                <c:pt idx="100">
                  <c:v>50.573963165283203</c:v>
                </c:pt>
                <c:pt idx="101">
                  <c:v>72.268791198730469</c:v>
                </c:pt>
                <c:pt idx="102">
                  <c:v>48.576042175292969</c:v>
                </c:pt>
                <c:pt idx="103">
                  <c:v>81.553596496582031</c:v>
                </c:pt>
                <c:pt idx="104">
                  <c:v>58.782512664794922</c:v>
                </c:pt>
                <c:pt idx="105">
                  <c:v>45.555324554443359</c:v>
                </c:pt>
                <c:pt idx="106">
                  <c:v>55.727947235107422</c:v>
                </c:pt>
                <c:pt idx="107">
                  <c:v>59.951911926269531</c:v>
                </c:pt>
                <c:pt idx="108">
                  <c:v>90.6834716796875</c:v>
                </c:pt>
                <c:pt idx="109">
                  <c:v>85.474075317382813</c:v>
                </c:pt>
                <c:pt idx="110">
                  <c:v>48.038967132568359</c:v>
                </c:pt>
                <c:pt idx="111">
                  <c:v>77.218345642089844</c:v>
                </c:pt>
                <c:pt idx="112">
                  <c:v>63.734508514404297</c:v>
                </c:pt>
                <c:pt idx="113">
                  <c:v>53.923362731933587</c:v>
                </c:pt>
                <c:pt idx="114">
                  <c:v>71.066024780273438</c:v>
                </c:pt>
                <c:pt idx="115">
                  <c:v>68.897224426269531</c:v>
                </c:pt>
                <c:pt idx="116">
                  <c:v>66.914314270019531</c:v>
                </c:pt>
                <c:pt idx="117">
                  <c:v>52.047504425048828</c:v>
                </c:pt>
                <c:pt idx="118">
                  <c:v>79.674407958984375</c:v>
                </c:pt>
                <c:pt idx="119">
                  <c:v>84.880622863769531</c:v>
                </c:pt>
                <c:pt idx="120">
                  <c:v>61.855449676513672</c:v>
                </c:pt>
                <c:pt idx="121">
                  <c:v>75.322158813476563</c:v>
                </c:pt>
                <c:pt idx="122">
                  <c:v>71.939842224121094</c:v>
                </c:pt>
                <c:pt idx="123">
                  <c:v>51.614120483398438</c:v>
                </c:pt>
                <c:pt idx="124">
                  <c:v>67.7269287109375</c:v>
                </c:pt>
                <c:pt idx="125">
                  <c:v>46.338283538818359</c:v>
                </c:pt>
                <c:pt idx="126">
                  <c:v>61.834217071533203</c:v>
                </c:pt>
                <c:pt idx="127">
                  <c:v>83.490081787109375</c:v>
                </c:pt>
                <c:pt idx="128">
                  <c:v>45.531326293945313</c:v>
                </c:pt>
                <c:pt idx="129">
                  <c:v>65.039695739746094</c:v>
                </c:pt>
                <c:pt idx="130">
                  <c:v>78.340049743652344</c:v>
                </c:pt>
                <c:pt idx="131">
                  <c:v>53.617206573486328</c:v>
                </c:pt>
                <c:pt idx="132">
                  <c:v>82.661895751953125</c:v>
                </c:pt>
                <c:pt idx="133">
                  <c:v>81.207183837890625</c:v>
                </c:pt>
                <c:pt idx="134">
                  <c:v>89.437950134277344</c:v>
                </c:pt>
                <c:pt idx="135">
                  <c:v>45.773258209228523</c:v>
                </c:pt>
                <c:pt idx="136">
                  <c:v>63.757076263427727</c:v>
                </c:pt>
                <c:pt idx="137">
                  <c:v>52.446792602539063</c:v>
                </c:pt>
                <c:pt idx="138">
                  <c:v>72.460952758789063</c:v>
                </c:pt>
                <c:pt idx="139">
                  <c:v>50.835800170898438</c:v>
                </c:pt>
                <c:pt idx="140">
                  <c:v>64.341400146484375</c:v>
                </c:pt>
                <c:pt idx="141">
                  <c:v>68.722023010253906</c:v>
                </c:pt>
                <c:pt idx="142">
                  <c:v>70.565559387207031</c:v>
                </c:pt>
                <c:pt idx="143">
                  <c:v>49.731956481933587</c:v>
                </c:pt>
                <c:pt idx="144">
                  <c:v>53.488201141357422</c:v>
                </c:pt>
                <c:pt idx="145">
                  <c:v>74.953330993652344</c:v>
                </c:pt>
                <c:pt idx="146">
                  <c:v>72.891944885253906</c:v>
                </c:pt>
                <c:pt idx="147">
                  <c:v>82.275108337402344</c:v>
                </c:pt>
                <c:pt idx="148">
                  <c:v>65.55487060546875</c:v>
                </c:pt>
                <c:pt idx="149">
                  <c:v>47.998886108398438</c:v>
                </c:pt>
                <c:pt idx="150">
                  <c:v>70.510292053222656</c:v>
                </c:pt>
                <c:pt idx="151">
                  <c:v>57.791217803955078</c:v>
                </c:pt>
                <c:pt idx="152">
                  <c:v>51.779819488525391</c:v>
                </c:pt>
              </c:numCache>
            </c:numRef>
          </c:xVal>
          <c:yVal>
            <c:numRef>
              <c:f>'all countries'!$C$2:$C$154</c:f>
              <c:numCache>
                <c:formatCode>General</c:formatCode>
                <c:ptCount val="153"/>
                <c:pt idx="0">
                  <c:v>8.0985346296269061</c:v>
                </c:pt>
                <c:pt idx="1">
                  <c:v>8.5725106131639919</c:v>
                </c:pt>
                <c:pt idx="2">
                  <c:v>10.688286512896671</c:v>
                </c:pt>
                <c:pt idx="3">
                  <c:v>9.3616439748935907</c:v>
                </c:pt>
                <c:pt idx="4">
                  <c:v>8.3477184369361197</c:v>
                </c:pt>
                <c:pt idx="5">
                  <c:v>10.95701467584025</c:v>
                </c:pt>
                <c:pt idx="6">
                  <c:v>10.84842690603497</c:v>
                </c:pt>
                <c:pt idx="7">
                  <c:v>8.4637590196766475</c:v>
                </c:pt>
                <c:pt idx="8">
                  <c:v>5.6048917122792901</c:v>
                </c:pt>
                <c:pt idx="9">
                  <c:v>10.76963688019284</c:v>
                </c:pt>
                <c:pt idx="10">
                  <c:v>7.1235365646946667</c:v>
                </c:pt>
                <c:pt idx="11">
                  <c:v>6.7008537212705184</c:v>
                </c:pt>
                <c:pt idx="12">
                  <c:v>7.4372841499398197</c:v>
                </c:pt>
                <c:pt idx="13">
                  <c:v>9.1514106711990966</c:v>
                </c:pt>
                <c:pt idx="14">
                  <c:v>10.085435764252139</c:v>
                </c:pt>
                <c:pt idx="15">
                  <c:v>10.42726714580928</c:v>
                </c:pt>
                <c:pt idx="16">
                  <c:v>8.7530674023375052</c:v>
                </c:pt>
                <c:pt idx="17">
                  <c:v>8.5174775823001827</c:v>
                </c:pt>
                <c:pt idx="18">
                  <c:v>8.1743058403400717</c:v>
                </c:pt>
                <c:pt idx="19">
                  <c:v>9.1216670968942726</c:v>
                </c:pt>
                <c:pt idx="20">
                  <c:v>9.7838734562192418</c:v>
                </c:pt>
                <c:pt idx="21">
                  <c:v>10.36181314114627</c:v>
                </c:pt>
                <c:pt idx="22">
                  <c:v>8.084401316404831</c:v>
                </c:pt>
                <c:pt idx="23">
                  <c:v>9.0215763216078901</c:v>
                </c:pt>
                <c:pt idx="24">
                  <c:v>6.1653208947259079</c:v>
                </c:pt>
                <c:pt idx="25">
                  <c:v>10.74623385732149</c:v>
                </c:pt>
                <c:pt idx="26">
                  <c:v>11.366608743850129</c:v>
                </c:pt>
                <c:pt idx="27">
                  <c:v>9.6733284720567436</c:v>
                </c:pt>
                <c:pt idx="28">
                  <c:v>9.2080053616865705</c:v>
                </c:pt>
                <c:pt idx="29">
                  <c:v>7.7467549292781346</c:v>
                </c:pt>
                <c:pt idx="30">
                  <c:v>7.3359548179730556</c:v>
                </c:pt>
                <c:pt idx="31">
                  <c:v>7.8638090703218264</c:v>
                </c:pt>
                <c:pt idx="32">
                  <c:v>8.8142685086837602</c:v>
                </c:pt>
                <c:pt idx="33">
                  <c:v>8.1934962863508343</c:v>
                </c:pt>
                <c:pt idx="34">
                  <c:v>9.4309667813199454</c:v>
                </c:pt>
                <c:pt idx="35">
                  <c:v>10.27813157763506</c:v>
                </c:pt>
                <c:pt idx="36">
                  <c:v>10.06133434817467</c:v>
                </c:pt>
                <c:pt idx="37">
                  <c:v>10.77791785119507</c:v>
                </c:pt>
                <c:pt idx="38">
                  <c:v>11.02828611609775</c:v>
                </c:pt>
                <c:pt idx="39">
                  <c:v>8.9935073766821052</c:v>
                </c:pt>
                <c:pt idx="40">
                  <c:v>8.3318164686240355</c:v>
                </c:pt>
                <c:pt idx="41">
                  <c:v>8.7476594122860725</c:v>
                </c:pt>
                <c:pt idx="42">
                  <c:v>7.8387869021135392</c:v>
                </c:pt>
                <c:pt idx="43">
                  <c:v>10.32054362836322</c:v>
                </c:pt>
                <c:pt idx="44">
                  <c:v>10.045520881010059</c:v>
                </c:pt>
                <c:pt idx="45">
                  <c:v>6.6483689024561041</c:v>
                </c:pt>
                <c:pt idx="46">
                  <c:v>10.81906803043649</c:v>
                </c:pt>
                <c:pt idx="47">
                  <c:v>8.7510689933153358</c:v>
                </c:pt>
                <c:pt idx="48">
                  <c:v>10.635193809386211</c:v>
                </c:pt>
                <c:pt idx="49">
                  <c:v>8.9817605478191869</c:v>
                </c:pt>
                <c:pt idx="50">
                  <c:v>10.668788025358809</c:v>
                </c:pt>
                <c:pt idx="51">
                  <c:v>8.4601545362627899</c:v>
                </c:pt>
                <c:pt idx="52">
                  <c:v>7.6935875956116728</c:v>
                </c:pt>
                <c:pt idx="53">
                  <c:v>6.8618278584429193</c:v>
                </c:pt>
                <c:pt idx="54">
                  <c:v>6.5967646297228777</c:v>
                </c:pt>
                <c:pt idx="55">
                  <c:v>6.6880649896845457</c:v>
                </c:pt>
                <c:pt idx="56">
                  <c:v>9.8917183895173277</c:v>
                </c:pt>
                <c:pt idx="57">
                  <c:v>8.4070266219412595</c:v>
                </c:pt>
                <c:pt idx="58">
                  <c:v>8.7235272503769057</c:v>
                </c:pt>
                <c:pt idx="59">
                  <c:v>10.79019872847365</c:v>
                </c:pt>
                <c:pt idx="60">
                  <c:v>7.8281666864160107</c:v>
                </c:pt>
                <c:pt idx="61">
                  <c:v>9.6167440407765401</c:v>
                </c:pt>
                <c:pt idx="62">
                  <c:v>7.2691645946302863</c:v>
                </c:pt>
                <c:pt idx="63">
                  <c:v>9.7057339992760348</c:v>
                </c:pt>
                <c:pt idx="64">
                  <c:v>8.2671561242004614</c:v>
                </c:pt>
                <c:pt idx="65">
                  <c:v>7.5993588124304656</c:v>
                </c:pt>
                <c:pt idx="66">
                  <c:v>11.278075846872611</c:v>
                </c:pt>
                <c:pt idx="67">
                  <c:v>8.1882677728995752</c:v>
                </c:pt>
                <c:pt idx="68">
                  <c:v>8.6166906605456273</c:v>
                </c:pt>
                <c:pt idx="69">
                  <c:v>11.218149007563269</c:v>
                </c:pt>
                <c:pt idx="70">
                  <c:v>10.63837219401656</c:v>
                </c:pt>
                <c:pt idx="71">
                  <c:v>10.45185966954949</c:v>
                </c:pt>
                <c:pt idx="72">
                  <c:v>8.5867180953694717</c:v>
                </c:pt>
                <c:pt idx="73">
                  <c:v>8.368264105883247</c:v>
                </c:pt>
                <c:pt idx="74">
                  <c:v>10.59182741043673</c:v>
                </c:pt>
                <c:pt idx="75">
                  <c:v>9.1914252405579475</c:v>
                </c:pt>
                <c:pt idx="76">
                  <c:v>7.4430792105908763</c:v>
                </c:pt>
                <c:pt idx="77">
                  <c:v>7.1763613911534412</c:v>
                </c:pt>
                <c:pt idx="78">
                  <c:v>7.3212725405768682</c:v>
                </c:pt>
                <c:pt idx="79">
                  <c:v>10.41699789551871</c:v>
                </c:pt>
                <c:pt idx="80">
                  <c:v>10.41628304910361</c:v>
                </c:pt>
                <c:pt idx="81">
                  <c:v>7.8408991037737206</c:v>
                </c:pt>
                <c:pt idx="82">
                  <c:v>8.9887629981716231</c:v>
                </c:pt>
                <c:pt idx="83">
                  <c:v>6.5181472587245697</c:v>
                </c:pt>
                <c:pt idx="84">
                  <c:v>8.3086435074241916</c:v>
                </c:pt>
                <c:pt idx="85">
                  <c:v>7.0837940734249756</c:v>
                </c:pt>
                <c:pt idx="86">
                  <c:v>9.8609355349350167</c:v>
                </c:pt>
                <c:pt idx="87">
                  <c:v>11.666481359130019</c:v>
                </c:pt>
                <c:pt idx="88">
                  <c:v>9.7897340976948541</c:v>
                </c:pt>
                <c:pt idx="89">
                  <c:v>8.0793028600168668</c:v>
                </c:pt>
                <c:pt idx="90">
                  <c:v>8.3500430926569678</c:v>
                </c:pt>
                <c:pt idx="91">
                  <c:v>6.2507493112500887</c:v>
                </c:pt>
                <c:pt idx="92">
                  <c:v>9.1784899130086721</c:v>
                </c:pt>
                <c:pt idx="93">
                  <c:v>8.7139875618483487</c:v>
                </c:pt>
                <c:pt idx="94">
                  <c:v>6.7966055676776831</c:v>
                </c:pt>
                <c:pt idx="95">
                  <c:v>10.3311149932755</c:v>
                </c:pt>
                <c:pt idx="96">
                  <c:v>7.153903975750751</c:v>
                </c:pt>
                <c:pt idx="97">
                  <c:v>9.0881834306903375</c:v>
                </c:pt>
                <c:pt idx="98">
                  <c:v>8.3272376188820374</c:v>
                </c:pt>
                <c:pt idx="99">
                  <c:v>6.2212220284295263</c:v>
                </c:pt>
                <c:pt idx="100">
                  <c:v>7.3785660396884589</c:v>
                </c:pt>
                <c:pt idx="101">
                  <c:v>9.3244122902804456</c:v>
                </c:pt>
                <c:pt idx="102">
                  <c:v>6.2829232522159657</c:v>
                </c:pt>
                <c:pt idx="103">
                  <c:v>9.3394065529856221</c:v>
                </c:pt>
                <c:pt idx="104">
                  <c:v>8.6283741456892713</c:v>
                </c:pt>
                <c:pt idx="105">
                  <c:v>6.3498906990977719</c:v>
                </c:pt>
                <c:pt idx="106">
                  <c:v>7.6146961618247992</c:v>
                </c:pt>
                <c:pt idx="107">
                  <c:v>7.6081611945685612</c:v>
                </c:pt>
                <c:pt idx="108">
                  <c:v>10.87839862806166</c:v>
                </c:pt>
                <c:pt idx="109">
                  <c:v>11.317735171829341</c:v>
                </c:pt>
                <c:pt idx="110">
                  <c:v>7.0720197267606224</c:v>
                </c:pt>
                <c:pt idx="111">
                  <c:v>10.676048088997881</c:v>
                </c:pt>
                <c:pt idx="112">
                  <c:v>9.7124000606293226</c:v>
                </c:pt>
                <c:pt idx="113">
                  <c:v>7.3012915651024528</c:v>
                </c:pt>
                <c:pt idx="114">
                  <c:v>9.6514771797298433</c:v>
                </c:pt>
                <c:pt idx="115">
                  <c:v>8.8476176644826037</c:v>
                </c:pt>
                <c:pt idx="116">
                  <c:v>8.0870593797177044</c:v>
                </c:pt>
                <c:pt idx="117">
                  <c:v>7.9378643594833393</c:v>
                </c:pt>
                <c:pt idx="118">
                  <c:v>9.6465551206192099</c:v>
                </c:pt>
                <c:pt idx="119">
                  <c:v>10.06692561185351</c:v>
                </c:pt>
                <c:pt idx="120">
                  <c:v>8.6626406016822326</c:v>
                </c:pt>
                <c:pt idx="121">
                  <c:v>11.096014326769319</c:v>
                </c:pt>
                <c:pt idx="122">
                  <c:v>9.3314383762106203</c:v>
                </c:pt>
                <c:pt idx="123">
                  <c:v>6.6639461106921303</c:v>
                </c:pt>
                <c:pt idx="124">
                  <c:v>10.05779611487506</c:v>
                </c:pt>
                <c:pt idx="125">
                  <c:v>6.716436094006184</c:v>
                </c:pt>
                <c:pt idx="126">
                  <c:v>7.2848683000476182</c:v>
                </c:pt>
                <c:pt idx="127">
                  <c:v>11.107646036972071</c:v>
                </c:pt>
                <c:pt idx="128">
                  <c:v>6.2803799835273528</c:v>
                </c:pt>
                <c:pt idx="129">
                  <c:v>8.3071200428551268</c:v>
                </c:pt>
                <c:pt idx="130">
                  <c:v>8.8890879837068137</c:v>
                </c:pt>
                <c:pt idx="131">
                  <c:v>8.8447813644175159</c:v>
                </c:pt>
                <c:pt idx="132">
                  <c:v>9.8712029740774039</c:v>
                </c:pt>
                <c:pt idx="133">
                  <c:v>10.169847775937599</c:v>
                </c:pt>
                <c:pt idx="134">
                  <c:v>10.907588782428739</c:v>
                </c:pt>
                <c:pt idx="135">
                  <c:v>8.3201795637405187</c:v>
                </c:pt>
                <c:pt idx="136">
                  <c:v>9.7044770004289802</c:v>
                </c:pt>
                <c:pt idx="137">
                  <c:v>6.8040855740966286</c:v>
                </c:pt>
                <c:pt idx="138">
                  <c:v>8.8952020847564679</c:v>
                </c:pt>
                <c:pt idx="139">
                  <c:v>6.7490161070760717</c:v>
                </c:pt>
                <c:pt idx="140">
                  <c:v>9.7431933439335587</c:v>
                </c:pt>
                <c:pt idx="141">
                  <c:v>8.1428793256747607</c:v>
                </c:pt>
                <c:pt idx="142">
                  <c:v>9.1541081825365058</c:v>
                </c:pt>
                <c:pt idx="143">
                  <c:v>6.9497018491536338</c:v>
                </c:pt>
                <c:pt idx="144">
                  <c:v>6.6467243034836914</c:v>
                </c:pt>
                <c:pt idx="145">
                  <c:v>8.0381302186656036</c:v>
                </c:pt>
                <c:pt idx="146">
                  <c:v>9.8364852142895902</c:v>
                </c:pt>
                <c:pt idx="147">
                  <c:v>11.05191199740112</c:v>
                </c:pt>
                <c:pt idx="148">
                  <c:v>7.8502779208544622</c:v>
                </c:pt>
                <c:pt idx="149">
                  <c:v>6.7143133813144944</c:v>
                </c:pt>
                <c:pt idx="150">
                  <c:v>8.7597637159470292</c:v>
                </c:pt>
                <c:pt idx="151">
                  <c:v>7.3240753252249746</c:v>
                </c:pt>
                <c:pt idx="152">
                  <c:v>7.209460554918274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034-48B7-80F8-ED0D9B6961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472944"/>
        <c:axId val="400473360"/>
      </c:scatterChart>
      <c:valAx>
        <c:axId val="400472944"/>
        <c:scaling>
          <c:orientation val="minMax"/>
          <c:min val="3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Globalization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473360"/>
        <c:crosses val="autoZero"/>
        <c:crossBetween val="midCat"/>
      </c:valAx>
      <c:valAx>
        <c:axId val="40047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log(GDP</a:t>
                </a:r>
                <a:r>
                  <a:rPr lang="en-US" baseline="0"/>
                  <a:t> per capita)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472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Globalization</a:t>
            </a:r>
            <a:r>
              <a:rPr lang="en-US" sz="2000" baseline="0" dirty="0"/>
              <a:t> Index and Log of GDP per capita, </a:t>
            </a:r>
            <a:r>
              <a:rPr lang="en-US" sz="2000" baseline="0" dirty="0">
                <a:highlight>
                  <a:srgbClr val="C0C0C0"/>
                </a:highlight>
              </a:rPr>
              <a:t>developing</a:t>
            </a:r>
            <a:r>
              <a:rPr lang="en-US" sz="2000" baseline="0" dirty="0"/>
              <a:t> countries, 2018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developing!$C$1</c:f>
              <c:strCache>
                <c:ptCount val="1"/>
                <c:pt idx="0">
                  <c:v>gpd_pcap_log_2018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developing!$B$2:$B$154</c:f>
              <c:numCache>
                <c:formatCode>General</c:formatCode>
                <c:ptCount val="153"/>
                <c:pt idx="0">
                  <c:v>42.808849334716797</c:v>
                </c:pt>
                <c:pt idx="1">
                  <c:v>66.650489807128906</c:v>
                </c:pt>
                <c:pt idx="2">
                  <c:v>75.506942749023438</c:v>
                </c:pt>
                <c:pt idx="3">
                  <c:v>71.313385009765625</c:v>
                </c:pt>
                <c:pt idx="4">
                  <c:v>68.422637939453125</c:v>
                </c:pt>
                <c:pt idx="5">
                  <c:v>67.758460998535156</c:v>
                </c:pt>
                <c:pt idx="6">
                  <c:v>40.108585357666023</c:v>
                </c:pt>
                <c:pt idx="7">
                  <c:v>50.958770751953118</c:v>
                </c:pt>
                <c:pt idx="8">
                  <c:v>52.232406616210938</c:v>
                </c:pt>
                <c:pt idx="9">
                  <c:v>50.123466491699219</c:v>
                </c:pt>
                <c:pt idx="10">
                  <c:v>79.765350341796875</c:v>
                </c:pt>
                <c:pt idx="11">
                  <c:v>68.923355102539063</c:v>
                </c:pt>
                <c:pt idx="12">
                  <c:v>55.873172760009773</c:v>
                </c:pt>
                <c:pt idx="13">
                  <c:v>67.590782165527344</c:v>
                </c:pt>
                <c:pt idx="14">
                  <c:v>56.156536102294922</c:v>
                </c:pt>
                <c:pt idx="15">
                  <c:v>58.670597076416023</c:v>
                </c:pt>
                <c:pt idx="16">
                  <c:v>64.488739013671875</c:v>
                </c:pt>
                <c:pt idx="17">
                  <c:v>62.946014404296882</c:v>
                </c:pt>
                <c:pt idx="18">
                  <c:v>62.119213104248047</c:v>
                </c:pt>
                <c:pt idx="19">
                  <c:v>41.659191131591797</c:v>
                </c:pt>
                <c:pt idx="20">
                  <c:v>55.594169616699219</c:v>
                </c:pt>
                <c:pt idx="21">
                  <c:v>37.903091430664063</c:v>
                </c:pt>
                <c:pt idx="22">
                  <c:v>76.079399108886719</c:v>
                </c:pt>
                <c:pt idx="23">
                  <c:v>64.282669067382813</c:v>
                </c:pt>
                <c:pt idx="24">
                  <c:v>53.452548980712891</c:v>
                </c:pt>
                <c:pt idx="25">
                  <c:v>50.507633209228523</c:v>
                </c:pt>
                <c:pt idx="26">
                  <c:v>53.673351287841797</c:v>
                </c:pt>
                <c:pt idx="27">
                  <c:v>63.659065246582031</c:v>
                </c:pt>
                <c:pt idx="28">
                  <c:v>56.285774230957031</c:v>
                </c:pt>
                <c:pt idx="29">
                  <c:v>71.491897583007813</c:v>
                </c:pt>
                <c:pt idx="30">
                  <c:v>83.062698364257813</c:v>
                </c:pt>
                <c:pt idx="31">
                  <c:v>84.882537841796875</c:v>
                </c:pt>
                <c:pt idx="32">
                  <c:v>65.311241149902344</c:v>
                </c:pt>
                <c:pt idx="33">
                  <c:v>56.150363922119141</c:v>
                </c:pt>
                <c:pt idx="34">
                  <c:v>60.050743103027337</c:v>
                </c:pt>
                <c:pt idx="35">
                  <c:v>68.336235046386719</c:v>
                </c:pt>
                <c:pt idx="36">
                  <c:v>45.472831726074219</c:v>
                </c:pt>
                <c:pt idx="37">
                  <c:v>57.240928649902337</c:v>
                </c:pt>
                <c:pt idx="38">
                  <c:v>53.474395751953118</c:v>
                </c:pt>
                <c:pt idx="39">
                  <c:v>71.580184936523438</c:v>
                </c:pt>
                <c:pt idx="40">
                  <c:v>61.128242492675781</c:v>
                </c:pt>
                <c:pt idx="41">
                  <c:v>48.34136962890625</c:v>
                </c:pt>
                <c:pt idx="42">
                  <c:v>53.436855316162109</c:v>
                </c:pt>
                <c:pt idx="43">
                  <c:v>39.333400726318359</c:v>
                </c:pt>
                <c:pt idx="44">
                  <c:v>82.89117431640625</c:v>
                </c:pt>
                <c:pt idx="45">
                  <c:v>61.653423309326172</c:v>
                </c:pt>
                <c:pt idx="46">
                  <c:v>53.799270629882813</c:v>
                </c:pt>
                <c:pt idx="47">
                  <c:v>67.078811645507813</c:v>
                </c:pt>
                <c:pt idx="48">
                  <c:v>60.490791320800781</c:v>
                </c:pt>
                <c:pt idx="49">
                  <c:v>81.191749572753906</c:v>
                </c:pt>
                <c:pt idx="50">
                  <c:v>44.51446533203125</c:v>
                </c:pt>
                <c:pt idx="51">
                  <c:v>83.825309753417969</c:v>
                </c:pt>
                <c:pt idx="52">
                  <c:v>63.222244262695313</c:v>
                </c:pt>
                <c:pt idx="53">
                  <c:v>62.233463287353523</c:v>
                </c:pt>
                <c:pt idx="54">
                  <c:v>53.792930603027337</c:v>
                </c:pt>
                <c:pt idx="55">
                  <c:v>46.7298583984375</c:v>
                </c:pt>
                <c:pt idx="56">
                  <c:v>62.199390411376953</c:v>
                </c:pt>
                <c:pt idx="57">
                  <c:v>73.401824951171875</c:v>
                </c:pt>
                <c:pt idx="58">
                  <c:v>64.136138916015625</c:v>
                </c:pt>
                <c:pt idx="59">
                  <c:v>55.792690277099609</c:v>
                </c:pt>
                <c:pt idx="60">
                  <c:v>62.324630737304688</c:v>
                </c:pt>
                <c:pt idx="61">
                  <c:v>59.286125183105469</c:v>
                </c:pt>
                <c:pt idx="62">
                  <c:v>78.479133605957031</c:v>
                </c:pt>
                <c:pt idx="63">
                  <c:v>71.8565673828125</c:v>
                </c:pt>
                <c:pt idx="64">
                  <c:v>45.371822357177727</c:v>
                </c:pt>
                <c:pt idx="65">
                  <c:v>67.682685852050781</c:v>
                </c:pt>
                <c:pt idx="66">
                  <c:v>47.733402252197273</c:v>
                </c:pt>
                <c:pt idx="67">
                  <c:v>59.794723510742188</c:v>
                </c:pt>
                <c:pt idx="68">
                  <c:v>48.992847442626953</c:v>
                </c:pt>
                <c:pt idx="69">
                  <c:v>70.534828186035156</c:v>
                </c:pt>
                <c:pt idx="70">
                  <c:v>68.344398498535156</c:v>
                </c:pt>
                <c:pt idx="71">
                  <c:v>48.847011566162109</c:v>
                </c:pt>
                <c:pt idx="72">
                  <c:v>71.684036254882813</c:v>
                </c:pt>
                <c:pt idx="73">
                  <c:v>69.833511352539063</c:v>
                </c:pt>
                <c:pt idx="74">
                  <c:v>48.603767395019531</c:v>
                </c:pt>
                <c:pt idx="75">
                  <c:v>43.733898162841797</c:v>
                </c:pt>
                <c:pt idx="76">
                  <c:v>70.850151062011719</c:v>
                </c:pt>
                <c:pt idx="77">
                  <c:v>64.538139343261719</c:v>
                </c:pt>
                <c:pt idx="78">
                  <c:v>51.467144012451172</c:v>
                </c:pt>
                <c:pt idx="79">
                  <c:v>50.573963165283203</c:v>
                </c:pt>
                <c:pt idx="80">
                  <c:v>72.268791198730469</c:v>
                </c:pt>
                <c:pt idx="81">
                  <c:v>48.576042175292969</c:v>
                </c:pt>
                <c:pt idx="82">
                  <c:v>81.553596496582031</c:v>
                </c:pt>
                <c:pt idx="83">
                  <c:v>58.782512664794922</c:v>
                </c:pt>
                <c:pt idx="84">
                  <c:v>45.555324554443359</c:v>
                </c:pt>
                <c:pt idx="85">
                  <c:v>55.727947235107422</c:v>
                </c:pt>
                <c:pt idx="86">
                  <c:v>59.951911926269531</c:v>
                </c:pt>
                <c:pt idx="87">
                  <c:v>48.038967132568359</c:v>
                </c:pt>
                <c:pt idx="88">
                  <c:v>63.734508514404297</c:v>
                </c:pt>
                <c:pt idx="89">
                  <c:v>53.923362731933587</c:v>
                </c:pt>
                <c:pt idx="90">
                  <c:v>71.066024780273438</c:v>
                </c:pt>
                <c:pt idx="91">
                  <c:v>68.897224426269531</c:v>
                </c:pt>
                <c:pt idx="92">
                  <c:v>66.914314270019531</c:v>
                </c:pt>
                <c:pt idx="93">
                  <c:v>52.047504425048828</c:v>
                </c:pt>
                <c:pt idx="94">
                  <c:v>61.855449676513672</c:v>
                </c:pt>
                <c:pt idx="95">
                  <c:v>75.322158813476563</c:v>
                </c:pt>
                <c:pt idx="96">
                  <c:v>71.939842224121094</c:v>
                </c:pt>
                <c:pt idx="97">
                  <c:v>51.614120483398438</c:v>
                </c:pt>
                <c:pt idx="98">
                  <c:v>67.7269287109375</c:v>
                </c:pt>
                <c:pt idx="99">
                  <c:v>46.338283538818359</c:v>
                </c:pt>
                <c:pt idx="100">
                  <c:v>61.834217071533203</c:v>
                </c:pt>
                <c:pt idx="101">
                  <c:v>45.531326293945313</c:v>
                </c:pt>
                <c:pt idx="102">
                  <c:v>65.039695739746094</c:v>
                </c:pt>
                <c:pt idx="103">
                  <c:v>78.340049743652344</c:v>
                </c:pt>
                <c:pt idx="104">
                  <c:v>53.617206573486328</c:v>
                </c:pt>
                <c:pt idx="105">
                  <c:v>82.661895751953125</c:v>
                </c:pt>
                <c:pt idx="106">
                  <c:v>81.207183837890625</c:v>
                </c:pt>
                <c:pt idx="107">
                  <c:v>45.773258209228523</c:v>
                </c:pt>
                <c:pt idx="108">
                  <c:v>63.757076263427727</c:v>
                </c:pt>
                <c:pt idx="109">
                  <c:v>52.446792602539063</c:v>
                </c:pt>
                <c:pt idx="110">
                  <c:v>72.460952758789063</c:v>
                </c:pt>
                <c:pt idx="111">
                  <c:v>50.835800170898438</c:v>
                </c:pt>
                <c:pt idx="112">
                  <c:v>64.341400146484375</c:v>
                </c:pt>
                <c:pt idx="113">
                  <c:v>68.722023010253906</c:v>
                </c:pt>
                <c:pt idx="114">
                  <c:v>70.565559387207031</c:v>
                </c:pt>
                <c:pt idx="115">
                  <c:v>49.731956481933587</c:v>
                </c:pt>
                <c:pt idx="116">
                  <c:v>53.488201141357422</c:v>
                </c:pt>
                <c:pt idx="117">
                  <c:v>74.953330993652344</c:v>
                </c:pt>
                <c:pt idx="118">
                  <c:v>72.891944885253906</c:v>
                </c:pt>
                <c:pt idx="119">
                  <c:v>65.55487060546875</c:v>
                </c:pt>
                <c:pt idx="120">
                  <c:v>47.998886108398438</c:v>
                </c:pt>
                <c:pt idx="121">
                  <c:v>70.510292053222656</c:v>
                </c:pt>
                <c:pt idx="122">
                  <c:v>57.791217803955078</c:v>
                </c:pt>
                <c:pt idx="123">
                  <c:v>51.779819488525391</c:v>
                </c:pt>
              </c:numCache>
            </c:numRef>
          </c:xVal>
          <c:yVal>
            <c:numRef>
              <c:f>developing!$C$2:$C$154</c:f>
              <c:numCache>
                <c:formatCode>General</c:formatCode>
                <c:ptCount val="153"/>
                <c:pt idx="0">
                  <c:v>8.0985346296269061</c:v>
                </c:pt>
                <c:pt idx="1">
                  <c:v>8.5725106131639919</c:v>
                </c:pt>
                <c:pt idx="2">
                  <c:v>10.688286512896671</c:v>
                </c:pt>
                <c:pt idx="3">
                  <c:v>9.3616439748935907</c:v>
                </c:pt>
                <c:pt idx="4">
                  <c:v>8.3477184369361197</c:v>
                </c:pt>
                <c:pt idx="5">
                  <c:v>8.4637590196766475</c:v>
                </c:pt>
                <c:pt idx="6">
                  <c:v>5.6048917122792901</c:v>
                </c:pt>
                <c:pt idx="7">
                  <c:v>7.1235365646946667</c:v>
                </c:pt>
                <c:pt idx="8">
                  <c:v>6.7008537212705184</c:v>
                </c:pt>
                <c:pt idx="9">
                  <c:v>7.4372841499398197</c:v>
                </c:pt>
                <c:pt idx="10">
                  <c:v>9.1514106711990966</c:v>
                </c:pt>
                <c:pt idx="11">
                  <c:v>10.085435764252139</c:v>
                </c:pt>
                <c:pt idx="12">
                  <c:v>10.42726714580928</c:v>
                </c:pt>
                <c:pt idx="13">
                  <c:v>8.7530674023375052</c:v>
                </c:pt>
                <c:pt idx="14">
                  <c:v>8.5174775823001827</c:v>
                </c:pt>
                <c:pt idx="15">
                  <c:v>8.1743058403400717</c:v>
                </c:pt>
                <c:pt idx="16">
                  <c:v>9.1216670968942726</c:v>
                </c:pt>
                <c:pt idx="17">
                  <c:v>9.7838734562192418</c:v>
                </c:pt>
                <c:pt idx="18">
                  <c:v>10.36181314114627</c:v>
                </c:pt>
                <c:pt idx="19">
                  <c:v>8.084401316404831</c:v>
                </c:pt>
                <c:pt idx="20">
                  <c:v>9.0215763216078901</c:v>
                </c:pt>
                <c:pt idx="21">
                  <c:v>6.1653208947259079</c:v>
                </c:pt>
                <c:pt idx="22">
                  <c:v>9.6733284720567436</c:v>
                </c:pt>
                <c:pt idx="23">
                  <c:v>9.2080053616865705</c:v>
                </c:pt>
                <c:pt idx="24">
                  <c:v>7.7467549292781346</c:v>
                </c:pt>
                <c:pt idx="25">
                  <c:v>7.3359548179730556</c:v>
                </c:pt>
                <c:pt idx="26">
                  <c:v>7.8638090703218264</c:v>
                </c:pt>
                <c:pt idx="27">
                  <c:v>8.8142685086837602</c:v>
                </c:pt>
                <c:pt idx="28">
                  <c:v>8.1934962863508343</c:v>
                </c:pt>
                <c:pt idx="29">
                  <c:v>9.4309667813199454</c:v>
                </c:pt>
                <c:pt idx="30">
                  <c:v>10.27813157763506</c:v>
                </c:pt>
                <c:pt idx="31">
                  <c:v>10.06133434817467</c:v>
                </c:pt>
                <c:pt idx="32">
                  <c:v>8.9935073766821052</c:v>
                </c:pt>
                <c:pt idx="33">
                  <c:v>8.3318164686240355</c:v>
                </c:pt>
                <c:pt idx="34">
                  <c:v>8.7476594122860725</c:v>
                </c:pt>
                <c:pt idx="35">
                  <c:v>7.8387869021135392</c:v>
                </c:pt>
                <c:pt idx="36">
                  <c:v>6.6483689024561041</c:v>
                </c:pt>
                <c:pt idx="37">
                  <c:v>8.7510689933153358</c:v>
                </c:pt>
                <c:pt idx="38">
                  <c:v>8.9817605478191869</c:v>
                </c:pt>
                <c:pt idx="39">
                  <c:v>8.4601545362627899</c:v>
                </c:pt>
                <c:pt idx="40">
                  <c:v>7.6935875956116728</c:v>
                </c:pt>
                <c:pt idx="41">
                  <c:v>6.8618278584429193</c:v>
                </c:pt>
                <c:pt idx="42">
                  <c:v>6.5967646297228777</c:v>
                </c:pt>
                <c:pt idx="43">
                  <c:v>6.6880649896845457</c:v>
                </c:pt>
                <c:pt idx="44">
                  <c:v>9.8917183895173277</c:v>
                </c:pt>
                <c:pt idx="45">
                  <c:v>8.4070266219412595</c:v>
                </c:pt>
                <c:pt idx="46">
                  <c:v>8.7235272503769057</c:v>
                </c:pt>
                <c:pt idx="47">
                  <c:v>10.79019872847365</c:v>
                </c:pt>
                <c:pt idx="48">
                  <c:v>7.8281666864160107</c:v>
                </c:pt>
                <c:pt idx="49">
                  <c:v>9.6167440407765401</c:v>
                </c:pt>
                <c:pt idx="50">
                  <c:v>7.2691645946302863</c:v>
                </c:pt>
                <c:pt idx="51">
                  <c:v>9.7057339992760348</c:v>
                </c:pt>
                <c:pt idx="52">
                  <c:v>8.2671561242004614</c:v>
                </c:pt>
                <c:pt idx="53">
                  <c:v>7.5993588124304656</c:v>
                </c:pt>
                <c:pt idx="54">
                  <c:v>8.1882677728995752</c:v>
                </c:pt>
                <c:pt idx="55">
                  <c:v>8.6166906605456273</c:v>
                </c:pt>
                <c:pt idx="56">
                  <c:v>8.5867180953694717</c:v>
                </c:pt>
                <c:pt idx="57">
                  <c:v>8.368264105883247</c:v>
                </c:pt>
                <c:pt idx="58">
                  <c:v>9.1914252405579475</c:v>
                </c:pt>
                <c:pt idx="59">
                  <c:v>7.4430792105908763</c:v>
                </c:pt>
                <c:pt idx="60">
                  <c:v>7.1763613911534412</c:v>
                </c:pt>
                <c:pt idx="61">
                  <c:v>7.3212725405768682</c:v>
                </c:pt>
                <c:pt idx="62">
                  <c:v>10.41699789551871</c:v>
                </c:pt>
                <c:pt idx="63">
                  <c:v>10.41628304910361</c:v>
                </c:pt>
                <c:pt idx="64">
                  <c:v>7.8408991037737206</c:v>
                </c:pt>
                <c:pt idx="65">
                  <c:v>8.9887629981716231</c:v>
                </c:pt>
                <c:pt idx="66">
                  <c:v>6.5181472587245697</c:v>
                </c:pt>
                <c:pt idx="67">
                  <c:v>8.3086435074241916</c:v>
                </c:pt>
                <c:pt idx="68">
                  <c:v>7.0837940734249756</c:v>
                </c:pt>
                <c:pt idx="69">
                  <c:v>8.0793028600168668</c:v>
                </c:pt>
                <c:pt idx="70">
                  <c:v>8.3500430926569678</c:v>
                </c:pt>
                <c:pt idx="71">
                  <c:v>6.2507493112500887</c:v>
                </c:pt>
                <c:pt idx="72">
                  <c:v>9.1784899130086721</c:v>
                </c:pt>
                <c:pt idx="73">
                  <c:v>8.7139875618483487</c:v>
                </c:pt>
                <c:pt idx="74">
                  <c:v>6.7966055676776831</c:v>
                </c:pt>
                <c:pt idx="75">
                  <c:v>7.153903975750751</c:v>
                </c:pt>
                <c:pt idx="76">
                  <c:v>9.0881834306903375</c:v>
                </c:pt>
                <c:pt idx="77">
                  <c:v>8.3272376188820374</c:v>
                </c:pt>
                <c:pt idx="78">
                  <c:v>6.2212220284295263</c:v>
                </c:pt>
                <c:pt idx="79">
                  <c:v>7.3785660396884589</c:v>
                </c:pt>
                <c:pt idx="80">
                  <c:v>9.3244122902804456</c:v>
                </c:pt>
                <c:pt idx="81">
                  <c:v>6.2829232522159657</c:v>
                </c:pt>
                <c:pt idx="82">
                  <c:v>9.3394065529856221</c:v>
                </c:pt>
                <c:pt idx="83">
                  <c:v>8.6283741456892713</c:v>
                </c:pt>
                <c:pt idx="84">
                  <c:v>6.3498906990977719</c:v>
                </c:pt>
                <c:pt idx="85">
                  <c:v>7.6146961618247992</c:v>
                </c:pt>
                <c:pt idx="86">
                  <c:v>7.6081611945685612</c:v>
                </c:pt>
                <c:pt idx="87">
                  <c:v>7.0720197267606224</c:v>
                </c:pt>
                <c:pt idx="88">
                  <c:v>9.7124000606293226</c:v>
                </c:pt>
                <c:pt idx="89">
                  <c:v>7.3012915651024528</c:v>
                </c:pt>
                <c:pt idx="90">
                  <c:v>9.6514771797298433</c:v>
                </c:pt>
                <c:pt idx="91">
                  <c:v>8.8476176644826037</c:v>
                </c:pt>
                <c:pt idx="92">
                  <c:v>8.0870593797177044</c:v>
                </c:pt>
                <c:pt idx="93">
                  <c:v>7.9378643594833393</c:v>
                </c:pt>
                <c:pt idx="94">
                  <c:v>8.6626406016822326</c:v>
                </c:pt>
                <c:pt idx="95">
                  <c:v>11.096014326769319</c:v>
                </c:pt>
                <c:pt idx="96">
                  <c:v>9.3314383762106203</c:v>
                </c:pt>
                <c:pt idx="97">
                  <c:v>6.6639461106921303</c:v>
                </c:pt>
                <c:pt idx="98">
                  <c:v>10.05779611487506</c:v>
                </c:pt>
                <c:pt idx="99">
                  <c:v>6.716436094006184</c:v>
                </c:pt>
                <c:pt idx="100">
                  <c:v>7.2848683000476182</c:v>
                </c:pt>
                <c:pt idx="101">
                  <c:v>6.2803799835273528</c:v>
                </c:pt>
                <c:pt idx="102">
                  <c:v>8.3071200428551268</c:v>
                </c:pt>
                <c:pt idx="103">
                  <c:v>8.8890879837068137</c:v>
                </c:pt>
                <c:pt idx="104">
                  <c:v>8.8447813644175159</c:v>
                </c:pt>
                <c:pt idx="105">
                  <c:v>9.8712029740774039</c:v>
                </c:pt>
                <c:pt idx="106">
                  <c:v>10.169847775937599</c:v>
                </c:pt>
                <c:pt idx="107">
                  <c:v>8.3201795637405187</c:v>
                </c:pt>
                <c:pt idx="108">
                  <c:v>9.7044770004289802</c:v>
                </c:pt>
                <c:pt idx="109">
                  <c:v>6.8040855740966286</c:v>
                </c:pt>
                <c:pt idx="110">
                  <c:v>8.8952020847564679</c:v>
                </c:pt>
                <c:pt idx="111">
                  <c:v>6.7490161070760717</c:v>
                </c:pt>
                <c:pt idx="112">
                  <c:v>9.7431933439335587</c:v>
                </c:pt>
                <c:pt idx="113">
                  <c:v>8.1428793256747607</c:v>
                </c:pt>
                <c:pt idx="114">
                  <c:v>9.1541081825365058</c:v>
                </c:pt>
                <c:pt idx="115">
                  <c:v>6.9497018491536338</c:v>
                </c:pt>
                <c:pt idx="116">
                  <c:v>6.6467243034836914</c:v>
                </c:pt>
                <c:pt idx="117">
                  <c:v>8.0381302186656036</c:v>
                </c:pt>
                <c:pt idx="118">
                  <c:v>9.8364852142895902</c:v>
                </c:pt>
                <c:pt idx="119">
                  <c:v>7.8502779208544622</c:v>
                </c:pt>
                <c:pt idx="120">
                  <c:v>6.7143133813144944</c:v>
                </c:pt>
                <c:pt idx="121">
                  <c:v>8.7597637159470292</c:v>
                </c:pt>
                <c:pt idx="122">
                  <c:v>7.3240753252249746</c:v>
                </c:pt>
                <c:pt idx="123">
                  <c:v>7.209460554918274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D14-4EE4-AC0E-6E11755EF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509760"/>
        <c:axId val="476503104"/>
      </c:scatterChart>
      <c:valAx>
        <c:axId val="476509760"/>
        <c:scaling>
          <c:orientation val="minMax"/>
          <c:max val="90"/>
          <c:min val="3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Globalization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503104"/>
        <c:crosses val="autoZero"/>
        <c:crossBetween val="midCat"/>
      </c:valAx>
      <c:valAx>
        <c:axId val="47650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LOG(GDP per capita)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509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baseline="0" dirty="0">
                <a:effectLst/>
              </a:rPr>
              <a:t>Globalization Index and Log of GDP per capita, </a:t>
            </a:r>
            <a:r>
              <a:rPr lang="en-US" sz="2000" b="0" i="0" baseline="0" dirty="0">
                <a:effectLst/>
                <a:highlight>
                  <a:srgbClr val="C0C0C0"/>
                </a:highlight>
              </a:rPr>
              <a:t>developed</a:t>
            </a:r>
            <a:r>
              <a:rPr lang="en-US" sz="2000" b="0" i="0" baseline="0" dirty="0">
                <a:effectLst/>
              </a:rPr>
              <a:t> countries, 2018</a:t>
            </a:r>
            <a:endParaRPr lang="en-US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developed!$C$1</c:f>
              <c:strCache>
                <c:ptCount val="1"/>
                <c:pt idx="0">
                  <c:v>gpd_pcap_log_2018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developed!$B$2:$B$30</c:f>
              <c:numCache>
                <c:formatCode>General</c:formatCode>
                <c:ptCount val="29"/>
                <c:pt idx="0">
                  <c:v>81.509078979492188</c:v>
                </c:pt>
                <c:pt idx="1">
                  <c:v>88.557395935058594</c:v>
                </c:pt>
                <c:pt idx="2">
                  <c:v>90.463272094726563</c:v>
                </c:pt>
                <c:pt idx="3">
                  <c:v>84.18072509765625</c:v>
                </c:pt>
                <c:pt idx="4">
                  <c:v>90.793548583984375</c:v>
                </c:pt>
                <c:pt idx="5">
                  <c:v>88.829437255859375</c:v>
                </c:pt>
                <c:pt idx="6">
                  <c:v>87.962615966796875</c:v>
                </c:pt>
                <c:pt idx="7">
                  <c:v>83.814483642578125</c:v>
                </c:pt>
                <c:pt idx="8">
                  <c:v>82.90509033203125</c:v>
                </c:pt>
                <c:pt idx="9">
                  <c:v>87.700630187988281</c:v>
                </c:pt>
                <c:pt idx="10">
                  <c:v>87.692138671875</c:v>
                </c:pt>
                <c:pt idx="11">
                  <c:v>89.38970947265625</c:v>
                </c:pt>
                <c:pt idx="12">
                  <c:v>85.543022155761719</c:v>
                </c:pt>
                <c:pt idx="13">
                  <c:v>71.908981323242188</c:v>
                </c:pt>
                <c:pt idx="14">
                  <c:v>76.878822326660156</c:v>
                </c:pt>
                <c:pt idx="15">
                  <c:v>82.820877075195313</c:v>
                </c:pt>
                <c:pt idx="16">
                  <c:v>78.395095825195313</c:v>
                </c:pt>
                <c:pt idx="17">
                  <c:v>81.149948120117188</c:v>
                </c:pt>
                <c:pt idx="18">
                  <c:v>82.821624755859375</c:v>
                </c:pt>
                <c:pt idx="19">
                  <c:v>79.771697998046875</c:v>
                </c:pt>
                <c:pt idx="20">
                  <c:v>77.276718139648438</c:v>
                </c:pt>
                <c:pt idx="21">
                  <c:v>90.6834716796875</c:v>
                </c:pt>
                <c:pt idx="22">
                  <c:v>85.474075317382813</c:v>
                </c:pt>
                <c:pt idx="23">
                  <c:v>77.218345642089844</c:v>
                </c:pt>
                <c:pt idx="24">
                  <c:v>79.674407958984375</c:v>
                </c:pt>
                <c:pt idx="25">
                  <c:v>84.880622863769531</c:v>
                </c:pt>
                <c:pt idx="26">
                  <c:v>83.490081787109375</c:v>
                </c:pt>
                <c:pt idx="27">
                  <c:v>89.437950134277344</c:v>
                </c:pt>
                <c:pt idx="28">
                  <c:v>82.275108337402344</c:v>
                </c:pt>
              </c:numCache>
            </c:numRef>
          </c:xVal>
          <c:yVal>
            <c:numRef>
              <c:f>developed!$C$2:$C$30</c:f>
              <c:numCache>
                <c:formatCode>General</c:formatCode>
                <c:ptCount val="29"/>
                <c:pt idx="0">
                  <c:v>10.95701467584025</c:v>
                </c:pt>
                <c:pt idx="1">
                  <c:v>10.84842690603497</c:v>
                </c:pt>
                <c:pt idx="2">
                  <c:v>10.76963688019284</c:v>
                </c:pt>
                <c:pt idx="3">
                  <c:v>10.74623385732149</c:v>
                </c:pt>
                <c:pt idx="4">
                  <c:v>11.366608743850129</c:v>
                </c:pt>
                <c:pt idx="5">
                  <c:v>10.77791785119507</c:v>
                </c:pt>
                <c:pt idx="6">
                  <c:v>11.02828611609775</c:v>
                </c:pt>
                <c:pt idx="7">
                  <c:v>10.32054362836322</c:v>
                </c:pt>
                <c:pt idx="8">
                  <c:v>10.045520881010059</c:v>
                </c:pt>
                <c:pt idx="9">
                  <c:v>10.81906803043649</c:v>
                </c:pt>
                <c:pt idx="10">
                  <c:v>10.635193809386211</c:v>
                </c:pt>
                <c:pt idx="11">
                  <c:v>10.668788025358809</c:v>
                </c:pt>
                <c:pt idx="12">
                  <c:v>11.278075846872611</c:v>
                </c:pt>
                <c:pt idx="13">
                  <c:v>11.218149007563269</c:v>
                </c:pt>
                <c:pt idx="14">
                  <c:v>10.63837219401656</c:v>
                </c:pt>
                <c:pt idx="15">
                  <c:v>10.45185966954949</c:v>
                </c:pt>
                <c:pt idx="16">
                  <c:v>10.59182741043673</c:v>
                </c:pt>
                <c:pt idx="17">
                  <c:v>9.8609355349350167</c:v>
                </c:pt>
                <c:pt idx="18">
                  <c:v>11.666481359130019</c:v>
                </c:pt>
                <c:pt idx="19">
                  <c:v>9.7897340976948541</c:v>
                </c:pt>
                <c:pt idx="20">
                  <c:v>10.3311149932755</c:v>
                </c:pt>
                <c:pt idx="21">
                  <c:v>10.87839862806166</c:v>
                </c:pt>
                <c:pt idx="22">
                  <c:v>11.317735171829341</c:v>
                </c:pt>
                <c:pt idx="23">
                  <c:v>10.676048088997881</c:v>
                </c:pt>
                <c:pt idx="24">
                  <c:v>9.6465551206192099</c:v>
                </c:pt>
                <c:pt idx="25">
                  <c:v>10.06692561185351</c:v>
                </c:pt>
                <c:pt idx="26">
                  <c:v>11.107646036972071</c:v>
                </c:pt>
                <c:pt idx="27">
                  <c:v>10.907588782428739</c:v>
                </c:pt>
                <c:pt idx="28">
                  <c:v>11.05191199740112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2B3-49DC-9C1D-8B90BBCE3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3067088"/>
        <c:axId val="583067504"/>
      </c:scatterChart>
      <c:valAx>
        <c:axId val="583067088"/>
        <c:scaling>
          <c:orientation val="minMax"/>
          <c:min val="7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KOFGI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067504"/>
        <c:crosses val="autoZero"/>
        <c:crossBetween val="midCat"/>
      </c:valAx>
      <c:valAx>
        <c:axId val="58306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LOG ( GDP per capita)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067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LOG(GDP per cap) and Globalization Index, Azerbaijan (1992-2018)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LOG(GDP per cap)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Sheet1!$B$2:$B$28</c:f>
              <c:numCache>
                <c:formatCode>0</c:formatCode>
                <c:ptCount val="27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  <c:pt idx="26">
                  <c:v>2018</c:v>
                </c:pt>
              </c:numCache>
            </c:numRef>
          </c:cat>
          <c:val>
            <c:numRef>
              <c:f>Sheet1!$D$2:$D$28</c:f>
              <c:numCache>
                <c:formatCode>General</c:formatCode>
                <c:ptCount val="27"/>
                <c:pt idx="0">
                  <c:v>4.1019592149794182</c:v>
                </c:pt>
                <c:pt idx="1">
                  <c:v>5.3445947667877931</c:v>
                </c:pt>
                <c:pt idx="2">
                  <c:v>5.056734566352441</c:v>
                </c:pt>
                <c:pt idx="3">
                  <c:v>5.7511592167227512</c:v>
                </c:pt>
                <c:pt idx="4">
                  <c:v>6.0141140718356789</c:v>
                </c:pt>
                <c:pt idx="5">
                  <c:v>6.2255487295247862</c:v>
                </c:pt>
                <c:pt idx="6">
                  <c:v>6.3313360138516073</c:v>
                </c:pt>
                <c:pt idx="7">
                  <c:v>6.3524839368455357</c:v>
                </c:pt>
                <c:pt idx="8">
                  <c:v>6.4848183412685856</c:v>
                </c:pt>
                <c:pt idx="9">
                  <c:v>6.5563291692556449</c:v>
                </c:pt>
                <c:pt idx="10">
                  <c:v>6.6373637111331174</c:v>
                </c:pt>
                <c:pt idx="11">
                  <c:v>6.7841560801280067</c:v>
                </c:pt>
                <c:pt idx="12">
                  <c:v>6.951781139639067</c:v>
                </c:pt>
                <c:pt idx="13">
                  <c:v>7.364168469086394</c:v>
                </c:pt>
                <c:pt idx="14">
                  <c:v>7.8132203517437846</c:v>
                </c:pt>
                <c:pt idx="15">
                  <c:v>8.2562018299510296</c:v>
                </c:pt>
                <c:pt idx="16">
                  <c:v>8.625976526930506</c:v>
                </c:pt>
                <c:pt idx="17">
                  <c:v>8.5072024076124571</c:v>
                </c:pt>
                <c:pt idx="18">
                  <c:v>8.6730909901463153</c:v>
                </c:pt>
                <c:pt idx="19">
                  <c:v>8.8804035053155737</c:v>
                </c:pt>
                <c:pt idx="20">
                  <c:v>8.9221641304673351</c:v>
                </c:pt>
                <c:pt idx="21">
                  <c:v>8.9715445800323366</c:v>
                </c:pt>
                <c:pt idx="22">
                  <c:v>8.9735178318674453</c:v>
                </c:pt>
                <c:pt idx="23">
                  <c:v>8.6125598027999217</c:v>
                </c:pt>
                <c:pt idx="24">
                  <c:v>8.2637808090552873</c:v>
                </c:pt>
                <c:pt idx="25">
                  <c:v>8.3301620938902854</c:v>
                </c:pt>
                <c:pt idx="26">
                  <c:v>8.4637590196766475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93-4D05-A696-DE638BEA5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2114304"/>
        <c:axId val="1302101408"/>
      </c:lineChart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Globalization Index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Sheet1!$B$2:$B$28</c:f>
              <c:numCache>
                <c:formatCode>0</c:formatCode>
                <c:ptCount val="27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  <c:pt idx="26">
                  <c:v>2018</c:v>
                </c:pt>
              </c:numCache>
            </c:numRef>
          </c:cat>
          <c:val>
            <c:numRef>
              <c:f>Sheet1!$C$2:$C$28</c:f>
              <c:numCache>
                <c:formatCode>0</c:formatCode>
                <c:ptCount val="27"/>
                <c:pt idx="0">
                  <c:v>28.174287796020508</c:v>
                </c:pt>
                <c:pt idx="1">
                  <c:v>29.076873779296875</c:v>
                </c:pt>
                <c:pt idx="2">
                  <c:v>29.523191452026367</c:v>
                </c:pt>
                <c:pt idx="3">
                  <c:v>32.505153656005859</c:v>
                </c:pt>
                <c:pt idx="4">
                  <c:v>35.718631744384766</c:v>
                </c:pt>
                <c:pt idx="5">
                  <c:v>37.755054473876953</c:v>
                </c:pt>
                <c:pt idx="6">
                  <c:v>39.081768035888672</c:v>
                </c:pt>
                <c:pt idx="7">
                  <c:v>40.511020660400391</c:v>
                </c:pt>
                <c:pt idx="8">
                  <c:v>42.768283843994141</c:v>
                </c:pt>
                <c:pt idx="9">
                  <c:v>44.392177581787109</c:v>
                </c:pt>
                <c:pt idx="10">
                  <c:v>47.900188446044922</c:v>
                </c:pt>
                <c:pt idx="11">
                  <c:v>48.662662506103516</c:v>
                </c:pt>
                <c:pt idx="12">
                  <c:v>50.825477600097656</c:v>
                </c:pt>
                <c:pt idx="13">
                  <c:v>52.006782531738281</c:v>
                </c:pt>
                <c:pt idx="14">
                  <c:v>52.587985992431641</c:v>
                </c:pt>
                <c:pt idx="15">
                  <c:v>56.16229248046875</c:v>
                </c:pt>
                <c:pt idx="16">
                  <c:v>57.187904357910156</c:v>
                </c:pt>
                <c:pt idx="17">
                  <c:v>57.806221008300781</c:v>
                </c:pt>
                <c:pt idx="18">
                  <c:v>58.757244110107422</c:v>
                </c:pt>
                <c:pt idx="19">
                  <c:v>59.433502197265625</c:v>
                </c:pt>
                <c:pt idx="20">
                  <c:v>61.679191589355469</c:v>
                </c:pt>
                <c:pt idx="21">
                  <c:v>61.627296447753906</c:v>
                </c:pt>
                <c:pt idx="22">
                  <c:v>62.453853607177734</c:v>
                </c:pt>
                <c:pt idx="23">
                  <c:v>62.794166564941406</c:v>
                </c:pt>
                <c:pt idx="24">
                  <c:v>63.823482513427734</c:v>
                </c:pt>
                <c:pt idx="25">
                  <c:v>64.457443237304688</c:v>
                </c:pt>
                <c:pt idx="26">
                  <c:v>67.758460998535156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93-4D05-A696-DE638BEA5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1947680"/>
        <c:axId val="1451964736"/>
      </c:lineChart>
      <c:catAx>
        <c:axId val="1302114304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101408"/>
        <c:crosses val="autoZero"/>
        <c:auto val="1"/>
        <c:lblAlgn val="ctr"/>
        <c:lblOffset val="100"/>
        <c:noMultiLvlLbl val="0"/>
      </c:catAx>
      <c:valAx>
        <c:axId val="130210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114304"/>
        <c:crosses val="autoZero"/>
        <c:crossBetween val="between"/>
      </c:valAx>
      <c:valAx>
        <c:axId val="1451964736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947680"/>
        <c:crosses val="max"/>
        <c:crossBetween val="between"/>
      </c:valAx>
      <c:catAx>
        <c:axId val="1451947680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14519647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93B08-BC7A-4BBC-BA95-BDB4E839A383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CC89E1-524F-4277-BB58-2B6A3863D020}">
      <dgm:prSet custT="1"/>
      <dgm:spPr/>
      <dgm:t>
        <a:bodyPr/>
        <a:lstStyle/>
        <a:p>
          <a:r>
            <a:rPr lang="en-US" sz="2800" dirty="0"/>
            <a:t>1. Brief information about globalization</a:t>
          </a:r>
        </a:p>
      </dgm:t>
    </dgm:pt>
    <dgm:pt modelId="{26E81057-908C-4B26-B5A7-95BCCA37CE55}" type="parTrans" cxnId="{64A056A9-852A-43B7-90D4-06FE68E77287}">
      <dgm:prSet/>
      <dgm:spPr/>
      <dgm:t>
        <a:bodyPr/>
        <a:lstStyle/>
        <a:p>
          <a:endParaRPr lang="en-US" sz="1800"/>
        </a:p>
      </dgm:t>
    </dgm:pt>
    <dgm:pt modelId="{4B5D2F36-52A8-4A56-B993-0BB8D6D5EDF4}" type="sibTrans" cxnId="{64A056A9-852A-43B7-90D4-06FE68E77287}">
      <dgm:prSet/>
      <dgm:spPr/>
      <dgm:t>
        <a:bodyPr/>
        <a:lstStyle/>
        <a:p>
          <a:endParaRPr lang="en-US" sz="1800"/>
        </a:p>
      </dgm:t>
    </dgm:pt>
    <dgm:pt modelId="{B3D5E481-CA79-41D4-ACE0-90040FFCB431}">
      <dgm:prSet custT="1"/>
      <dgm:spPr/>
      <dgm:t>
        <a:bodyPr/>
        <a:lstStyle/>
        <a:p>
          <a:r>
            <a:rPr lang="en-US" sz="2800" dirty="0"/>
            <a:t>2. Globalization index and characteristics</a:t>
          </a:r>
        </a:p>
      </dgm:t>
    </dgm:pt>
    <dgm:pt modelId="{C50B6BDD-B5E7-4208-9DF4-D204141AFC42}" type="parTrans" cxnId="{EC963974-C570-4C04-AA56-9ABDDCE16287}">
      <dgm:prSet/>
      <dgm:spPr/>
      <dgm:t>
        <a:bodyPr/>
        <a:lstStyle/>
        <a:p>
          <a:endParaRPr lang="en-US" sz="1800"/>
        </a:p>
      </dgm:t>
    </dgm:pt>
    <dgm:pt modelId="{EC5BF17E-6885-47A8-95BC-979B1F21BA97}" type="sibTrans" cxnId="{EC963974-C570-4C04-AA56-9ABDDCE16287}">
      <dgm:prSet/>
      <dgm:spPr/>
      <dgm:t>
        <a:bodyPr/>
        <a:lstStyle/>
        <a:p>
          <a:endParaRPr lang="en-US" sz="1800"/>
        </a:p>
      </dgm:t>
    </dgm:pt>
    <dgm:pt modelId="{F9EA272A-D7E7-4BB0-9CAC-5ECB0B15BF90}">
      <dgm:prSet custT="1"/>
      <dgm:spPr/>
      <dgm:t>
        <a:bodyPr/>
        <a:lstStyle/>
        <a:p>
          <a:r>
            <a:rPr lang="en-US" sz="2800" dirty="0"/>
            <a:t>3. For which countries it was good: developed or developing?</a:t>
          </a:r>
        </a:p>
      </dgm:t>
    </dgm:pt>
    <dgm:pt modelId="{7D8DFBC0-732C-48BB-A195-A56682206CD7}" type="parTrans" cxnId="{52A32994-8ACC-4558-B029-AFCD55E8FBF5}">
      <dgm:prSet/>
      <dgm:spPr/>
      <dgm:t>
        <a:bodyPr/>
        <a:lstStyle/>
        <a:p>
          <a:endParaRPr lang="en-US" sz="1800"/>
        </a:p>
      </dgm:t>
    </dgm:pt>
    <dgm:pt modelId="{86D4D18A-59DF-42AF-A7F0-3514A6D8005D}" type="sibTrans" cxnId="{52A32994-8ACC-4558-B029-AFCD55E8FBF5}">
      <dgm:prSet/>
      <dgm:spPr/>
      <dgm:t>
        <a:bodyPr/>
        <a:lstStyle/>
        <a:p>
          <a:endParaRPr lang="en-US" sz="1800"/>
        </a:p>
      </dgm:t>
    </dgm:pt>
    <dgm:pt modelId="{4B3B91B1-D45B-4557-9D6F-064CEF6D351A}">
      <dgm:prSet custT="1"/>
      <dgm:spPr/>
      <dgm:t>
        <a:bodyPr/>
        <a:lstStyle/>
        <a:p>
          <a:r>
            <a:rPr lang="en-US" sz="2800" dirty="0"/>
            <a:t>4. Have a look at different countries</a:t>
          </a:r>
        </a:p>
      </dgm:t>
    </dgm:pt>
    <dgm:pt modelId="{BC16DEAE-824B-4452-B2AE-2962C9DB4313}" type="parTrans" cxnId="{DA0E41A4-6908-415D-94CB-49C205CEEC7D}">
      <dgm:prSet/>
      <dgm:spPr/>
      <dgm:t>
        <a:bodyPr/>
        <a:lstStyle/>
        <a:p>
          <a:endParaRPr lang="en-US" sz="1800"/>
        </a:p>
      </dgm:t>
    </dgm:pt>
    <dgm:pt modelId="{A21225F0-13A3-4131-B1C8-B65CFA0EAC0B}" type="sibTrans" cxnId="{DA0E41A4-6908-415D-94CB-49C205CEEC7D}">
      <dgm:prSet/>
      <dgm:spPr/>
      <dgm:t>
        <a:bodyPr/>
        <a:lstStyle/>
        <a:p>
          <a:endParaRPr lang="en-US" sz="1800"/>
        </a:p>
      </dgm:t>
    </dgm:pt>
    <dgm:pt modelId="{609FF0ED-4F90-4C31-80B6-1C73ADD7CAFF}" type="pres">
      <dgm:prSet presAssocID="{F5393B08-BC7A-4BBC-BA95-BDB4E839A383}" presName="vert0" presStyleCnt="0">
        <dgm:presLayoutVars>
          <dgm:dir/>
          <dgm:animOne val="branch"/>
          <dgm:animLvl val="lvl"/>
        </dgm:presLayoutVars>
      </dgm:prSet>
      <dgm:spPr/>
    </dgm:pt>
    <dgm:pt modelId="{EEA6D7A7-E386-4C9F-8180-562D8A785C26}" type="pres">
      <dgm:prSet presAssocID="{FFCC89E1-524F-4277-BB58-2B6A3863D020}" presName="thickLine" presStyleLbl="alignNode1" presStyleIdx="0" presStyleCnt="4"/>
      <dgm:spPr/>
    </dgm:pt>
    <dgm:pt modelId="{E57CE4B6-3BE6-45C4-9738-9C1AF01F7FE0}" type="pres">
      <dgm:prSet presAssocID="{FFCC89E1-524F-4277-BB58-2B6A3863D020}" presName="horz1" presStyleCnt="0"/>
      <dgm:spPr/>
    </dgm:pt>
    <dgm:pt modelId="{14BD66AC-C20B-4884-A7A5-18841C10B6EA}" type="pres">
      <dgm:prSet presAssocID="{FFCC89E1-524F-4277-BB58-2B6A3863D020}" presName="tx1" presStyleLbl="revTx" presStyleIdx="0" presStyleCnt="4"/>
      <dgm:spPr/>
    </dgm:pt>
    <dgm:pt modelId="{CAA17160-8246-4508-B64C-CCDF3A98B61D}" type="pres">
      <dgm:prSet presAssocID="{FFCC89E1-524F-4277-BB58-2B6A3863D020}" presName="vert1" presStyleCnt="0"/>
      <dgm:spPr/>
    </dgm:pt>
    <dgm:pt modelId="{2686C51E-7AB7-4637-AE1E-1FC3D0881DF7}" type="pres">
      <dgm:prSet presAssocID="{B3D5E481-CA79-41D4-ACE0-90040FFCB431}" presName="thickLine" presStyleLbl="alignNode1" presStyleIdx="1" presStyleCnt="4"/>
      <dgm:spPr/>
    </dgm:pt>
    <dgm:pt modelId="{FA6BD792-D55F-4FEE-9F93-FD1599FFE595}" type="pres">
      <dgm:prSet presAssocID="{B3D5E481-CA79-41D4-ACE0-90040FFCB431}" presName="horz1" presStyleCnt="0"/>
      <dgm:spPr/>
    </dgm:pt>
    <dgm:pt modelId="{DC1448DF-EE6D-441C-B662-6E7A55B89EED}" type="pres">
      <dgm:prSet presAssocID="{B3D5E481-CA79-41D4-ACE0-90040FFCB431}" presName="tx1" presStyleLbl="revTx" presStyleIdx="1" presStyleCnt="4"/>
      <dgm:spPr/>
    </dgm:pt>
    <dgm:pt modelId="{9EFC40CA-7FFB-4EB8-87BB-9F2F096E0656}" type="pres">
      <dgm:prSet presAssocID="{B3D5E481-CA79-41D4-ACE0-90040FFCB431}" presName="vert1" presStyleCnt="0"/>
      <dgm:spPr/>
    </dgm:pt>
    <dgm:pt modelId="{EA37F237-A206-42AC-AFA8-8527EA8B8FC1}" type="pres">
      <dgm:prSet presAssocID="{F9EA272A-D7E7-4BB0-9CAC-5ECB0B15BF90}" presName="thickLine" presStyleLbl="alignNode1" presStyleIdx="2" presStyleCnt="4"/>
      <dgm:spPr/>
    </dgm:pt>
    <dgm:pt modelId="{2B1A2759-A0D9-4A41-9224-D34D81C38660}" type="pres">
      <dgm:prSet presAssocID="{F9EA272A-D7E7-4BB0-9CAC-5ECB0B15BF90}" presName="horz1" presStyleCnt="0"/>
      <dgm:spPr/>
    </dgm:pt>
    <dgm:pt modelId="{32981D95-8DCD-4732-A9A2-28B293BB179B}" type="pres">
      <dgm:prSet presAssocID="{F9EA272A-D7E7-4BB0-9CAC-5ECB0B15BF90}" presName="tx1" presStyleLbl="revTx" presStyleIdx="2" presStyleCnt="4"/>
      <dgm:spPr/>
    </dgm:pt>
    <dgm:pt modelId="{9ECC9B57-1411-4A1C-9CF5-953D02CAF4F6}" type="pres">
      <dgm:prSet presAssocID="{F9EA272A-D7E7-4BB0-9CAC-5ECB0B15BF90}" presName="vert1" presStyleCnt="0"/>
      <dgm:spPr/>
    </dgm:pt>
    <dgm:pt modelId="{F7FD8AB7-7C1A-4311-8839-04CA80B3C672}" type="pres">
      <dgm:prSet presAssocID="{4B3B91B1-D45B-4557-9D6F-064CEF6D351A}" presName="thickLine" presStyleLbl="alignNode1" presStyleIdx="3" presStyleCnt="4"/>
      <dgm:spPr/>
    </dgm:pt>
    <dgm:pt modelId="{3495C3B7-A2FE-459A-A4C3-43EF98408DA7}" type="pres">
      <dgm:prSet presAssocID="{4B3B91B1-D45B-4557-9D6F-064CEF6D351A}" presName="horz1" presStyleCnt="0"/>
      <dgm:spPr/>
    </dgm:pt>
    <dgm:pt modelId="{3308E761-7375-4005-B305-EDD8AE8D04C4}" type="pres">
      <dgm:prSet presAssocID="{4B3B91B1-D45B-4557-9D6F-064CEF6D351A}" presName="tx1" presStyleLbl="revTx" presStyleIdx="3" presStyleCnt="4"/>
      <dgm:spPr/>
    </dgm:pt>
    <dgm:pt modelId="{4522855C-195A-4FA8-B2EF-A99656E04316}" type="pres">
      <dgm:prSet presAssocID="{4B3B91B1-D45B-4557-9D6F-064CEF6D351A}" presName="vert1" presStyleCnt="0"/>
      <dgm:spPr/>
    </dgm:pt>
  </dgm:ptLst>
  <dgm:cxnLst>
    <dgm:cxn modelId="{6F017702-4D36-4D5B-B600-4AD40301E135}" type="presOf" srcId="{F5393B08-BC7A-4BBC-BA95-BDB4E839A383}" destId="{609FF0ED-4F90-4C31-80B6-1C73ADD7CAFF}" srcOrd="0" destOrd="0" presId="urn:microsoft.com/office/officeart/2008/layout/LinedList"/>
    <dgm:cxn modelId="{A89F8733-895F-4860-8FC3-A9017371C20A}" type="presOf" srcId="{4B3B91B1-D45B-4557-9D6F-064CEF6D351A}" destId="{3308E761-7375-4005-B305-EDD8AE8D04C4}" srcOrd="0" destOrd="0" presId="urn:microsoft.com/office/officeart/2008/layout/LinedList"/>
    <dgm:cxn modelId="{6B865838-F8B2-4EE3-B361-0845B29B8E6B}" type="presOf" srcId="{B3D5E481-CA79-41D4-ACE0-90040FFCB431}" destId="{DC1448DF-EE6D-441C-B662-6E7A55B89EED}" srcOrd="0" destOrd="0" presId="urn:microsoft.com/office/officeart/2008/layout/LinedList"/>
    <dgm:cxn modelId="{53A99B5F-6D11-4525-8CAA-58206BD30E40}" type="presOf" srcId="{FFCC89E1-524F-4277-BB58-2B6A3863D020}" destId="{14BD66AC-C20B-4884-A7A5-18841C10B6EA}" srcOrd="0" destOrd="0" presId="urn:microsoft.com/office/officeart/2008/layout/LinedList"/>
    <dgm:cxn modelId="{DB919964-4006-4ABE-9E2A-EFF0C9656123}" type="presOf" srcId="{F9EA272A-D7E7-4BB0-9CAC-5ECB0B15BF90}" destId="{32981D95-8DCD-4732-A9A2-28B293BB179B}" srcOrd="0" destOrd="0" presId="urn:microsoft.com/office/officeart/2008/layout/LinedList"/>
    <dgm:cxn modelId="{EC963974-C570-4C04-AA56-9ABDDCE16287}" srcId="{F5393B08-BC7A-4BBC-BA95-BDB4E839A383}" destId="{B3D5E481-CA79-41D4-ACE0-90040FFCB431}" srcOrd="1" destOrd="0" parTransId="{C50B6BDD-B5E7-4208-9DF4-D204141AFC42}" sibTransId="{EC5BF17E-6885-47A8-95BC-979B1F21BA97}"/>
    <dgm:cxn modelId="{52A32994-8ACC-4558-B029-AFCD55E8FBF5}" srcId="{F5393B08-BC7A-4BBC-BA95-BDB4E839A383}" destId="{F9EA272A-D7E7-4BB0-9CAC-5ECB0B15BF90}" srcOrd="2" destOrd="0" parTransId="{7D8DFBC0-732C-48BB-A195-A56682206CD7}" sibTransId="{86D4D18A-59DF-42AF-A7F0-3514A6D8005D}"/>
    <dgm:cxn modelId="{DA0E41A4-6908-415D-94CB-49C205CEEC7D}" srcId="{F5393B08-BC7A-4BBC-BA95-BDB4E839A383}" destId="{4B3B91B1-D45B-4557-9D6F-064CEF6D351A}" srcOrd="3" destOrd="0" parTransId="{BC16DEAE-824B-4452-B2AE-2962C9DB4313}" sibTransId="{A21225F0-13A3-4131-B1C8-B65CFA0EAC0B}"/>
    <dgm:cxn modelId="{64A056A9-852A-43B7-90D4-06FE68E77287}" srcId="{F5393B08-BC7A-4BBC-BA95-BDB4E839A383}" destId="{FFCC89E1-524F-4277-BB58-2B6A3863D020}" srcOrd="0" destOrd="0" parTransId="{26E81057-908C-4B26-B5A7-95BCCA37CE55}" sibTransId="{4B5D2F36-52A8-4A56-B993-0BB8D6D5EDF4}"/>
    <dgm:cxn modelId="{9B9E101B-0C64-4DED-AC21-6B96A8A3A19E}" type="presParOf" srcId="{609FF0ED-4F90-4C31-80B6-1C73ADD7CAFF}" destId="{EEA6D7A7-E386-4C9F-8180-562D8A785C26}" srcOrd="0" destOrd="0" presId="urn:microsoft.com/office/officeart/2008/layout/LinedList"/>
    <dgm:cxn modelId="{B107442C-D363-4E1E-9C7A-07CF8A5E0112}" type="presParOf" srcId="{609FF0ED-4F90-4C31-80B6-1C73ADD7CAFF}" destId="{E57CE4B6-3BE6-45C4-9738-9C1AF01F7FE0}" srcOrd="1" destOrd="0" presId="urn:microsoft.com/office/officeart/2008/layout/LinedList"/>
    <dgm:cxn modelId="{910628DC-D986-44F1-8F3D-C81F83C5928C}" type="presParOf" srcId="{E57CE4B6-3BE6-45C4-9738-9C1AF01F7FE0}" destId="{14BD66AC-C20B-4884-A7A5-18841C10B6EA}" srcOrd="0" destOrd="0" presId="urn:microsoft.com/office/officeart/2008/layout/LinedList"/>
    <dgm:cxn modelId="{9BA28036-74C4-4333-8EDF-52FA184E8BFA}" type="presParOf" srcId="{E57CE4B6-3BE6-45C4-9738-9C1AF01F7FE0}" destId="{CAA17160-8246-4508-B64C-CCDF3A98B61D}" srcOrd="1" destOrd="0" presId="urn:microsoft.com/office/officeart/2008/layout/LinedList"/>
    <dgm:cxn modelId="{CBAD4138-E994-4F15-BB45-A69484BFB755}" type="presParOf" srcId="{609FF0ED-4F90-4C31-80B6-1C73ADD7CAFF}" destId="{2686C51E-7AB7-4637-AE1E-1FC3D0881DF7}" srcOrd="2" destOrd="0" presId="urn:microsoft.com/office/officeart/2008/layout/LinedList"/>
    <dgm:cxn modelId="{EB130FA4-6A63-4986-82F4-3F88F5459FB5}" type="presParOf" srcId="{609FF0ED-4F90-4C31-80B6-1C73ADD7CAFF}" destId="{FA6BD792-D55F-4FEE-9F93-FD1599FFE595}" srcOrd="3" destOrd="0" presId="urn:microsoft.com/office/officeart/2008/layout/LinedList"/>
    <dgm:cxn modelId="{2C40FD0D-17AD-4FEE-B110-8E84174428AE}" type="presParOf" srcId="{FA6BD792-D55F-4FEE-9F93-FD1599FFE595}" destId="{DC1448DF-EE6D-441C-B662-6E7A55B89EED}" srcOrd="0" destOrd="0" presId="urn:microsoft.com/office/officeart/2008/layout/LinedList"/>
    <dgm:cxn modelId="{2DB6A036-F6C1-4121-8CA4-6D5C5AE8072B}" type="presParOf" srcId="{FA6BD792-D55F-4FEE-9F93-FD1599FFE595}" destId="{9EFC40CA-7FFB-4EB8-87BB-9F2F096E0656}" srcOrd="1" destOrd="0" presId="urn:microsoft.com/office/officeart/2008/layout/LinedList"/>
    <dgm:cxn modelId="{6994FAD6-E3E1-4EC1-B4CA-81F7603B9187}" type="presParOf" srcId="{609FF0ED-4F90-4C31-80B6-1C73ADD7CAFF}" destId="{EA37F237-A206-42AC-AFA8-8527EA8B8FC1}" srcOrd="4" destOrd="0" presId="urn:microsoft.com/office/officeart/2008/layout/LinedList"/>
    <dgm:cxn modelId="{021B4A5A-C265-43FF-8494-9E92430638BC}" type="presParOf" srcId="{609FF0ED-4F90-4C31-80B6-1C73ADD7CAFF}" destId="{2B1A2759-A0D9-4A41-9224-D34D81C38660}" srcOrd="5" destOrd="0" presId="urn:microsoft.com/office/officeart/2008/layout/LinedList"/>
    <dgm:cxn modelId="{FF926D8F-B7DD-460E-B32B-08BB8397AACB}" type="presParOf" srcId="{2B1A2759-A0D9-4A41-9224-D34D81C38660}" destId="{32981D95-8DCD-4732-A9A2-28B293BB179B}" srcOrd="0" destOrd="0" presId="urn:microsoft.com/office/officeart/2008/layout/LinedList"/>
    <dgm:cxn modelId="{917FDB25-8643-4ECD-94E7-66D856AB3E76}" type="presParOf" srcId="{2B1A2759-A0D9-4A41-9224-D34D81C38660}" destId="{9ECC9B57-1411-4A1C-9CF5-953D02CAF4F6}" srcOrd="1" destOrd="0" presId="urn:microsoft.com/office/officeart/2008/layout/LinedList"/>
    <dgm:cxn modelId="{E6F48CE2-1B59-4C2F-8947-52D7D13101BC}" type="presParOf" srcId="{609FF0ED-4F90-4C31-80B6-1C73ADD7CAFF}" destId="{F7FD8AB7-7C1A-4311-8839-04CA80B3C672}" srcOrd="6" destOrd="0" presId="urn:microsoft.com/office/officeart/2008/layout/LinedList"/>
    <dgm:cxn modelId="{703A923A-1FEE-473B-ADE9-047B250B075F}" type="presParOf" srcId="{609FF0ED-4F90-4C31-80B6-1C73ADD7CAFF}" destId="{3495C3B7-A2FE-459A-A4C3-43EF98408DA7}" srcOrd="7" destOrd="0" presId="urn:microsoft.com/office/officeart/2008/layout/LinedList"/>
    <dgm:cxn modelId="{A835A0BF-15D6-4E7B-A559-D393915EC72D}" type="presParOf" srcId="{3495C3B7-A2FE-459A-A4C3-43EF98408DA7}" destId="{3308E761-7375-4005-B305-EDD8AE8D04C4}" srcOrd="0" destOrd="0" presId="urn:microsoft.com/office/officeart/2008/layout/LinedList"/>
    <dgm:cxn modelId="{5DD10F8F-D022-4509-969B-B34E6720572A}" type="presParOf" srcId="{3495C3B7-A2FE-459A-A4C3-43EF98408DA7}" destId="{4522855C-195A-4FA8-B2EF-A99656E043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9702FA-E88F-43FF-8439-C846388C520D}" type="doc">
      <dgm:prSet loTypeId="urn:microsoft.com/office/officeart/2005/8/layout/orgChart1" loCatId="hierarchy" qsTypeId="urn:microsoft.com/office/officeart/2005/8/quickstyle/simple2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C5AFECC-E787-4116-B3B3-3728A9E44BD2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2000" dirty="0"/>
            <a:t>KOF Globalization index</a:t>
          </a:r>
        </a:p>
      </dgm:t>
    </dgm:pt>
    <dgm:pt modelId="{C0C4B757-9843-47CA-81A6-2F1429F3BBCE}" type="parTrans" cxnId="{9DF2120F-B252-41EC-944E-376CEDEA8E2D}">
      <dgm:prSet/>
      <dgm:spPr/>
      <dgm:t>
        <a:bodyPr/>
        <a:lstStyle/>
        <a:p>
          <a:endParaRPr lang="en-US" sz="2400"/>
        </a:p>
      </dgm:t>
    </dgm:pt>
    <dgm:pt modelId="{2B1444A3-9B2F-4708-A6E3-3200ADAFCEB0}" type="sibTrans" cxnId="{9DF2120F-B252-41EC-944E-376CEDEA8E2D}">
      <dgm:prSet/>
      <dgm:spPr/>
      <dgm:t>
        <a:bodyPr/>
        <a:lstStyle/>
        <a:p>
          <a:endParaRPr lang="en-US" sz="2400"/>
        </a:p>
      </dgm:t>
    </dgm:pt>
    <dgm:pt modelId="{B7E1E303-68D9-467D-A354-226373CBA99D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000" dirty="0"/>
            <a:t>Economic</a:t>
          </a:r>
        </a:p>
      </dgm:t>
    </dgm:pt>
    <dgm:pt modelId="{80560E5F-420F-4D18-AEBD-254B3F49A0E7}" type="parTrans" cxnId="{1A632B37-DE71-44FA-96EF-5CE5CF4A8DB5}">
      <dgm:prSet/>
      <dgm:spPr/>
      <dgm:t>
        <a:bodyPr/>
        <a:lstStyle/>
        <a:p>
          <a:endParaRPr lang="en-US" sz="2400"/>
        </a:p>
      </dgm:t>
    </dgm:pt>
    <dgm:pt modelId="{1DAECA52-356C-45E5-B0ED-9504768AA3A5}" type="sibTrans" cxnId="{1A632B37-DE71-44FA-96EF-5CE5CF4A8DB5}">
      <dgm:prSet/>
      <dgm:spPr/>
      <dgm:t>
        <a:bodyPr/>
        <a:lstStyle/>
        <a:p>
          <a:endParaRPr lang="en-US" sz="2400"/>
        </a:p>
      </dgm:t>
    </dgm:pt>
    <dgm:pt modelId="{2FDAE7ED-3BA6-4153-BB82-70EED20798F6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000" dirty="0"/>
            <a:t>Political</a:t>
          </a:r>
        </a:p>
      </dgm:t>
    </dgm:pt>
    <dgm:pt modelId="{194A397A-365E-480C-80B8-DB0B0BB805C6}" type="parTrans" cxnId="{28D16C9C-0655-469B-AF47-2EB2B1ACEF00}">
      <dgm:prSet/>
      <dgm:spPr/>
      <dgm:t>
        <a:bodyPr/>
        <a:lstStyle/>
        <a:p>
          <a:endParaRPr lang="en-US" sz="2400"/>
        </a:p>
      </dgm:t>
    </dgm:pt>
    <dgm:pt modelId="{44CBA5C0-C15C-422F-89BA-5D6A793B167E}" type="sibTrans" cxnId="{28D16C9C-0655-469B-AF47-2EB2B1ACEF00}">
      <dgm:prSet/>
      <dgm:spPr/>
      <dgm:t>
        <a:bodyPr/>
        <a:lstStyle/>
        <a:p>
          <a:endParaRPr lang="en-US" sz="2400"/>
        </a:p>
      </dgm:t>
    </dgm:pt>
    <dgm:pt modelId="{60124B40-CE29-4AAE-97A0-98F504CE70DC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000" dirty="0"/>
            <a:t>Social</a:t>
          </a:r>
        </a:p>
      </dgm:t>
    </dgm:pt>
    <dgm:pt modelId="{D8820B2E-FB0A-405C-992C-227F10E5807E}" type="parTrans" cxnId="{23D920DC-736C-4B9E-9530-8DF6B1798E69}">
      <dgm:prSet/>
      <dgm:spPr/>
      <dgm:t>
        <a:bodyPr/>
        <a:lstStyle/>
        <a:p>
          <a:endParaRPr lang="en-US" sz="2400"/>
        </a:p>
      </dgm:t>
    </dgm:pt>
    <dgm:pt modelId="{8E5E23DD-67F6-450E-9020-10A6A3287DE2}" type="sibTrans" cxnId="{23D920DC-736C-4B9E-9530-8DF6B1798E69}">
      <dgm:prSet/>
      <dgm:spPr/>
      <dgm:t>
        <a:bodyPr/>
        <a:lstStyle/>
        <a:p>
          <a:endParaRPr lang="en-US" sz="2400"/>
        </a:p>
      </dgm:t>
    </dgm:pt>
    <dgm:pt modelId="{BAE0E661-E8FD-4E32-8A51-2B045E7C85D5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Trade Globalization Index</a:t>
          </a:r>
        </a:p>
      </dgm:t>
    </dgm:pt>
    <dgm:pt modelId="{C8342F5B-BF4C-43CE-9D49-11009C592168}" type="parTrans" cxnId="{182515DF-F3EE-4B3D-A964-3AEA85E14E11}">
      <dgm:prSet/>
      <dgm:spPr/>
      <dgm:t>
        <a:bodyPr/>
        <a:lstStyle/>
        <a:p>
          <a:endParaRPr lang="en-US" sz="2400"/>
        </a:p>
      </dgm:t>
    </dgm:pt>
    <dgm:pt modelId="{A413416B-C04E-48DC-8C0D-4540EEB69E94}" type="sibTrans" cxnId="{182515DF-F3EE-4B3D-A964-3AEA85E14E11}">
      <dgm:prSet/>
      <dgm:spPr/>
      <dgm:t>
        <a:bodyPr/>
        <a:lstStyle/>
        <a:p>
          <a:endParaRPr lang="en-US" sz="2400"/>
        </a:p>
      </dgm:t>
    </dgm:pt>
    <dgm:pt modelId="{4B3A5A2A-1621-45D8-8680-F603E94DAF2E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Financial Globalization Index</a:t>
          </a:r>
        </a:p>
      </dgm:t>
    </dgm:pt>
    <dgm:pt modelId="{D8B25CCA-CEF0-40AC-97B3-8937947A34F9}" type="parTrans" cxnId="{A8EE9DD3-E131-43FF-8F7B-CD2485CD4CE3}">
      <dgm:prSet/>
      <dgm:spPr/>
      <dgm:t>
        <a:bodyPr/>
        <a:lstStyle/>
        <a:p>
          <a:endParaRPr lang="en-US" sz="2400"/>
        </a:p>
      </dgm:t>
    </dgm:pt>
    <dgm:pt modelId="{9814E253-BE88-43CE-AAE4-D03C71ED10E3}" type="sibTrans" cxnId="{A8EE9DD3-E131-43FF-8F7B-CD2485CD4CE3}">
      <dgm:prSet/>
      <dgm:spPr/>
      <dgm:t>
        <a:bodyPr/>
        <a:lstStyle/>
        <a:p>
          <a:endParaRPr lang="en-US" sz="2400"/>
        </a:p>
      </dgm:t>
    </dgm:pt>
    <dgm:pt modelId="{88D6B56B-F8A2-4FB8-B170-3F2E13FD0AC1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Interpersonal</a:t>
          </a:r>
        </a:p>
      </dgm:t>
    </dgm:pt>
    <dgm:pt modelId="{D269E8F6-C197-4CC0-948A-9BBD4C9CAA96}" type="parTrans" cxnId="{EABE05E1-8065-4037-8CF1-3E27F1DA3E74}">
      <dgm:prSet/>
      <dgm:spPr/>
      <dgm:t>
        <a:bodyPr/>
        <a:lstStyle/>
        <a:p>
          <a:endParaRPr lang="en-US" sz="2400"/>
        </a:p>
      </dgm:t>
    </dgm:pt>
    <dgm:pt modelId="{3DB6F637-2893-46BB-92AE-3ADE1B88453B}" type="sibTrans" cxnId="{EABE05E1-8065-4037-8CF1-3E27F1DA3E74}">
      <dgm:prSet/>
      <dgm:spPr/>
      <dgm:t>
        <a:bodyPr/>
        <a:lstStyle/>
        <a:p>
          <a:endParaRPr lang="en-US" sz="2400"/>
        </a:p>
      </dgm:t>
    </dgm:pt>
    <dgm:pt modelId="{DD794638-488E-4950-96AE-8283F70BE27B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Informational</a:t>
          </a:r>
        </a:p>
      </dgm:t>
    </dgm:pt>
    <dgm:pt modelId="{4694E5F2-90FE-4EF2-B676-DC13B38942AB}" type="parTrans" cxnId="{D1127E88-EB97-492B-B601-8D123FAC27C6}">
      <dgm:prSet/>
      <dgm:spPr/>
      <dgm:t>
        <a:bodyPr/>
        <a:lstStyle/>
        <a:p>
          <a:endParaRPr lang="en-US" sz="2400"/>
        </a:p>
      </dgm:t>
    </dgm:pt>
    <dgm:pt modelId="{2EF3DC27-C6C4-416B-A780-CECF273DEB81}" type="sibTrans" cxnId="{D1127E88-EB97-492B-B601-8D123FAC27C6}">
      <dgm:prSet/>
      <dgm:spPr/>
      <dgm:t>
        <a:bodyPr/>
        <a:lstStyle/>
        <a:p>
          <a:endParaRPr lang="en-US" sz="2400"/>
        </a:p>
      </dgm:t>
    </dgm:pt>
    <dgm:pt modelId="{3A137CD2-EE6B-4704-9A61-83EC5AA38364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Cultural</a:t>
          </a:r>
        </a:p>
      </dgm:t>
    </dgm:pt>
    <dgm:pt modelId="{E688813C-CCC7-42D2-9A52-C1CB1B861A86}" type="parTrans" cxnId="{070BBAF0-4035-4036-B2C2-B51A8AF3E2D0}">
      <dgm:prSet/>
      <dgm:spPr/>
      <dgm:t>
        <a:bodyPr/>
        <a:lstStyle/>
        <a:p>
          <a:endParaRPr lang="en-US" sz="2400"/>
        </a:p>
      </dgm:t>
    </dgm:pt>
    <dgm:pt modelId="{8DC40A46-E3FF-4E85-BD3A-C7C77133009E}" type="sibTrans" cxnId="{070BBAF0-4035-4036-B2C2-B51A8AF3E2D0}">
      <dgm:prSet/>
      <dgm:spPr/>
      <dgm:t>
        <a:bodyPr/>
        <a:lstStyle/>
        <a:p>
          <a:endParaRPr lang="en-US" sz="2400"/>
        </a:p>
      </dgm:t>
    </dgm:pt>
    <dgm:pt modelId="{26236D25-FD4A-4E64-A4A3-B5F64E989F73}" type="pres">
      <dgm:prSet presAssocID="{A09702FA-E88F-43FF-8439-C846388C52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7C4181-845D-4D46-B653-D8AB97A4C6BF}" type="pres">
      <dgm:prSet presAssocID="{7C5AFECC-E787-4116-B3B3-3728A9E44BD2}" presName="hierRoot1" presStyleCnt="0">
        <dgm:presLayoutVars>
          <dgm:hierBranch val="init"/>
        </dgm:presLayoutVars>
      </dgm:prSet>
      <dgm:spPr/>
    </dgm:pt>
    <dgm:pt modelId="{BC8653A8-2335-40E5-B8D6-ADD4D7460DEB}" type="pres">
      <dgm:prSet presAssocID="{7C5AFECC-E787-4116-B3B3-3728A9E44BD2}" presName="rootComposite1" presStyleCnt="0"/>
      <dgm:spPr/>
    </dgm:pt>
    <dgm:pt modelId="{BD0DEEC7-21C0-4474-8117-4723FB45B8D8}" type="pres">
      <dgm:prSet presAssocID="{7C5AFECC-E787-4116-B3B3-3728A9E44BD2}" presName="rootText1" presStyleLbl="node0" presStyleIdx="0" presStyleCnt="1" custScaleX="115673" custScaleY="120368">
        <dgm:presLayoutVars>
          <dgm:chPref val="3"/>
        </dgm:presLayoutVars>
      </dgm:prSet>
      <dgm:spPr/>
    </dgm:pt>
    <dgm:pt modelId="{75A3DD68-BBAD-45A9-864E-C32DF1B935A9}" type="pres">
      <dgm:prSet presAssocID="{7C5AFECC-E787-4116-B3B3-3728A9E44BD2}" presName="rootConnector1" presStyleLbl="node1" presStyleIdx="0" presStyleCnt="0"/>
      <dgm:spPr/>
    </dgm:pt>
    <dgm:pt modelId="{21D0D29D-9A7D-447C-8B35-F6EA4B5A0B98}" type="pres">
      <dgm:prSet presAssocID="{7C5AFECC-E787-4116-B3B3-3728A9E44BD2}" presName="hierChild2" presStyleCnt="0"/>
      <dgm:spPr/>
    </dgm:pt>
    <dgm:pt modelId="{5549B53F-00AD-4038-89AC-DEA742260AF0}" type="pres">
      <dgm:prSet presAssocID="{80560E5F-420F-4D18-AEBD-254B3F49A0E7}" presName="Name37" presStyleLbl="parChTrans1D2" presStyleIdx="0" presStyleCnt="3"/>
      <dgm:spPr/>
    </dgm:pt>
    <dgm:pt modelId="{EBBF9894-B367-4FF5-BCF7-E5A9A61652C3}" type="pres">
      <dgm:prSet presAssocID="{B7E1E303-68D9-467D-A354-226373CBA99D}" presName="hierRoot2" presStyleCnt="0">
        <dgm:presLayoutVars>
          <dgm:hierBranch val="init"/>
        </dgm:presLayoutVars>
      </dgm:prSet>
      <dgm:spPr/>
    </dgm:pt>
    <dgm:pt modelId="{08687606-F3A6-4893-98D8-C9197A41ACFA}" type="pres">
      <dgm:prSet presAssocID="{B7E1E303-68D9-467D-A354-226373CBA99D}" presName="rootComposite" presStyleCnt="0"/>
      <dgm:spPr/>
    </dgm:pt>
    <dgm:pt modelId="{49DEC738-F484-4D91-9955-81753FC88846}" type="pres">
      <dgm:prSet presAssocID="{B7E1E303-68D9-467D-A354-226373CBA99D}" presName="rootText" presStyleLbl="node2" presStyleIdx="0" presStyleCnt="3">
        <dgm:presLayoutVars>
          <dgm:chPref val="3"/>
        </dgm:presLayoutVars>
      </dgm:prSet>
      <dgm:spPr/>
    </dgm:pt>
    <dgm:pt modelId="{412A9EEA-C6A6-459B-9278-9FBD6592CC16}" type="pres">
      <dgm:prSet presAssocID="{B7E1E303-68D9-467D-A354-226373CBA99D}" presName="rootConnector" presStyleLbl="node2" presStyleIdx="0" presStyleCnt="3"/>
      <dgm:spPr/>
    </dgm:pt>
    <dgm:pt modelId="{676646AE-DF7F-4CFA-A436-4B8DBFB41951}" type="pres">
      <dgm:prSet presAssocID="{B7E1E303-68D9-467D-A354-226373CBA99D}" presName="hierChild4" presStyleCnt="0"/>
      <dgm:spPr/>
    </dgm:pt>
    <dgm:pt modelId="{911A9AD4-1616-4831-ACF0-973DBC07CA4E}" type="pres">
      <dgm:prSet presAssocID="{C8342F5B-BF4C-43CE-9D49-11009C592168}" presName="Name37" presStyleLbl="parChTrans1D3" presStyleIdx="0" presStyleCnt="5"/>
      <dgm:spPr/>
    </dgm:pt>
    <dgm:pt modelId="{C9359866-FA14-49A3-897D-D538DF45F920}" type="pres">
      <dgm:prSet presAssocID="{BAE0E661-E8FD-4E32-8A51-2B045E7C85D5}" presName="hierRoot2" presStyleCnt="0">
        <dgm:presLayoutVars>
          <dgm:hierBranch val="init"/>
        </dgm:presLayoutVars>
      </dgm:prSet>
      <dgm:spPr/>
    </dgm:pt>
    <dgm:pt modelId="{E5C9B44A-29DC-4F62-A9A7-E559471D5861}" type="pres">
      <dgm:prSet presAssocID="{BAE0E661-E8FD-4E32-8A51-2B045E7C85D5}" presName="rootComposite" presStyleCnt="0"/>
      <dgm:spPr/>
    </dgm:pt>
    <dgm:pt modelId="{1695BF21-76B5-4A95-9A6B-61AF68EFDB70}" type="pres">
      <dgm:prSet presAssocID="{BAE0E661-E8FD-4E32-8A51-2B045E7C85D5}" presName="rootText" presStyleLbl="node3" presStyleIdx="0" presStyleCnt="5" custScaleX="110470" custScaleY="117231">
        <dgm:presLayoutVars>
          <dgm:chPref val="3"/>
        </dgm:presLayoutVars>
      </dgm:prSet>
      <dgm:spPr/>
    </dgm:pt>
    <dgm:pt modelId="{3067C333-9CF4-4354-A384-3DC458FC105A}" type="pres">
      <dgm:prSet presAssocID="{BAE0E661-E8FD-4E32-8A51-2B045E7C85D5}" presName="rootConnector" presStyleLbl="node3" presStyleIdx="0" presStyleCnt="5"/>
      <dgm:spPr/>
    </dgm:pt>
    <dgm:pt modelId="{F10FEB8F-B77A-4BF3-95CB-3F558280C863}" type="pres">
      <dgm:prSet presAssocID="{BAE0E661-E8FD-4E32-8A51-2B045E7C85D5}" presName="hierChild4" presStyleCnt="0"/>
      <dgm:spPr/>
    </dgm:pt>
    <dgm:pt modelId="{1FC89752-1CE7-4B09-A30B-ABD1D01E2BFC}" type="pres">
      <dgm:prSet presAssocID="{BAE0E661-E8FD-4E32-8A51-2B045E7C85D5}" presName="hierChild5" presStyleCnt="0"/>
      <dgm:spPr/>
    </dgm:pt>
    <dgm:pt modelId="{E0E807FF-BEBA-4C93-BCA5-10678070EC00}" type="pres">
      <dgm:prSet presAssocID="{D8B25CCA-CEF0-40AC-97B3-8937947A34F9}" presName="Name37" presStyleLbl="parChTrans1D3" presStyleIdx="1" presStyleCnt="5"/>
      <dgm:spPr/>
    </dgm:pt>
    <dgm:pt modelId="{7405AD5E-35D8-4DC1-9D71-7B843EB726F9}" type="pres">
      <dgm:prSet presAssocID="{4B3A5A2A-1621-45D8-8680-F603E94DAF2E}" presName="hierRoot2" presStyleCnt="0">
        <dgm:presLayoutVars>
          <dgm:hierBranch val="init"/>
        </dgm:presLayoutVars>
      </dgm:prSet>
      <dgm:spPr/>
    </dgm:pt>
    <dgm:pt modelId="{F96F6551-688D-491A-AAA4-247CF20DEF55}" type="pres">
      <dgm:prSet presAssocID="{4B3A5A2A-1621-45D8-8680-F603E94DAF2E}" presName="rootComposite" presStyleCnt="0"/>
      <dgm:spPr/>
    </dgm:pt>
    <dgm:pt modelId="{CA361948-BD8C-42CE-A9B9-D26E68A814EF}" type="pres">
      <dgm:prSet presAssocID="{4B3A5A2A-1621-45D8-8680-F603E94DAF2E}" presName="rootText" presStyleLbl="node3" presStyleIdx="1" presStyleCnt="5" custScaleX="110470" custScaleY="108991">
        <dgm:presLayoutVars>
          <dgm:chPref val="3"/>
        </dgm:presLayoutVars>
      </dgm:prSet>
      <dgm:spPr/>
    </dgm:pt>
    <dgm:pt modelId="{F9C54EE5-1D44-415B-8D07-0363929B0482}" type="pres">
      <dgm:prSet presAssocID="{4B3A5A2A-1621-45D8-8680-F603E94DAF2E}" presName="rootConnector" presStyleLbl="node3" presStyleIdx="1" presStyleCnt="5"/>
      <dgm:spPr/>
    </dgm:pt>
    <dgm:pt modelId="{F4A3D4AE-80D7-4B03-B032-68F688A98A8C}" type="pres">
      <dgm:prSet presAssocID="{4B3A5A2A-1621-45D8-8680-F603E94DAF2E}" presName="hierChild4" presStyleCnt="0"/>
      <dgm:spPr/>
    </dgm:pt>
    <dgm:pt modelId="{07F35951-11EA-4D88-ACFB-35D18188DD90}" type="pres">
      <dgm:prSet presAssocID="{4B3A5A2A-1621-45D8-8680-F603E94DAF2E}" presName="hierChild5" presStyleCnt="0"/>
      <dgm:spPr/>
    </dgm:pt>
    <dgm:pt modelId="{984CBAC5-2D03-4A27-8997-BD71AE89509B}" type="pres">
      <dgm:prSet presAssocID="{B7E1E303-68D9-467D-A354-226373CBA99D}" presName="hierChild5" presStyleCnt="0"/>
      <dgm:spPr/>
    </dgm:pt>
    <dgm:pt modelId="{6717F1F4-7170-447D-979E-5E4993462138}" type="pres">
      <dgm:prSet presAssocID="{194A397A-365E-480C-80B8-DB0B0BB805C6}" presName="Name37" presStyleLbl="parChTrans1D2" presStyleIdx="1" presStyleCnt="3"/>
      <dgm:spPr/>
    </dgm:pt>
    <dgm:pt modelId="{4BAEEAE7-FED2-473A-BCED-ED0CCCE8B5FD}" type="pres">
      <dgm:prSet presAssocID="{2FDAE7ED-3BA6-4153-BB82-70EED20798F6}" presName="hierRoot2" presStyleCnt="0">
        <dgm:presLayoutVars>
          <dgm:hierBranch val="init"/>
        </dgm:presLayoutVars>
      </dgm:prSet>
      <dgm:spPr/>
    </dgm:pt>
    <dgm:pt modelId="{D3B5F868-8505-4D44-934C-1F1DE23BC48F}" type="pres">
      <dgm:prSet presAssocID="{2FDAE7ED-3BA6-4153-BB82-70EED20798F6}" presName="rootComposite" presStyleCnt="0"/>
      <dgm:spPr/>
    </dgm:pt>
    <dgm:pt modelId="{795B09FE-5B3F-4A26-AB13-AFB6C86AF66B}" type="pres">
      <dgm:prSet presAssocID="{2FDAE7ED-3BA6-4153-BB82-70EED20798F6}" presName="rootText" presStyleLbl="node2" presStyleIdx="1" presStyleCnt="3">
        <dgm:presLayoutVars>
          <dgm:chPref val="3"/>
        </dgm:presLayoutVars>
      </dgm:prSet>
      <dgm:spPr/>
    </dgm:pt>
    <dgm:pt modelId="{64E81528-0EB3-4CCC-9C47-C5467218E04F}" type="pres">
      <dgm:prSet presAssocID="{2FDAE7ED-3BA6-4153-BB82-70EED20798F6}" presName="rootConnector" presStyleLbl="node2" presStyleIdx="1" presStyleCnt="3"/>
      <dgm:spPr/>
    </dgm:pt>
    <dgm:pt modelId="{5B8CC256-8D67-4DA7-A791-94C4373BF2B7}" type="pres">
      <dgm:prSet presAssocID="{2FDAE7ED-3BA6-4153-BB82-70EED20798F6}" presName="hierChild4" presStyleCnt="0"/>
      <dgm:spPr/>
    </dgm:pt>
    <dgm:pt modelId="{BF883596-525C-4936-81FE-F45223AFC733}" type="pres">
      <dgm:prSet presAssocID="{2FDAE7ED-3BA6-4153-BB82-70EED20798F6}" presName="hierChild5" presStyleCnt="0"/>
      <dgm:spPr/>
    </dgm:pt>
    <dgm:pt modelId="{D5B4DF16-EC68-4AEE-895B-A7F6DEEB24CF}" type="pres">
      <dgm:prSet presAssocID="{D8820B2E-FB0A-405C-992C-227F10E5807E}" presName="Name37" presStyleLbl="parChTrans1D2" presStyleIdx="2" presStyleCnt="3"/>
      <dgm:spPr/>
    </dgm:pt>
    <dgm:pt modelId="{8D8174C1-73D2-41BD-ADBC-4460A1DF5AF2}" type="pres">
      <dgm:prSet presAssocID="{60124B40-CE29-4AAE-97A0-98F504CE70DC}" presName="hierRoot2" presStyleCnt="0">
        <dgm:presLayoutVars>
          <dgm:hierBranch val="init"/>
        </dgm:presLayoutVars>
      </dgm:prSet>
      <dgm:spPr/>
    </dgm:pt>
    <dgm:pt modelId="{55B1AF62-5C9B-4B3C-939A-81860360BE41}" type="pres">
      <dgm:prSet presAssocID="{60124B40-CE29-4AAE-97A0-98F504CE70DC}" presName="rootComposite" presStyleCnt="0"/>
      <dgm:spPr/>
    </dgm:pt>
    <dgm:pt modelId="{AD130BB6-46BD-4F97-AA34-364CE94D4ECE}" type="pres">
      <dgm:prSet presAssocID="{60124B40-CE29-4AAE-97A0-98F504CE70DC}" presName="rootText" presStyleLbl="node2" presStyleIdx="2" presStyleCnt="3">
        <dgm:presLayoutVars>
          <dgm:chPref val="3"/>
        </dgm:presLayoutVars>
      </dgm:prSet>
      <dgm:spPr/>
    </dgm:pt>
    <dgm:pt modelId="{781A7B09-5C87-4F10-B7B8-3E41B2B3B8B3}" type="pres">
      <dgm:prSet presAssocID="{60124B40-CE29-4AAE-97A0-98F504CE70DC}" presName="rootConnector" presStyleLbl="node2" presStyleIdx="2" presStyleCnt="3"/>
      <dgm:spPr/>
    </dgm:pt>
    <dgm:pt modelId="{4431FC72-88DA-4247-8D41-93DCB0FF8E71}" type="pres">
      <dgm:prSet presAssocID="{60124B40-CE29-4AAE-97A0-98F504CE70DC}" presName="hierChild4" presStyleCnt="0"/>
      <dgm:spPr/>
    </dgm:pt>
    <dgm:pt modelId="{DCC6DDEB-3942-451C-A9AB-3616EEE99157}" type="pres">
      <dgm:prSet presAssocID="{D269E8F6-C197-4CC0-948A-9BBD4C9CAA96}" presName="Name37" presStyleLbl="parChTrans1D3" presStyleIdx="2" presStyleCnt="5"/>
      <dgm:spPr/>
    </dgm:pt>
    <dgm:pt modelId="{5363813E-201B-4BEA-BA86-87CD021DF10F}" type="pres">
      <dgm:prSet presAssocID="{88D6B56B-F8A2-4FB8-B170-3F2E13FD0AC1}" presName="hierRoot2" presStyleCnt="0">
        <dgm:presLayoutVars>
          <dgm:hierBranch val="init"/>
        </dgm:presLayoutVars>
      </dgm:prSet>
      <dgm:spPr/>
    </dgm:pt>
    <dgm:pt modelId="{449D0F08-80C5-44B8-8534-167E6B15EC37}" type="pres">
      <dgm:prSet presAssocID="{88D6B56B-F8A2-4FB8-B170-3F2E13FD0AC1}" presName="rootComposite" presStyleCnt="0"/>
      <dgm:spPr/>
    </dgm:pt>
    <dgm:pt modelId="{A1A59462-ED77-4E3C-8B7B-E81119D06E11}" type="pres">
      <dgm:prSet presAssocID="{88D6B56B-F8A2-4FB8-B170-3F2E13FD0AC1}" presName="rootText" presStyleLbl="node3" presStyleIdx="2" presStyleCnt="5">
        <dgm:presLayoutVars>
          <dgm:chPref val="3"/>
        </dgm:presLayoutVars>
      </dgm:prSet>
      <dgm:spPr/>
    </dgm:pt>
    <dgm:pt modelId="{40EE2B68-3102-4BF7-A7E4-356D7BAD6858}" type="pres">
      <dgm:prSet presAssocID="{88D6B56B-F8A2-4FB8-B170-3F2E13FD0AC1}" presName="rootConnector" presStyleLbl="node3" presStyleIdx="2" presStyleCnt="5"/>
      <dgm:spPr/>
    </dgm:pt>
    <dgm:pt modelId="{CA1C05B7-C4F8-4E62-91FE-7E57D6BA252A}" type="pres">
      <dgm:prSet presAssocID="{88D6B56B-F8A2-4FB8-B170-3F2E13FD0AC1}" presName="hierChild4" presStyleCnt="0"/>
      <dgm:spPr/>
    </dgm:pt>
    <dgm:pt modelId="{FEB34DB6-C471-494C-A251-715FA9C1D6DE}" type="pres">
      <dgm:prSet presAssocID="{88D6B56B-F8A2-4FB8-B170-3F2E13FD0AC1}" presName="hierChild5" presStyleCnt="0"/>
      <dgm:spPr/>
    </dgm:pt>
    <dgm:pt modelId="{D5AFE6F6-F6A6-4904-BE16-74DC57293776}" type="pres">
      <dgm:prSet presAssocID="{4694E5F2-90FE-4EF2-B676-DC13B38942AB}" presName="Name37" presStyleLbl="parChTrans1D3" presStyleIdx="3" presStyleCnt="5"/>
      <dgm:spPr/>
    </dgm:pt>
    <dgm:pt modelId="{2DB83C08-E03F-427E-BA58-72724DC84BDC}" type="pres">
      <dgm:prSet presAssocID="{DD794638-488E-4950-96AE-8283F70BE27B}" presName="hierRoot2" presStyleCnt="0">
        <dgm:presLayoutVars>
          <dgm:hierBranch val="init"/>
        </dgm:presLayoutVars>
      </dgm:prSet>
      <dgm:spPr/>
    </dgm:pt>
    <dgm:pt modelId="{D57106F3-0AF7-4FCC-8634-B509760E7853}" type="pres">
      <dgm:prSet presAssocID="{DD794638-488E-4950-96AE-8283F70BE27B}" presName="rootComposite" presStyleCnt="0"/>
      <dgm:spPr/>
    </dgm:pt>
    <dgm:pt modelId="{437860A5-FD30-4912-817D-ED25CE513337}" type="pres">
      <dgm:prSet presAssocID="{DD794638-488E-4950-96AE-8283F70BE27B}" presName="rootText" presStyleLbl="node3" presStyleIdx="3" presStyleCnt="5">
        <dgm:presLayoutVars>
          <dgm:chPref val="3"/>
        </dgm:presLayoutVars>
      </dgm:prSet>
      <dgm:spPr/>
    </dgm:pt>
    <dgm:pt modelId="{066E3894-93EC-45C0-B5C4-9CA8AB5A44DA}" type="pres">
      <dgm:prSet presAssocID="{DD794638-488E-4950-96AE-8283F70BE27B}" presName="rootConnector" presStyleLbl="node3" presStyleIdx="3" presStyleCnt="5"/>
      <dgm:spPr/>
    </dgm:pt>
    <dgm:pt modelId="{5AC04463-DE5B-4171-8F27-A3102E0917E2}" type="pres">
      <dgm:prSet presAssocID="{DD794638-488E-4950-96AE-8283F70BE27B}" presName="hierChild4" presStyleCnt="0"/>
      <dgm:spPr/>
    </dgm:pt>
    <dgm:pt modelId="{08A19C9A-D73D-45A5-AD84-9805E2E528C3}" type="pres">
      <dgm:prSet presAssocID="{DD794638-488E-4950-96AE-8283F70BE27B}" presName="hierChild5" presStyleCnt="0"/>
      <dgm:spPr/>
    </dgm:pt>
    <dgm:pt modelId="{47E8FC97-99AB-41FE-924D-E376D002BE7A}" type="pres">
      <dgm:prSet presAssocID="{E688813C-CCC7-42D2-9A52-C1CB1B861A86}" presName="Name37" presStyleLbl="parChTrans1D3" presStyleIdx="4" presStyleCnt="5"/>
      <dgm:spPr/>
    </dgm:pt>
    <dgm:pt modelId="{2CD222CF-7970-4FC3-BC64-74468FFC1D2C}" type="pres">
      <dgm:prSet presAssocID="{3A137CD2-EE6B-4704-9A61-83EC5AA38364}" presName="hierRoot2" presStyleCnt="0">
        <dgm:presLayoutVars>
          <dgm:hierBranch val="init"/>
        </dgm:presLayoutVars>
      </dgm:prSet>
      <dgm:spPr/>
    </dgm:pt>
    <dgm:pt modelId="{BD19114F-DF7D-4B26-8DCB-0FDB5B0E20AB}" type="pres">
      <dgm:prSet presAssocID="{3A137CD2-EE6B-4704-9A61-83EC5AA38364}" presName="rootComposite" presStyleCnt="0"/>
      <dgm:spPr/>
    </dgm:pt>
    <dgm:pt modelId="{A7162A34-3CC3-4571-9E0A-D7C0B7D82387}" type="pres">
      <dgm:prSet presAssocID="{3A137CD2-EE6B-4704-9A61-83EC5AA38364}" presName="rootText" presStyleLbl="node3" presStyleIdx="4" presStyleCnt="5">
        <dgm:presLayoutVars>
          <dgm:chPref val="3"/>
        </dgm:presLayoutVars>
      </dgm:prSet>
      <dgm:spPr/>
    </dgm:pt>
    <dgm:pt modelId="{CB34FDDC-5AF5-4002-A370-39D092D3687A}" type="pres">
      <dgm:prSet presAssocID="{3A137CD2-EE6B-4704-9A61-83EC5AA38364}" presName="rootConnector" presStyleLbl="node3" presStyleIdx="4" presStyleCnt="5"/>
      <dgm:spPr/>
    </dgm:pt>
    <dgm:pt modelId="{DF4AC2CD-BE4D-4A69-A69B-5DCD2F5DB278}" type="pres">
      <dgm:prSet presAssocID="{3A137CD2-EE6B-4704-9A61-83EC5AA38364}" presName="hierChild4" presStyleCnt="0"/>
      <dgm:spPr/>
    </dgm:pt>
    <dgm:pt modelId="{5514AE13-E0B2-4463-B1FC-A39A04846D9B}" type="pres">
      <dgm:prSet presAssocID="{3A137CD2-EE6B-4704-9A61-83EC5AA38364}" presName="hierChild5" presStyleCnt="0"/>
      <dgm:spPr/>
    </dgm:pt>
    <dgm:pt modelId="{39050FCE-D476-4308-A121-A3E92EBC4E6C}" type="pres">
      <dgm:prSet presAssocID="{60124B40-CE29-4AAE-97A0-98F504CE70DC}" presName="hierChild5" presStyleCnt="0"/>
      <dgm:spPr/>
    </dgm:pt>
    <dgm:pt modelId="{890E30A7-A318-473A-A9BD-0CCCE1B2912B}" type="pres">
      <dgm:prSet presAssocID="{7C5AFECC-E787-4116-B3B3-3728A9E44BD2}" presName="hierChild3" presStyleCnt="0"/>
      <dgm:spPr/>
    </dgm:pt>
  </dgm:ptLst>
  <dgm:cxnLst>
    <dgm:cxn modelId="{25951802-48ED-4BED-919D-B0AA754836F5}" type="presOf" srcId="{E688813C-CCC7-42D2-9A52-C1CB1B861A86}" destId="{47E8FC97-99AB-41FE-924D-E376D002BE7A}" srcOrd="0" destOrd="0" presId="urn:microsoft.com/office/officeart/2005/8/layout/orgChart1"/>
    <dgm:cxn modelId="{9DF2120F-B252-41EC-944E-376CEDEA8E2D}" srcId="{A09702FA-E88F-43FF-8439-C846388C520D}" destId="{7C5AFECC-E787-4116-B3B3-3728A9E44BD2}" srcOrd="0" destOrd="0" parTransId="{C0C4B757-9843-47CA-81A6-2F1429F3BBCE}" sibTransId="{2B1444A3-9B2F-4708-A6E3-3200ADAFCEB0}"/>
    <dgm:cxn modelId="{26E44615-0802-43A0-BF51-45B71F0D2684}" type="presOf" srcId="{A09702FA-E88F-43FF-8439-C846388C520D}" destId="{26236D25-FD4A-4E64-A4A3-B5F64E989F73}" srcOrd="0" destOrd="0" presId="urn:microsoft.com/office/officeart/2005/8/layout/orgChart1"/>
    <dgm:cxn modelId="{27023117-1F2F-472A-85D8-051296E6BA17}" type="presOf" srcId="{4B3A5A2A-1621-45D8-8680-F603E94DAF2E}" destId="{CA361948-BD8C-42CE-A9B9-D26E68A814EF}" srcOrd="0" destOrd="0" presId="urn:microsoft.com/office/officeart/2005/8/layout/orgChart1"/>
    <dgm:cxn modelId="{45187218-9053-47F4-9CC0-CA04479778E9}" type="presOf" srcId="{C8342F5B-BF4C-43CE-9D49-11009C592168}" destId="{911A9AD4-1616-4831-ACF0-973DBC07CA4E}" srcOrd="0" destOrd="0" presId="urn:microsoft.com/office/officeart/2005/8/layout/orgChart1"/>
    <dgm:cxn modelId="{7E83CE19-9BD5-4378-9146-2873E047AF0B}" type="presOf" srcId="{2FDAE7ED-3BA6-4153-BB82-70EED20798F6}" destId="{795B09FE-5B3F-4A26-AB13-AFB6C86AF66B}" srcOrd="0" destOrd="0" presId="urn:microsoft.com/office/officeart/2005/8/layout/orgChart1"/>
    <dgm:cxn modelId="{7F4F581B-192E-4539-AC52-4DF566909140}" type="presOf" srcId="{3A137CD2-EE6B-4704-9A61-83EC5AA38364}" destId="{CB34FDDC-5AF5-4002-A370-39D092D3687A}" srcOrd="1" destOrd="0" presId="urn:microsoft.com/office/officeart/2005/8/layout/orgChart1"/>
    <dgm:cxn modelId="{D2F00321-6758-4B61-91A4-9B43D301430A}" type="presOf" srcId="{BAE0E661-E8FD-4E32-8A51-2B045E7C85D5}" destId="{3067C333-9CF4-4354-A384-3DC458FC105A}" srcOrd="1" destOrd="0" presId="urn:microsoft.com/office/officeart/2005/8/layout/orgChart1"/>
    <dgm:cxn modelId="{05445923-756C-436F-A606-D5407A0A10A7}" type="presOf" srcId="{3A137CD2-EE6B-4704-9A61-83EC5AA38364}" destId="{A7162A34-3CC3-4571-9E0A-D7C0B7D82387}" srcOrd="0" destOrd="0" presId="urn:microsoft.com/office/officeart/2005/8/layout/orgChart1"/>
    <dgm:cxn modelId="{D1C57435-0066-4848-8C12-6E7767067D10}" type="presOf" srcId="{2FDAE7ED-3BA6-4153-BB82-70EED20798F6}" destId="{64E81528-0EB3-4CCC-9C47-C5467218E04F}" srcOrd="1" destOrd="0" presId="urn:microsoft.com/office/officeart/2005/8/layout/orgChart1"/>
    <dgm:cxn modelId="{1A632B37-DE71-44FA-96EF-5CE5CF4A8DB5}" srcId="{7C5AFECC-E787-4116-B3B3-3728A9E44BD2}" destId="{B7E1E303-68D9-467D-A354-226373CBA99D}" srcOrd="0" destOrd="0" parTransId="{80560E5F-420F-4D18-AEBD-254B3F49A0E7}" sibTransId="{1DAECA52-356C-45E5-B0ED-9504768AA3A5}"/>
    <dgm:cxn modelId="{D270CB62-D466-43F7-A1AE-23DFD6C6533C}" type="presOf" srcId="{D8820B2E-FB0A-405C-992C-227F10E5807E}" destId="{D5B4DF16-EC68-4AEE-895B-A7F6DEEB24CF}" srcOrd="0" destOrd="0" presId="urn:microsoft.com/office/officeart/2005/8/layout/orgChart1"/>
    <dgm:cxn modelId="{E66A3D45-D2EB-4D07-A975-54C7B55DD537}" type="presOf" srcId="{4694E5F2-90FE-4EF2-B676-DC13B38942AB}" destId="{D5AFE6F6-F6A6-4904-BE16-74DC57293776}" srcOrd="0" destOrd="0" presId="urn:microsoft.com/office/officeart/2005/8/layout/orgChart1"/>
    <dgm:cxn modelId="{E9C6076E-E265-449D-931B-FF8F13B786D1}" type="presOf" srcId="{88D6B56B-F8A2-4FB8-B170-3F2E13FD0AC1}" destId="{A1A59462-ED77-4E3C-8B7B-E81119D06E11}" srcOrd="0" destOrd="0" presId="urn:microsoft.com/office/officeart/2005/8/layout/orgChart1"/>
    <dgm:cxn modelId="{69755873-FCFD-4679-B623-94136D9164E5}" type="presOf" srcId="{DD794638-488E-4950-96AE-8283F70BE27B}" destId="{437860A5-FD30-4912-817D-ED25CE513337}" srcOrd="0" destOrd="0" presId="urn:microsoft.com/office/officeart/2005/8/layout/orgChart1"/>
    <dgm:cxn modelId="{B55BCB74-143A-4384-A1AF-D401F295730D}" type="presOf" srcId="{BAE0E661-E8FD-4E32-8A51-2B045E7C85D5}" destId="{1695BF21-76B5-4A95-9A6B-61AF68EFDB70}" srcOrd="0" destOrd="0" presId="urn:microsoft.com/office/officeart/2005/8/layout/orgChart1"/>
    <dgm:cxn modelId="{D1127E88-EB97-492B-B601-8D123FAC27C6}" srcId="{60124B40-CE29-4AAE-97A0-98F504CE70DC}" destId="{DD794638-488E-4950-96AE-8283F70BE27B}" srcOrd="1" destOrd="0" parTransId="{4694E5F2-90FE-4EF2-B676-DC13B38942AB}" sibTransId="{2EF3DC27-C6C4-416B-A780-CECF273DEB81}"/>
    <dgm:cxn modelId="{46F1BA89-0E88-4E21-B282-22CE8FC3442F}" type="presOf" srcId="{7C5AFECC-E787-4116-B3B3-3728A9E44BD2}" destId="{75A3DD68-BBAD-45A9-864E-C32DF1B935A9}" srcOrd="1" destOrd="0" presId="urn:microsoft.com/office/officeart/2005/8/layout/orgChart1"/>
    <dgm:cxn modelId="{8DC0948A-9381-41C0-A56B-B45508A27C58}" type="presOf" srcId="{4B3A5A2A-1621-45D8-8680-F603E94DAF2E}" destId="{F9C54EE5-1D44-415B-8D07-0363929B0482}" srcOrd="1" destOrd="0" presId="urn:microsoft.com/office/officeart/2005/8/layout/orgChart1"/>
    <dgm:cxn modelId="{FEA8688D-D97B-41F0-B9FD-344A11F6516E}" type="presOf" srcId="{60124B40-CE29-4AAE-97A0-98F504CE70DC}" destId="{781A7B09-5C87-4F10-B7B8-3E41B2B3B8B3}" srcOrd="1" destOrd="0" presId="urn:microsoft.com/office/officeart/2005/8/layout/orgChart1"/>
    <dgm:cxn modelId="{CB786D96-DA51-49C0-8C8B-DAD20B009564}" type="presOf" srcId="{7C5AFECC-E787-4116-B3B3-3728A9E44BD2}" destId="{BD0DEEC7-21C0-4474-8117-4723FB45B8D8}" srcOrd="0" destOrd="0" presId="urn:microsoft.com/office/officeart/2005/8/layout/orgChart1"/>
    <dgm:cxn modelId="{BCBB6E96-9971-4EF7-B125-5EBA444B2E2A}" type="presOf" srcId="{DD794638-488E-4950-96AE-8283F70BE27B}" destId="{066E3894-93EC-45C0-B5C4-9CA8AB5A44DA}" srcOrd="1" destOrd="0" presId="urn:microsoft.com/office/officeart/2005/8/layout/orgChart1"/>
    <dgm:cxn modelId="{28D16C9C-0655-469B-AF47-2EB2B1ACEF00}" srcId="{7C5AFECC-E787-4116-B3B3-3728A9E44BD2}" destId="{2FDAE7ED-3BA6-4153-BB82-70EED20798F6}" srcOrd="1" destOrd="0" parTransId="{194A397A-365E-480C-80B8-DB0B0BB805C6}" sibTransId="{44CBA5C0-C15C-422F-89BA-5D6A793B167E}"/>
    <dgm:cxn modelId="{5F6AA09F-1DF1-4A76-AC48-37E11254E63D}" type="presOf" srcId="{60124B40-CE29-4AAE-97A0-98F504CE70DC}" destId="{AD130BB6-46BD-4F97-AA34-364CE94D4ECE}" srcOrd="0" destOrd="0" presId="urn:microsoft.com/office/officeart/2005/8/layout/orgChart1"/>
    <dgm:cxn modelId="{5E600FBA-AEBE-453A-B364-2A140804681C}" type="presOf" srcId="{D8B25CCA-CEF0-40AC-97B3-8937947A34F9}" destId="{E0E807FF-BEBA-4C93-BCA5-10678070EC00}" srcOrd="0" destOrd="0" presId="urn:microsoft.com/office/officeart/2005/8/layout/orgChart1"/>
    <dgm:cxn modelId="{9744EBBC-BC79-4FBD-A694-5D99286D595C}" type="presOf" srcId="{D269E8F6-C197-4CC0-948A-9BBD4C9CAA96}" destId="{DCC6DDEB-3942-451C-A9AB-3616EEE99157}" srcOrd="0" destOrd="0" presId="urn:microsoft.com/office/officeart/2005/8/layout/orgChart1"/>
    <dgm:cxn modelId="{A8EE9DD3-E131-43FF-8F7B-CD2485CD4CE3}" srcId="{B7E1E303-68D9-467D-A354-226373CBA99D}" destId="{4B3A5A2A-1621-45D8-8680-F603E94DAF2E}" srcOrd="1" destOrd="0" parTransId="{D8B25CCA-CEF0-40AC-97B3-8937947A34F9}" sibTransId="{9814E253-BE88-43CE-AAE4-D03C71ED10E3}"/>
    <dgm:cxn modelId="{23D920DC-736C-4B9E-9530-8DF6B1798E69}" srcId="{7C5AFECC-E787-4116-B3B3-3728A9E44BD2}" destId="{60124B40-CE29-4AAE-97A0-98F504CE70DC}" srcOrd="2" destOrd="0" parTransId="{D8820B2E-FB0A-405C-992C-227F10E5807E}" sibTransId="{8E5E23DD-67F6-450E-9020-10A6A3287DE2}"/>
    <dgm:cxn modelId="{182515DF-F3EE-4B3D-A964-3AEA85E14E11}" srcId="{B7E1E303-68D9-467D-A354-226373CBA99D}" destId="{BAE0E661-E8FD-4E32-8A51-2B045E7C85D5}" srcOrd="0" destOrd="0" parTransId="{C8342F5B-BF4C-43CE-9D49-11009C592168}" sibTransId="{A413416B-C04E-48DC-8C0D-4540EEB69E94}"/>
    <dgm:cxn modelId="{EABE05E1-8065-4037-8CF1-3E27F1DA3E74}" srcId="{60124B40-CE29-4AAE-97A0-98F504CE70DC}" destId="{88D6B56B-F8A2-4FB8-B170-3F2E13FD0AC1}" srcOrd="0" destOrd="0" parTransId="{D269E8F6-C197-4CC0-948A-9BBD4C9CAA96}" sibTransId="{3DB6F637-2893-46BB-92AE-3ADE1B88453B}"/>
    <dgm:cxn modelId="{EE4E8FE1-307E-40D8-B021-53C9F6E538B5}" type="presOf" srcId="{B7E1E303-68D9-467D-A354-226373CBA99D}" destId="{49DEC738-F484-4D91-9955-81753FC88846}" srcOrd="0" destOrd="0" presId="urn:microsoft.com/office/officeart/2005/8/layout/orgChart1"/>
    <dgm:cxn modelId="{383526E4-D91B-4F19-A06F-90E99DDC1029}" type="presOf" srcId="{88D6B56B-F8A2-4FB8-B170-3F2E13FD0AC1}" destId="{40EE2B68-3102-4BF7-A7E4-356D7BAD6858}" srcOrd="1" destOrd="0" presId="urn:microsoft.com/office/officeart/2005/8/layout/orgChart1"/>
    <dgm:cxn modelId="{070BBAF0-4035-4036-B2C2-B51A8AF3E2D0}" srcId="{60124B40-CE29-4AAE-97A0-98F504CE70DC}" destId="{3A137CD2-EE6B-4704-9A61-83EC5AA38364}" srcOrd="2" destOrd="0" parTransId="{E688813C-CCC7-42D2-9A52-C1CB1B861A86}" sibTransId="{8DC40A46-E3FF-4E85-BD3A-C7C77133009E}"/>
    <dgm:cxn modelId="{EF4159F6-3154-46C0-B734-0F3D34D9D36A}" type="presOf" srcId="{80560E5F-420F-4D18-AEBD-254B3F49A0E7}" destId="{5549B53F-00AD-4038-89AC-DEA742260AF0}" srcOrd="0" destOrd="0" presId="urn:microsoft.com/office/officeart/2005/8/layout/orgChart1"/>
    <dgm:cxn modelId="{0B1640FC-6C14-4107-9F94-4AD5F1CB68FA}" type="presOf" srcId="{B7E1E303-68D9-467D-A354-226373CBA99D}" destId="{412A9EEA-C6A6-459B-9278-9FBD6592CC16}" srcOrd="1" destOrd="0" presId="urn:microsoft.com/office/officeart/2005/8/layout/orgChart1"/>
    <dgm:cxn modelId="{85B7E2FC-18F0-4649-9371-16C418E3CAAD}" type="presOf" srcId="{194A397A-365E-480C-80B8-DB0B0BB805C6}" destId="{6717F1F4-7170-447D-979E-5E4993462138}" srcOrd="0" destOrd="0" presId="urn:microsoft.com/office/officeart/2005/8/layout/orgChart1"/>
    <dgm:cxn modelId="{E840B350-F929-4E68-B84A-5BA5177E8D9D}" type="presParOf" srcId="{26236D25-FD4A-4E64-A4A3-B5F64E989F73}" destId="{447C4181-845D-4D46-B653-D8AB97A4C6BF}" srcOrd="0" destOrd="0" presId="urn:microsoft.com/office/officeart/2005/8/layout/orgChart1"/>
    <dgm:cxn modelId="{94A816B7-690C-49CF-97C2-0C3266390405}" type="presParOf" srcId="{447C4181-845D-4D46-B653-D8AB97A4C6BF}" destId="{BC8653A8-2335-40E5-B8D6-ADD4D7460DEB}" srcOrd="0" destOrd="0" presId="urn:microsoft.com/office/officeart/2005/8/layout/orgChart1"/>
    <dgm:cxn modelId="{60A173E2-76C4-498A-A3DB-0DF327D77C29}" type="presParOf" srcId="{BC8653A8-2335-40E5-B8D6-ADD4D7460DEB}" destId="{BD0DEEC7-21C0-4474-8117-4723FB45B8D8}" srcOrd="0" destOrd="0" presId="urn:microsoft.com/office/officeart/2005/8/layout/orgChart1"/>
    <dgm:cxn modelId="{02ACC472-A498-44FE-8FD2-C3F8531A9D3B}" type="presParOf" srcId="{BC8653A8-2335-40E5-B8D6-ADD4D7460DEB}" destId="{75A3DD68-BBAD-45A9-864E-C32DF1B935A9}" srcOrd="1" destOrd="0" presId="urn:microsoft.com/office/officeart/2005/8/layout/orgChart1"/>
    <dgm:cxn modelId="{ECB81AED-EAA5-40A3-82CB-A65B879D037A}" type="presParOf" srcId="{447C4181-845D-4D46-B653-D8AB97A4C6BF}" destId="{21D0D29D-9A7D-447C-8B35-F6EA4B5A0B98}" srcOrd="1" destOrd="0" presId="urn:microsoft.com/office/officeart/2005/8/layout/orgChart1"/>
    <dgm:cxn modelId="{D05B37A2-A1D8-4DA7-A9D3-69B2C26301FF}" type="presParOf" srcId="{21D0D29D-9A7D-447C-8B35-F6EA4B5A0B98}" destId="{5549B53F-00AD-4038-89AC-DEA742260AF0}" srcOrd="0" destOrd="0" presId="urn:microsoft.com/office/officeart/2005/8/layout/orgChart1"/>
    <dgm:cxn modelId="{7E03363A-86AB-4231-9932-6AFD3257607B}" type="presParOf" srcId="{21D0D29D-9A7D-447C-8B35-F6EA4B5A0B98}" destId="{EBBF9894-B367-4FF5-BCF7-E5A9A61652C3}" srcOrd="1" destOrd="0" presId="urn:microsoft.com/office/officeart/2005/8/layout/orgChart1"/>
    <dgm:cxn modelId="{7C0218C0-9FEC-42FD-810B-A6523DDD3724}" type="presParOf" srcId="{EBBF9894-B367-4FF5-BCF7-E5A9A61652C3}" destId="{08687606-F3A6-4893-98D8-C9197A41ACFA}" srcOrd="0" destOrd="0" presId="urn:microsoft.com/office/officeart/2005/8/layout/orgChart1"/>
    <dgm:cxn modelId="{D79AD6AB-B128-4AA3-B49D-19F500F30A02}" type="presParOf" srcId="{08687606-F3A6-4893-98D8-C9197A41ACFA}" destId="{49DEC738-F484-4D91-9955-81753FC88846}" srcOrd="0" destOrd="0" presId="urn:microsoft.com/office/officeart/2005/8/layout/orgChart1"/>
    <dgm:cxn modelId="{CC2071C4-5535-4410-BC89-2970132D950F}" type="presParOf" srcId="{08687606-F3A6-4893-98D8-C9197A41ACFA}" destId="{412A9EEA-C6A6-459B-9278-9FBD6592CC16}" srcOrd="1" destOrd="0" presId="urn:microsoft.com/office/officeart/2005/8/layout/orgChart1"/>
    <dgm:cxn modelId="{43F234CD-F457-4B1F-94EB-3B7A170913F4}" type="presParOf" srcId="{EBBF9894-B367-4FF5-BCF7-E5A9A61652C3}" destId="{676646AE-DF7F-4CFA-A436-4B8DBFB41951}" srcOrd="1" destOrd="0" presId="urn:microsoft.com/office/officeart/2005/8/layout/orgChart1"/>
    <dgm:cxn modelId="{A22D59C3-68F8-48C6-AFF9-F0E81F8EBE6F}" type="presParOf" srcId="{676646AE-DF7F-4CFA-A436-4B8DBFB41951}" destId="{911A9AD4-1616-4831-ACF0-973DBC07CA4E}" srcOrd="0" destOrd="0" presId="urn:microsoft.com/office/officeart/2005/8/layout/orgChart1"/>
    <dgm:cxn modelId="{5B99D596-A926-43BE-BFE0-80F863C800A4}" type="presParOf" srcId="{676646AE-DF7F-4CFA-A436-4B8DBFB41951}" destId="{C9359866-FA14-49A3-897D-D538DF45F920}" srcOrd="1" destOrd="0" presId="urn:microsoft.com/office/officeart/2005/8/layout/orgChart1"/>
    <dgm:cxn modelId="{29287754-3750-43D1-9A25-234BF53FC083}" type="presParOf" srcId="{C9359866-FA14-49A3-897D-D538DF45F920}" destId="{E5C9B44A-29DC-4F62-A9A7-E559471D5861}" srcOrd="0" destOrd="0" presId="urn:microsoft.com/office/officeart/2005/8/layout/orgChart1"/>
    <dgm:cxn modelId="{52D1AAAF-B19D-4B4D-8720-580D9D1EA654}" type="presParOf" srcId="{E5C9B44A-29DC-4F62-A9A7-E559471D5861}" destId="{1695BF21-76B5-4A95-9A6B-61AF68EFDB70}" srcOrd="0" destOrd="0" presId="urn:microsoft.com/office/officeart/2005/8/layout/orgChart1"/>
    <dgm:cxn modelId="{49733181-AEFE-4DAD-904D-3BCF1EE95095}" type="presParOf" srcId="{E5C9B44A-29DC-4F62-A9A7-E559471D5861}" destId="{3067C333-9CF4-4354-A384-3DC458FC105A}" srcOrd="1" destOrd="0" presId="urn:microsoft.com/office/officeart/2005/8/layout/orgChart1"/>
    <dgm:cxn modelId="{80555305-8775-4312-AB7A-7FF58AD37E24}" type="presParOf" srcId="{C9359866-FA14-49A3-897D-D538DF45F920}" destId="{F10FEB8F-B77A-4BF3-95CB-3F558280C863}" srcOrd="1" destOrd="0" presId="urn:microsoft.com/office/officeart/2005/8/layout/orgChart1"/>
    <dgm:cxn modelId="{B370DDD9-6F60-494A-B65D-9CF8E3CFE1F3}" type="presParOf" srcId="{C9359866-FA14-49A3-897D-D538DF45F920}" destId="{1FC89752-1CE7-4B09-A30B-ABD1D01E2BFC}" srcOrd="2" destOrd="0" presId="urn:microsoft.com/office/officeart/2005/8/layout/orgChart1"/>
    <dgm:cxn modelId="{709944E0-12DD-44BD-8782-CCF7715F1D27}" type="presParOf" srcId="{676646AE-DF7F-4CFA-A436-4B8DBFB41951}" destId="{E0E807FF-BEBA-4C93-BCA5-10678070EC00}" srcOrd="2" destOrd="0" presId="urn:microsoft.com/office/officeart/2005/8/layout/orgChart1"/>
    <dgm:cxn modelId="{8B704BE7-9DDE-40B5-B2A0-0FEE18F0AB3B}" type="presParOf" srcId="{676646AE-DF7F-4CFA-A436-4B8DBFB41951}" destId="{7405AD5E-35D8-4DC1-9D71-7B843EB726F9}" srcOrd="3" destOrd="0" presId="urn:microsoft.com/office/officeart/2005/8/layout/orgChart1"/>
    <dgm:cxn modelId="{E5AEADEF-81D3-45AF-91BD-CF951E23B995}" type="presParOf" srcId="{7405AD5E-35D8-4DC1-9D71-7B843EB726F9}" destId="{F96F6551-688D-491A-AAA4-247CF20DEF55}" srcOrd="0" destOrd="0" presId="urn:microsoft.com/office/officeart/2005/8/layout/orgChart1"/>
    <dgm:cxn modelId="{887D19C0-D9F2-4F52-BB85-4512C6427F04}" type="presParOf" srcId="{F96F6551-688D-491A-AAA4-247CF20DEF55}" destId="{CA361948-BD8C-42CE-A9B9-D26E68A814EF}" srcOrd="0" destOrd="0" presId="urn:microsoft.com/office/officeart/2005/8/layout/orgChart1"/>
    <dgm:cxn modelId="{B201C3F9-782D-4EEA-A7EB-67A07ABD992F}" type="presParOf" srcId="{F96F6551-688D-491A-AAA4-247CF20DEF55}" destId="{F9C54EE5-1D44-415B-8D07-0363929B0482}" srcOrd="1" destOrd="0" presId="urn:microsoft.com/office/officeart/2005/8/layout/orgChart1"/>
    <dgm:cxn modelId="{D8F06492-4604-48E4-9AAE-FE5D29CFFE0A}" type="presParOf" srcId="{7405AD5E-35D8-4DC1-9D71-7B843EB726F9}" destId="{F4A3D4AE-80D7-4B03-B032-68F688A98A8C}" srcOrd="1" destOrd="0" presId="urn:microsoft.com/office/officeart/2005/8/layout/orgChart1"/>
    <dgm:cxn modelId="{791922A4-89FA-4667-95B7-25522038596B}" type="presParOf" srcId="{7405AD5E-35D8-4DC1-9D71-7B843EB726F9}" destId="{07F35951-11EA-4D88-ACFB-35D18188DD90}" srcOrd="2" destOrd="0" presId="urn:microsoft.com/office/officeart/2005/8/layout/orgChart1"/>
    <dgm:cxn modelId="{A6BBCC7F-18CE-4992-AC87-CBAB5DE0ABB8}" type="presParOf" srcId="{EBBF9894-B367-4FF5-BCF7-E5A9A61652C3}" destId="{984CBAC5-2D03-4A27-8997-BD71AE89509B}" srcOrd="2" destOrd="0" presId="urn:microsoft.com/office/officeart/2005/8/layout/orgChart1"/>
    <dgm:cxn modelId="{FBC6B6A5-F924-43FF-BA80-B382D39F9677}" type="presParOf" srcId="{21D0D29D-9A7D-447C-8B35-F6EA4B5A0B98}" destId="{6717F1F4-7170-447D-979E-5E4993462138}" srcOrd="2" destOrd="0" presId="urn:microsoft.com/office/officeart/2005/8/layout/orgChart1"/>
    <dgm:cxn modelId="{57644E2A-0BBA-4C9C-AD7D-64E5A50F398E}" type="presParOf" srcId="{21D0D29D-9A7D-447C-8B35-F6EA4B5A0B98}" destId="{4BAEEAE7-FED2-473A-BCED-ED0CCCE8B5FD}" srcOrd="3" destOrd="0" presId="urn:microsoft.com/office/officeart/2005/8/layout/orgChart1"/>
    <dgm:cxn modelId="{19BB3F7B-19FF-489D-A602-0F775D69DB06}" type="presParOf" srcId="{4BAEEAE7-FED2-473A-BCED-ED0CCCE8B5FD}" destId="{D3B5F868-8505-4D44-934C-1F1DE23BC48F}" srcOrd="0" destOrd="0" presId="urn:microsoft.com/office/officeart/2005/8/layout/orgChart1"/>
    <dgm:cxn modelId="{C7DC458A-A716-4F72-9B70-FE5D43D67BBC}" type="presParOf" srcId="{D3B5F868-8505-4D44-934C-1F1DE23BC48F}" destId="{795B09FE-5B3F-4A26-AB13-AFB6C86AF66B}" srcOrd="0" destOrd="0" presId="urn:microsoft.com/office/officeart/2005/8/layout/orgChart1"/>
    <dgm:cxn modelId="{BC05A587-16CE-40E4-80C4-D10A8FE74E9A}" type="presParOf" srcId="{D3B5F868-8505-4D44-934C-1F1DE23BC48F}" destId="{64E81528-0EB3-4CCC-9C47-C5467218E04F}" srcOrd="1" destOrd="0" presId="urn:microsoft.com/office/officeart/2005/8/layout/orgChart1"/>
    <dgm:cxn modelId="{908947D4-0CDA-4324-98BC-8B9CD058C50A}" type="presParOf" srcId="{4BAEEAE7-FED2-473A-BCED-ED0CCCE8B5FD}" destId="{5B8CC256-8D67-4DA7-A791-94C4373BF2B7}" srcOrd="1" destOrd="0" presId="urn:microsoft.com/office/officeart/2005/8/layout/orgChart1"/>
    <dgm:cxn modelId="{60E6C83D-314F-4A10-B182-7D9364B847F5}" type="presParOf" srcId="{4BAEEAE7-FED2-473A-BCED-ED0CCCE8B5FD}" destId="{BF883596-525C-4936-81FE-F45223AFC733}" srcOrd="2" destOrd="0" presId="urn:microsoft.com/office/officeart/2005/8/layout/orgChart1"/>
    <dgm:cxn modelId="{AE6A9041-EF16-40DA-A8FF-DFA00568ABA9}" type="presParOf" srcId="{21D0D29D-9A7D-447C-8B35-F6EA4B5A0B98}" destId="{D5B4DF16-EC68-4AEE-895B-A7F6DEEB24CF}" srcOrd="4" destOrd="0" presId="urn:microsoft.com/office/officeart/2005/8/layout/orgChart1"/>
    <dgm:cxn modelId="{EAD19272-1049-445E-9FA1-0BC7B7DA63A5}" type="presParOf" srcId="{21D0D29D-9A7D-447C-8B35-F6EA4B5A0B98}" destId="{8D8174C1-73D2-41BD-ADBC-4460A1DF5AF2}" srcOrd="5" destOrd="0" presId="urn:microsoft.com/office/officeart/2005/8/layout/orgChart1"/>
    <dgm:cxn modelId="{E6C3D00E-1A3D-4DFE-8AD7-8DDE856E2399}" type="presParOf" srcId="{8D8174C1-73D2-41BD-ADBC-4460A1DF5AF2}" destId="{55B1AF62-5C9B-4B3C-939A-81860360BE41}" srcOrd="0" destOrd="0" presId="urn:microsoft.com/office/officeart/2005/8/layout/orgChart1"/>
    <dgm:cxn modelId="{E94FD08C-78C3-48DC-94E1-84EDF57636DA}" type="presParOf" srcId="{55B1AF62-5C9B-4B3C-939A-81860360BE41}" destId="{AD130BB6-46BD-4F97-AA34-364CE94D4ECE}" srcOrd="0" destOrd="0" presId="urn:microsoft.com/office/officeart/2005/8/layout/orgChart1"/>
    <dgm:cxn modelId="{AACC8186-5A68-4CA6-8AC5-8C5646A2CA2D}" type="presParOf" srcId="{55B1AF62-5C9B-4B3C-939A-81860360BE41}" destId="{781A7B09-5C87-4F10-B7B8-3E41B2B3B8B3}" srcOrd="1" destOrd="0" presId="urn:microsoft.com/office/officeart/2005/8/layout/orgChart1"/>
    <dgm:cxn modelId="{5ED7EFAA-12F9-4560-9F8A-66ED4A24AC07}" type="presParOf" srcId="{8D8174C1-73D2-41BD-ADBC-4460A1DF5AF2}" destId="{4431FC72-88DA-4247-8D41-93DCB0FF8E71}" srcOrd="1" destOrd="0" presId="urn:microsoft.com/office/officeart/2005/8/layout/orgChart1"/>
    <dgm:cxn modelId="{DE1AFC81-9E93-4105-BC90-3C5D64DC7084}" type="presParOf" srcId="{4431FC72-88DA-4247-8D41-93DCB0FF8E71}" destId="{DCC6DDEB-3942-451C-A9AB-3616EEE99157}" srcOrd="0" destOrd="0" presId="urn:microsoft.com/office/officeart/2005/8/layout/orgChart1"/>
    <dgm:cxn modelId="{12173424-5DFE-452C-BC68-612763116F88}" type="presParOf" srcId="{4431FC72-88DA-4247-8D41-93DCB0FF8E71}" destId="{5363813E-201B-4BEA-BA86-87CD021DF10F}" srcOrd="1" destOrd="0" presId="urn:microsoft.com/office/officeart/2005/8/layout/orgChart1"/>
    <dgm:cxn modelId="{10B4516B-44CF-490C-97D9-7A1DA2806FF0}" type="presParOf" srcId="{5363813E-201B-4BEA-BA86-87CD021DF10F}" destId="{449D0F08-80C5-44B8-8534-167E6B15EC37}" srcOrd="0" destOrd="0" presId="urn:microsoft.com/office/officeart/2005/8/layout/orgChart1"/>
    <dgm:cxn modelId="{CA954FEE-4124-4295-8A04-BFA63BE36349}" type="presParOf" srcId="{449D0F08-80C5-44B8-8534-167E6B15EC37}" destId="{A1A59462-ED77-4E3C-8B7B-E81119D06E11}" srcOrd="0" destOrd="0" presId="urn:microsoft.com/office/officeart/2005/8/layout/orgChart1"/>
    <dgm:cxn modelId="{97336A18-7F56-4B14-8641-5B8AC619FE10}" type="presParOf" srcId="{449D0F08-80C5-44B8-8534-167E6B15EC37}" destId="{40EE2B68-3102-4BF7-A7E4-356D7BAD6858}" srcOrd="1" destOrd="0" presId="urn:microsoft.com/office/officeart/2005/8/layout/orgChart1"/>
    <dgm:cxn modelId="{1B57C238-030F-48AA-87B0-198B23414117}" type="presParOf" srcId="{5363813E-201B-4BEA-BA86-87CD021DF10F}" destId="{CA1C05B7-C4F8-4E62-91FE-7E57D6BA252A}" srcOrd="1" destOrd="0" presId="urn:microsoft.com/office/officeart/2005/8/layout/orgChart1"/>
    <dgm:cxn modelId="{9FCD197C-0BC5-4B15-AF18-50A32EA3FC28}" type="presParOf" srcId="{5363813E-201B-4BEA-BA86-87CD021DF10F}" destId="{FEB34DB6-C471-494C-A251-715FA9C1D6DE}" srcOrd="2" destOrd="0" presId="urn:microsoft.com/office/officeart/2005/8/layout/orgChart1"/>
    <dgm:cxn modelId="{16012966-7FCE-4CAB-A9D2-4A8F99D3426C}" type="presParOf" srcId="{4431FC72-88DA-4247-8D41-93DCB0FF8E71}" destId="{D5AFE6F6-F6A6-4904-BE16-74DC57293776}" srcOrd="2" destOrd="0" presId="urn:microsoft.com/office/officeart/2005/8/layout/orgChart1"/>
    <dgm:cxn modelId="{9851C65B-AD7D-4063-B64F-1EF42238D88F}" type="presParOf" srcId="{4431FC72-88DA-4247-8D41-93DCB0FF8E71}" destId="{2DB83C08-E03F-427E-BA58-72724DC84BDC}" srcOrd="3" destOrd="0" presId="urn:microsoft.com/office/officeart/2005/8/layout/orgChart1"/>
    <dgm:cxn modelId="{C46406E7-581B-4996-B783-704400606176}" type="presParOf" srcId="{2DB83C08-E03F-427E-BA58-72724DC84BDC}" destId="{D57106F3-0AF7-4FCC-8634-B509760E7853}" srcOrd="0" destOrd="0" presId="urn:microsoft.com/office/officeart/2005/8/layout/orgChart1"/>
    <dgm:cxn modelId="{BC6480A4-B28A-4107-B829-49DFA09E4E63}" type="presParOf" srcId="{D57106F3-0AF7-4FCC-8634-B509760E7853}" destId="{437860A5-FD30-4912-817D-ED25CE513337}" srcOrd="0" destOrd="0" presId="urn:microsoft.com/office/officeart/2005/8/layout/orgChart1"/>
    <dgm:cxn modelId="{BD785740-8E57-4C97-8DE8-422251436EE4}" type="presParOf" srcId="{D57106F3-0AF7-4FCC-8634-B509760E7853}" destId="{066E3894-93EC-45C0-B5C4-9CA8AB5A44DA}" srcOrd="1" destOrd="0" presId="urn:microsoft.com/office/officeart/2005/8/layout/orgChart1"/>
    <dgm:cxn modelId="{1345E6FB-A012-4D8E-9627-C3582B6670F2}" type="presParOf" srcId="{2DB83C08-E03F-427E-BA58-72724DC84BDC}" destId="{5AC04463-DE5B-4171-8F27-A3102E0917E2}" srcOrd="1" destOrd="0" presId="urn:microsoft.com/office/officeart/2005/8/layout/orgChart1"/>
    <dgm:cxn modelId="{9E6F5D48-2B1C-458F-9B95-4C6FBBF7B4EA}" type="presParOf" srcId="{2DB83C08-E03F-427E-BA58-72724DC84BDC}" destId="{08A19C9A-D73D-45A5-AD84-9805E2E528C3}" srcOrd="2" destOrd="0" presId="urn:microsoft.com/office/officeart/2005/8/layout/orgChart1"/>
    <dgm:cxn modelId="{28CDA779-7986-4649-BF96-45114E8154DA}" type="presParOf" srcId="{4431FC72-88DA-4247-8D41-93DCB0FF8E71}" destId="{47E8FC97-99AB-41FE-924D-E376D002BE7A}" srcOrd="4" destOrd="0" presId="urn:microsoft.com/office/officeart/2005/8/layout/orgChart1"/>
    <dgm:cxn modelId="{877D1BCC-BFB2-47CB-8214-489D883A2DC1}" type="presParOf" srcId="{4431FC72-88DA-4247-8D41-93DCB0FF8E71}" destId="{2CD222CF-7970-4FC3-BC64-74468FFC1D2C}" srcOrd="5" destOrd="0" presId="urn:microsoft.com/office/officeart/2005/8/layout/orgChart1"/>
    <dgm:cxn modelId="{69318FA8-56E1-41F5-96BF-744B574D281A}" type="presParOf" srcId="{2CD222CF-7970-4FC3-BC64-74468FFC1D2C}" destId="{BD19114F-DF7D-4B26-8DCB-0FDB5B0E20AB}" srcOrd="0" destOrd="0" presId="urn:microsoft.com/office/officeart/2005/8/layout/orgChart1"/>
    <dgm:cxn modelId="{2B365E9E-8DA0-49C9-887A-C0496838168B}" type="presParOf" srcId="{BD19114F-DF7D-4B26-8DCB-0FDB5B0E20AB}" destId="{A7162A34-3CC3-4571-9E0A-D7C0B7D82387}" srcOrd="0" destOrd="0" presId="urn:microsoft.com/office/officeart/2005/8/layout/orgChart1"/>
    <dgm:cxn modelId="{395AD688-E779-45B5-983C-31486A15A0FA}" type="presParOf" srcId="{BD19114F-DF7D-4B26-8DCB-0FDB5B0E20AB}" destId="{CB34FDDC-5AF5-4002-A370-39D092D3687A}" srcOrd="1" destOrd="0" presId="urn:microsoft.com/office/officeart/2005/8/layout/orgChart1"/>
    <dgm:cxn modelId="{A511B6FF-58A3-4C80-9B52-A0DAE4105306}" type="presParOf" srcId="{2CD222CF-7970-4FC3-BC64-74468FFC1D2C}" destId="{DF4AC2CD-BE4D-4A69-A69B-5DCD2F5DB278}" srcOrd="1" destOrd="0" presId="urn:microsoft.com/office/officeart/2005/8/layout/orgChart1"/>
    <dgm:cxn modelId="{9A74190A-B19E-44BB-8DA9-C91EE3A4C55C}" type="presParOf" srcId="{2CD222CF-7970-4FC3-BC64-74468FFC1D2C}" destId="{5514AE13-E0B2-4463-B1FC-A39A04846D9B}" srcOrd="2" destOrd="0" presId="urn:microsoft.com/office/officeart/2005/8/layout/orgChart1"/>
    <dgm:cxn modelId="{096FBF78-8382-45FE-B517-2E812805B862}" type="presParOf" srcId="{8D8174C1-73D2-41BD-ADBC-4460A1DF5AF2}" destId="{39050FCE-D476-4308-A121-A3E92EBC4E6C}" srcOrd="2" destOrd="0" presId="urn:microsoft.com/office/officeart/2005/8/layout/orgChart1"/>
    <dgm:cxn modelId="{78424CB0-F376-4017-90FC-701F9FA57A6D}" type="presParOf" srcId="{447C4181-845D-4D46-B653-D8AB97A4C6BF}" destId="{890E30A7-A318-473A-A9BD-0CCCE1B291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6D7A7-E386-4C9F-8180-562D8A785C26}">
      <dsp:nvSpPr>
        <dsp:cNvPr id="0" name=""/>
        <dsp:cNvSpPr/>
      </dsp:nvSpPr>
      <dsp:spPr>
        <a:xfrm>
          <a:off x="0" y="0"/>
          <a:ext cx="948423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4BD66AC-C20B-4884-A7A5-18841C10B6EA}">
      <dsp:nvSpPr>
        <dsp:cNvPr id="0" name=""/>
        <dsp:cNvSpPr/>
      </dsp:nvSpPr>
      <dsp:spPr>
        <a:xfrm>
          <a:off x="0" y="0"/>
          <a:ext cx="9484235" cy="763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 Brief information about globalization</a:t>
          </a:r>
        </a:p>
      </dsp:txBody>
      <dsp:txXfrm>
        <a:off x="0" y="0"/>
        <a:ext cx="9484235" cy="763181"/>
      </dsp:txXfrm>
    </dsp:sp>
    <dsp:sp modelId="{2686C51E-7AB7-4637-AE1E-1FC3D0881DF7}">
      <dsp:nvSpPr>
        <dsp:cNvPr id="0" name=""/>
        <dsp:cNvSpPr/>
      </dsp:nvSpPr>
      <dsp:spPr>
        <a:xfrm>
          <a:off x="0" y="763181"/>
          <a:ext cx="9484235" cy="0"/>
        </a:xfrm>
        <a:prstGeom prst="line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448DF-EE6D-441C-B662-6E7A55B89EED}">
      <dsp:nvSpPr>
        <dsp:cNvPr id="0" name=""/>
        <dsp:cNvSpPr/>
      </dsp:nvSpPr>
      <dsp:spPr>
        <a:xfrm>
          <a:off x="0" y="763181"/>
          <a:ext cx="9484235" cy="763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2. Globalization index and characteristics</a:t>
          </a:r>
        </a:p>
      </dsp:txBody>
      <dsp:txXfrm>
        <a:off x="0" y="763181"/>
        <a:ext cx="9484235" cy="763181"/>
      </dsp:txXfrm>
    </dsp:sp>
    <dsp:sp modelId="{EA37F237-A206-42AC-AFA8-8527EA8B8FC1}">
      <dsp:nvSpPr>
        <dsp:cNvPr id="0" name=""/>
        <dsp:cNvSpPr/>
      </dsp:nvSpPr>
      <dsp:spPr>
        <a:xfrm>
          <a:off x="0" y="1526362"/>
          <a:ext cx="9484235" cy="0"/>
        </a:xfrm>
        <a:prstGeom prst="line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981D95-8DCD-4732-A9A2-28B293BB179B}">
      <dsp:nvSpPr>
        <dsp:cNvPr id="0" name=""/>
        <dsp:cNvSpPr/>
      </dsp:nvSpPr>
      <dsp:spPr>
        <a:xfrm>
          <a:off x="0" y="1526362"/>
          <a:ext cx="9484235" cy="763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3. For which countries it was good: developed or developing?</a:t>
          </a:r>
        </a:p>
      </dsp:txBody>
      <dsp:txXfrm>
        <a:off x="0" y="1526362"/>
        <a:ext cx="9484235" cy="763181"/>
      </dsp:txXfrm>
    </dsp:sp>
    <dsp:sp modelId="{F7FD8AB7-7C1A-4311-8839-04CA80B3C672}">
      <dsp:nvSpPr>
        <dsp:cNvPr id="0" name=""/>
        <dsp:cNvSpPr/>
      </dsp:nvSpPr>
      <dsp:spPr>
        <a:xfrm>
          <a:off x="0" y="2289544"/>
          <a:ext cx="9484235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308E761-7375-4005-B305-EDD8AE8D04C4}">
      <dsp:nvSpPr>
        <dsp:cNvPr id="0" name=""/>
        <dsp:cNvSpPr/>
      </dsp:nvSpPr>
      <dsp:spPr>
        <a:xfrm>
          <a:off x="0" y="2289544"/>
          <a:ext cx="9484235" cy="763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4. Have a look at different countries</a:t>
          </a:r>
        </a:p>
      </dsp:txBody>
      <dsp:txXfrm>
        <a:off x="0" y="2289544"/>
        <a:ext cx="9484235" cy="763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8FC97-99AB-41FE-924D-E376D002BE7A}">
      <dsp:nvSpPr>
        <dsp:cNvPr id="0" name=""/>
        <dsp:cNvSpPr/>
      </dsp:nvSpPr>
      <dsp:spPr>
        <a:xfrm>
          <a:off x="4746228" y="1969076"/>
          <a:ext cx="225034" cy="2820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0431"/>
              </a:lnTo>
              <a:lnTo>
                <a:pt x="225034" y="282043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FE6F6-F6A6-4904-BE16-74DC57293776}">
      <dsp:nvSpPr>
        <dsp:cNvPr id="0" name=""/>
        <dsp:cNvSpPr/>
      </dsp:nvSpPr>
      <dsp:spPr>
        <a:xfrm>
          <a:off x="4746228" y="1969076"/>
          <a:ext cx="225034" cy="175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5268"/>
              </a:lnTo>
              <a:lnTo>
                <a:pt x="225034" y="1755268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6DDEB-3942-451C-A9AB-3616EEE99157}">
      <dsp:nvSpPr>
        <dsp:cNvPr id="0" name=""/>
        <dsp:cNvSpPr/>
      </dsp:nvSpPr>
      <dsp:spPr>
        <a:xfrm>
          <a:off x="4746228" y="1969076"/>
          <a:ext cx="225034" cy="690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105"/>
              </a:lnTo>
              <a:lnTo>
                <a:pt x="225034" y="690105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4DF16-EC68-4AEE-895B-A7F6DEEB24CF}">
      <dsp:nvSpPr>
        <dsp:cNvPr id="0" name=""/>
        <dsp:cNvSpPr/>
      </dsp:nvSpPr>
      <dsp:spPr>
        <a:xfrm>
          <a:off x="3531042" y="903913"/>
          <a:ext cx="1815277" cy="315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524"/>
              </a:lnTo>
              <a:lnTo>
                <a:pt x="1815277" y="157524"/>
              </a:lnTo>
              <a:lnTo>
                <a:pt x="1815277" y="315048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7F1F4-7170-447D-979E-5E4993462138}">
      <dsp:nvSpPr>
        <dsp:cNvPr id="0" name=""/>
        <dsp:cNvSpPr/>
      </dsp:nvSpPr>
      <dsp:spPr>
        <a:xfrm>
          <a:off x="3485322" y="903913"/>
          <a:ext cx="91440" cy="3150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048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807FF-BEBA-4C93-BCA5-10678070EC00}">
      <dsp:nvSpPr>
        <dsp:cNvPr id="0" name=""/>
        <dsp:cNvSpPr/>
      </dsp:nvSpPr>
      <dsp:spPr>
        <a:xfrm>
          <a:off x="1115673" y="1969076"/>
          <a:ext cx="225034" cy="1918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8242"/>
              </a:lnTo>
              <a:lnTo>
                <a:pt x="225034" y="191824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1A9AD4-1616-4831-ACF0-973DBC07CA4E}">
      <dsp:nvSpPr>
        <dsp:cNvPr id="0" name=""/>
        <dsp:cNvSpPr/>
      </dsp:nvSpPr>
      <dsp:spPr>
        <a:xfrm>
          <a:off x="1115673" y="1969076"/>
          <a:ext cx="225034" cy="754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731"/>
              </a:lnTo>
              <a:lnTo>
                <a:pt x="225034" y="75473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9B53F-00AD-4038-89AC-DEA742260AF0}">
      <dsp:nvSpPr>
        <dsp:cNvPr id="0" name=""/>
        <dsp:cNvSpPr/>
      </dsp:nvSpPr>
      <dsp:spPr>
        <a:xfrm>
          <a:off x="1715765" y="903913"/>
          <a:ext cx="1815277" cy="315048"/>
        </a:xfrm>
        <a:custGeom>
          <a:avLst/>
          <a:gdLst/>
          <a:ahLst/>
          <a:cxnLst/>
          <a:rect l="0" t="0" r="0" b="0"/>
          <a:pathLst>
            <a:path>
              <a:moveTo>
                <a:pt x="1815277" y="0"/>
              </a:moveTo>
              <a:lnTo>
                <a:pt x="1815277" y="157524"/>
              </a:lnTo>
              <a:lnTo>
                <a:pt x="0" y="157524"/>
              </a:lnTo>
              <a:lnTo>
                <a:pt x="0" y="315048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DEEC7-21C0-4474-8117-4723FB45B8D8}">
      <dsp:nvSpPr>
        <dsp:cNvPr id="0" name=""/>
        <dsp:cNvSpPr/>
      </dsp:nvSpPr>
      <dsp:spPr>
        <a:xfrm>
          <a:off x="2663362" y="1015"/>
          <a:ext cx="1735360" cy="90289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KOF Globalization index</a:t>
          </a:r>
        </a:p>
      </dsp:txBody>
      <dsp:txXfrm>
        <a:off x="2663362" y="1015"/>
        <a:ext cx="1735360" cy="902898"/>
      </dsp:txXfrm>
    </dsp:sp>
    <dsp:sp modelId="{49DEC738-F484-4D91-9955-81753FC88846}">
      <dsp:nvSpPr>
        <dsp:cNvPr id="0" name=""/>
        <dsp:cNvSpPr/>
      </dsp:nvSpPr>
      <dsp:spPr>
        <a:xfrm>
          <a:off x="965650" y="1218962"/>
          <a:ext cx="1500229" cy="750114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Economic</a:t>
          </a:r>
        </a:p>
      </dsp:txBody>
      <dsp:txXfrm>
        <a:off x="965650" y="1218962"/>
        <a:ext cx="1500229" cy="750114"/>
      </dsp:txXfrm>
    </dsp:sp>
    <dsp:sp modelId="{1695BF21-76B5-4A95-9A6B-61AF68EFDB70}">
      <dsp:nvSpPr>
        <dsp:cNvPr id="0" name=""/>
        <dsp:cNvSpPr/>
      </dsp:nvSpPr>
      <dsp:spPr>
        <a:xfrm>
          <a:off x="1340707" y="2284124"/>
          <a:ext cx="1657303" cy="879366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Trade Globalization Index</a:t>
          </a:r>
        </a:p>
      </dsp:txBody>
      <dsp:txXfrm>
        <a:off x="1340707" y="2284124"/>
        <a:ext cx="1657303" cy="879366"/>
      </dsp:txXfrm>
    </dsp:sp>
    <dsp:sp modelId="{CA361948-BD8C-42CE-A9B9-D26E68A814EF}">
      <dsp:nvSpPr>
        <dsp:cNvPr id="0" name=""/>
        <dsp:cNvSpPr/>
      </dsp:nvSpPr>
      <dsp:spPr>
        <a:xfrm>
          <a:off x="1340707" y="3478539"/>
          <a:ext cx="1657303" cy="817557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Financial Globalization Index</a:t>
          </a:r>
        </a:p>
      </dsp:txBody>
      <dsp:txXfrm>
        <a:off x="1340707" y="3478539"/>
        <a:ext cx="1657303" cy="817557"/>
      </dsp:txXfrm>
    </dsp:sp>
    <dsp:sp modelId="{795B09FE-5B3F-4A26-AB13-AFB6C86AF66B}">
      <dsp:nvSpPr>
        <dsp:cNvPr id="0" name=""/>
        <dsp:cNvSpPr/>
      </dsp:nvSpPr>
      <dsp:spPr>
        <a:xfrm>
          <a:off x="2780928" y="1218962"/>
          <a:ext cx="1500229" cy="750114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Political</a:t>
          </a:r>
        </a:p>
      </dsp:txBody>
      <dsp:txXfrm>
        <a:off x="2780928" y="1218962"/>
        <a:ext cx="1500229" cy="750114"/>
      </dsp:txXfrm>
    </dsp:sp>
    <dsp:sp modelId="{AD130BB6-46BD-4F97-AA34-364CE94D4ECE}">
      <dsp:nvSpPr>
        <dsp:cNvPr id="0" name=""/>
        <dsp:cNvSpPr/>
      </dsp:nvSpPr>
      <dsp:spPr>
        <a:xfrm>
          <a:off x="4596205" y="1218962"/>
          <a:ext cx="1500229" cy="750114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Social</a:t>
          </a:r>
        </a:p>
      </dsp:txBody>
      <dsp:txXfrm>
        <a:off x="4596205" y="1218962"/>
        <a:ext cx="1500229" cy="750114"/>
      </dsp:txXfrm>
    </dsp:sp>
    <dsp:sp modelId="{A1A59462-ED77-4E3C-8B7B-E81119D06E11}">
      <dsp:nvSpPr>
        <dsp:cNvPr id="0" name=""/>
        <dsp:cNvSpPr/>
      </dsp:nvSpPr>
      <dsp:spPr>
        <a:xfrm>
          <a:off x="4971263" y="2284124"/>
          <a:ext cx="1500229" cy="750114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Interpersonal</a:t>
          </a:r>
        </a:p>
      </dsp:txBody>
      <dsp:txXfrm>
        <a:off x="4971263" y="2284124"/>
        <a:ext cx="1500229" cy="750114"/>
      </dsp:txXfrm>
    </dsp:sp>
    <dsp:sp modelId="{437860A5-FD30-4912-817D-ED25CE513337}">
      <dsp:nvSpPr>
        <dsp:cNvPr id="0" name=""/>
        <dsp:cNvSpPr/>
      </dsp:nvSpPr>
      <dsp:spPr>
        <a:xfrm>
          <a:off x="4971263" y="3349287"/>
          <a:ext cx="1500229" cy="750114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Informational</a:t>
          </a:r>
        </a:p>
      </dsp:txBody>
      <dsp:txXfrm>
        <a:off x="4971263" y="3349287"/>
        <a:ext cx="1500229" cy="750114"/>
      </dsp:txXfrm>
    </dsp:sp>
    <dsp:sp modelId="{A7162A34-3CC3-4571-9E0A-D7C0B7D82387}">
      <dsp:nvSpPr>
        <dsp:cNvPr id="0" name=""/>
        <dsp:cNvSpPr/>
      </dsp:nvSpPr>
      <dsp:spPr>
        <a:xfrm>
          <a:off x="4971263" y="4414450"/>
          <a:ext cx="1500229" cy="750114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Cultural</a:t>
          </a:r>
        </a:p>
      </dsp:txBody>
      <dsp:txXfrm>
        <a:off x="4971263" y="4414450"/>
        <a:ext cx="1500229" cy="750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FBA1E-A15F-427B-8070-9C6480D556B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D4CA3-F0CC-419E-B307-8A9A6FDE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9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8BD4-DEB4-4944-AA33-AF3499AA5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A56EF-B07D-4593-8B4D-16D33F84E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3DFCB-251C-4F15-B993-B7EB57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3D2F-77F0-4D76-BC8A-0CC4AEDD1CA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B2577-5A9A-4B52-A8AE-66A5151B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B7C42-FD16-459B-A080-DE101CCA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50C5-7A69-42FC-A8B0-F4EE5A89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3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4D6A-B5FB-4BD4-AB74-A1EEF0E9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3DF70-186A-4ECE-86A1-04DD89CC9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5F5D1-CAFF-4871-805A-E63BB1D7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3D2F-77F0-4D76-BC8A-0CC4AEDD1CA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57398-0818-4A62-8BEA-8191F995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4D935-7953-42AF-8E05-9CCDD45A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50C5-7A69-42FC-A8B0-F4EE5A89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6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B4424-91B4-407F-ACAB-75763896A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8602B-345C-49C7-931E-A154FBF94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5ECC-0EB4-4DF3-910E-311EF700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3D2F-77F0-4D76-BC8A-0CC4AEDD1CA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E2D5B-8710-417B-B883-810AEC58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E029F-34C3-473E-8900-64863903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50C5-7A69-42FC-A8B0-F4EE5A89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6010-7F31-4F2F-8AA2-922E5AF7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BCF9-6FBC-47F0-883B-CA720941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AAFE4-F5A7-478A-91A2-ACB64EF2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3D2F-77F0-4D76-BC8A-0CC4AEDD1CA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B82D5-46E5-4E9D-976B-767A6604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63CF-EB4C-4FD0-ACCA-BF42BD16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50C5-7A69-42FC-A8B0-F4EE5A89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5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AB54-D857-4D61-9D01-2E91C72D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88A58-A187-4BA4-9CFB-AA2BAEF6F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61B00-55C8-4C8B-82EA-5A1DA1F2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3D2F-77F0-4D76-BC8A-0CC4AEDD1CA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757A-0405-4CCC-AE7A-DC3218C6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D6E50-4A07-4C52-9AED-C6C0F714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50C5-7A69-42FC-A8B0-F4EE5A89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7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83EF-9DB9-44AC-90E3-D4397F4A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C733-C56F-45E0-A048-2F1E55B73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AB6B5-7F5A-437F-8F9D-ECF94AC17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7B4CA-6989-48E2-AD4F-EFA096C5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3D2F-77F0-4D76-BC8A-0CC4AEDD1CA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8CD9D-C850-45D1-880A-F0E0CA10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F52ED-CE58-415D-9598-7A773DE2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50C5-7A69-42FC-A8B0-F4EE5A89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4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8F5-6C73-4C70-864A-872DF1FA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5AB5-3C3B-4E02-AF9E-4134D8BA8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8107B-0C48-4269-941A-8CC122EB9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D1BAD-1718-4838-AFEF-508F4A7CC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CC3D3-C75C-489C-9F96-4F170D511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5C218-8A76-4164-9CC3-4D92F4B7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3D2F-77F0-4D76-BC8A-0CC4AEDD1CA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9347A-8C0E-4350-A169-93BFC916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96CC9-F1EB-4E78-B2E2-6CD9AB2C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50C5-7A69-42FC-A8B0-F4EE5A89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2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F07D-C542-482D-B8DA-86AE1372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C5711-F505-4B95-AB3D-03FCDF19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3D2F-77F0-4D76-BC8A-0CC4AEDD1CA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3524D-48D4-4E43-ADC2-E9F5DEC4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BD302-63B2-45E1-9B78-BC5D372E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50C5-7A69-42FC-A8B0-F4EE5A89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4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875D0-C887-4DC0-AB04-68F9D942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3D2F-77F0-4D76-BC8A-0CC4AEDD1CA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629FF-323B-400C-99A0-831434A3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B053B-6218-43F7-8617-D8A2EED1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50C5-7A69-42FC-A8B0-F4EE5A89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6330-825A-4DB9-B882-783AF0F5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F12D-9F2B-4DEF-81C0-5ABD466E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2B1FB-2B30-4D08-93D3-714628F25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21A00-D964-4A5B-BD0F-F80149BC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3D2F-77F0-4D76-BC8A-0CC4AEDD1CA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D5202-8356-47E4-8FE3-A2E3C4FD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53D5A-0179-44CA-A8BD-DBB8C614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50C5-7A69-42FC-A8B0-F4EE5A89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2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7CD0-13F3-4B65-9FA7-48BD8FD3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1608F-553C-4C4D-83A4-CE62E8BB7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7E606-B2B9-4321-B374-7098B04F9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D1D9C-9C13-4DCB-A573-E084642F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3D2F-77F0-4D76-BC8A-0CC4AEDD1CA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F8F5B-9FEE-41C8-9A69-539AE6B0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26A83-A5E3-415D-B41C-6957AE3D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50C5-7A69-42FC-A8B0-F4EE5A89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3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D9D09-54C6-4761-8C8F-9D7AB84D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ABB17-773B-4F23-B666-A069D09DE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7A156-4333-4F2C-A07E-DDF891C3B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03D2F-77F0-4D76-BC8A-0CC4AEDD1CA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CAF53-8A51-4C71-AE23-9825CF6B0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F4D9D-9DA1-43FD-9F81-3B9DE7E0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750C5-7A69-42FC-A8B0-F4EE5A89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4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rldbank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BE610-0168-440D-9902-EC7211CE5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/>
          </a:bodyPr>
          <a:lstStyle/>
          <a:p>
            <a:pPr algn="l"/>
            <a:r>
              <a:rPr lang="en-US" sz="3100" b="0" i="0">
                <a:solidFill>
                  <a:schemeClr val="bg1"/>
                </a:solidFill>
                <a:effectLst/>
                <a:latin typeface="+mn-lt"/>
              </a:rPr>
              <a:t>Globalization of the world economy, its impact on the development of developed and developing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B5FB0-76F3-4B9C-B15A-AF38CE43B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90" y="4532243"/>
            <a:ext cx="3300457" cy="1256307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Elnur Alasgarov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Huseyn Guliyev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2718D8B6-8B20-4FAB-9C59-7DA09460C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04" y="1372355"/>
            <a:ext cx="6472362" cy="352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5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69C2FCD-5851-4331-B899-564C184A4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885935"/>
              </p:ext>
            </p:extLst>
          </p:nvPr>
        </p:nvGraphicFramePr>
        <p:xfrm>
          <a:off x="1613338" y="1690688"/>
          <a:ext cx="8634248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573DF-2F83-4447-84E9-C38F223AFFE3}"/>
              </a:ext>
            </a:extLst>
          </p:cNvPr>
          <p:cNvSpPr/>
          <p:nvPr/>
        </p:nvSpPr>
        <p:spPr>
          <a:xfrm>
            <a:off x="3499944" y="365125"/>
            <a:ext cx="5192111" cy="79878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/>
              <a:t>Countries with highest GI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95878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C33D3-C8D5-43EB-AAFE-B5B20981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>
                <a:solidFill>
                  <a:schemeClr val="bg1"/>
                </a:solidFill>
                <a:ea typeface="+mj-lt"/>
                <a:cs typeface="+mj-lt"/>
              </a:rPr>
              <a:t>For which countries it was good: developed or developing?</a:t>
            </a:r>
            <a:endParaRPr lang="en-US" dirty="0"/>
          </a:p>
          <a:p>
            <a:endParaRPr lang="en" sz="3000" dirty="0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 sz="3000" dirty="0">
              <a:solidFill>
                <a:schemeClr val="bg1"/>
              </a:solidFill>
              <a:cs typeface="Calibri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E6BD6-7534-42C1-9314-DC9A2674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30" y="3512517"/>
            <a:ext cx="3582072" cy="279325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2000" dirty="0">
                <a:solidFill>
                  <a:schemeClr val="bg1"/>
                </a:solidFill>
                <a:ea typeface="+mn-lt"/>
                <a:cs typeface="+mn-lt"/>
              </a:rPr>
              <a:t>Correlation - strong positive (0.85)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lang="en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bg1"/>
                </a:solidFill>
                <a:ea typeface="+mn-lt"/>
                <a:cs typeface="+mn-lt"/>
              </a:rPr>
              <a:t>Line equation: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" sz="2000" dirty="0">
                <a:solidFill>
                  <a:schemeClr val="bg1"/>
                </a:solidFill>
                <a:ea typeface="+mn-lt"/>
                <a:cs typeface="+mn-lt"/>
              </a:rPr>
              <a:t>log(GDP per capita) =  2.87 + 0.09 * KOFGI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bg1"/>
                </a:solidFill>
                <a:ea typeface="+mn-lt"/>
                <a:cs typeface="+mn-lt"/>
              </a:rPr>
              <a:t>Relationship - statistically significant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" sz="2000" dirty="0">
                <a:solidFill>
                  <a:schemeClr val="bg1"/>
                </a:solidFill>
                <a:ea typeface="+mn-lt"/>
                <a:cs typeface="+mn-lt"/>
              </a:rPr>
              <a:t>R2 value = 0.72</a:t>
            </a:r>
            <a:endParaRPr lang="en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lang="en" sz="2000">
              <a:solidFill>
                <a:schemeClr val="bg1"/>
              </a:solidFill>
              <a:cs typeface="Calibri"/>
            </a:endParaRP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A41E331-1CC7-4429-8E47-5712A7634C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98768"/>
              </p:ext>
            </p:extLst>
          </p:nvPr>
        </p:nvGraphicFramePr>
        <p:xfrm>
          <a:off x="4785973" y="933454"/>
          <a:ext cx="6642532" cy="4730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Google Shape;98;p17">
            <a:extLst>
              <a:ext uri="{FF2B5EF4-FFF2-40B4-BE49-F238E27FC236}">
                <a16:creationId xmlns:a16="http://schemas.microsoft.com/office/drawing/2014/main" id="{7357F9D8-576C-4C26-8293-65DB0E5ABA3F}"/>
              </a:ext>
            </a:extLst>
          </p:cNvPr>
          <p:cNvSpPr txBox="1"/>
          <p:nvPr/>
        </p:nvSpPr>
        <p:spPr>
          <a:xfrm>
            <a:off x="8736075" y="3137983"/>
            <a:ext cx="2441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/>
              <a:t>1 unit more in index</a:t>
            </a:r>
            <a:endParaRPr sz="2400" dirty="0"/>
          </a:p>
        </p:txBody>
      </p:sp>
      <p:sp>
        <p:nvSpPr>
          <p:cNvPr id="7" name="Google Shape;100;p17">
            <a:extLst>
              <a:ext uri="{FF2B5EF4-FFF2-40B4-BE49-F238E27FC236}">
                <a16:creationId xmlns:a16="http://schemas.microsoft.com/office/drawing/2014/main" id="{41BE1CDB-91E1-4AEE-86A8-32E56937ACE8}"/>
              </a:ext>
            </a:extLst>
          </p:cNvPr>
          <p:cNvSpPr txBox="1"/>
          <p:nvPr/>
        </p:nvSpPr>
        <p:spPr>
          <a:xfrm>
            <a:off x="7602362" y="1777904"/>
            <a:ext cx="3504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/>
              <a:t>9% higher GDP per capita</a:t>
            </a:r>
            <a:endParaRPr sz="2400" dirty="0"/>
          </a:p>
        </p:txBody>
      </p:sp>
      <p:sp>
        <p:nvSpPr>
          <p:cNvPr id="8" name="Google Shape;99;p17">
            <a:extLst>
              <a:ext uri="{FF2B5EF4-FFF2-40B4-BE49-F238E27FC236}">
                <a16:creationId xmlns:a16="http://schemas.microsoft.com/office/drawing/2014/main" id="{845CAADF-3A24-496C-890E-8E0A3AE1137B}"/>
              </a:ext>
            </a:extLst>
          </p:cNvPr>
          <p:cNvSpPr/>
          <p:nvPr/>
        </p:nvSpPr>
        <p:spPr>
          <a:xfrm>
            <a:off x="7452213" y="1779542"/>
            <a:ext cx="287646" cy="898098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97;p17">
            <a:extLst>
              <a:ext uri="{FF2B5EF4-FFF2-40B4-BE49-F238E27FC236}">
                <a16:creationId xmlns:a16="http://schemas.microsoft.com/office/drawing/2014/main" id="{45D17A87-9009-4A9A-A921-1925A1DC6BE1}"/>
              </a:ext>
            </a:extLst>
          </p:cNvPr>
          <p:cNvSpPr/>
          <p:nvPr/>
        </p:nvSpPr>
        <p:spPr>
          <a:xfrm>
            <a:off x="8248748" y="3152813"/>
            <a:ext cx="497600" cy="27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4FFE23-01F8-44F0-A738-9592CCBC8F7A}"/>
              </a:ext>
            </a:extLst>
          </p:cNvPr>
          <p:cNvSpPr txBox="1"/>
          <p:nvPr/>
        </p:nvSpPr>
        <p:spPr>
          <a:xfrm>
            <a:off x="7963331" y="5853596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Total: 153 countries</a:t>
            </a:r>
          </a:p>
        </p:txBody>
      </p:sp>
    </p:spTree>
    <p:extLst>
      <p:ext uri="{BB962C8B-B14F-4D97-AF65-F5344CB8AC3E}">
        <p14:creationId xmlns:p14="http://schemas.microsoft.com/office/powerpoint/2010/main" val="75850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6B073-5E58-4556-96CB-24961400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74769"/>
            <a:ext cx="4009853" cy="10735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3000" dirty="0">
                <a:solidFill>
                  <a:schemeClr val="bg1"/>
                </a:solidFill>
                <a:cs typeface="Calibri Light"/>
              </a:rPr>
              <a:t>For which countries it was good: developed or developing?</a:t>
            </a:r>
            <a:endParaRPr lang="en-US" sz="3000" dirty="0">
              <a:solidFill>
                <a:schemeClr val="bg1"/>
              </a:solidFill>
              <a:ea typeface="+mj-lt"/>
              <a:cs typeface="+mj-lt"/>
            </a:endParaRPr>
          </a:p>
          <a:p>
            <a:pPr algn="r"/>
            <a:endParaRPr lang="en-US" sz="3000" dirty="0">
              <a:solidFill>
                <a:schemeClr val="bg1"/>
              </a:solidFill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9097D-5600-446B-B2F7-84C6B38B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04" y="2429696"/>
            <a:ext cx="4776711" cy="3824533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ea typeface="+mn-lt"/>
                <a:cs typeface="+mn-lt"/>
              </a:rPr>
              <a:t>Correlation - strong positive (0.85)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dirty="0">
                <a:solidFill>
                  <a:srgbClr val="FFFFFF"/>
                </a:solidFill>
                <a:ea typeface="+mn-lt"/>
                <a:cs typeface="+mn-lt"/>
              </a:rPr>
              <a:t>Line equation: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rgbClr val="FFFFFF"/>
                </a:solidFill>
                <a:ea typeface="+mn-lt"/>
                <a:cs typeface="+mn-lt"/>
              </a:rPr>
              <a:t>LOG(GDP per capita) = </a:t>
            </a:r>
            <a:r>
              <a:rPr lang="en" dirty="0">
                <a:highlight>
                  <a:srgbClr val="C0C0C0"/>
                </a:highlight>
                <a:ea typeface="+mn-lt"/>
                <a:cs typeface="+mn-lt"/>
              </a:rPr>
              <a:t>0.08 * KOFGI </a:t>
            </a:r>
            <a:r>
              <a:rPr lang="en" dirty="0">
                <a:solidFill>
                  <a:srgbClr val="FFFFFF"/>
                </a:solidFill>
                <a:ea typeface="+mn-lt"/>
                <a:cs typeface="+mn-lt"/>
              </a:rPr>
              <a:t>+ 3.32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Relationship - statistically significant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R2 value = 0.57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C9410C-A5DA-4CFF-BA50-77A9AA9BF27A}"/>
              </a:ext>
            </a:extLst>
          </p:cNvPr>
          <p:cNvSpPr txBox="1"/>
          <p:nvPr/>
        </p:nvSpPr>
        <p:spPr>
          <a:xfrm>
            <a:off x="7213600" y="631952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Total: 124 countries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BE6E99BB-53EA-4264-863D-372CB1FACF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850353"/>
              </p:ext>
            </p:extLst>
          </p:nvPr>
        </p:nvGraphicFramePr>
        <p:xfrm>
          <a:off x="6048405" y="1608083"/>
          <a:ext cx="5869895" cy="4539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Google Shape;110;p18">
            <a:extLst>
              <a:ext uri="{FF2B5EF4-FFF2-40B4-BE49-F238E27FC236}">
                <a16:creationId xmlns:a16="http://schemas.microsoft.com/office/drawing/2014/main" id="{7F803BEB-F785-462E-9F63-D96F740C8E17}"/>
              </a:ext>
            </a:extLst>
          </p:cNvPr>
          <p:cNvSpPr txBox="1"/>
          <p:nvPr/>
        </p:nvSpPr>
        <p:spPr>
          <a:xfrm>
            <a:off x="6853270" y="2399971"/>
            <a:ext cx="2692753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/>
              <a:t>8% higher GDP p.c.</a:t>
            </a:r>
            <a:endParaRPr sz="2400" dirty="0"/>
          </a:p>
        </p:txBody>
      </p:sp>
      <p:sp>
        <p:nvSpPr>
          <p:cNvPr id="7" name="Google Shape;111;p18">
            <a:extLst>
              <a:ext uri="{FF2B5EF4-FFF2-40B4-BE49-F238E27FC236}">
                <a16:creationId xmlns:a16="http://schemas.microsoft.com/office/drawing/2014/main" id="{23A6CA6A-2F2B-4E8B-B4B2-161E106012C2}"/>
              </a:ext>
            </a:extLst>
          </p:cNvPr>
          <p:cNvSpPr/>
          <p:nvPr/>
        </p:nvSpPr>
        <p:spPr>
          <a:xfrm>
            <a:off x="8135006" y="2837987"/>
            <a:ext cx="204073" cy="642705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109;p18">
            <a:extLst>
              <a:ext uri="{FF2B5EF4-FFF2-40B4-BE49-F238E27FC236}">
                <a16:creationId xmlns:a16="http://schemas.microsoft.com/office/drawing/2014/main" id="{D4B4D765-CE52-47F4-BAE0-C05E5EE2CF58}"/>
              </a:ext>
            </a:extLst>
          </p:cNvPr>
          <p:cNvSpPr/>
          <p:nvPr/>
        </p:nvSpPr>
        <p:spPr>
          <a:xfrm>
            <a:off x="8347434" y="3765730"/>
            <a:ext cx="497600" cy="27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Google Shape;108;p18">
            <a:extLst>
              <a:ext uri="{FF2B5EF4-FFF2-40B4-BE49-F238E27FC236}">
                <a16:creationId xmlns:a16="http://schemas.microsoft.com/office/drawing/2014/main" id="{B3232587-21AC-45D5-BF33-0F97691FD206}"/>
              </a:ext>
            </a:extLst>
          </p:cNvPr>
          <p:cNvSpPr txBox="1"/>
          <p:nvPr/>
        </p:nvSpPr>
        <p:spPr>
          <a:xfrm>
            <a:off x="8339080" y="4020013"/>
            <a:ext cx="2441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/>
              <a:t>1 unit more in index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98963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5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9097D-5600-446B-B2F7-84C6B38B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37" y="2428941"/>
            <a:ext cx="4666592" cy="39392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>
                <a:solidFill>
                  <a:schemeClr val="bg1"/>
                </a:solidFill>
              </a:rPr>
              <a:t>Correlation - weak positive (0.26)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sz="2600" dirty="0">
                <a:solidFill>
                  <a:schemeClr val="bg1"/>
                </a:solidFill>
              </a:rPr>
              <a:t>Line equation: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LOG(GDP per capita) = </a:t>
            </a:r>
            <a:r>
              <a:rPr lang="en-US" sz="2600" dirty="0">
                <a:highlight>
                  <a:srgbClr val="C0C0C0"/>
                </a:highlight>
              </a:rPr>
              <a:t>0.02 * KOFGI </a:t>
            </a:r>
            <a:r>
              <a:rPr lang="en-US" sz="2600" dirty="0">
                <a:solidFill>
                  <a:schemeClr val="bg1"/>
                </a:solidFill>
              </a:rPr>
              <a:t>+ 8.46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endParaRPr lang="en-US" sz="26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>
                <a:solidFill>
                  <a:schemeClr val="bg1"/>
                </a:solidFill>
              </a:rPr>
              <a:t>Relationship - statistically insignificant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>
                <a:solidFill>
                  <a:schemeClr val="bg1"/>
                </a:solidFill>
              </a:rPr>
              <a:t>R2 value = 0.06</a:t>
            </a:r>
          </a:p>
          <a:p>
            <a:pPr marL="0" indent="0">
              <a:spcAft>
                <a:spcPts val="1600"/>
              </a:spcAft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6B073-5E58-4556-96CB-24961400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06" y="104979"/>
            <a:ext cx="5016232" cy="23544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cs typeface="Calibri Light"/>
              </a:rPr>
              <a:t>For which countries it was good: developed or developing?</a:t>
            </a:r>
            <a:endParaRPr lang="en-US" dirty="0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56DC691-D7A7-4CF1-826E-86A33A9761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307482"/>
              </p:ext>
            </p:extLst>
          </p:nvPr>
        </p:nvGraphicFramePr>
        <p:xfrm>
          <a:off x="7416138" y="1156138"/>
          <a:ext cx="4666592" cy="4235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Google Shape;120;p19">
            <a:extLst>
              <a:ext uri="{FF2B5EF4-FFF2-40B4-BE49-F238E27FC236}">
                <a16:creationId xmlns:a16="http://schemas.microsoft.com/office/drawing/2014/main" id="{897B1C61-E45E-4F21-B582-CE5AED7674AC}"/>
              </a:ext>
            </a:extLst>
          </p:cNvPr>
          <p:cNvSpPr txBox="1"/>
          <p:nvPr/>
        </p:nvSpPr>
        <p:spPr>
          <a:xfrm>
            <a:off x="8692539" y="3313027"/>
            <a:ext cx="24416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dirty="0"/>
              <a:t>1 unit more index</a:t>
            </a:r>
            <a:endParaRPr sz="2000" dirty="0"/>
          </a:p>
        </p:txBody>
      </p:sp>
      <p:sp>
        <p:nvSpPr>
          <p:cNvPr id="8" name="Google Shape;119;p19">
            <a:extLst>
              <a:ext uri="{FF2B5EF4-FFF2-40B4-BE49-F238E27FC236}">
                <a16:creationId xmlns:a16="http://schemas.microsoft.com/office/drawing/2014/main" id="{4AA281BA-23DF-49C9-B463-A9E91D7C75C2}"/>
              </a:ext>
            </a:extLst>
          </p:cNvPr>
          <p:cNvSpPr/>
          <p:nvPr/>
        </p:nvSpPr>
        <p:spPr>
          <a:xfrm>
            <a:off x="8799078" y="3157800"/>
            <a:ext cx="497600" cy="27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122;p19">
            <a:extLst>
              <a:ext uri="{FF2B5EF4-FFF2-40B4-BE49-F238E27FC236}">
                <a16:creationId xmlns:a16="http://schemas.microsoft.com/office/drawing/2014/main" id="{7A52CAAD-DCDF-4D64-90A8-82AFCAF13896}"/>
              </a:ext>
            </a:extLst>
          </p:cNvPr>
          <p:cNvSpPr/>
          <p:nvPr/>
        </p:nvSpPr>
        <p:spPr>
          <a:xfrm>
            <a:off x="8640878" y="2414422"/>
            <a:ext cx="282405" cy="271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121;p19">
            <a:extLst>
              <a:ext uri="{FF2B5EF4-FFF2-40B4-BE49-F238E27FC236}">
                <a16:creationId xmlns:a16="http://schemas.microsoft.com/office/drawing/2014/main" id="{9CF1084B-ADAD-41B8-8D3D-45390F2864EB}"/>
              </a:ext>
            </a:extLst>
          </p:cNvPr>
          <p:cNvSpPr txBox="1"/>
          <p:nvPr/>
        </p:nvSpPr>
        <p:spPr>
          <a:xfrm>
            <a:off x="8782080" y="2113239"/>
            <a:ext cx="3504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dirty="0"/>
              <a:t>2% higher GDP per capita</a:t>
            </a:r>
            <a:endParaRPr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6D69E9-AB59-480D-A9D3-55636984F00E}"/>
              </a:ext>
            </a:extLst>
          </p:cNvPr>
          <p:cNvSpPr txBox="1"/>
          <p:nvPr/>
        </p:nvSpPr>
        <p:spPr>
          <a:xfrm>
            <a:off x="8923283" y="5633153"/>
            <a:ext cx="256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Total: 29 countries</a:t>
            </a:r>
          </a:p>
        </p:txBody>
      </p:sp>
    </p:spTree>
    <p:extLst>
      <p:ext uri="{BB962C8B-B14F-4D97-AF65-F5344CB8AC3E}">
        <p14:creationId xmlns:p14="http://schemas.microsoft.com/office/powerpoint/2010/main" val="181037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E03F57-FC76-423A-90D1-AB71D1DF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34" y="865678"/>
            <a:ext cx="6288099" cy="59538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H</a:t>
            </a:r>
            <a:r>
              <a:rPr lang="en" sz="4000" b="1" dirty="0"/>
              <a:t>ave a look at various countries:</a:t>
            </a:r>
            <a:endParaRPr lang="en-US" sz="4000" b="1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AEE455-97C0-4AA2-B6C1-BC9F6BA9F82D}"/>
              </a:ext>
            </a:extLst>
          </p:cNvPr>
          <p:cNvSpPr txBox="1">
            <a:spLocks/>
          </p:cNvSpPr>
          <p:nvPr/>
        </p:nvSpPr>
        <p:spPr>
          <a:xfrm>
            <a:off x="834416" y="2174644"/>
            <a:ext cx="7223234" cy="989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Highest relationship between Globalization Index and log( GDP per capita ) over years</a:t>
            </a:r>
          </a:p>
          <a:p>
            <a:endParaRPr 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27EC8437-86D5-42DA-AA97-0B3F03085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894478"/>
              </p:ext>
            </p:extLst>
          </p:nvPr>
        </p:nvGraphicFramePr>
        <p:xfrm>
          <a:off x="2589518" y="3692101"/>
          <a:ext cx="7727981" cy="21763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587">
                  <a:extLst>
                    <a:ext uri="{9D8B030D-6E8A-4147-A177-3AD203B41FA5}">
                      <a16:colId xmlns:a16="http://schemas.microsoft.com/office/drawing/2014/main" val="2591916828"/>
                    </a:ext>
                  </a:extLst>
                </a:gridCol>
                <a:gridCol w="3216270">
                  <a:extLst>
                    <a:ext uri="{9D8B030D-6E8A-4147-A177-3AD203B41FA5}">
                      <a16:colId xmlns:a16="http://schemas.microsoft.com/office/drawing/2014/main" val="2714256748"/>
                    </a:ext>
                  </a:extLst>
                </a:gridCol>
                <a:gridCol w="2287124">
                  <a:extLst>
                    <a:ext uri="{9D8B030D-6E8A-4147-A177-3AD203B41FA5}">
                      <a16:colId xmlns:a16="http://schemas.microsoft.com/office/drawing/2014/main" val="87849229"/>
                    </a:ext>
                  </a:extLst>
                </a:gridCol>
              </a:tblGrid>
              <a:tr h="772007">
                <a:tc>
                  <a:txBody>
                    <a:bodyPr/>
                    <a:lstStyle/>
                    <a:p>
                      <a:r>
                        <a:rPr lang="en-US" sz="2000" dirty="0"/>
                        <a:t>Country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unit increase in GI increased GDP p. c. :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Correlation coefficient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052109737"/>
                  </a:ext>
                </a:extLst>
              </a:tr>
              <a:tr h="464648">
                <a:tc>
                  <a:txBody>
                    <a:bodyPr/>
                    <a:lstStyle/>
                    <a:p>
                      <a:r>
                        <a:rPr lang="en-US" sz="2000" dirty="0"/>
                        <a:t>1. USA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8.97%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0.981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899188090"/>
                  </a:ext>
                </a:extLst>
              </a:tr>
              <a:tr h="502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2. Singapore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12.11%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0.980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1523001"/>
                  </a:ext>
                </a:extLst>
              </a:tr>
              <a:tr h="437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3. Lithuania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9.29%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0.980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30557854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501DA8C-AF36-4EDA-B540-71883154C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650" y="446057"/>
            <a:ext cx="3556281" cy="279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1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E03F57-FC76-423A-90D1-AB71D1DF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16" y="714971"/>
            <a:ext cx="6288099" cy="59538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</a:pPr>
            <a:r>
              <a:rPr lang="en" sz="4000" b="1" dirty="0"/>
              <a:t>Have a look at various countries:</a:t>
            </a:r>
            <a:endParaRPr lang="en-US" sz="4000" b="1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AEE455-97C0-4AA2-B6C1-BC9F6BA9F82D}"/>
              </a:ext>
            </a:extLst>
          </p:cNvPr>
          <p:cNvSpPr txBox="1">
            <a:spLocks/>
          </p:cNvSpPr>
          <p:nvPr/>
        </p:nvSpPr>
        <p:spPr>
          <a:xfrm>
            <a:off x="834416" y="2174644"/>
            <a:ext cx="7223234" cy="989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Lowest relationship between Globalization Index and log( GDP per capita ) over years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01DA8C-AF36-4EDA-B540-71883154C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650" y="446057"/>
            <a:ext cx="3556281" cy="2791766"/>
          </a:xfrm>
          <a:prstGeom prst="rect">
            <a:avLst/>
          </a:prstGeom>
        </p:spPr>
      </p:pic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B6312737-EF54-4BBF-9101-7F33ED5E6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81119"/>
              </p:ext>
            </p:extLst>
          </p:nvPr>
        </p:nvGraphicFramePr>
        <p:xfrm>
          <a:off x="1540466" y="3536927"/>
          <a:ext cx="9672320" cy="21778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93440">
                  <a:extLst>
                    <a:ext uri="{9D8B030D-6E8A-4147-A177-3AD203B41FA5}">
                      <a16:colId xmlns:a16="http://schemas.microsoft.com/office/drawing/2014/main" val="2591916828"/>
                    </a:ext>
                  </a:extLst>
                </a:gridCol>
                <a:gridCol w="3416321">
                  <a:extLst>
                    <a:ext uri="{9D8B030D-6E8A-4147-A177-3AD203B41FA5}">
                      <a16:colId xmlns:a16="http://schemas.microsoft.com/office/drawing/2014/main" val="2714256748"/>
                    </a:ext>
                  </a:extLst>
                </a:gridCol>
                <a:gridCol w="2862559">
                  <a:extLst>
                    <a:ext uri="{9D8B030D-6E8A-4147-A177-3AD203B41FA5}">
                      <a16:colId xmlns:a16="http://schemas.microsoft.com/office/drawing/2014/main" val="87849229"/>
                    </a:ext>
                  </a:extLst>
                </a:gridCol>
              </a:tblGrid>
              <a:tr h="444224">
                <a:tc>
                  <a:txBody>
                    <a:bodyPr/>
                    <a:lstStyle/>
                    <a:p>
                      <a:r>
                        <a:rPr lang="en-US" sz="2000" dirty="0"/>
                        <a:t>Country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unit increase in GI increased GDP per cap. :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Correlation coefficient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052109737"/>
                  </a:ext>
                </a:extLst>
              </a:tr>
              <a:tr h="45966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1. Cayman Islands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-7.51 %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-0.892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899188090"/>
                  </a:ext>
                </a:extLst>
              </a:tr>
              <a:tr h="4838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2. Zimbabwe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0.33 %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0.073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1523001"/>
                  </a:ext>
                </a:extLst>
              </a:tr>
              <a:tr h="502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3. San Marino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1.67 %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0.287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30557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963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BFF480-43B6-42DD-8083-7FFF61A8830E}"/>
              </a:ext>
            </a:extLst>
          </p:cNvPr>
          <p:cNvSpPr txBox="1"/>
          <p:nvPr/>
        </p:nvSpPr>
        <p:spPr>
          <a:xfrm>
            <a:off x="7685691" y="2831257"/>
            <a:ext cx="3849084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5000" dirty="0"/>
              <a:t>Have a look at various countries:</a:t>
            </a:r>
          </a:p>
          <a:p>
            <a:r>
              <a:rPr lang="en" sz="2000" dirty="0"/>
              <a:t>Azerbaijan</a:t>
            </a:r>
            <a:endParaRPr lang="en-US" sz="2000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52FE68E-239C-4D92-AC8B-5ADE23387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561487"/>
              </p:ext>
            </p:extLst>
          </p:nvPr>
        </p:nvGraphicFramePr>
        <p:xfrm>
          <a:off x="223814" y="2466963"/>
          <a:ext cx="5872185" cy="420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Google Shape;149;p23">
            <a:extLst>
              <a:ext uri="{FF2B5EF4-FFF2-40B4-BE49-F238E27FC236}">
                <a16:creationId xmlns:a16="http://schemas.microsoft.com/office/drawing/2014/main" id="{0D07D912-B6A0-4438-AEB1-2C9BF817A49B}"/>
              </a:ext>
            </a:extLst>
          </p:cNvPr>
          <p:cNvSpPr txBox="1">
            <a:spLocks/>
          </p:cNvSpPr>
          <p:nvPr/>
        </p:nvSpPr>
        <p:spPr>
          <a:xfrm>
            <a:off x="347983" y="553658"/>
            <a:ext cx="5546364" cy="227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2000" dirty="0"/>
              <a:t>Correlation: 0.957 (strong positive)</a:t>
            </a:r>
          </a:p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2000" dirty="0"/>
              <a:t>Log(GDP per cap.) = </a:t>
            </a:r>
            <a:r>
              <a:rPr lang="en-US" sz="2000" dirty="0">
                <a:highlight>
                  <a:srgbClr val="FFFF00"/>
                </a:highlight>
              </a:rPr>
              <a:t>0.108 * GI </a:t>
            </a:r>
            <a:r>
              <a:rPr lang="en-US" sz="2000" dirty="0"/>
              <a:t>+ 1.91</a:t>
            </a:r>
          </a:p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2000" dirty="0"/>
              <a:t>Unit increase in GI increases GDP per capita 10.8%</a:t>
            </a:r>
          </a:p>
        </p:txBody>
      </p:sp>
    </p:spTree>
    <p:extLst>
      <p:ext uri="{BB962C8B-B14F-4D97-AF65-F5344CB8AC3E}">
        <p14:creationId xmlns:p14="http://schemas.microsoft.com/office/powerpoint/2010/main" val="401415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9097D-5600-446B-B2F7-84C6B38B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414108"/>
            <a:ext cx="4456385" cy="12570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chemeClr val="bg1"/>
                </a:solidFill>
              </a:rPr>
              <a:t>Sources</a:t>
            </a:r>
            <a:endParaRPr lang="en-US" sz="60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B38DE-628C-4073-BEE3-5FC376B074F2}"/>
              </a:ext>
            </a:extLst>
          </p:cNvPr>
          <p:cNvSpPr txBox="1"/>
          <p:nvPr/>
        </p:nvSpPr>
        <p:spPr>
          <a:xfrm>
            <a:off x="483476" y="2795752"/>
            <a:ext cx="51080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https://kof.ethz.ch/en/forecasts-and-indicators/indicators/kof-globalisation-index.html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https://www.worldbank.org/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506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7D71CB-8B9E-460D-BB25-505F432C7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525" y="4102444"/>
            <a:ext cx="3458075" cy="27146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AD10-8109-4074-896A-9FE6F31CD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0" y="1905343"/>
            <a:ext cx="9715500" cy="24856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THANKS FOR </a:t>
            </a:r>
          </a:p>
          <a:p>
            <a:pPr marL="0" indent="0" algn="ctr">
              <a:buNone/>
            </a:pPr>
            <a:r>
              <a:rPr lang="en-US" sz="6000" dirty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198523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2FE6C-9F84-4EA8-A484-C7A52485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Content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6F38C2-C452-409E-8D99-52590DE16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99644"/>
              </p:ext>
            </p:extLst>
          </p:nvPr>
        </p:nvGraphicFramePr>
        <p:xfrm>
          <a:off x="2210936" y="2470248"/>
          <a:ext cx="9484235" cy="305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469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273BA3-6043-4952-901F-9B989ABB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Globalization?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719F-F4B3-48CA-A7EC-66FC4F2A6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681629"/>
            <a:ext cx="5716988" cy="53476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Globalization is the spread of :</a:t>
            </a:r>
          </a:p>
          <a:p>
            <a:r>
              <a:rPr lang="en-US" dirty="0"/>
              <a:t>Products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Information</a:t>
            </a:r>
          </a:p>
          <a:p>
            <a:r>
              <a:rPr lang="en-US" dirty="0"/>
              <a:t>Jobs </a:t>
            </a:r>
          </a:p>
          <a:p>
            <a:pPr marL="0" indent="0">
              <a:buNone/>
            </a:pPr>
            <a:r>
              <a:rPr lang="en-US" dirty="0"/>
              <a:t>across national borders and cultures.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economic terms, it describes an interdependence of nations around the globe fostered through free trade.</a:t>
            </a:r>
          </a:p>
        </p:txBody>
      </p:sp>
    </p:spTree>
    <p:extLst>
      <p:ext uri="{BB962C8B-B14F-4D97-AF65-F5344CB8AC3E}">
        <p14:creationId xmlns:p14="http://schemas.microsoft.com/office/powerpoint/2010/main" val="107019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BFF480-43B6-42DD-8083-7FFF61A8830E}"/>
              </a:ext>
            </a:extLst>
          </p:cNvPr>
          <p:cNvSpPr txBox="1"/>
          <p:nvPr/>
        </p:nvSpPr>
        <p:spPr>
          <a:xfrm>
            <a:off x="7254767" y="3030953"/>
            <a:ext cx="408589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dirty="0"/>
              <a:t>What is Globalization?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D59268-74B4-497C-9909-9BF2EB3D0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81" y="851515"/>
            <a:ext cx="5716988" cy="536674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SourceSansPro"/>
              </a:rPr>
              <a:t>Globalization is a social, cultural, political, and legal phenomenon. </a:t>
            </a:r>
          </a:p>
          <a:p>
            <a:pPr marL="0" indent="0">
              <a:buNone/>
            </a:pPr>
            <a:endParaRPr lang="en-US" sz="2400" dirty="0">
              <a:latin typeface="SourceSansPro"/>
            </a:endParaRPr>
          </a:p>
          <a:p>
            <a:r>
              <a:rPr lang="en-US" sz="2400" dirty="0"/>
              <a:t>Socially - interaction among various populations.</a:t>
            </a:r>
          </a:p>
          <a:p>
            <a:r>
              <a:rPr lang="en-US" sz="2400" dirty="0"/>
              <a:t>Culturally - the exchange of ideas, values, and artistic expression among cultures.</a:t>
            </a:r>
          </a:p>
          <a:p>
            <a:r>
              <a:rPr lang="en-US" sz="2400" dirty="0"/>
              <a:t>A trend toward the development of a single world culture. </a:t>
            </a:r>
          </a:p>
          <a:p>
            <a:r>
              <a:rPr lang="en-US" sz="2400" dirty="0"/>
              <a:t>Politically - attention to intergovernmental organizations like the United Nations (UN) and the World Trade Organization (WTO).</a:t>
            </a:r>
          </a:p>
          <a:p>
            <a:r>
              <a:rPr lang="en-US" sz="2400" dirty="0"/>
              <a:t>Legally - how international law is created and enforced.</a:t>
            </a:r>
          </a:p>
        </p:txBody>
      </p:sp>
    </p:spTree>
    <p:extLst>
      <p:ext uri="{BB962C8B-B14F-4D97-AF65-F5344CB8AC3E}">
        <p14:creationId xmlns:p14="http://schemas.microsoft.com/office/powerpoint/2010/main" val="409209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BCA3AEB8-779A-46B9-967E-38D91002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8103" y="3419538"/>
            <a:ext cx="3867880" cy="1001418"/>
          </a:xfrm>
        </p:spPr>
        <p:txBody>
          <a:bodyPr anchor="ctr">
            <a:normAutofit fontScale="90000"/>
          </a:bodyPr>
          <a:lstStyle/>
          <a:p>
            <a:r>
              <a:rPr lang="en-US" sz="4400" dirty="0"/>
              <a:t>Driving factors of globalization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F1FB20C-D2CC-45E6-9F27-A7C8D8201C9C}"/>
              </a:ext>
            </a:extLst>
          </p:cNvPr>
          <p:cNvSpPr txBox="1">
            <a:spLocks/>
          </p:cNvSpPr>
          <p:nvPr/>
        </p:nvSpPr>
        <p:spPr>
          <a:xfrm>
            <a:off x="942159" y="2122321"/>
            <a:ext cx="5716988" cy="4280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Advancement in technology</a:t>
            </a:r>
          </a:p>
          <a:p>
            <a:r>
              <a:rPr lang="en-US" sz="3000" dirty="0">
                <a:solidFill>
                  <a:schemeClr val="bg1"/>
                </a:solidFill>
              </a:rPr>
              <a:t>Reduction in the cost of transportation and communication</a:t>
            </a:r>
          </a:p>
          <a:p>
            <a:r>
              <a:rPr lang="en-US" sz="3000" dirty="0">
                <a:solidFill>
                  <a:schemeClr val="bg1"/>
                </a:solidFill>
              </a:rPr>
              <a:t>Taste of individuals and societies</a:t>
            </a:r>
          </a:p>
          <a:p>
            <a:r>
              <a:rPr lang="en-US" sz="3000" dirty="0">
                <a:solidFill>
                  <a:schemeClr val="bg1"/>
                </a:solidFill>
              </a:rPr>
              <a:t>Government policies</a:t>
            </a:r>
          </a:p>
          <a:p>
            <a:r>
              <a:rPr lang="en-US" sz="3000" dirty="0">
                <a:solidFill>
                  <a:schemeClr val="bg1"/>
                </a:solidFill>
              </a:rPr>
              <a:t>The process of industrialization in LDCs</a:t>
            </a:r>
          </a:p>
        </p:txBody>
      </p:sp>
    </p:spTree>
    <p:extLst>
      <p:ext uri="{BB962C8B-B14F-4D97-AF65-F5344CB8AC3E}">
        <p14:creationId xmlns:p14="http://schemas.microsoft.com/office/powerpoint/2010/main" val="127058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Advantages and Disadvantages of Globalization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POSITIVE</a:t>
            </a:r>
            <a:endParaRPr lang="en-US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NEGATIVE</a:t>
            </a:r>
            <a:endParaRPr lang="en-US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245874"/>
            <a:ext cx="4162870" cy="35568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Transfer of Technology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Better Services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Standardization of Living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Development of Infrastructure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Foreign Exchange Reserves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Affordable Products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Extensions of Market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Economic Growth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8" y="2245874"/>
            <a:ext cx="4162870" cy="25073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Growing Inequality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Increasing of the Unemployment rate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Trade Imbalance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Environmental Loots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Homogenization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71D10-2F1A-41DC-8E49-83E2BD8D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37" y="2217888"/>
            <a:ext cx="3582073" cy="2422224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KOF Globalization index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6F802-B7C8-406B-A9B1-565C3243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438" y="265273"/>
            <a:ext cx="6471407" cy="14209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KOFGI is a composite index that measures globalization along the economic, social and political dimension.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6" name="Content Placeholder 7">
            <a:extLst>
              <a:ext uri="{FF2B5EF4-FFF2-40B4-BE49-F238E27FC236}">
                <a16:creationId xmlns:a16="http://schemas.microsoft.com/office/drawing/2014/main" id="{0B16EF06-F9AE-4286-9FF6-7D14403CE7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866463"/>
              </p:ext>
            </p:extLst>
          </p:nvPr>
        </p:nvGraphicFramePr>
        <p:xfrm>
          <a:off x="4724702" y="1604335"/>
          <a:ext cx="7437143" cy="5165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95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59447D-A0B4-4A96-A98D-D2957C7BBCC0}"/>
              </a:ext>
            </a:extLst>
          </p:cNvPr>
          <p:cNvSpPr/>
          <p:nvPr/>
        </p:nvSpPr>
        <p:spPr>
          <a:xfrm>
            <a:off x="3331779" y="5896303"/>
            <a:ext cx="5517931" cy="6726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Globalization Index, 1970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34AA1-E422-4811-92BD-095D0B0B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30" y="475795"/>
            <a:ext cx="8615627" cy="517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641D87-C9F1-45CE-BB05-69FB5E61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14" y="289034"/>
            <a:ext cx="8861771" cy="54931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59447D-A0B4-4A96-A98D-D2957C7BBCC0}"/>
              </a:ext>
            </a:extLst>
          </p:cNvPr>
          <p:cNvSpPr/>
          <p:nvPr/>
        </p:nvSpPr>
        <p:spPr>
          <a:xfrm>
            <a:off x="3331779" y="5896303"/>
            <a:ext cx="5517931" cy="6726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Globalization Index, 2018</a:t>
            </a:r>
          </a:p>
        </p:txBody>
      </p:sp>
    </p:spTree>
    <p:extLst>
      <p:ext uri="{BB962C8B-B14F-4D97-AF65-F5344CB8AC3E}">
        <p14:creationId xmlns:p14="http://schemas.microsoft.com/office/powerpoint/2010/main" val="128693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725</Words>
  <Application>Microsoft Office PowerPoint</Application>
  <PresentationFormat>Widescreen</PresentationFormat>
  <Paragraphs>147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SourceSansPro</vt:lpstr>
      <vt:lpstr>Office Theme</vt:lpstr>
      <vt:lpstr>Globalization of the world economy, its impact on the development of developed and developing countries</vt:lpstr>
      <vt:lpstr>Content</vt:lpstr>
      <vt:lpstr>What is Globalization?</vt:lpstr>
      <vt:lpstr>PowerPoint Presentation</vt:lpstr>
      <vt:lpstr>Driving factors of globalization</vt:lpstr>
      <vt:lpstr>Project analysis slide 8</vt:lpstr>
      <vt:lpstr>KOF Globalization index</vt:lpstr>
      <vt:lpstr>PowerPoint Presentation</vt:lpstr>
      <vt:lpstr>PowerPoint Presentation</vt:lpstr>
      <vt:lpstr>PowerPoint Presentation</vt:lpstr>
      <vt:lpstr>For which countries it was good: developed or developing?  </vt:lpstr>
      <vt:lpstr>For which countries it was good: developed or developing? </vt:lpstr>
      <vt:lpstr>For which countries it was good: developed or developing? </vt:lpstr>
      <vt:lpstr>Have a look at various countries:</vt:lpstr>
      <vt:lpstr>Have a look at various countries: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Globalization of the world economy, its impact on the development of developed and developing countries</dc:title>
  <dc:creator>Elnur Alasgarov</dc:creator>
  <cp:lastModifiedBy>Huseyn</cp:lastModifiedBy>
  <cp:revision>79</cp:revision>
  <dcterms:created xsi:type="dcterms:W3CDTF">2021-10-31T06:07:52Z</dcterms:created>
  <dcterms:modified xsi:type="dcterms:W3CDTF">2021-10-31T21:24:51Z</dcterms:modified>
</cp:coreProperties>
</file>