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notesSlides/notesSlide13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258" r:id="rId3"/>
    <p:sldId id="317" r:id="rId4"/>
    <p:sldId id="313" r:id="rId5"/>
    <p:sldId id="314" r:id="rId6"/>
    <p:sldId id="315" r:id="rId7"/>
    <p:sldId id="316" r:id="rId8"/>
    <p:sldId id="259" r:id="rId9"/>
    <p:sldId id="318" r:id="rId10"/>
    <p:sldId id="319" r:id="rId11"/>
    <p:sldId id="260" r:id="rId12"/>
    <p:sldId id="320" r:id="rId13"/>
    <p:sldId id="321" r:id="rId14"/>
    <p:sldId id="322" r:id="rId15"/>
    <p:sldId id="261" r:id="rId16"/>
    <p:sldId id="323" r:id="rId17"/>
    <p:sldId id="326" r:id="rId18"/>
    <p:sldId id="325" r:id="rId19"/>
    <p:sldId id="291" r:id="rId20"/>
  </p:sldIdLst>
  <p:sldSz cx="9144000" cy="5143500" type="screen16x9"/>
  <p:notesSz cx="6858000" cy="9144000"/>
  <p:embeddedFontLst>
    <p:embeddedFont>
      <p:font typeface="Black Han Sans" panose="020B0604020202020204" charset="-127"/>
      <p:regular r:id="rId22"/>
    </p:embeddedFont>
    <p:embeddedFont>
      <p:font typeface="Barlow SemiBold" panose="00000700000000000000" pitchFamily="2" charset="0"/>
      <p:regular r:id="rId23"/>
      <p:bold r:id="rId24"/>
      <p:italic r:id="rId25"/>
      <p:boldItalic r:id="rId26"/>
    </p:embeddedFont>
    <p:embeddedFont>
      <p:font typeface="Commissioner" panose="020B0604020202020204" charset="0"/>
      <p:regular r:id="rId27"/>
      <p:bold r:id="rId28"/>
    </p:embeddedFont>
    <p:embeddedFont>
      <p:font typeface="Commissioner ExtraBold" charset="0"/>
      <p:bold r:id="rId29"/>
    </p:embeddedFont>
    <p:embeddedFont>
      <p:font typeface="Francois One" panose="020B0604020202020204" charset="0"/>
      <p:regular r:id="rId30"/>
    </p:embeddedFont>
    <p:embeddedFont>
      <p:font typeface="Montserrat" panose="00000500000000000000" pitchFamily="2" charset="0"/>
      <p:regular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ed Hat Display" panose="020B060402020202020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Syne" panose="020B0604020202020204" charset="0"/>
      <p:regular r:id="rId44"/>
      <p:bold r:id="rId45"/>
    </p:embeddedFont>
    <p:embeddedFont>
      <p:font typeface="Syne SemiBold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AB06ED-B867-4EC3-9498-05D72CCD64EC}">
  <a:tblStyle styleId="{32AB06ED-B867-4EC3-9498-05D72CCD64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CP&#304;%20-%20istehlak%20qiym&#601;tl&#305;ri%20indeks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System%20of%20national%20accounts%20and%20balance%20of%20payments%20-%20Main%20macroeconomic%20indicators.xls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&#304;qtisadiyyat&#305;n%20sah&#601;l&#601;ri%20&#252;zr&#601;%20&#252;mumi%20daxili%20m&#601;hsu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&#304;qtisadiyyat&#305;n%20sah&#601;l&#601;ri%20&#252;zr&#601;%20&#252;mumi%20daxili%20m&#601;hsu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&#304;qtisadiyyat&#305;n%20sah&#601;l&#601;ri%20&#252;zr&#601;%20&#252;mumi%20daxili%20m&#601;hsu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&#304;qtisadiyyat&#305;n%20sah&#601;l&#601;ri%20&#252;zr&#601;%20&#252;mumi%20daxili%20m&#601;hsu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CP&#304;%20-%20istehlak%20qiym&#601;tl&#305;ri%20indeks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CP&#304;%20-%20istehlak%20qiym&#601;tl&#305;ri%20indeks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CP&#304;%20-%20istehlak%20qiym&#601;tl&#305;ri%20indeks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CP&#304;%20-%20istehlak%20qiym&#601;tl&#305;ri%20indeks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CP&#304;%20-%20istehlak%20qiym&#601;tl&#305;ri%20indeks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System%20of%20national%20accounts%20and%20balance%20of%20payments%20-%20Main%20macroeconomic%20indicators.xls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seyn\Downloads\System%20of%20national%20accounts%20and%20balance%20of%20payments%20-%20Main%20macroeconomic%20indicators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useyn\Downloads\System%20of%20national%20accounts%20and%20balance%20of%20payments%20-%20Main%20macroeconomic%20indicator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dirty="0">
                <a:latin typeface="Montserrat" panose="00000500000000000000" pitchFamily="2" charset="0"/>
              </a:rPr>
              <a:t>CPI</a:t>
            </a:r>
            <a:r>
              <a:rPr lang="en-US" baseline="0" dirty="0">
                <a:latin typeface="Montserrat" panose="00000500000000000000" pitchFamily="2" charset="0"/>
              </a:rPr>
              <a:t> </a:t>
            </a:r>
            <a:endParaRPr lang="en-US" dirty="0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CPI!$AJ$7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CPI!$AI$8:$AI$79</c:f>
              <c:numCache>
                <c:formatCode>m/d/yyyy</c:formatCode>
                <c:ptCount val="72"/>
                <c:pt idx="0">
                  <c:v>42339</c:v>
                </c:pt>
                <c:pt idx="1">
                  <c:v>44896</c:v>
                </c:pt>
                <c:pt idx="2">
                  <c:v>45992</c:v>
                </c:pt>
                <c:pt idx="3">
                  <c:v>45992</c:v>
                </c:pt>
                <c:pt idx="4">
                  <c:v>45261</c:v>
                </c:pt>
                <c:pt idx="5">
                  <c:v>44166</c:v>
                </c:pt>
                <c:pt idx="6">
                  <c:v>43435</c:v>
                </c:pt>
                <c:pt idx="7">
                  <c:v>43070</c:v>
                </c:pt>
                <c:pt idx="8">
                  <c:v>43435</c:v>
                </c:pt>
                <c:pt idx="9">
                  <c:v>43800</c:v>
                </c:pt>
                <c:pt idx="10">
                  <c:v>44166</c:v>
                </c:pt>
                <c:pt idx="11">
                  <c:v>45992</c:v>
                </c:pt>
                <c:pt idx="12">
                  <c:v>50010</c:v>
                </c:pt>
                <c:pt idx="13">
                  <c:v>50375</c:v>
                </c:pt>
                <c:pt idx="14">
                  <c:v>50375</c:v>
                </c:pt>
                <c:pt idx="15">
                  <c:v>50375</c:v>
                </c:pt>
                <c:pt idx="16">
                  <c:v>50010</c:v>
                </c:pt>
                <c:pt idx="17">
                  <c:v>49644</c:v>
                </c:pt>
                <c:pt idx="18">
                  <c:v>48914</c:v>
                </c:pt>
                <c:pt idx="19">
                  <c:v>48914</c:v>
                </c:pt>
                <c:pt idx="20">
                  <c:v>51105</c:v>
                </c:pt>
                <c:pt idx="21">
                  <c:v>52201</c:v>
                </c:pt>
                <c:pt idx="22">
                  <c:v>53662</c:v>
                </c:pt>
                <c:pt idx="23">
                  <c:v>55854</c:v>
                </c:pt>
                <c:pt idx="24">
                  <c:v>57315</c:v>
                </c:pt>
                <c:pt idx="25">
                  <c:v>58776</c:v>
                </c:pt>
                <c:pt idx="26">
                  <c:v>60602</c:v>
                </c:pt>
                <c:pt idx="27">
                  <c:v>60602</c:v>
                </c:pt>
                <c:pt idx="28">
                  <c:v>59871</c:v>
                </c:pt>
                <c:pt idx="29">
                  <c:v>58410</c:v>
                </c:pt>
                <c:pt idx="30">
                  <c:v>57680</c:v>
                </c:pt>
                <c:pt idx="31">
                  <c:v>58045</c:v>
                </c:pt>
                <c:pt idx="32">
                  <c:v>58776</c:v>
                </c:pt>
                <c:pt idx="33">
                  <c:v>60237</c:v>
                </c:pt>
                <c:pt idx="34">
                  <c:v>60237</c:v>
                </c:pt>
                <c:pt idx="35">
                  <c:v>60967</c:v>
                </c:pt>
                <c:pt idx="36">
                  <c:v>61332</c:v>
                </c:pt>
                <c:pt idx="37">
                  <c:v>61332</c:v>
                </c:pt>
                <c:pt idx="38">
                  <c:v>61698</c:v>
                </c:pt>
                <c:pt idx="39">
                  <c:v>61332</c:v>
                </c:pt>
                <c:pt idx="40">
                  <c:v>60602</c:v>
                </c:pt>
                <c:pt idx="41">
                  <c:v>59871</c:v>
                </c:pt>
                <c:pt idx="42">
                  <c:v>58776</c:v>
                </c:pt>
                <c:pt idx="43">
                  <c:v>59141</c:v>
                </c:pt>
                <c:pt idx="44">
                  <c:v>59141</c:v>
                </c:pt>
                <c:pt idx="45">
                  <c:v>59506</c:v>
                </c:pt>
                <c:pt idx="46">
                  <c:v>60237</c:v>
                </c:pt>
                <c:pt idx="47">
                  <c:v>60967</c:v>
                </c:pt>
                <c:pt idx="48">
                  <c:v>61698</c:v>
                </c:pt>
                <c:pt idx="49">
                  <c:v>62428</c:v>
                </c:pt>
                <c:pt idx="50">
                  <c:v>63159</c:v>
                </c:pt>
                <c:pt idx="51">
                  <c:v>63524</c:v>
                </c:pt>
                <c:pt idx="52">
                  <c:v>63159</c:v>
                </c:pt>
                <c:pt idx="53">
                  <c:v>62428</c:v>
                </c:pt>
                <c:pt idx="54">
                  <c:v>62428</c:v>
                </c:pt>
                <c:pt idx="55">
                  <c:v>61698</c:v>
                </c:pt>
                <c:pt idx="56">
                  <c:v>62428</c:v>
                </c:pt>
                <c:pt idx="57">
                  <c:v>62428</c:v>
                </c:pt>
                <c:pt idx="58">
                  <c:v>62793</c:v>
                </c:pt>
                <c:pt idx="59">
                  <c:v>63524</c:v>
                </c:pt>
                <c:pt idx="60">
                  <c:v>64620</c:v>
                </c:pt>
                <c:pt idx="61">
                  <c:v>65715</c:v>
                </c:pt>
                <c:pt idx="62">
                  <c:v>66811</c:v>
                </c:pt>
                <c:pt idx="63">
                  <c:v>67542</c:v>
                </c:pt>
                <c:pt idx="64">
                  <c:v>66446</c:v>
                </c:pt>
                <c:pt idx="65">
                  <c:v>65715</c:v>
                </c:pt>
                <c:pt idx="66">
                  <c:v>65350</c:v>
                </c:pt>
                <c:pt idx="67">
                  <c:v>64985</c:v>
                </c:pt>
                <c:pt idx="68">
                  <c:v>64985</c:v>
                </c:pt>
                <c:pt idx="69">
                  <c:v>64985</c:v>
                </c:pt>
                <c:pt idx="70">
                  <c:v>65350</c:v>
                </c:pt>
                <c:pt idx="71">
                  <c:v>66446</c:v>
                </c:pt>
              </c:numCache>
            </c:numRef>
          </c:cat>
          <c:val>
            <c:numRef>
              <c:f>CPI!$AJ$8:$AJ$79</c:f>
              <c:numCache>
                <c:formatCode>0.0</c:formatCode>
                <c:ptCount val="72"/>
                <c:pt idx="0">
                  <c:v>113.9</c:v>
                </c:pt>
                <c:pt idx="1">
                  <c:v>118.5</c:v>
                </c:pt>
                <c:pt idx="2">
                  <c:v>119.6</c:v>
                </c:pt>
                <c:pt idx="3">
                  <c:v>119.3</c:v>
                </c:pt>
                <c:pt idx="4">
                  <c:v>118.6</c:v>
                </c:pt>
                <c:pt idx="5">
                  <c:v>117.3</c:v>
                </c:pt>
                <c:pt idx="6">
                  <c:v>116.4</c:v>
                </c:pt>
                <c:pt idx="7">
                  <c:v>116.3</c:v>
                </c:pt>
                <c:pt idx="8">
                  <c:v>116.6</c:v>
                </c:pt>
                <c:pt idx="9">
                  <c:v>116.8</c:v>
                </c:pt>
                <c:pt idx="10">
                  <c:v>117.2</c:v>
                </c:pt>
                <c:pt idx="11">
                  <c:v>122.3</c:v>
                </c:pt>
                <c:pt idx="12">
                  <c:v>129.4</c:v>
                </c:pt>
                <c:pt idx="13">
                  <c:v>130</c:v>
                </c:pt>
                <c:pt idx="14">
                  <c:v>130.6</c:v>
                </c:pt>
                <c:pt idx="15">
                  <c:v>130.80000000000001</c:v>
                </c:pt>
                <c:pt idx="16">
                  <c:v>130.6</c:v>
                </c:pt>
                <c:pt idx="17">
                  <c:v>130</c:v>
                </c:pt>
                <c:pt idx="18">
                  <c:v>129.69999999999999</c:v>
                </c:pt>
                <c:pt idx="19">
                  <c:v>130.30000000000001</c:v>
                </c:pt>
                <c:pt idx="20">
                  <c:v>133.30000000000001</c:v>
                </c:pt>
                <c:pt idx="21">
                  <c:v>135.1</c:v>
                </c:pt>
                <c:pt idx="22">
                  <c:v>137.30000000000001</c:v>
                </c:pt>
                <c:pt idx="23">
                  <c:v>141.5</c:v>
                </c:pt>
                <c:pt idx="24">
                  <c:v>144.80000000000001</c:v>
                </c:pt>
                <c:pt idx="25">
                  <c:v>147.1</c:v>
                </c:pt>
                <c:pt idx="26">
                  <c:v>149.5</c:v>
                </c:pt>
                <c:pt idx="27">
                  <c:v>149.80000000000001</c:v>
                </c:pt>
                <c:pt idx="28">
                  <c:v>150.1</c:v>
                </c:pt>
                <c:pt idx="29">
                  <c:v>148.5</c:v>
                </c:pt>
                <c:pt idx="30">
                  <c:v>148.69999999999999</c:v>
                </c:pt>
                <c:pt idx="31">
                  <c:v>149</c:v>
                </c:pt>
                <c:pt idx="32">
                  <c:v>150.1</c:v>
                </c:pt>
                <c:pt idx="33">
                  <c:v>151.80000000000001</c:v>
                </c:pt>
                <c:pt idx="34">
                  <c:v>152</c:v>
                </c:pt>
                <c:pt idx="35">
                  <c:v>152.69999999999999</c:v>
                </c:pt>
                <c:pt idx="36">
                  <c:v>152.69999999999999</c:v>
                </c:pt>
                <c:pt idx="37">
                  <c:v>153</c:v>
                </c:pt>
                <c:pt idx="38">
                  <c:v>153.30000000000001</c:v>
                </c:pt>
                <c:pt idx="39">
                  <c:v>153</c:v>
                </c:pt>
                <c:pt idx="40">
                  <c:v>152.9</c:v>
                </c:pt>
                <c:pt idx="41">
                  <c:v>151.9</c:v>
                </c:pt>
                <c:pt idx="42">
                  <c:v>151</c:v>
                </c:pt>
                <c:pt idx="43">
                  <c:v>152.30000000000001</c:v>
                </c:pt>
                <c:pt idx="44">
                  <c:v>152.69999999999999</c:v>
                </c:pt>
                <c:pt idx="45">
                  <c:v>153</c:v>
                </c:pt>
                <c:pt idx="46">
                  <c:v>153.9</c:v>
                </c:pt>
                <c:pt idx="47">
                  <c:v>155.1</c:v>
                </c:pt>
                <c:pt idx="48">
                  <c:v>155.35749319999999</c:v>
                </c:pt>
                <c:pt idx="49">
                  <c:v>156.23351959999999</c:v>
                </c:pt>
                <c:pt idx="50">
                  <c:v>157.18155100000001</c:v>
                </c:pt>
                <c:pt idx="51">
                  <c:v>157.78501069999999</c:v>
                </c:pt>
                <c:pt idx="52">
                  <c:v>157.1053144</c:v>
                </c:pt>
                <c:pt idx="53">
                  <c:v>156.37152649999999</c:v>
                </c:pt>
                <c:pt idx="54">
                  <c:v>156.45644250000001</c:v>
                </c:pt>
                <c:pt idx="55">
                  <c:v>155.95620289999999</c:v>
                </c:pt>
                <c:pt idx="56">
                  <c:v>156.49711980000001</c:v>
                </c:pt>
                <c:pt idx="57">
                  <c:v>157.14935270000001</c:v>
                </c:pt>
                <c:pt idx="58">
                  <c:v>157.87827680000001</c:v>
                </c:pt>
                <c:pt idx="59">
                  <c:v>158.7250947</c:v>
                </c:pt>
                <c:pt idx="60">
                  <c:v>159.62306099554996</c:v>
                </c:pt>
                <c:pt idx="61">
                  <c:v>160.75084834054857</c:v>
                </c:pt>
                <c:pt idx="62">
                  <c:v>162.32244701165411</c:v>
                </c:pt>
                <c:pt idx="63">
                  <c:v>162.46123482787362</c:v>
                </c:pt>
                <c:pt idx="64">
                  <c:v>161.62265869167217</c:v>
                </c:pt>
                <c:pt idx="65">
                  <c:v>161.08948122311145</c:v>
                </c:pt>
                <c:pt idx="66">
                  <c:v>160.64526749381912</c:v>
                </c:pt>
                <c:pt idx="67">
                  <c:v>160.35578199459636</c:v>
                </c:pt>
                <c:pt idx="68">
                  <c:v>160.52855795422596</c:v>
                </c:pt>
                <c:pt idx="69">
                  <c:v>160.79708851783136</c:v>
                </c:pt>
                <c:pt idx="70">
                  <c:v>161.59115260712113</c:v>
                </c:pt>
                <c:pt idx="71">
                  <c:v>162.86959617468295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A-4024-8193-1DD60578B5DD}"/>
            </c:ext>
          </c:extLst>
        </c:ser>
        <c:ser>
          <c:idx val="1"/>
          <c:order val="1"/>
          <c:tx>
            <c:strRef>
              <c:f>CPI!$AK$7</c:f>
              <c:strCache>
                <c:ptCount val="1"/>
                <c:pt idx="0">
                  <c:v>non-food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CPI!$AI$8:$AI$79</c:f>
              <c:numCache>
                <c:formatCode>m/d/yyyy</c:formatCode>
                <c:ptCount val="72"/>
                <c:pt idx="0">
                  <c:v>42339</c:v>
                </c:pt>
                <c:pt idx="1">
                  <c:v>44896</c:v>
                </c:pt>
                <c:pt idx="2">
                  <c:v>45992</c:v>
                </c:pt>
                <c:pt idx="3">
                  <c:v>45992</c:v>
                </c:pt>
                <c:pt idx="4">
                  <c:v>45261</c:v>
                </c:pt>
                <c:pt idx="5">
                  <c:v>44166</c:v>
                </c:pt>
                <c:pt idx="6">
                  <c:v>43435</c:v>
                </c:pt>
                <c:pt idx="7">
                  <c:v>43070</c:v>
                </c:pt>
                <c:pt idx="8">
                  <c:v>43435</c:v>
                </c:pt>
                <c:pt idx="9">
                  <c:v>43800</c:v>
                </c:pt>
                <c:pt idx="10">
                  <c:v>44166</c:v>
                </c:pt>
                <c:pt idx="11">
                  <c:v>45992</c:v>
                </c:pt>
                <c:pt idx="12">
                  <c:v>50010</c:v>
                </c:pt>
                <c:pt idx="13">
                  <c:v>50375</c:v>
                </c:pt>
                <c:pt idx="14">
                  <c:v>50375</c:v>
                </c:pt>
                <c:pt idx="15">
                  <c:v>50375</c:v>
                </c:pt>
                <c:pt idx="16">
                  <c:v>50010</c:v>
                </c:pt>
                <c:pt idx="17">
                  <c:v>49644</c:v>
                </c:pt>
                <c:pt idx="18">
                  <c:v>48914</c:v>
                </c:pt>
                <c:pt idx="19">
                  <c:v>48914</c:v>
                </c:pt>
                <c:pt idx="20">
                  <c:v>51105</c:v>
                </c:pt>
                <c:pt idx="21">
                  <c:v>52201</c:v>
                </c:pt>
                <c:pt idx="22">
                  <c:v>53662</c:v>
                </c:pt>
                <c:pt idx="23">
                  <c:v>55854</c:v>
                </c:pt>
                <c:pt idx="24">
                  <c:v>57315</c:v>
                </c:pt>
                <c:pt idx="25">
                  <c:v>58776</c:v>
                </c:pt>
                <c:pt idx="26">
                  <c:v>60602</c:v>
                </c:pt>
                <c:pt idx="27">
                  <c:v>60602</c:v>
                </c:pt>
                <c:pt idx="28">
                  <c:v>59871</c:v>
                </c:pt>
                <c:pt idx="29">
                  <c:v>58410</c:v>
                </c:pt>
                <c:pt idx="30">
                  <c:v>57680</c:v>
                </c:pt>
                <c:pt idx="31">
                  <c:v>58045</c:v>
                </c:pt>
                <c:pt idx="32">
                  <c:v>58776</c:v>
                </c:pt>
                <c:pt idx="33">
                  <c:v>60237</c:v>
                </c:pt>
                <c:pt idx="34">
                  <c:v>60237</c:v>
                </c:pt>
                <c:pt idx="35">
                  <c:v>60967</c:v>
                </c:pt>
                <c:pt idx="36">
                  <c:v>61332</c:v>
                </c:pt>
                <c:pt idx="37">
                  <c:v>61332</c:v>
                </c:pt>
                <c:pt idx="38">
                  <c:v>61698</c:v>
                </c:pt>
                <c:pt idx="39">
                  <c:v>61332</c:v>
                </c:pt>
                <c:pt idx="40">
                  <c:v>60602</c:v>
                </c:pt>
                <c:pt idx="41">
                  <c:v>59871</c:v>
                </c:pt>
                <c:pt idx="42">
                  <c:v>58776</c:v>
                </c:pt>
                <c:pt idx="43">
                  <c:v>59141</c:v>
                </c:pt>
                <c:pt idx="44">
                  <c:v>59141</c:v>
                </c:pt>
                <c:pt idx="45">
                  <c:v>59506</c:v>
                </c:pt>
                <c:pt idx="46">
                  <c:v>60237</c:v>
                </c:pt>
                <c:pt idx="47">
                  <c:v>60967</c:v>
                </c:pt>
                <c:pt idx="48">
                  <c:v>61698</c:v>
                </c:pt>
                <c:pt idx="49">
                  <c:v>62428</c:v>
                </c:pt>
                <c:pt idx="50">
                  <c:v>63159</c:v>
                </c:pt>
                <c:pt idx="51">
                  <c:v>63524</c:v>
                </c:pt>
                <c:pt idx="52">
                  <c:v>63159</c:v>
                </c:pt>
                <c:pt idx="53">
                  <c:v>62428</c:v>
                </c:pt>
                <c:pt idx="54">
                  <c:v>62428</c:v>
                </c:pt>
                <c:pt idx="55">
                  <c:v>61698</c:v>
                </c:pt>
                <c:pt idx="56">
                  <c:v>62428</c:v>
                </c:pt>
                <c:pt idx="57">
                  <c:v>62428</c:v>
                </c:pt>
                <c:pt idx="58">
                  <c:v>62793</c:v>
                </c:pt>
                <c:pt idx="59">
                  <c:v>63524</c:v>
                </c:pt>
                <c:pt idx="60">
                  <c:v>64620</c:v>
                </c:pt>
                <c:pt idx="61">
                  <c:v>65715</c:v>
                </c:pt>
                <c:pt idx="62">
                  <c:v>66811</c:v>
                </c:pt>
                <c:pt idx="63">
                  <c:v>67542</c:v>
                </c:pt>
                <c:pt idx="64">
                  <c:v>66446</c:v>
                </c:pt>
                <c:pt idx="65">
                  <c:v>65715</c:v>
                </c:pt>
                <c:pt idx="66">
                  <c:v>65350</c:v>
                </c:pt>
                <c:pt idx="67">
                  <c:v>64985</c:v>
                </c:pt>
                <c:pt idx="68">
                  <c:v>64985</c:v>
                </c:pt>
                <c:pt idx="69">
                  <c:v>64985</c:v>
                </c:pt>
                <c:pt idx="70">
                  <c:v>65350</c:v>
                </c:pt>
                <c:pt idx="71">
                  <c:v>66446</c:v>
                </c:pt>
              </c:numCache>
            </c:numRef>
          </c:cat>
          <c:val>
            <c:numRef>
              <c:f>CPI!$AK$8:$AK$79</c:f>
              <c:numCache>
                <c:formatCode>0.0</c:formatCode>
                <c:ptCount val="72"/>
                <c:pt idx="0">
                  <c:v>107.8</c:v>
                </c:pt>
                <c:pt idx="1">
                  <c:v>111.2</c:v>
                </c:pt>
                <c:pt idx="2">
                  <c:v>111.8</c:v>
                </c:pt>
                <c:pt idx="3">
                  <c:v>111.3</c:v>
                </c:pt>
                <c:pt idx="4">
                  <c:v>111.5</c:v>
                </c:pt>
                <c:pt idx="5">
                  <c:v>111.5</c:v>
                </c:pt>
                <c:pt idx="6">
                  <c:v>111.5</c:v>
                </c:pt>
                <c:pt idx="7">
                  <c:v>111.6</c:v>
                </c:pt>
                <c:pt idx="8">
                  <c:v>111.7</c:v>
                </c:pt>
                <c:pt idx="9">
                  <c:v>111.8</c:v>
                </c:pt>
                <c:pt idx="10">
                  <c:v>111.8</c:v>
                </c:pt>
                <c:pt idx="11">
                  <c:v>119.7</c:v>
                </c:pt>
                <c:pt idx="12">
                  <c:v>126.4</c:v>
                </c:pt>
                <c:pt idx="13">
                  <c:v>127.1</c:v>
                </c:pt>
                <c:pt idx="14">
                  <c:v>127.7</c:v>
                </c:pt>
                <c:pt idx="15">
                  <c:v>128.4</c:v>
                </c:pt>
                <c:pt idx="16">
                  <c:v>128.80000000000001</c:v>
                </c:pt>
                <c:pt idx="17">
                  <c:v>129.19999999999999</c:v>
                </c:pt>
                <c:pt idx="18">
                  <c:v>129.4</c:v>
                </c:pt>
                <c:pt idx="19">
                  <c:v>130.1</c:v>
                </c:pt>
                <c:pt idx="20">
                  <c:v>132.1</c:v>
                </c:pt>
                <c:pt idx="21">
                  <c:v>133.6</c:v>
                </c:pt>
                <c:pt idx="22">
                  <c:v>136.1</c:v>
                </c:pt>
                <c:pt idx="23">
                  <c:v>139.1</c:v>
                </c:pt>
                <c:pt idx="24">
                  <c:v>141.9</c:v>
                </c:pt>
                <c:pt idx="25">
                  <c:v>143.1</c:v>
                </c:pt>
                <c:pt idx="26">
                  <c:v>144</c:v>
                </c:pt>
                <c:pt idx="27">
                  <c:v>144.30000000000001</c:v>
                </c:pt>
                <c:pt idx="28">
                  <c:v>144.6</c:v>
                </c:pt>
                <c:pt idx="29">
                  <c:v>144.69999999999999</c:v>
                </c:pt>
                <c:pt idx="30">
                  <c:v>147</c:v>
                </c:pt>
                <c:pt idx="31">
                  <c:v>147.1</c:v>
                </c:pt>
                <c:pt idx="32">
                  <c:v>147.69999999999999</c:v>
                </c:pt>
                <c:pt idx="33">
                  <c:v>148.1</c:v>
                </c:pt>
                <c:pt idx="34">
                  <c:v>148.5</c:v>
                </c:pt>
                <c:pt idx="35">
                  <c:v>148.80000000000001</c:v>
                </c:pt>
                <c:pt idx="36">
                  <c:v>149.1</c:v>
                </c:pt>
                <c:pt idx="37">
                  <c:v>149.19999999999999</c:v>
                </c:pt>
                <c:pt idx="38">
                  <c:v>149.19999999999999</c:v>
                </c:pt>
                <c:pt idx="39">
                  <c:v>149.19999999999999</c:v>
                </c:pt>
                <c:pt idx="40">
                  <c:v>149.1</c:v>
                </c:pt>
                <c:pt idx="41">
                  <c:v>149.19999999999999</c:v>
                </c:pt>
                <c:pt idx="42">
                  <c:v>149.30000000000001</c:v>
                </c:pt>
                <c:pt idx="43">
                  <c:v>149.5</c:v>
                </c:pt>
                <c:pt idx="44">
                  <c:v>149.69999999999999</c:v>
                </c:pt>
                <c:pt idx="45">
                  <c:v>150.1</c:v>
                </c:pt>
                <c:pt idx="46">
                  <c:v>150.4</c:v>
                </c:pt>
                <c:pt idx="47">
                  <c:v>150.6</c:v>
                </c:pt>
                <c:pt idx="48">
                  <c:v>150.8827253</c:v>
                </c:pt>
                <c:pt idx="49">
                  <c:v>150.9959053</c:v>
                </c:pt>
                <c:pt idx="50">
                  <c:v>151.0901844</c:v>
                </c:pt>
                <c:pt idx="51">
                  <c:v>151.19117109999999</c:v>
                </c:pt>
                <c:pt idx="52">
                  <c:v>151.1367132</c:v>
                </c:pt>
                <c:pt idx="53">
                  <c:v>151.102585</c:v>
                </c:pt>
                <c:pt idx="54">
                  <c:v>151.3582255</c:v>
                </c:pt>
                <c:pt idx="55">
                  <c:v>151.31873160000001</c:v>
                </c:pt>
                <c:pt idx="56">
                  <c:v>151.44978850000001</c:v>
                </c:pt>
                <c:pt idx="57">
                  <c:v>151.62913130000001</c:v>
                </c:pt>
                <c:pt idx="58">
                  <c:v>151.95858910000001</c:v>
                </c:pt>
                <c:pt idx="59">
                  <c:v>152.13605670000001</c:v>
                </c:pt>
                <c:pt idx="60">
                  <c:v>152.52948636609892</c:v>
                </c:pt>
                <c:pt idx="61">
                  <c:v>152.68630165357436</c:v>
                </c:pt>
                <c:pt idx="62">
                  <c:v>152.96914522560814</c:v>
                </c:pt>
                <c:pt idx="63">
                  <c:v>153.09634430209599</c:v>
                </c:pt>
                <c:pt idx="64">
                  <c:v>153.19442413224354</c:v>
                </c:pt>
                <c:pt idx="65">
                  <c:v>153.33601683051074</c:v>
                </c:pt>
                <c:pt idx="66">
                  <c:v>153.37571335138983</c:v>
                </c:pt>
                <c:pt idx="67">
                  <c:v>153.42873751491649</c:v>
                </c:pt>
                <c:pt idx="68">
                  <c:v>153.49943023416009</c:v>
                </c:pt>
                <c:pt idx="69">
                  <c:v>153.69433615559879</c:v>
                </c:pt>
                <c:pt idx="70">
                  <c:v>153.83993389281918</c:v>
                </c:pt>
                <c:pt idx="71">
                  <c:v>154.00259009211115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A-4024-8193-1DD60578B5DD}"/>
            </c:ext>
          </c:extLst>
        </c:ser>
        <c:ser>
          <c:idx val="2"/>
          <c:order val="2"/>
          <c:tx>
            <c:strRef>
              <c:f>CPI!$AL$7</c:f>
              <c:strCache>
                <c:ptCount val="1"/>
                <c:pt idx="0">
                  <c:v>services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CPI!$AI$8:$AI$79</c:f>
              <c:numCache>
                <c:formatCode>m/d/yyyy</c:formatCode>
                <c:ptCount val="72"/>
                <c:pt idx="0">
                  <c:v>42339</c:v>
                </c:pt>
                <c:pt idx="1">
                  <c:v>44896</c:v>
                </c:pt>
                <c:pt idx="2">
                  <c:v>45992</c:v>
                </c:pt>
                <c:pt idx="3">
                  <c:v>45992</c:v>
                </c:pt>
                <c:pt idx="4">
                  <c:v>45261</c:v>
                </c:pt>
                <c:pt idx="5">
                  <c:v>44166</c:v>
                </c:pt>
                <c:pt idx="6">
                  <c:v>43435</c:v>
                </c:pt>
                <c:pt idx="7">
                  <c:v>43070</c:v>
                </c:pt>
                <c:pt idx="8">
                  <c:v>43435</c:v>
                </c:pt>
                <c:pt idx="9">
                  <c:v>43800</c:v>
                </c:pt>
                <c:pt idx="10">
                  <c:v>44166</c:v>
                </c:pt>
                <c:pt idx="11">
                  <c:v>45992</c:v>
                </c:pt>
                <c:pt idx="12">
                  <c:v>50010</c:v>
                </c:pt>
                <c:pt idx="13">
                  <c:v>50375</c:v>
                </c:pt>
                <c:pt idx="14">
                  <c:v>50375</c:v>
                </c:pt>
                <c:pt idx="15">
                  <c:v>50375</c:v>
                </c:pt>
                <c:pt idx="16">
                  <c:v>50010</c:v>
                </c:pt>
                <c:pt idx="17">
                  <c:v>49644</c:v>
                </c:pt>
                <c:pt idx="18">
                  <c:v>48914</c:v>
                </c:pt>
                <c:pt idx="19">
                  <c:v>48914</c:v>
                </c:pt>
                <c:pt idx="20">
                  <c:v>51105</c:v>
                </c:pt>
                <c:pt idx="21">
                  <c:v>52201</c:v>
                </c:pt>
                <c:pt idx="22">
                  <c:v>53662</c:v>
                </c:pt>
                <c:pt idx="23">
                  <c:v>55854</c:v>
                </c:pt>
                <c:pt idx="24">
                  <c:v>57315</c:v>
                </c:pt>
                <c:pt idx="25">
                  <c:v>58776</c:v>
                </c:pt>
                <c:pt idx="26">
                  <c:v>60602</c:v>
                </c:pt>
                <c:pt idx="27">
                  <c:v>60602</c:v>
                </c:pt>
                <c:pt idx="28">
                  <c:v>59871</c:v>
                </c:pt>
                <c:pt idx="29">
                  <c:v>58410</c:v>
                </c:pt>
                <c:pt idx="30">
                  <c:v>57680</c:v>
                </c:pt>
                <c:pt idx="31">
                  <c:v>58045</c:v>
                </c:pt>
                <c:pt idx="32">
                  <c:v>58776</c:v>
                </c:pt>
                <c:pt idx="33">
                  <c:v>60237</c:v>
                </c:pt>
                <c:pt idx="34">
                  <c:v>60237</c:v>
                </c:pt>
                <c:pt idx="35">
                  <c:v>60967</c:v>
                </c:pt>
                <c:pt idx="36">
                  <c:v>61332</c:v>
                </c:pt>
                <c:pt idx="37">
                  <c:v>61332</c:v>
                </c:pt>
                <c:pt idx="38">
                  <c:v>61698</c:v>
                </c:pt>
                <c:pt idx="39">
                  <c:v>61332</c:v>
                </c:pt>
                <c:pt idx="40">
                  <c:v>60602</c:v>
                </c:pt>
                <c:pt idx="41">
                  <c:v>59871</c:v>
                </c:pt>
                <c:pt idx="42">
                  <c:v>58776</c:v>
                </c:pt>
                <c:pt idx="43">
                  <c:v>59141</c:v>
                </c:pt>
                <c:pt idx="44">
                  <c:v>59141</c:v>
                </c:pt>
                <c:pt idx="45">
                  <c:v>59506</c:v>
                </c:pt>
                <c:pt idx="46">
                  <c:v>60237</c:v>
                </c:pt>
                <c:pt idx="47">
                  <c:v>60967</c:v>
                </c:pt>
                <c:pt idx="48">
                  <c:v>61698</c:v>
                </c:pt>
                <c:pt idx="49">
                  <c:v>62428</c:v>
                </c:pt>
                <c:pt idx="50">
                  <c:v>63159</c:v>
                </c:pt>
                <c:pt idx="51">
                  <c:v>63524</c:v>
                </c:pt>
                <c:pt idx="52">
                  <c:v>63159</c:v>
                </c:pt>
                <c:pt idx="53">
                  <c:v>62428</c:v>
                </c:pt>
                <c:pt idx="54">
                  <c:v>62428</c:v>
                </c:pt>
                <c:pt idx="55">
                  <c:v>61698</c:v>
                </c:pt>
                <c:pt idx="56">
                  <c:v>62428</c:v>
                </c:pt>
                <c:pt idx="57">
                  <c:v>62428</c:v>
                </c:pt>
                <c:pt idx="58">
                  <c:v>62793</c:v>
                </c:pt>
                <c:pt idx="59">
                  <c:v>63524</c:v>
                </c:pt>
                <c:pt idx="60">
                  <c:v>64620</c:v>
                </c:pt>
                <c:pt idx="61">
                  <c:v>65715</c:v>
                </c:pt>
                <c:pt idx="62">
                  <c:v>66811</c:v>
                </c:pt>
                <c:pt idx="63">
                  <c:v>67542</c:v>
                </c:pt>
                <c:pt idx="64">
                  <c:v>66446</c:v>
                </c:pt>
                <c:pt idx="65">
                  <c:v>65715</c:v>
                </c:pt>
                <c:pt idx="66">
                  <c:v>65350</c:v>
                </c:pt>
                <c:pt idx="67">
                  <c:v>64985</c:v>
                </c:pt>
                <c:pt idx="68">
                  <c:v>64985</c:v>
                </c:pt>
                <c:pt idx="69">
                  <c:v>64985</c:v>
                </c:pt>
                <c:pt idx="70">
                  <c:v>65350</c:v>
                </c:pt>
                <c:pt idx="71">
                  <c:v>66446</c:v>
                </c:pt>
              </c:numCache>
            </c:numRef>
          </c:cat>
          <c:val>
            <c:numRef>
              <c:f>CPI!$AL$8:$AL$79</c:f>
              <c:numCache>
                <c:formatCode>0.0</c:formatCode>
                <c:ptCount val="72"/>
                <c:pt idx="0">
                  <c:v>110.5</c:v>
                </c:pt>
                <c:pt idx="1">
                  <c:v>111.9</c:v>
                </c:pt>
                <c:pt idx="2">
                  <c:v>111.9</c:v>
                </c:pt>
                <c:pt idx="3">
                  <c:v>110.9</c:v>
                </c:pt>
                <c:pt idx="4">
                  <c:v>111</c:v>
                </c:pt>
                <c:pt idx="5">
                  <c:v>111.1</c:v>
                </c:pt>
                <c:pt idx="6">
                  <c:v>111.1</c:v>
                </c:pt>
                <c:pt idx="7">
                  <c:v>111</c:v>
                </c:pt>
                <c:pt idx="8">
                  <c:v>111.1</c:v>
                </c:pt>
                <c:pt idx="9">
                  <c:v>111.1</c:v>
                </c:pt>
                <c:pt idx="10">
                  <c:v>111.1</c:v>
                </c:pt>
                <c:pt idx="11">
                  <c:v>113.2</c:v>
                </c:pt>
                <c:pt idx="12">
                  <c:v>115.6</c:v>
                </c:pt>
                <c:pt idx="13">
                  <c:v>115.8</c:v>
                </c:pt>
                <c:pt idx="14">
                  <c:v>116.3</c:v>
                </c:pt>
                <c:pt idx="15">
                  <c:v>116.3</c:v>
                </c:pt>
                <c:pt idx="16">
                  <c:v>116.6</c:v>
                </c:pt>
                <c:pt idx="17">
                  <c:v>116.6</c:v>
                </c:pt>
                <c:pt idx="18">
                  <c:v>117.8</c:v>
                </c:pt>
                <c:pt idx="19">
                  <c:v>118.3</c:v>
                </c:pt>
                <c:pt idx="20">
                  <c:v>119</c:v>
                </c:pt>
                <c:pt idx="21">
                  <c:v>119.2</c:v>
                </c:pt>
                <c:pt idx="22">
                  <c:v>119.6</c:v>
                </c:pt>
                <c:pt idx="23">
                  <c:v>122.5</c:v>
                </c:pt>
                <c:pt idx="24">
                  <c:v>124.8</c:v>
                </c:pt>
                <c:pt idx="25">
                  <c:v>126.1</c:v>
                </c:pt>
                <c:pt idx="26">
                  <c:v>126.7</c:v>
                </c:pt>
                <c:pt idx="27">
                  <c:v>126.7</c:v>
                </c:pt>
                <c:pt idx="28">
                  <c:v>129.4</c:v>
                </c:pt>
                <c:pt idx="29">
                  <c:v>129.4</c:v>
                </c:pt>
                <c:pt idx="30">
                  <c:v>130</c:v>
                </c:pt>
                <c:pt idx="31">
                  <c:v>130.30000000000001</c:v>
                </c:pt>
                <c:pt idx="32">
                  <c:v>130.5</c:v>
                </c:pt>
                <c:pt idx="33">
                  <c:v>130.69999999999999</c:v>
                </c:pt>
                <c:pt idx="34">
                  <c:v>130.69999999999999</c:v>
                </c:pt>
                <c:pt idx="35">
                  <c:v>130.6</c:v>
                </c:pt>
                <c:pt idx="36">
                  <c:v>129.6</c:v>
                </c:pt>
                <c:pt idx="37">
                  <c:v>129.5</c:v>
                </c:pt>
                <c:pt idx="38">
                  <c:v>129.6</c:v>
                </c:pt>
                <c:pt idx="39">
                  <c:v>129.5</c:v>
                </c:pt>
                <c:pt idx="40">
                  <c:v>131.69999999999999</c:v>
                </c:pt>
                <c:pt idx="41">
                  <c:v>131.69999999999999</c:v>
                </c:pt>
                <c:pt idx="42">
                  <c:v>131.80000000000001</c:v>
                </c:pt>
                <c:pt idx="43">
                  <c:v>134.6</c:v>
                </c:pt>
                <c:pt idx="44">
                  <c:v>134.69999999999999</c:v>
                </c:pt>
                <c:pt idx="45">
                  <c:v>134.80000000000001</c:v>
                </c:pt>
                <c:pt idx="46">
                  <c:v>134.9</c:v>
                </c:pt>
                <c:pt idx="47">
                  <c:v>135</c:v>
                </c:pt>
                <c:pt idx="48">
                  <c:v>134.00216789999999</c:v>
                </c:pt>
                <c:pt idx="49">
                  <c:v>134.22004150000001</c:v>
                </c:pt>
                <c:pt idx="50">
                  <c:v>134.39079190000001</c:v>
                </c:pt>
                <c:pt idx="51">
                  <c:v>134.49810189999999</c:v>
                </c:pt>
                <c:pt idx="52">
                  <c:v>134.59767500000001</c:v>
                </c:pt>
                <c:pt idx="53">
                  <c:v>134.64941339999999</c:v>
                </c:pt>
                <c:pt idx="54">
                  <c:v>134.72230680000001</c:v>
                </c:pt>
                <c:pt idx="55">
                  <c:v>134.7987392</c:v>
                </c:pt>
                <c:pt idx="56">
                  <c:v>134.8292562</c:v>
                </c:pt>
                <c:pt idx="57">
                  <c:v>136.06427049999999</c:v>
                </c:pt>
                <c:pt idx="58">
                  <c:v>136.1332208</c:v>
                </c:pt>
                <c:pt idx="59">
                  <c:v>136.2313723</c:v>
                </c:pt>
                <c:pt idx="60">
                  <c:v>135.98908871356684</c:v>
                </c:pt>
                <c:pt idx="61">
                  <c:v>136.06229232030168</c:v>
                </c:pt>
                <c:pt idx="62">
                  <c:v>136.06457664891241</c:v>
                </c:pt>
                <c:pt idx="63">
                  <c:v>135.0497535759165</c:v>
                </c:pt>
                <c:pt idx="64">
                  <c:v>135.10045613037275</c:v>
                </c:pt>
                <c:pt idx="65">
                  <c:v>136.26432415791982</c:v>
                </c:pt>
                <c:pt idx="66">
                  <c:v>136.26434352626228</c:v>
                </c:pt>
                <c:pt idx="67">
                  <c:v>136.32584315450711</c:v>
                </c:pt>
                <c:pt idx="68">
                  <c:v>136.42919203200896</c:v>
                </c:pt>
                <c:pt idx="69">
                  <c:v>136.47714254825166</c:v>
                </c:pt>
                <c:pt idx="70">
                  <c:v>137.69752608392091</c:v>
                </c:pt>
                <c:pt idx="71">
                  <c:v>137.73257244200917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5A-4024-8193-1DD60578B5DD}"/>
            </c:ext>
          </c:extLst>
        </c:ser>
        <c:ser>
          <c:idx val="3"/>
          <c:order val="3"/>
          <c:tx>
            <c:strRef>
              <c:f>CPI!$AM$7</c:f>
              <c:strCache>
                <c:ptCount val="1"/>
                <c:pt idx="0">
                  <c:v>food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CPI!$AI$8:$AI$79</c:f>
              <c:numCache>
                <c:formatCode>m/d/yyyy</c:formatCode>
                <c:ptCount val="72"/>
                <c:pt idx="0">
                  <c:v>42339</c:v>
                </c:pt>
                <c:pt idx="1">
                  <c:v>44896</c:v>
                </c:pt>
                <c:pt idx="2">
                  <c:v>45992</c:v>
                </c:pt>
                <c:pt idx="3">
                  <c:v>45992</c:v>
                </c:pt>
                <c:pt idx="4">
                  <c:v>45261</c:v>
                </c:pt>
                <c:pt idx="5">
                  <c:v>44166</c:v>
                </c:pt>
                <c:pt idx="6">
                  <c:v>43435</c:v>
                </c:pt>
                <c:pt idx="7">
                  <c:v>43070</c:v>
                </c:pt>
                <c:pt idx="8">
                  <c:v>43435</c:v>
                </c:pt>
                <c:pt idx="9">
                  <c:v>43800</c:v>
                </c:pt>
                <c:pt idx="10">
                  <c:v>44166</c:v>
                </c:pt>
                <c:pt idx="11">
                  <c:v>45992</c:v>
                </c:pt>
                <c:pt idx="12">
                  <c:v>50010</c:v>
                </c:pt>
                <c:pt idx="13">
                  <c:v>50375</c:v>
                </c:pt>
                <c:pt idx="14">
                  <c:v>50375</c:v>
                </c:pt>
                <c:pt idx="15">
                  <c:v>50375</c:v>
                </c:pt>
                <c:pt idx="16">
                  <c:v>50010</c:v>
                </c:pt>
                <c:pt idx="17">
                  <c:v>49644</c:v>
                </c:pt>
                <c:pt idx="18">
                  <c:v>48914</c:v>
                </c:pt>
                <c:pt idx="19">
                  <c:v>48914</c:v>
                </c:pt>
                <c:pt idx="20">
                  <c:v>51105</c:v>
                </c:pt>
                <c:pt idx="21">
                  <c:v>52201</c:v>
                </c:pt>
                <c:pt idx="22">
                  <c:v>53662</c:v>
                </c:pt>
                <c:pt idx="23">
                  <c:v>55854</c:v>
                </c:pt>
                <c:pt idx="24">
                  <c:v>57315</c:v>
                </c:pt>
                <c:pt idx="25">
                  <c:v>58776</c:v>
                </c:pt>
                <c:pt idx="26">
                  <c:v>60602</c:v>
                </c:pt>
                <c:pt idx="27">
                  <c:v>60602</c:v>
                </c:pt>
                <c:pt idx="28">
                  <c:v>59871</c:v>
                </c:pt>
                <c:pt idx="29">
                  <c:v>58410</c:v>
                </c:pt>
                <c:pt idx="30">
                  <c:v>57680</c:v>
                </c:pt>
                <c:pt idx="31">
                  <c:v>58045</c:v>
                </c:pt>
                <c:pt idx="32">
                  <c:v>58776</c:v>
                </c:pt>
                <c:pt idx="33">
                  <c:v>60237</c:v>
                </c:pt>
                <c:pt idx="34">
                  <c:v>60237</c:v>
                </c:pt>
                <c:pt idx="35">
                  <c:v>60967</c:v>
                </c:pt>
                <c:pt idx="36">
                  <c:v>61332</c:v>
                </c:pt>
                <c:pt idx="37">
                  <c:v>61332</c:v>
                </c:pt>
                <c:pt idx="38">
                  <c:v>61698</c:v>
                </c:pt>
                <c:pt idx="39">
                  <c:v>61332</c:v>
                </c:pt>
                <c:pt idx="40">
                  <c:v>60602</c:v>
                </c:pt>
                <c:pt idx="41">
                  <c:v>59871</c:v>
                </c:pt>
                <c:pt idx="42">
                  <c:v>58776</c:v>
                </c:pt>
                <c:pt idx="43">
                  <c:v>59141</c:v>
                </c:pt>
                <c:pt idx="44">
                  <c:v>59141</c:v>
                </c:pt>
                <c:pt idx="45">
                  <c:v>59506</c:v>
                </c:pt>
                <c:pt idx="46">
                  <c:v>60237</c:v>
                </c:pt>
                <c:pt idx="47">
                  <c:v>60967</c:v>
                </c:pt>
                <c:pt idx="48">
                  <c:v>61698</c:v>
                </c:pt>
                <c:pt idx="49">
                  <c:v>62428</c:v>
                </c:pt>
                <c:pt idx="50">
                  <c:v>63159</c:v>
                </c:pt>
                <c:pt idx="51">
                  <c:v>63524</c:v>
                </c:pt>
                <c:pt idx="52">
                  <c:v>63159</c:v>
                </c:pt>
                <c:pt idx="53">
                  <c:v>62428</c:v>
                </c:pt>
                <c:pt idx="54">
                  <c:v>62428</c:v>
                </c:pt>
                <c:pt idx="55">
                  <c:v>61698</c:v>
                </c:pt>
                <c:pt idx="56">
                  <c:v>62428</c:v>
                </c:pt>
                <c:pt idx="57">
                  <c:v>62428</c:v>
                </c:pt>
                <c:pt idx="58">
                  <c:v>62793</c:v>
                </c:pt>
                <c:pt idx="59">
                  <c:v>63524</c:v>
                </c:pt>
                <c:pt idx="60">
                  <c:v>64620</c:v>
                </c:pt>
                <c:pt idx="61">
                  <c:v>65715</c:v>
                </c:pt>
                <c:pt idx="62">
                  <c:v>66811</c:v>
                </c:pt>
                <c:pt idx="63">
                  <c:v>67542</c:v>
                </c:pt>
                <c:pt idx="64">
                  <c:v>66446</c:v>
                </c:pt>
                <c:pt idx="65">
                  <c:v>65715</c:v>
                </c:pt>
                <c:pt idx="66">
                  <c:v>65350</c:v>
                </c:pt>
                <c:pt idx="67">
                  <c:v>64985</c:v>
                </c:pt>
                <c:pt idx="68">
                  <c:v>64985</c:v>
                </c:pt>
                <c:pt idx="69">
                  <c:v>64985</c:v>
                </c:pt>
                <c:pt idx="70">
                  <c:v>65350</c:v>
                </c:pt>
                <c:pt idx="71">
                  <c:v>66446</c:v>
                </c:pt>
              </c:numCache>
            </c:numRef>
          </c:cat>
          <c:val>
            <c:numRef>
              <c:f>CPI!$AM$8:$AM$79</c:f>
              <c:numCache>
                <c:formatCode>0.0</c:formatCode>
                <c:ptCount val="72"/>
                <c:pt idx="0">
                  <c:v>116.2</c:v>
                </c:pt>
                <c:pt idx="1">
                  <c:v>123.9</c:v>
                </c:pt>
                <c:pt idx="2">
                  <c:v>126.1</c:v>
                </c:pt>
                <c:pt idx="3">
                  <c:v>126.7</c:v>
                </c:pt>
                <c:pt idx="4">
                  <c:v>124.7</c:v>
                </c:pt>
                <c:pt idx="5">
                  <c:v>121.3</c:v>
                </c:pt>
                <c:pt idx="6">
                  <c:v>119.2</c:v>
                </c:pt>
                <c:pt idx="7">
                  <c:v>118.9</c:v>
                </c:pt>
                <c:pt idx="8">
                  <c:v>119.6</c:v>
                </c:pt>
                <c:pt idx="9">
                  <c:v>120</c:v>
                </c:pt>
                <c:pt idx="10">
                  <c:v>121</c:v>
                </c:pt>
                <c:pt idx="11">
                  <c:v>126.4</c:v>
                </c:pt>
                <c:pt idx="12">
                  <c:v>137.4</c:v>
                </c:pt>
                <c:pt idx="13">
                  <c:v>138.30000000000001</c:v>
                </c:pt>
                <c:pt idx="14">
                  <c:v>138.69999999999999</c:v>
                </c:pt>
                <c:pt idx="15">
                  <c:v>138.80000000000001</c:v>
                </c:pt>
                <c:pt idx="16">
                  <c:v>137.9</c:v>
                </c:pt>
                <c:pt idx="17">
                  <c:v>136.1</c:v>
                </c:pt>
                <c:pt idx="18">
                  <c:v>134</c:v>
                </c:pt>
                <c:pt idx="19">
                  <c:v>134.80000000000001</c:v>
                </c:pt>
                <c:pt idx="20">
                  <c:v>140.19999999999999</c:v>
                </c:pt>
                <c:pt idx="21">
                  <c:v>143.4</c:v>
                </c:pt>
                <c:pt idx="22">
                  <c:v>147.1</c:v>
                </c:pt>
                <c:pt idx="23">
                  <c:v>153</c:v>
                </c:pt>
                <c:pt idx="24">
                  <c:v>157.4</c:v>
                </c:pt>
                <c:pt idx="25">
                  <c:v>161.30000000000001</c:v>
                </c:pt>
                <c:pt idx="26">
                  <c:v>166.3</c:v>
                </c:pt>
                <c:pt idx="27">
                  <c:v>166.9</c:v>
                </c:pt>
                <c:pt idx="28">
                  <c:v>164.7</c:v>
                </c:pt>
                <c:pt idx="29">
                  <c:v>160.6</c:v>
                </c:pt>
                <c:pt idx="30">
                  <c:v>158.9</c:v>
                </c:pt>
                <c:pt idx="31">
                  <c:v>159.30000000000001</c:v>
                </c:pt>
                <c:pt idx="32">
                  <c:v>161.6</c:v>
                </c:pt>
                <c:pt idx="33">
                  <c:v>165.3</c:v>
                </c:pt>
                <c:pt idx="34">
                  <c:v>165.8</c:v>
                </c:pt>
                <c:pt idx="35">
                  <c:v>167.4</c:v>
                </c:pt>
                <c:pt idx="36">
                  <c:v>168.3</c:v>
                </c:pt>
                <c:pt idx="37">
                  <c:v>168.9</c:v>
                </c:pt>
                <c:pt idx="38">
                  <c:v>169.7</c:v>
                </c:pt>
                <c:pt idx="39">
                  <c:v>168.9</c:v>
                </c:pt>
                <c:pt idx="40">
                  <c:v>166.7</c:v>
                </c:pt>
                <c:pt idx="41">
                  <c:v>164.1</c:v>
                </c:pt>
                <c:pt idx="42">
                  <c:v>161.6</c:v>
                </c:pt>
                <c:pt idx="43">
                  <c:v>162.1</c:v>
                </c:pt>
                <c:pt idx="44">
                  <c:v>162.80000000000001</c:v>
                </c:pt>
                <c:pt idx="45">
                  <c:v>163.1</c:v>
                </c:pt>
                <c:pt idx="46">
                  <c:v>165</c:v>
                </c:pt>
                <c:pt idx="47">
                  <c:v>167.8</c:v>
                </c:pt>
                <c:pt idx="48">
                  <c:v>169.38152669999999</c:v>
                </c:pt>
                <c:pt idx="49">
                  <c:v>171.32361059999999</c:v>
                </c:pt>
                <c:pt idx="50">
                  <c:v>173.51809349999999</c:v>
                </c:pt>
                <c:pt idx="51">
                  <c:v>174.89867459999999</c:v>
                </c:pt>
                <c:pt idx="52">
                  <c:v>173.06162710000001</c:v>
                </c:pt>
                <c:pt idx="53">
                  <c:v>171.13242539999999</c:v>
                </c:pt>
                <c:pt idx="54">
                  <c:v>171.1166819</c:v>
                </c:pt>
                <c:pt idx="55">
                  <c:v>169.7796314</c:v>
                </c:pt>
                <c:pt idx="56">
                  <c:v>171.0503683</c:v>
                </c:pt>
                <c:pt idx="57">
                  <c:v>171.3678065</c:v>
                </c:pt>
                <c:pt idx="58">
                  <c:v>172.95904110000001</c:v>
                </c:pt>
                <c:pt idx="59">
                  <c:v>174.92647819999999</c:v>
                </c:pt>
                <c:pt idx="60">
                  <c:v>177.24670853018694</c:v>
                </c:pt>
                <c:pt idx="61">
                  <c:v>180.01054799408323</c:v>
                </c:pt>
                <c:pt idx="62">
                  <c:v>183.95586526939414</c:v>
                </c:pt>
                <c:pt idx="63">
                  <c:v>185.33006524437104</c:v>
                </c:pt>
                <c:pt idx="64">
                  <c:v>182.96278408533792</c:v>
                </c:pt>
                <c:pt idx="65">
                  <c:v>180.20007402305401</c:v>
                </c:pt>
                <c:pt idx="66">
                  <c:v>179.00740218631864</c:v>
                </c:pt>
                <c:pt idx="67">
                  <c:v>178.15151678961371</c:v>
                </c:pt>
                <c:pt idx="68">
                  <c:v>178.44950976489253</c:v>
                </c:pt>
                <c:pt idx="69">
                  <c:v>178.9751160351135</c:v>
                </c:pt>
                <c:pt idx="70">
                  <c:v>179.68554937091059</c:v>
                </c:pt>
                <c:pt idx="71">
                  <c:v>182.88207172902517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5A-4024-8193-1DD60578B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5326368"/>
        <c:axId val="545329696"/>
      </c:lineChart>
      <c:dateAx>
        <c:axId val="5453263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545329696"/>
        <c:crosses val="autoZero"/>
        <c:auto val="1"/>
        <c:lblOffset val="100"/>
        <c:baseTimeUnit val="days"/>
      </c:dateAx>
      <c:valAx>
        <c:axId val="54532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54532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'001 (2)'!$D$69</c:f>
              <c:strCache>
                <c:ptCount val="1"/>
                <c:pt idx="0">
                  <c:v>Population savings in banks (end of the year), mln.manats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'001 (2)'!$C$70:$C$76</c:f>
              <c:strCach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2020*</c:v>
                </c:pt>
              </c:strCache>
            </c:strRef>
          </c:cat>
          <c:val>
            <c:numRef>
              <c:f>'001 (2)'!$D$70:$D$76</c:f>
              <c:numCache>
                <c:formatCode>0.0</c:formatCode>
                <c:ptCount val="7"/>
                <c:pt idx="0">
                  <c:v>7188.4</c:v>
                </c:pt>
                <c:pt idx="1">
                  <c:v>9473.9</c:v>
                </c:pt>
                <c:pt idx="2">
                  <c:v>7448.7</c:v>
                </c:pt>
                <c:pt idx="3">
                  <c:v>7561.2</c:v>
                </c:pt>
                <c:pt idx="4">
                  <c:v>8375.4</c:v>
                </c:pt>
                <c:pt idx="5">
                  <c:v>8637.9</c:v>
                </c:pt>
                <c:pt idx="6">
                  <c:v>8177.9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CC-40F0-A7C5-11FE348F4B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0755471"/>
        <c:axId val="1"/>
      </c:lineChart>
      <c:catAx>
        <c:axId val="78075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0755471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sz="1100" dirty="0"/>
              <a:t>GDP over different sectors of economics, with actual prices (with percentages)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'1.6 (2)'!$C$28</c:f>
              <c:strCache>
                <c:ptCount val="1"/>
                <c:pt idx="0">
                  <c:v>industry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(2)'!$C$29:$C$49</c:f>
              <c:numCache>
                <c:formatCode>0.0</c:formatCode>
                <c:ptCount val="21"/>
                <c:pt idx="0">
                  <c:v>36</c:v>
                </c:pt>
                <c:pt idx="1">
                  <c:v>37.6</c:v>
                </c:pt>
                <c:pt idx="2">
                  <c:v>37.4</c:v>
                </c:pt>
                <c:pt idx="3">
                  <c:v>37.299999999999997</c:v>
                </c:pt>
                <c:pt idx="4">
                  <c:v>38.299999999999997</c:v>
                </c:pt>
                <c:pt idx="5">
                  <c:v>49.5</c:v>
                </c:pt>
                <c:pt idx="6">
                  <c:v>57.4</c:v>
                </c:pt>
                <c:pt idx="7">
                  <c:v>59.7</c:v>
                </c:pt>
                <c:pt idx="8">
                  <c:v>58.7</c:v>
                </c:pt>
                <c:pt idx="9">
                  <c:v>49.2</c:v>
                </c:pt>
                <c:pt idx="10">
                  <c:v>51.7</c:v>
                </c:pt>
                <c:pt idx="11">
                  <c:v>53.8</c:v>
                </c:pt>
                <c:pt idx="12">
                  <c:v>49.4</c:v>
                </c:pt>
                <c:pt idx="13">
                  <c:v>45.4</c:v>
                </c:pt>
                <c:pt idx="14">
                  <c:v>41</c:v>
                </c:pt>
                <c:pt idx="15">
                  <c:v>32.9</c:v>
                </c:pt>
                <c:pt idx="16" formatCode="General">
                  <c:v>37.1</c:v>
                </c:pt>
                <c:pt idx="17" formatCode="General">
                  <c:v>40.1</c:v>
                </c:pt>
                <c:pt idx="18" formatCode="General">
                  <c:v>44.5</c:v>
                </c:pt>
                <c:pt idx="19" formatCode="General">
                  <c:v>41.4</c:v>
                </c:pt>
                <c:pt idx="20" formatCode="General">
                  <c:v>33.700000000000003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0-4977-9BAA-CA430198423E}"/>
            </c:ext>
          </c:extLst>
        </c:ser>
        <c:ser>
          <c:idx val="1"/>
          <c:order val="1"/>
          <c:tx>
            <c:strRef>
              <c:f>'1.6 (2)'!$D$28</c:f>
              <c:strCache>
                <c:ptCount val="1"/>
                <c:pt idx="0">
                  <c:v>agriculture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(2)'!$D$29:$D$49</c:f>
              <c:numCache>
                <c:formatCode>0.0</c:formatCode>
                <c:ptCount val="21"/>
                <c:pt idx="0">
                  <c:v>16.100000000000001</c:v>
                </c:pt>
                <c:pt idx="1">
                  <c:v>14.8</c:v>
                </c:pt>
                <c:pt idx="2">
                  <c:v>14</c:v>
                </c:pt>
                <c:pt idx="3">
                  <c:v>12.4</c:v>
                </c:pt>
                <c:pt idx="4">
                  <c:v>11</c:v>
                </c:pt>
                <c:pt idx="5">
                  <c:v>9.1</c:v>
                </c:pt>
                <c:pt idx="6">
                  <c:v>7.1</c:v>
                </c:pt>
                <c:pt idx="7">
                  <c:v>6.7</c:v>
                </c:pt>
                <c:pt idx="8">
                  <c:v>5.6</c:v>
                </c:pt>
                <c:pt idx="9">
                  <c:v>6.1</c:v>
                </c:pt>
                <c:pt idx="10">
                  <c:v>5.5</c:v>
                </c:pt>
                <c:pt idx="11">
                  <c:v>5.0999999999999996</c:v>
                </c:pt>
                <c:pt idx="12">
                  <c:v>5.0999999999999996</c:v>
                </c:pt>
                <c:pt idx="13">
                  <c:v>5.4</c:v>
                </c:pt>
                <c:pt idx="14">
                  <c:v>5.3</c:v>
                </c:pt>
                <c:pt idx="15">
                  <c:v>6.2</c:v>
                </c:pt>
                <c:pt idx="16" formatCode="General">
                  <c:v>5.6</c:v>
                </c:pt>
                <c:pt idx="17" formatCode="General">
                  <c:v>5.6</c:v>
                </c:pt>
                <c:pt idx="18" formatCode="General">
                  <c:v>5.2</c:v>
                </c:pt>
                <c:pt idx="19" formatCode="General">
                  <c:v>5.7</c:v>
                </c:pt>
                <c:pt idx="20" formatCode="General">
                  <c:v>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0-4977-9BAA-CA430198423E}"/>
            </c:ext>
          </c:extLst>
        </c:ser>
        <c:ser>
          <c:idx val="2"/>
          <c:order val="2"/>
          <c:tx>
            <c:strRef>
              <c:f>'1.6 (2)'!$E$28</c:f>
              <c:strCache>
                <c:ptCount val="1"/>
                <c:pt idx="0">
                  <c:v>construction</c:v>
                </c:pt>
              </c:strCache>
            </c:strRef>
          </c:tx>
          <c:spPr>
            <a:solidFill>
              <a:schemeClr val="bg2">
                <a:lumMod val="50000"/>
                <a:lumOff val="50000"/>
              </a:schemeClr>
            </a:solidFill>
            <a:ln>
              <a:noFill/>
            </a:ln>
            <a:effectLst/>
          </c:spP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(2)'!$E$29:$E$49</c:f>
              <c:numCache>
                <c:formatCode>0.0</c:formatCode>
                <c:ptCount val="21"/>
                <c:pt idx="0">
                  <c:v>6.5</c:v>
                </c:pt>
                <c:pt idx="1">
                  <c:v>5.8</c:v>
                </c:pt>
                <c:pt idx="2">
                  <c:v>8.6999999999999993</c:v>
                </c:pt>
                <c:pt idx="3">
                  <c:v>11.2</c:v>
                </c:pt>
                <c:pt idx="4">
                  <c:v>12.5</c:v>
                </c:pt>
                <c:pt idx="5">
                  <c:v>9</c:v>
                </c:pt>
                <c:pt idx="6">
                  <c:v>7.7</c:v>
                </c:pt>
                <c:pt idx="7">
                  <c:v>6.4</c:v>
                </c:pt>
                <c:pt idx="8">
                  <c:v>7</c:v>
                </c:pt>
                <c:pt idx="9">
                  <c:v>7.2</c:v>
                </c:pt>
                <c:pt idx="10">
                  <c:v>8.1</c:v>
                </c:pt>
                <c:pt idx="11">
                  <c:v>8</c:v>
                </c:pt>
                <c:pt idx="12">
                  <c:v>10.1</c:v>
                </c:pt>
                <c:pt idx="13">
                  <c:v>11.6</c:v>
                </c:pt>
                <c:pt idx="14">
                  <c:v>12.6</c:v>
                </c:pt>
                <c:pt idx="15">
                  <c:v>12</c:v>
                </c:pt>
                <c:pt idx="16" formatCode="General">
                  <c:v>10.5</c:v>
                </c:pt>
                <c:pt idx="17" formatCode="General">
                  <c:v>9.6</c:v>
                </c:pt>
                <c:pt idx="18">
                  <c:v>7.7</c:v>
                </c:pt>
                <c:pt idx="19">
                  <c:v>7.4</c:v>
                </c:pt>
                <c:pt idx="20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0-4977-9BAA-CA430198423E}"/>
            </c:ext>
          </c:extLst>
        </c:ser>
        <c:ser>
          <c:idx val="3"/>
          <c:order val="3"/>
          <c:tx>
            <c:strRef>
              <c:f>'1.6 (2)'!$F$28</c:f>
              <c:strCache>
                <c:ptCount val="1"/>
                <c:pt idx="0">
                  <c:v>transportation and communication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(2)'!$F$29:$F$49</c:f>
              <c:numCache>
                <c:formatCode>0.0</c:formatCode>
                <c:ptCount val="21"/>
                <c:pt idx="0">
                  <c:v>12</c:v>
                </c:pt>
                <c:pt idx="1">
                  <c:v>10.1</c:v>
                </c:pt>
                <c:pt idx="2">
                  <c:v>9.8000000000000007</c:v>
                </c:pt>
                <c:pt idx="3">
                  <c:v>10</c:v>
                </c:pt>
                <c:pt idx="4">
                  <c:v>9.5</c:v>
                </c:pt>
                <c:pt idx="5">
                  <c:v>7.3</c:v>
                </c:pt>
                <c:pt idx="6">
                  <c:v>6.6</c:v>
                </c:pt>
                <c:pt idx="7">
                  <c:v>7.3</c:v>
                </c:pt>
                <c:pt idx="8">
                  <c:v>6.7</c:v>
                </c:pt>
                <c:pt idx="9">
                  <c:v>8.6</c:v>
                </c:pt>
                <c:pt idx="10">
                  <c:v>7.4</c:v>
                </c:pt>
                <c:pt idx="11">
                  <c:v>6.7</c:v>
                </c:pt>
                <c:pt idx="12">
                  <c:v>6.6</c:v>
                </c:pt>
                <c:pt idx="13">
                  <c:v>6.1</c:v>
                </c:pt>
                <c:pt idx="14">
                  <c:v>6.3</c:v>
                </c:pt>
                <c:pt idx="15">
                  <c:v>8</c:v>
                </c:pt>
                <c:pt idx="16" formatCode="General">
                  <c:v>8.5</c:v>
                </c:pt>
                <c:pt idx="17" formatCode="General">
                  <c:v>8.3000000000000007</c:v>
                </c:pt>
                <c:pt idx="18" formatCode="General">
                  <c:v>7.8</c:v>
                </c:pt>
                <c:pt idx="19" formatCode="General">
                  <c:v>7.7</c:v>
                </c:pt>
                <c:pt idx="20" formatCode="General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0-4977-9BAA-CA430198423E}"/>
            </c:ext>
          </c:extLst>
        </c:ser>
        <c:ser>
          <c:idx val="4"/>
          <c:order val="4"/>
          <c:tx>
            <c:strRef>
              <c:f>'1.6 (2)'!$G$28</c:f>
              <c:strCache>
                <c:ptCount val="1"/>
                <c:pt idx="0">
                  <c:v>net taxes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(2)'!$G$29:$G$49</c:f>
              <c:numCache>
                <c:formatCode>0.0</c:formatCode>
                <c:ptCount val="21"/>
                <c:pt idx="0">
                  <c:v>6.2</c:v>
                </c:pt>
                <c:pt idx="1">
                  <c:v>7.9</c:v>
                </c:pt>
                <c:pt idx="2">
                  <c:v>8</c:v>
                </c:pt>
                <c:pt idx="3">
                  <c:v>7.7</c:v>
                </c:pt>
                <c:pt idx="4">
                  <c:v>7.2</c:v>
                </c:pt>
                <c:pt idx="5">
                  <c:v>7.6</c:v>
                </c:pt>
                <c:pt idx="6">
                  <c:v>5.5</c:v>
                </c:pt>
                <c:pt idx="7">
                  <c:v>6.6</c:v>
                </c:pt>
                <c:pt idx="8">
                  <c:v>6.7</c:v>
                </c:pt>
                <c:pt idx="9">
                  <c:v>7.9</c:v>
                </c:pt>
                <c:pt idx="10">
                  <c:v>6.8</c:v>
                </c:pt>
                <c:pt idx="11">
                  <c:v>5.9</c:v>
                </c:pt>
                <c:pt idx="12">
                  <c:v>6.2</c:v>
                </c:pt>
                <c:pt idx="13">
                  <c:v>6.7</c:v>
                </c:pt>
                <c:pt idx="14">
                  <c:v>7.5</c:v>
                </c:pt>
                <c:pt idx="15">
                  <c:v>8.9</c:v>
                </c:pt>
                <c:pt idx="16" formatCode="General">
                  <c:v>8.1</c:v>
                </c:pt>
                <c:pt idx="17" formatCode="General">
                  <c:v>7.1</c:v>
                </c:pt>
                <c:pt idx="18" formatCode="General">
                  <c:v>7.7</c:v>
                </c:pt>
                <c:pt idx="19" formatCode="General">
                  <c:v>9</c:v>
                </c:pt>
                <c:pt idx="20" formatCode="General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0-4977-9BAA-CA430198423E}"/>
            </c:ext>
          </c:extLst>
        </c:ser>
        <c:ser>
          <c:idx val="5"/>
          <c:order val="5"/>
          <c:tx>
            <c:strRef>
              <c:f>'1.6 (2)'!$H$28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(2)'!$H$29:$H$49</c:f>
              <c:numCache>
                <c:formatCode>0.0</c:formatCode>
                <c:ptCount val="21"/>
                <c:pt idx="0">
                  <c:v>23.2</c:v>
                </c:pt>
                <c:pt idx="1">
                  <c:v>23.8</c:v>
                </c:pt>
                <c:pt idx="2">
                  <c:v>22.1</c:v>
                </c:pt>
                <c:pt idx="3">
                  <c:v>21.4</c:v>
                </c:pt>
                <c:pt idx="4">
                  <c:v>21.5</c:v>
                </c:pt>
                <c:pt idx="5">
                  <c:v>17.5</c:v>
                </c:pt>
                <c:pt idx="6">
                  <c:v>15.7</c:v>
                </c:pt>
                <c:pt idx="7">
                  <c:v>13.3</c:v>
                </c:pt>
                <c:pt idx="8">
                  <c:v>15.3</c:v>
                </c:pt>
                <c:pt idx="9">
                  <c:v>21</c:v>
                </c:pt>
                <c:pt idx="10">
                  <c:v>20.5</c:v>
                </c:pt>
                <c:pt idx="11">
                  <c:v>20.5</c:v>
                </c:pt>
                <c:pt idx="12">
                  <c:v>22.6</c:v>
                </c:pt>
                <c:pt idx="13">
                  <c:v>24.8</c:v>
                </c:pt>
                <c:pt idx="14">
                  <c:v>27.3</c:v>
                </c:pt>
                <c:pt idx="15">
                  <c:v>32</c:v>
                </c:pt>
                <c:pt idx="16" formatCode="General">
                  <c:v>30.2</c:v>
                </c:pt>
                <c:pt idx="17" formatCode="General">
                  <c:v>29.3</c:v>
                </c:pt>
                <c:pt idx="18" formatCode="General">
                  <c:v>27.1</c:v>
                </c:pt>
                <c:pt idx="19" formatCode="General">
                  <c:v>28.8</c:v>
                </c:pt>
                <c:pt idx="20" formatCode="General">
                  <c:v>32.9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0-4977-9BAA-CA4301984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4197776"/>
        <c:axId val="1"/>
      </c:areaChart>
      <c:catAx>
        <c:axId val="89419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894197776"/>
        <c:crosses val="autoZero"/>
        <c:crossBetween val="midCat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5.8544288612122929E-2"/>
          <c:y val="0.72024530043871271"/>
          <c:w val="0.89122145396645358"/>
          <c:h val="0.25926189880052569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 dirty="0">
                <a:effectLst/>
                <a:latin typeface="Montserrat" panose="00000500000000000000" pitchFamily="2" charset="0"/>
              </a:rPr>
              <a:t>GDP over different sectors of economics, with actual prices (with percentages)</a:t>
            </a:r>
            <a:endParaRPr lang="en-US" sz="1200" b="1" dirty="0">
              <a:effectLst/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'1.6 (2)'!$C$28</c:f>
              <c:strCache>
                <c:ptCount val="1"/>
                <c:pt idx="0">
                  <c:v>industry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(2)'!$C$29:$C$49</c:f>
              <c:numCache>
                <c:formatCode>0.0</c:formatCode>
                <c:ptCount val="21"/>
                <c:pt idx="0">
                  <c:v>36</c:v>
                </c:pt>
                <c:pt idx="1">
                  <c:v>37.6</c:v>
                </c:pt>
                <c:pt idx="2">
                  <c:v>37.4</c:v>
                </c:pt>
                <c:pt idx="3">
                  <c:v>37.299999999999997</c:v>
                </c:pt>
                <c:pt idx="4">
                  <c:v>38.299999999999997</c:v>
                </c:pt>
                <c:pt idx="5">
                  <c:v>49.5</c:v>
                </c:pt>
                <c:pt idx="6">
                  <c:v>57.4</c:v>
                </c:pt>
                <c:pt idx="7">
                  <c:v>59.7</c:v>
                </c:pt>
                <c:pt idx="8">
                  <c:v>58.7</c:v>
                </c:pt>
                <c:pt idx="9">
                  <c:v>49.2</c:v>
                </c:pt>
                <c:pt idx="10">
                  <c:v>51.7</c:v>
                </c:pt>
                <c:pt idx="11">
                  <c:v>53.8</c:v>
                </c:pt>
                <c:pt idx="12">
                  <c:v>49.4</c:v>
                </c:pt>
                <c:pt idx="13">
                  <c:v>45.4</c:v>
                </c:pt>
                <c:pt idx="14">
                  <c:v>41</c:v>
                </c:pt>
                <c:pt idx="15">
                  <c:v>32.9</c:v>
                </c:pt>
                <c:pt idx="16" formatCode="General">
                  <c:v>37.1</c:v>
                </c:pt>
                <c:pt idx="17" formatCode="General">
                  <c:v>40.1</c:v>
                </c:pt>
                <c:pt idx="18" formatCode="General">
                  <c:v>44.5</c:v>
                </c:pt>
                <c:pt idx="19" formatCode="General">
                  <c:v>41.4</c:v>
                </c:pt>
                <c:pt idx="20" formatCode="General">
                  <c:v>33.700000000000003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C1-433B-9577-8717E54C1527}"/>
            </c:ext>
          </c:extLst>
        </c:ser>
        <c:ser>
          <c:idx val="1"/>
          <c:order val="1"/>
          <c:tx>
            <c:strRef>
              <c:f>'1.6 (2)'!$D$28</c:f>
              <c:strCache>
                <c:ptCount val="1"/>
                <c:pt idx="0">
                  <c:v>agriculture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(2)'!$D$29:$D$49</c:f>
              <c:numCache>
                <c:formatCode>0.0</c:formatCode>
                <c:ptCount val="21"/>
                <c:pt idx="0">
                  <c:v>16.100000000000001</c:v>
                </c:pt>
                <c:pt idx="1">
                  <c:v>14.8</c:v>
                </c:pt>
                <c:pt idx="2">
                  <c:v>14</c:v>
                </c:pt>
                <c:pt idx="3">
                  <c:v>12.4</c:v>
                </c:pt>
                <c:pt idx="4">
                  <c:v>11</c:v>
                </c:pt>
                <c:pt idx="5">
                  <c:v>9.1</c:v>
                </c:pt>
                <c:pt idx="6">
                  <c:v>7.1</c:v>
                </c:pt>
                <c:pt idx="7">
                  <c:v>6.7</c:v>
                </c:pt>
                <c:pt idx="8">
                  <c:v>5.6</c:v>
                </c:pt>
                <c:pt idx="9">
                  <c:v>6.1</c:v>
                </c:pt>
                <c:pt idx="10">
                  <c:v>5.5</c:v>
                </c:pt>
                <c:pt idx="11">
                  <c:v>5.0999999999999996</c:v>
                </c:pt>
                <c:pt idx="12">
                  <c:v>5.0999999999999996</c:v>
                </c:pt>
                <c:pt idx="13">
                  <c:v>5.4</c:v>
                </c:pt>
                <c:pt idx="14">
                  <c:v>5.3</c:v>
                </c:pt>
                <c:pt idx="15">
                  <c:v>6.2</c:v>
                </c:pt>
                <c:pt idx="16" formatCode="General">
                  <c:v>5.6</c:v>
                </c:pt>
                <c:pt idx="17" formatCode="General">
                  <c:v>5.6</c:v>
                </c:pt>
                <c:pt idx="18" formatCode="General">
                  <c:v>5.2</c:v>
                </c:pt>
                <c:pt idx="19" formatCode="General">
                  <c:v>5.7</c:v>
                </c:pt>
                <c:pt idx="20" formatCode="General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C1-433B-9577-8717E54C1527}"/>
            </c:ext>
          </c:extLst>
        </c:ser>
        <c:ser>
          <c:idx val="2"/>
          <c:order val="2"/>
          <c:tx>
            <c:strRef>
              <c:f>'1.6 (2)'!$E$28</c:f>
              <c:strCache>
                <c:ptCount val="1"/>
                <c:pt idx="0">
                  <c:v>construction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(2)'!$E$29:$E$49</c:f>
              <c:numCache>
                <c:formatCode>0.0</c:formatCode>
                <c:ptCount val="21"/>
                <c:pt idx="0">
                  <c:v>6.5</c:v>
                </c:pt>
                <c:pt idx="1">
                  <c:v>5.8</c:v>
                </c:pt>
                <c:pt idx="2">
                  <c:v>8.6999999999999993</c:v>
                </c:pt>
                <c:pt idx="3">
                  <c:v>11.2</c:v>
                </c:pt>
                <c:pt idx="4">
                  <c:v>12.5</c:v>
                </c:pt>
                <c:pt idx="5">
                  <c:v>9</c:v>
                </c:pt>
                <c:pt idx="6">
                  <c:v>7.7</c:v>
                </c:pt>
                <c:pt idx="7">
                  <c:v>6.4</c:v>
                </c:pt>
                <c:pt idx="8">
                  <c:v>7</c:v>
                </c:pt>
                <c:pt idx="9">
                  <c:v>7.2</c:v>
                </c:pt>
                <c:pt idx="10">
                  <c:v>8.1</c:v>
                </c:pt>
                <c:pt idx="11">
                  <c:v>8</c:v>
                </c:pt>
                <c:pt idx="12">
                  <c:v>10.1</c:v>
                </c:pt>
                <c:pt idx="13">
                  <c:v>11.6</c:v>
                </c:pt>
                <c:pt idx="14">
                  <c:v>12.6</c:v>
                </c:pt>
                <c:pt idx="15">
                  <c:v>12</c:v>
                </c:pt>
                <c:pt idx="16" formatCode="General">
                  <c:v>10.5</c:v>
                </c:pt>
                <c:pt idx="17" formatCode="General">
                  <c:v>9.6</c:v>
                </c:pt>
                <c:pt idx="18">
                  <c:v>7.7</c:v>
                </c:pt>
                <c:pt idx="19">
                  <c:v>7.4</c:v>
                </c:pt>
                <c:pt idx="20">
                  <c:v>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C1-433B-9577-8717E54C1527}"/>
            </c:ext>
          </c:extLst>
        </c:ser>
        <c:ser>
          <c:idx val="3"/>
          <c:order val="3"/>
          <c:tx>
            <c:strRef>
              <c:f>'1.6 (2)'!$F$28</c:f>
              <c:strCache>
                <c:ptCount val="1"/>
                <c:pt idx="0">
                  <c:v>transportation and communication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(2)'!$F$29:$F$49</c:f>
              <c:numCache>
                <c:formatCode>0.0</c:formatCode>
                <c:ptCount val="21"/>
                <c:pt idx="0">
                  <c:v>12</c:v>
                </c:pt>
                <c:pt idx="1">
                  <c:v>10.1</c:v>
                </c:pt>
                <c:pt idx="2">
                  <c:v>9.8000000000000007</c:v>
                </c:pt>
                <c:pt idx="3">
                  <c:v>10</c:v>
                </c:pt>
                <c:pt idx="4">
                  <c:v>9.5</c:v>
                </c:pt>
                <c:pt idx="5">
                  <c:v>7.3</c:v>
                </c:pt>
                <c:pt idx="6">
                  <c:v>6.6</c:v>
                </c:pt>
                <c:pt idx="7">
                  <c:v>7.3</c:v>
                </c:pt>
                <c:pt idx="8">
                  <c:v>6.7</c:v>
                </c:pt>
                <c:pt idx="9">
                  <c:v>8.6</c:v>
                </c:pt>
                <c:pt idx="10">
                  <c:v>7.4</c:v>
                </c:pt>
                <c:pt idx="11">
                  <c:v>6.7</c:v>
                </c:pt>
                <c:pt idx="12">
                  <c:v>6.6</c:v>
                </c:pt>
                <c:pt idx="13">
                  <c:v>6.1</c:v>
                </c:pt>
                <c:pt idx="14">
                  <c:v>6.3</c:v>
                </c:pt>
                <c:pt idx="15">
                  <c:v>8</c:v>
                </c:pt>
                <c:pt idx="16" formatCode="General">
                  <c:v>8.5</c:v>
                </c:pt>
                <c:pt idx="17" formatCode="General">
                  <c:v>8.3000000000000007</c:v>
                </c:pt>
                <c:pt idx="18" formatCode="General">
                  <c:v>7.8</c:v>
                </c:pt>
                <c:pt idx="19" formatCode="General">
                  <c:v>7.7</c:v>
                </c:pt>
                <c:pt idx="20" formatCode="General">
                  <c:v>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C1-433B-9577-8717E54C1527}"/>
            </c:ext>
          </c:extLst>
        </c:ser>
        <c:ser>
          <c:idx val="4"/>
          <c:order val="4"/>
          <c:tx>
            <c:strRef>
              <c:f>'1.6 (2)'!$G$28</c:f>
              <c:strCache>
                <c:ptCount val="1"/>
                <c:pt idx="0">
                  <c:v>net taxes</c:v>
                </c:pt>
              </c:strCache>
            </c:strRef>
          </c:tx>
          <c:spPr>
            <a:ln w="28575" cap="rnd">
              <a:solidFill>
                <a:schemeClr val="tx1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(2)'!$G$29:$G$49</c:f>
              <c:numCache>
                <c:formatCode>0.0</c:formatCode>
                <c:ptCount val="21"/>
                <c:pt idx="0">
                  <c:v>6.2</c:v>
                </c:pt>
                <c:pt idx="1">
                  <c:v>7.9</c:v>
                </c:pt>
                <c:pt idx="2">
                  <c:v>8</c:v>
                </c:pt>
                <c:pt idx="3">
                  <c:v>7.7</c:v>
                </c:pt>
                <c:pt idx="4">
                  <c:v>7.2</c:v>
                </c:pt>
                <c:pt idx="5">
                  <c:v>7.6</c:v>
                </c:pt>
                <c:pt idx="6">
                  <c:v>5.5</c:v>
                </c:pt>
                <c:pt idx="7">
                  <c:v>6.6</c:v>
                </c:pt>
                <c:pt idx="8">
                  <c:v>6.7</c:v>
                </c:pt>
                <c:pt idx="9">
                  <c:v>7.9</c:v>
                </c:pt>
                <c:pt idx="10">
                  <c:v>6.8</c:v>
                </c:pt>
                <c:pt idx="11">
                  <c:v>5.9</c:v>
                </c:pt>
                <c:pt idx="12">
                  <c:v>6.2</c:v>
                </c:pt>
                <c:pt idx="13">
                  <c:v>6.7</c:v>
                </c:pt>
                <c:pt idx="14">
                  <c:v>7.5</c:v>
                </c:pt>
                <c:pt idx="15">
                  <c:v>8.9</c:v>
                </c:pt>
                <c:pt idx="16" formatCode="General">
                  <c:v>8.1</c:v>
                </c:pt>
                <c:pt idx="17" formatCode="General">
                  <c:v>7.1</c:v>
                </c:pt>
                <c:pt idx="18" formatCode="General">
                  <c:v>7.7</c:v>
                </c:pt>
                <c:pt idx="19" formatCode="General">
                  <c:v>9</c:v>
                </c:pt>
                <c:pt idx="20" formatCode="General">
                  <c:v>9.6999999999999993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0C1-433B-9577-8717E54C1527}"/>
            </c:ext>
          </c:extLst>
        </c:ser>
        <c:ser>
          <c:idx val="5"/>
          <c:order val="5"/>
          <c:tx>
            <c:strRef>
              <c:f>'1.6 (2)'!$H$28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'1.6 (2)'!$B$29:$B$49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(2)'!$H$29:$H$49</c:f>
              <c:numCache>
                <c:formatCode>0.0</c:formatCode>
                <c:ptCount val="21"/>
                <c:pt idx="0">
                  <c:v>23.2</c:v>
                </c:pt>
                <c:pt idx="1">
                  <c:v>23.8</c:v>
                </c:pt>
                <c:pt idx="2">
                  <c:v>22.1</c:v>
                </c:pt>
                <c:pt idx="3">
                  <c:v>21.4</c:v>
                </c:pt>
                <c:pt idx="4">
                  <c:v>21.5</c:v>
                </c:pt>
                <c:pt idx="5">
                  <c:v>17.5</c:v>
                </c:pt>
                <c:pt idx="6">
                  <c:v>15.7</c:v>
                </c:pt>
                <c:pt idx="7">
                  <c:v>13.3</c:v>
                </c:pt>
                <c:pt idx="8">
                  <c:v>15.3</c:v>
                </c:pt>
                <c:pt idx="9">
                  <c:v>21</c:v>
                </c:pt>
                <c:pt idx="10">
                  <c:v>20.5</c:v>
                </c:pt>
                <c:pt idx="11">
                  <c:v>20.5</c:v>
                </c:pt>
                <c:pt idx="12">
                  <c:v>22.6</c:v>
                </c:pt>
                <c:pt idx="13">
                  <c:v>24.8</c:v>
                </c:pt>
                <c:pt idx="14">
                  <c:v>27.3</c:v>
                </c:pt>
                <c:pt idx="15">
                  <c:v>32</c:v>
                </c:pt>
                <c:pt idx="16" formatCode="General">
                  <c:v>30.2</c:v>
                </c:pt>
                <c:pt idx="17" formatCode="General">
                  <c:v>29.3</c:v>
                </c:pt>
                <c:pt idx="18" formatCode="General">
                  <c:v>27.1</c:v>
                </c:pt>
                <c:pt idx="19" formatCode="General">
                  <c:v>28.8</c:v>
                </c:pt>
                <c:pt idx="20" formatCode="General">
                  <c:v>32.9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C1-433B-9577-8717E54C1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200688"/>
        <c:axId val="1"/>
      </c:lineChart>
      <c:catAx>
        <c:axId val="89420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894200688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 dirty="0">
                <a:effectLst/>
                <a:latin typeface="Montserrat" panose="00000500000000000000" pitchFamily="2" charset="0"/>
              </a:rPr>
              <a:t>GDP over different sectors of economics, with actual prices (with </a:t>
            </a:r>
            <a:r>
              <a:rPr lang="en-US" sz="1200" b="0" i="0" baseline="0" dirty="0" err="1">
                <a:effectLst/>
                <a:latin typeface="Montserrat" panose="00000500000000000000" pitchFamily="2" charset="0"/>
              </a:rPr>
              <a:t>mln</a:t>
            </a:r>
            <a:r>
              <a:rPr lang="en-US" sz="1200" b="0" i="0" baseline="0" dirty="0">
                <a:effectLst/>
                <a:latin typeface="Montserrat" panose="00000500000000000000" pitchFamily="2" charset="0"/>
              </a:rPr>
              <a:t> manats)</a:t>
            </a:r>
            <a:endParaRPr lang="en-US" sz="1200" dirty="0">
              <a:effectLst/>
              <a:latin typeface="Montserrat" panose="00000500000000000000" pitchFamily="2" charset="0"/>
            </a:endParaRPr>
          </a:p>
        </c:rich>
      </c:tx>
      <c:layout>
        <c:manualLayout>
          <c:xMode val="edge"/>
          <c:yMode val="edge"/>
          <c:x val="0.13452607738548811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657348023029379"/>
          <c:y val="0.24862777261343996"/>
          <c:w val="0.7831039391245449"/>
          <c:h val="0.30926046989037814"/>
        </c:manualLayout>
      </c:layout>
      <c:lineChart>
        <c:grouping val="standard"/>
        <c:varyColors val="0"/>
        <c:ser>
          <c:idx val="0"/>
          <c:order val="0"/>
          <c:tx>
            <c:strRef>
              <c:f>'1.6 (2)'!$C$5</c:f>
              <c:strCache>
                <c:ptCount val="1"/>
                <c:pt idx="0">
                  <c:v>industry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(2)'!$C$6:$C$26</c:f>
              <c:numCache>
                <c:formatCode>0.0</c:formatCode>
                <c:ptCount val="21"/>
                <c:pt idx="0">
                  <c:v>1699</c:v>
                </c:pt>
                <c:pt idx="1">
                  <c:v>1999.6</c:v>
                </c:pt>
                <c:pt idx="2">
                  <c:v>2270.1</c:v>
                </c:pt>
                <c:pt idx="3">
                  <c:v>2666.9</c:v>
                </c:pt>
                <c:pt idx="4">
                  <c:v>3268.6</c:v>
                </c:pt>
                <c:pt idx="5">
                  <c:v>6201.9</c:v>
                </c:pt>
                <c:pt idx="6">
                  <c:v>10768.3</c:v>
                </c:pt>
                <c:pt idx="7">
                  <c:v>16926.900000000001</c:v>
                </c:pt>
                <c:pt idx="8">
                  <c:v>23574</c:v>
                </c:pt>
                <c:pt idx="9">
                  <c:v>17510.2</c:v>
                </c:pt>
                <c:pt idx="10">
                  <c:v>21942.2</c:v>
                </c:pt>
                <c:pt idx="11">
                  <c:v>28010.7</c:v>
                </c:pt>
                <c:pt idx="12">
                  <c:v>27040.400000000001</c:v>
                </c:pt>
                <c:pt idx="13">
                  <c:v>26441.7</c:v>
                </c:pt>
                <c:pt idx="14">
                  <c:v>24169.4</c:v>
                </c:pt>
                <c:pt idx="15">
                  <c:v>17912.400000000001</c:v>
                </c:pt>
                <c:pt idx="16">
                  <c:v>22398</c:v>
                </c:pt>
                <c:pt idx="17" formatCode="General">
                  <c:v>28208.5</c:v>
                </c:pt>
                <c:pt idx="18">
                  <c:v>35665.1</c:v>
                </c:pt>
                <c:pt idx="19">
                  <c:v>33885.9</c:v>
                </c:pt>
                <c:pt idx="20">
                  <c:v>24400.6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A7-41B1-8B45-73E062CF6EEC}"/>
            </c:ext>
          </c:extLst>
        </c:ser>
        <c:ser>
          <c:idx val="1"/>
          <c:order val="1"/>
          <c:tx>
            <c:strRef>
              <c:f>'1.6 (2)'!$D$5</c:f>
              <c:strCache>
                <c:ptCount val="1"/>
                <c:pt idx="0">
                  <c:v>agriculture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(2)'!$D$6:$D$26</c:f>
              <c:numCache>
                <c:formatCode>0.0</c:formatCode>
                <c:ptCount val="21"/>
                <c:pt idx="0">
                  <c:v>758.9</c:v>
                </c:pt>
                <c:pt idx="1">
                  <c:v>788.7</c:v>
                </c:pt>
                <c:pt idx="2">
                  <c:v>846</c:v>
                </c:pt>
                <c:pt idx="3">
                  <c:v>888</c:v>
                </c:pt>
                <c:pt idx="4">
                  <c:v>937.3</c:v>
                </c:pt>
                <c:pt idx="5">
                  <c:v>1137.9000000000001</c:v>
                </c:pt>
                <c:pt idx="6">
                  <c:v>1329.4</c:v>
                </c:pt>
                <c:pt idx="7">
                  <c:v>1901</c:v>
                </c:pt>
                <c:pt idx="8">
                  <c:v>2246</c:v>
                </c:pt>
                <c:pt idx="9">
                  <c:v>2179.5</c:v>
                </c:pt>
                <c:pt idx="10">
                  <c:v>2344.6</c:v>
                </c:pt>
                <c:pt idx="11">
                  <c:v>2643.5</c:v>
                </c:pt>
                <c:pt idx="12">
                  <c:v>2813.7</c:v>
                </c:pt>
                <c:pt idx="13">
                  <c:v>3122.2</c:v>
                </c:pt>
                <c:pt idx="14">
                  <c:v>3139.2</c:v>
                </c:pt>
                <c:pt idx="15">
                  <c:v>3359.4</c:v>
                </c:pt>
                <c:pt idx="16">
                  <c:v>3386.8</c:v>
                </c:pt>
                <c:pt idx="17" formatCode="General">
                  <c:v>3944.1</c:v>
                </c:pt>
                <c:pt idx="18">
                  <c:v>4174.8</c:v>
                </c:pt>
                <c:pt idx="19">
                  <c:v>4664.2</c:v>
                </c:pt>
                <c:pt idx="20">
                  <c:v>5016.3999999999996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A7-41B1-8B45-73E062CF6EEC}"/>
            </c:ext>
          </c:extLst>
        </c:ser>
        <c:ser>
          <c:idx val="2"/>
          <c:order val="2"/>
          <c:tx>
            <c:strRef>
              <c:f>'1.6 (2)'!$E$5</c:f>
              <c:strCache>
                <c:ptCount val="1"/>
                <c:pt idx="0">
                  <c:v>construction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(2)'!$E$6:$E$26</c:f>
              <c:numCache>
                <c:formatCode>0.0</c:formatCode>
                <c:ptCount val="21"/>
                <c:pt idx="0">
                  <c:v>308</c:v>
                </c:pt>
                <c:pt idx="1">
                  <c:v>310.7</c:v>
                </c:pt>
                <c:pt idx="2">
                  <c:v>528</c:v>
                </c:pt>
                <c:pt idx="3">
                  <c:v>802</c:v>
                </c:pt>
                <c:pt idx="4">
                  <c:v>1062.0999999999999</c:v>
                </c:pt>
                <c:pt idx="5">
                  <c:v>1126.8</c:v>
                </c:pt>
                <c:pt idx="6">
                  <c:v>1445.5</c:v>
                </c:pt>
                <c:pt idx="7">
                  <c:v>1825.4</c:v>
                </c:pt>
                <c:pt idx="8">
                  <c:v>2800.3</c:v>
                </c:pt>
                <c:pt idx="9">
                  <c:v>2554.3000000000002</c:v>
                </c:pt>
                <c:pt idx="10">
                  <c:v>3439.7</c:v>
                </c:pt>
                <c:pt idx="11">
                  <c:v>4141</c:v>
                </c:pt>
                <c:pt idx="12">
                  <c:v>5507.9</c:v>
                </c:pt>
                <c:pt idx="13">
                  <c:v>6753.7</c:v>
                </c:pt>
                <c:pt idx="14">
                  <c:v>7454.4</c:v>
                </c:pt>
                <c:pt idx="15">
                  <c:v>6499.5</c:v>
                </c:pt>
                <c:pt idx="16">
                  <c:v>6338.9</c:v>
                </c:pt>
                <c:pt idx="17" formatCode="General">
                  <c:v>6750.6</c:v>
                </c:pt>
                <c:pt idx="18">
                  <c:v>6183.4</c:v>
                </c:pt>
                <c:pt idx="19">
                  <c:v>6098.8</c:v>
                </c:pt>
                <c:pt idx="20">
                  <c:v>5577.7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A7-41B1-8B45-73E062CF6EEC}"/>
            </c:ext>
          </c:extLst>
        </c:ser>
        <c:ser>
          <c:idx val="3"/>
          <c:order val="3"/>
          <c:tx>
            <c:strRef>
              <c:f>'1.6 (2)'!$F$5</c:f>
              <c:strCache>
                <c:ptCount val="1"/>
                <c:pt idx="0">
                  <c:v>transportation and communication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(2)'!$F$6:$F$26</c:f>
              <c:numCache>
                <c:formatCode>0.0</c:formatCode>
                <c:ptCount val="21"/>
                <c:pt idx="0">
                  <c:v>567.1</c:v>
                </c:pt>
                <c:pt idx="1">
                  <c:v>538.9</c:v>
                </c:pt>
                <c:pt idx="2">
                  <c:v>597.1</c:v>
                </c:pt>
                <c:pt idx="3">
                  <c:v>713.8</c:v>
                </c:pt>
                <c:pt idx="4">
                  <c:v>812.4</c:v>
                </c:pt>
                <c:pt idx="5">
                  <c:v>917.2</c:v>
                </c:pt>
                <c:pt idx="6">
                  <c:v>1242.9000000000001</c:v>
                </c:pt>
                <c:pt idx="7">
                  <c:v>2074.9</c:v>
                </c:pt>
                <c:pt idx="8">
                  <c:v>2681.7</c:v>
                </c:pt>
                <c:pt idx="9">
                  <c:v>3072</c:v>
                </c:pt>
                <c:pt idx="10">
                  <c:v>3160.3</c:v>
                </c:pt>
                <c:pt idx="11">
                  <c:v>3487.7</c:v>
                </c:pt>
                <c:pt idx="12">
                  <c:v>3638.7</c:v>
                </c:pt>
                <c:pt idx="13">
                  <c:v>3580.8</c:v>
                </c:pt>
                <c:pt idx="14">
                  <c:v>3726.8</c:v>
                </c:pt>
                <c:pt idx="15">
                  <c:v>4329.6000000000004</c:v>
                </c:pt>
                <c:pt idx="16">
                  <c:v>5133.8</c:v>
                </c:pt>
                <c:pt idx="17" formatCode="General">
                  <c:v>5862.6</c:v>
                </c:pt>
                <c:pt idx="18">
                  <c:v>6183.2</c:v>
                </c:pt>
                <c:pt idx="19">
                  <c:v>6339.3</c:v>
                </c:pt>
                <c:pt idx="20">
                  <c:v>6624.2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3A7-41B1-8B45-73E062CF6EEC}"/>
            </c:ext>
          </c:extLst>
        </c:ser>
        <c:ser>
          <c:idx val="4"/>
          <c:order val="4"/>
          <c:tx>
            <c:strRef>
              <c:f>'1.6 (2)'!$G$5</c:f>
              <c:strCache>
                <c:ptCount val="1"/>
                <c:pt idx="0">
                  <c:v>net taxes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(2)'!$G$6:$G$26</c:f>
              <c:numCache>
                <c:formatCode>0.0</c:formatCode>
                <c:ptCount val="21"/>
                <c:pt idx="0">
                  <c:v>291.2</c:v>
                </c:pt>
                <c:pt idx="1">
                  <c:v>418.3</c:v>
                </c:pt>
                <c:pt idx="2">
                  <c:v>486.2</c:v>
                </c:pt>
                <c:pt idx="3">
                  <c:v>549.79999999999995</c:v>
                </c:pt>
                <c:pt idx="4">
                  <c:v>615.70000000000005</c:v>
                </c:pt>
                <c:pt idx="5">
                  <c:v>946.5</c:v>
                </c:pt>
                <c:pt idx="6">
                  <c:v>1024.4000000000001</c:v>
                </c:pt>
                <c:pt idx="7">
                  <c:v>1870.2</c:v>
                </c:pt>
                <c:pt idx="8">
                  <c:v>2688.6</c:v>
                </c:pt>
                <c:pt idx="9">
                  <c:v>2810</c:v>
                </c:pt>
                <c:pt idx="10">
                  <c:v>2876.5</c:v>
                </c:pt>
                <c:pt idx="11">
                  <c:v>3056</c:v>
                </c:pt>
                <c:pt idx="12">
                  <c:v>3392</c:v>
                </c:pt>
                <c:pt idx="13">
                  <c:v>3878</c:v>
                </c:pt>
                <c:pt idx="14">
                  <c:v>4413</c:v>
                </c:pt>
                <c:pt idx="15">
                  <c:v>4859</c:v>
                </c:pt>
                <c:pt idx="16">
                  <c:v>4921.5</c:v>
                </c:pt>
                <c:pt idx="17" formatCode="General">
                  <c:v>5004.3999999999996</c:v>
                </c:pt>
                <c:pt idx="18">
                  <c:v>6198.3</c:v>
                </c:pt>
                <c:pt idx="19">
                  <c:v>7362.5</c:v>
                </c:pt>
                <c:pt idx="20">
                  <c:v>6992.5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3A7-41B1-8B45-73E062CF6EEC}"/>
            </c:ext>
          </c:extLst>
        </c:ser>
        <c:ser>
          <c:idx val="5"/>
          <c:order val="5"/>
          <c:tx>
            <c:strRef>
              <c:f>'1.6 (2)'!$H$5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bg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(2)'!$H$6:$H$26</c:f>
              <c:numCache>
                <c:formatCode>0.0</c:formatCode>
                <c:ptCount val="21"/>
                <c:pt idx="0">
                  <c:v>1093.9000000000001</c:v>
                </c:pt>
                <c:pt idx="1">
                  <c:v>1259.4000000000001</c:v>
                </c:pt>
                <c:pt idx="2">
                  <c:v>1335.1</c:v>
                </c:pt>
                <c:pt idx="3">
                  <c:v>1526</c:v>
                </c:pt>
                <c:pt idx="4">
                  <c:v>1834.1</c:v>
                </c:pt>
                <c:pt idx="5">
                  <c:v>2192.1999999999998</c:v>
                </c:pt>
                <c:pt idx="6">
                  <c:v>2935.7</c:v>
                </c:pt>
                <c:pt idx="7">
                  <c:v>3762.1</c:v>
                </c:pt>
                <c:pt idx="8">
                  <c:v>6146.6</c:v>
                </c:pt>
                <c:pt idx="9">
                  <c:v>7475.5</c:v>
                </c:pt>
                <c:pt idx="10">
                  <c:v>8701.7000000000007</c:v>
                </c:pt>
                <c:pt idx="11">
                  <c:v>10743.1</c:v>
                </c:pt>
                <c:pt idx="12">
                  <c:v>12351</c:v>
                </c:pt>
                <c:pt idx="13">
                  <c:v>14405.6</c:v>
                </c:pt>
                <c:pt idx="14">
                  <c:v>16111.3</c:v>
                </c:pt>
                <c:pt idx="15">
                  <c:v>17420.099999999999</c:v>
                </c:pt>
                <c:pt idx="16">
                  <c:v>18246.2</c:v>
                </c:pt>
                <c:pt idx="17" formatCode="General">
                  <c:v>20567.599999999999</c:v>
                </c:pt>
                <c:pt idx="18">
                  <c:v>21687.200000000001</c:v>
                </c:pt>
                <c:pt idx="19">
                  <c:v>23545.5</c:v>
                </c:pt>
                <c:pt idx="20">
                  <c:v>23820.799999999999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3A7-41B1-8B45-73E062CF6E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196944"/>
        <c:axId val="1"/>
      </c:lineChart>
      <c:catAx>
        <c:axId val="89419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894196944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5.3829322241977812E-2"/>
          <c:y val="0.68394742979948575"/>
          <c:w val="0.87890049530099046"/>
          <c:h val="0.29269811671771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latin typeface="Montserrat" panose="00000500000000000000" pitchFamily="2" charset="0"/>
              </a:rPr>
              <a:t>GDP over different sectors of economics,</a:t>
            </a:r>
            <a:r>
              <a:rPr lang="en-US" sz="1200" baseline="0" dirty="0">
                <a:latin typeface="Montserrat" panose="00000500000000000000" pitchFamily="2" charset="0"/>
              </a:rPr>
              <a:t> with actual prices (with </a:t>
            </a:r>
            <a:r>
              <a:rPr lang="en-US" sz="1200" baseline="0" dirty="0" err="1">
                <a:latin typeface="Montserrat" panose="00000500000000000000" pitchFamily="2" charset="0"/>
              </a:rPr>
              <a:t>mln</a:t>
            </a:r>
            <a:r>
              <a:rPr lang="en-US" sz="1200" baseline="0" dirty="0">
                <a:latin typeface="Montserrat" panose="00000500000000000000" pitchFamily="2" charset="0"/>
              </a:rPr>
              <a:t> manats)</a:t>
            </a:r>
            <a:endParaRPr lang="en-US" sz="1200" dirty="0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6348446705537664"/>
          <c:y val="0.19170119775895253"/>
          <c:w val="0.81893916222990182"/>
          <c:h val="0.3661869092424818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'1.6 (2)'!$C$5</c:f>
              <c:strCache>
                <c:ptCount val="1"/>
                <c:pt idx="0">
                  <c:v>industry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(2)'!$C$6:$C$26</c:f>
              <c:numCache>
                <c:formatCode>0.0</c:formatCode>
                <c:ptCount val="21"/>
                <c:pt idx="0">
                  <c:v>1699</c:v>
                </c:pt>
                <c:pt idx="1">
                  <c:v>1999.6</c:v>
                </c:pt>
                <c:pt idx="2">
                  <c:v>2270.1</c:v>
                </c:pt>
                <c:pt idx="3">
                  <c:v>2666.9</c:v>
                </c:pt>
                <c:pt idx="4">
                  <c:v>3268.6</c:v>
                </c:pt>
                <c:pt idx="5">
                  <c:v>6201.9</c:v>
                </c:pt>
                <c:pt idx="6">
                  <c:v>10768.3</c:v>
                </c:pt>
                <c:pt idx="7">
                  <c:v>16926.900000000001</c:v>
                </c:pt>
                <c:pt idx="8">
                  <c:v>23574</c:v>
                </c:pt>
                <c:pt idx="9">
                  <c:v>17510.2</c:v>
                </c:pt>
                <c:pt idx="10">
                  <c:v>21942.2</c:v>
                </c:pt>
                <c:pt idx="11">
                  <c:v>28010.7</c:v>
                </c:pt>
                <c:pt idx="12">
                  <c:v>27040.400000000001</c:v>
                </c:pt>
                <c:pt idx="13">
                  <c:v>26441.7</c:v>
                </c:pt>
                <c:pt idx="14">
                  <c:v>24169.4</c:v>
                </c:pt>
                <c:pt idx="15">
                  <c:v>17912.400000000001</c:v>
                </c:pt>
                <c:pt idx="16">
                  <c:v>22398</c:v>
                </c:pt>
                <c:pt idx="17" formatCode="General">
                  <c:v>28208.5</c:v>
                </c:pt>
                <c:pt idx="18">
                  <c:v>35665.1</c:v>
                </c:pt>
                <c:pt idx="19">
                  <c:v>33885.9</c:v>
                </c:pt>
                <c:pt idx="20">
                  <c:v>24400.6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0-40C9-B6AE-D66F0B6455C4}"/>
            </c:ext>
          </c:extLst>
        </c:ser>
        <c:ser>
          <c:idx val="1"/>
          <c:order val="1"/>
          <c:tx>
            <c:strRef>
              <c:f>'1.6 (2)'!$D$5</c:f>
              <c:strCache>
                <c:ptCount val="1"/>
                <c:pt idx="0">
                  <c:v>agriculture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(2)'!$D$6:$D$26</c:f>
              <c:numCache>
                <c:formatCode>0.0</c:formatCode>
                <c:ptCount val="21"/>
                <c:pt idx="0">
                  <c:v>758.9</c:v>
                </c:pt>
                <c:pt idx="1">
                  <c:v>788.7</c:v>
                </c:pt>
                <c:pt idx="2">
                  <c:v>846</c:v>
                </c:pt>
                <c:pt idx="3">
                  <c:v>888</c:v>
                </c:pt>
                <c:pt idx="4">
                  <c:v>937.3</c:v>
                </c:pt>
                <c:pt idx="5">
                  <c:v>1137.9000000000001</c:v>
                </c:pt>
                <c:pt idx="6">
                  <c:v>1329.4</c:v>
                </c:pt>
                <c:pt idx="7">
                  <c:v>1901</c:v>
                </c:pt>
                <c:pt idx="8">
                  <c:v>2246</c:v>
                </c:pt>
                <c:pt idx="9">
                  <c:v>2179.5</c:v>
                </c:pt>
                <c:pt idx="10">
                  <c:v>2344.6</c:v>
                </c:pt>
                <c:pt idx="11">
                  <c:v>2643.5</c:v>
                </c:pt>
                <c:pt idx="12">
                  <c:v>2813.7</c:v>
                </c:pt>
                <c:pt idx="13">
                  <c:v>3122.2</c:v>
                </c:pt>
                <c:pt idx="14">
                  <c:v>3139.2</c:v>
                </c:pt>
                <c:pt idx="15">
                  <c:v>3359.4</c:v>
                </c:pt>
                <c:pt idx="16">
                  <c:v>3386.8</c:v>
                </c:pt>
                <c:pt idx="17" formatCode="General">
                  <c:v>3944.1</c:v>
                </c:pt>
                <c:pt idx="18">
                  <c:v>4174.8</c:v>
                </c:pt>
                <c:pt idx="19">
                  <c:v>4664.2</c:v>
                </c:pt>
                <c:pt idx="20">
                  <c:v>5016.3999999999996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80-40C9-B6AE-D66F0B6455C4}"/>
            </c:ext>
          </c:extLst>
        </c:ser>
        <c:ser>
          <c:idx val="2"/>
          <c:order val="2"/>
          <c:tx>
            <c:strRef>
              <c:f>'1.6 (2)'!$E$5</c:f>
              <c:strCache>
                <c:ptCount val="1"/>
                <c:pt idx="0">
                  <c:v>construction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(2)'!$E$6:$E$26</c:f>
              <c:numCache>
                <c:formatCode>0.0</c:formatCode>
                <c:ptCount val="21"/>
                <c:pt idx="0">
                  <c:v>308</c:v>
                </c:pt>
                <c:pt idx="1">
                  <c:v>310.7</c:v>
                </c:pt>
                <c:pt idx="2">
                  <c:v>528</c:v>
                </c:pt>
                <c:pt idx="3">
                  <c:v>802</c:v>
                </c:pt>
                <c:pt idx="4">
                  <c:v>1062.0999999999999</c:v>
                </c:pt>
                <c:pt idx="5">
                  <c:v>1126.8</c:v>
                </c:pt>
                <c:pt idx="6">
                  <c:v>1445.5</c:v>
                </c:pt>
                <c:pt idx="7">
                  <c:v>1825.4</c:v>
                </c:pt>
                <c:pt idx="8">
                  <c:v>2800.3</c:v>
                </c:pt>
                <c:pt idx="9">
                  <c:v>2554.3000000000002</c:v>
                </c:pt>
                <c:pt idx="10">
                  <c:v>3439.7</c:v>
                </c:pt>
                <c:pt idx="11">
                  <c:v>4141</c:v>
                </c:pt>
                <c:pt idx="12">
                  <c:v>5507.9</c:v>
                </c:pt>
                <c:pt idx="13">
                  <c:v>6753.7</c:v>
                </c:pt>
                <c:pt idx="14">
                  <c:v>7454.4</c:v>
                </c:pt>
                <c:pt idx="15">
                  <c:v>6499.5</c:v>
                </c:pt>
                <c:pt idx="16">
                  <c:v>6338.9</c:v>
                </c:pt>
                <c:pt idx="17" formatCode="General">
                  <c:v>6750.6</c:v>
                </c:pt>
                <c:pt idx="18">
                  <c:v>6183.4</c:v>
                </c:pt>
                <c:pt idx="19">
                  <c:v>6098.8</c:v>
                </c:pt>
                <c:pt idx="20">
                  <c:v>5577.7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0-40C9-B6AE-D66F0B6455C4}"/>
            </c:ext>
          </c:extLst>
        </c:ser>
        <c:ser>
          <c:idx val="3"/>
          <c:order val="3"/>
          <c:tx>
            <c:strRef>
              <c:f>'1.6 (2)'!$F$5</c:f>
              <c:strCache>
                <c:ptCount val="1"/>
                <c:pt idx="0">
                  <c:v>transportation and communication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(2)'!$F$6:$F$26</c:f>
              <c:numCache>
                <c:formatCode>0.0</c:formatCode>
                <c:ptCount val="21"/>
                <c:pt idx="0">
                  <c:v>567.1</c:v>
                </c:pt>
                <c:pt idx="1">
                  <c:v>538.9</c:v>
                </c:pt>
                <c:pt idx="2">
                  <c:v>597.1</c:v>
                </c:pt>
                <c:pt idx="3">
                  <c:v>713.8</c:v>
                </c:pt>
                <c:pt idx="4">
                  <c:v>812.4</c:v>
                </c:pt>
                <c:pt idx="5">
                  <c:v>917.2</c:v>
                </c:pt>
                <c:pt idx="6">
                  <c:v>1242.9000000000001</c:v>
                </c:pt>
                <c:pt idx="7">
                  <c:v>2074.9</c:v>
                </c:pt>
                <c:pt idx="8">
                  <c:v>2681.7</c:v>
                </c:pt>
                <c:pt idx="9">
                  <c:v>3072</c:v>
                </c:pt>
                <c:pt idx="10">
                  <c:v>3160.3</c:v>
                </c:pt>
                <c:pt idx="11">
                  <c:v>3487.7</c:v>
                </c:pt>
                <c:pt idx="12">
                  <c:v>3638.7</c:v>
                </c:pt>
                <c:pt idx="13">
                  <c:v>3580.8</c:v>
                </c:pt>
                <c:pt idx="14">
                  <c:v>3726.8</c:v>
                </c:pt>
                <c:pt idx="15">
                  <c:v>4329.6000000000004</c:v>
                </c:pt>
                <c:pt idx="16">
                  <c:v>5133.8</c:v>
                </c:pt>
                <c:pt idx="17" formatCode="General">
                  <c:v>5862.6</c:v>
                </c:pt>
                <c:pt idx="18">
                  <c:v>6183.2</c:v>
                </c:pt>
                <c:pt idx="19">
                  <c:v>6339.3</c:v>
                </c:pt>
                <c:pt idx="20">
                  <c:v>6624.2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80-40C9-B6AE-D66F0B6455C4}"/>
            </c:ext>
          </c:extLst>
        </c:ser>
        <c:ser>
          <c:idx val="4"/>
          <c:order val="4"/>
          <c:tx>
            <c:strRef>
              <c:f>'1.6 (2)'!$G$5</c:f>
              <c:strCache>
                <c:ptCount val="1"/>
                <c:pt idx="0">
                  <c:v>net taxes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(2)'!$G$6:$G$26</c:f>
              <c:numCache>
                <c:formatCode>0.0</c:formatCode>
                <c:ptCount val="21"/>
                <c:pt idx="0">
                  <c:v>291.2</c:v>
                </c:pt>
                <c:pt idx="1">
                  <c:v>418.3</c:v>
                </c:pt>
                <c:pt idx="2">
                  <c:v>486.2</c:v>
                </c:pt>
                <c:pt idx="3">
                  <c:v>549.79999999999995</c:v>
                </c:pt>
                <c:pt idx="4">
                  <c:v>615.70000000000005</c:v>
                </c:pt>
                <c:pt idx="5">
                  <c:v>946.5</c:v>
                </c:pt>
                <c:pt idx="6">
                  <c:v>1024.4000000000001</c:v>
                </c:pt>
                <c:pt idx="7">
                  <c:v>1870.2</c:v>
                </c:pt>
                <c:pt idx="8">
                  <c:v>2688.6</c:v>
                </c:pt>
                <c:pt idx="9">
                  <c:v>2810</c:v>
                </c:pt>
                <c:pt idx="10">
                  <c:v>2876.5</c:v>
                </c:pt>
                <c:pt idx="11">
                  <c:v>3056</c:v>
                </c:pt>
                <c:pt idx="12">
                  <c:v>3392</c:v>
                </c:pt>
                <c:pt idx="13">
                  <c:v>3878</c:v>
                </c:pt>
                <c:pt idx="14">
                  <c:v>4413</c:v>
                </c:pt>
                <c:pt idx="15">
                  <c:v>4859</c:v>
                </c:pt>
                <c:pt idx="16">
                  <c:v>4921.5</c:v>
                </c:pt>
                <c:pt idx="17" formatCode="General">
                  <c:v>5004.3999999999996</c:v>
                </c:pt>
                <c:pt idx="18">
                  <c:v>6198.3</c:v>
                </c:pt>
                <c:pt idx="19">
                  <c:v>7362.5</c:v>
                </c:pt>
                <c:pt idx="20">
                  <c:v>6992.5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80-40C9-B6AE-D66F0B6455C4}"/>
            </c:ext>
          </c:extLst>
        </c:ser>
        <c:ser>
          <c:idx val="5"/>
          <c:order val="5"/>
          <c:tx>
            <c:strRef>
              <c:f>'1.6 (2)'!$H$5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tx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'1.6 (2)'!$B$6:$B$26</c:f>
              <c:strCache>
                <c:ptCount val="2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2020*</c:v>
                </c:pt>
              </c:strCache>
            </c:strRef>
          </c:cat>
          <c:val>
            <c:numRef>
              <c:f>'1.6 (2)'!$H$6:$H$26</c:f>
              <c:numCache>
                <c:formatCode>0.0</c:formatCode>
                <c:ptCount val="21"/>
                <c:pt idx="0">
                  <c:v>1093.9000000000001</c:v>
                </c:pt>
                <c:pt idx="1">
                  <c:v>1259.4000000000001</c:v>
                </c:pt>
                <c:pt idx="2">
                  <c:v>1335.1</c:v>
                </c:pt>
                <c:pt idx="3">
                  <c:v>1526</c:v>
                </c:pt>
                <c:pt idx="4">
                  <c:v>1834.1</c:v>
                </c:pt>
                <c:pt idx="5">
                  <c:v>2192.1999999999998</c:v>
                </c:pt>
                <c:pt idx="6">
                  <c:v>2935.7</c:v>
                </c:pt>
                <c:pt idx="7">
                  <c:v>3762.1</c:v>
                </c:pt>
                <c:pt idx="8">
                  <c:v>6146.6</c:v>
                </c:pt>
                <c:pt idx="9">
                  <c:v>7475.5</c:v>
                </c:pt>
                <c:pt idx="10">
                  <c:v>8701.7000000000007</c:v>
                </c:pt>
                <c:pt idx="11">
                  <c:v>10743.1</c:v>
                </c:pt>
                <c:pt idx="12">
                  <c:v>12351</c:v>
                </c:pt>
                <c:pt idx="13">
                  <c:v>14405.6</c:v>
                </c:pt>
                <c:pt idx="14">
                  <c:v>16111.3</c:v>
                </c:pt>
                <c:pt idx="15">
                  <c:v>17420.099999999999</c:v>
                </c:pt>
                <c:pt idx="16">
                  <c:v>18246.2</c:v>
                </c:pt>
                <c:pt idx="17" formatCode="General">
                  <c:v>20567.599999999999</c:v>
                </c:pt>
                <c:pt idx="18">
                  <c:v>21687.200000000001</c:v>
                </c:pt>
                <c:pt idx="19">
                  <c:v>23545.5</c:v>
                </c:pt>
                <c:pt idx="20">
                  <c:v>23820.799999999999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80-40C9-B6AE-D66F0B645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4189456"/>
        <c:axId val="1"/>
      </c:barChart>
      <c:catAx>
        <c:axId val="89418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894189456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layout>
        <c:manualLayout>
          <c:xMode val="edge"/>
          <c:yMode val="edge"/>
          <c:x val="5.7846327161305396E-2"/>
          <c:y val="0.67435545366499527"/>
          <c:w val="0.8725895345398752"/>
          <c:h val="0.30229008569432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Montserrat" panose="00000500000000000000" pitchFamily="2" charset="0"/>
              </a:rPr>
              <a:t>CPI (Total)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CPI!$X$7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CPI!$W$8:$W$79</c:f>
              <c:numCache>
                <c:formatCode>m/d/yyyy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CPI!$X$8:$X$79</c:f>
              <c:numCache>
                <c:formatCode>0.0</c:formatCode>
                <c:ptCount val="72"/>
                <c:pt idx="0">
                  <c:v>113.9</c:v>
                </c:pt>
                <c:pt idx="1">
                  <c:v>118.5</c:v>
                </c:pt>
                <c:pt idx="2">
                  <c:v>119.6</c:v>
                </c:pt>
                <c:pt idx="3">
                  <c:v>119.3</c:v>
                </c:pt>
                <c:pt idx="4">
                  <c:v>118.6</c:v>
                </c:pt>
                <c:pt idx="5">
                  <c:v>117.3</c:v>
                </c:pt>
                <c:pt idx="6">
                  <c:v>116.4</c:v>
                </c:pt>
                <c:pt idx="7">
                  <c:v>116.3</c:v>
                </c:pt>
                <c:pt idx="8">
                  <c:v>116.6</c:v>
                </c:pt>
                <c:pt idx="9">
                  <c:v>116.8</c:v>
                </c:pt>
                <c:pt idx="10">
                  <c:v>117.2</c:v>
                </c:pt>
                <c:pt idx="11">
                  <c:v>122.3</c:v>
                </c:pt>
                <c:pt idx="12">
                  <c:v>129.4</c:v>
                </c:pt>
                <c:pt idx="13">
                  <c:v>130</c:v>
                </c:pt>
                <c:pt idx="14">
                  <c:v>130.6</c:v>
                </c:pt>
                <c:pt idx="15">
                  <c:v>130.80000000000001</c:v>
                </c:pt>
                <c:pt idx="16">
                  <c:v>130.6</c:v>
                </c:pt>
                <c:pt idx="17">
                  <c:v>130</c:v>
                </c:pt>
                <c:pt idx="18">
                  <c:v>129.69999999999999</c:v>
                </c:pt>
                <c:pt idx="19">
                  <c:v>130.30000000000001</c:v>
                </c:pt>
                <c:pt idx="20">
                  <c:v>133.30000000000001</c:v>
                </c:pt>
                <c:pt idx="21">
                  <c:v>135.1</c:v>
                </c:pt>
                <c:pt idx="22">
                  <c:v>137.30000000000001</c:v>
                </c:pt>
                <c:pt idx="23">
                  <c:v>141.5</c:v>
                </c:pt>
                <c:pt idx="24">
                  <c:v>144.80000000000001</c:v>
                </c:pt>
                <c:pt idx="25">
                  <c:v>147.1</c:v>
                </c:pt>
                <c:pt idx="26">
                  <c:v>149.5</c:v>
                </c:pt>
                <c:pt idx="27">
                  <c:v>149.80000000000001</c:v>
                </c:pt>
                <c:pt idx="28">
                  <c:v>150.1</c:v>
                </c:pt>
                <c:pt idx="29">
                  <c:v>148.5</c:v>
                </c:pt>
                <c:pt idx="30">
                  <c:v>148.69999999999999</c:v>
                </c:pt>
                <c:pt idx="31">
                  <c:v>149</c:v>
                </c:pt>
                <c:pt idx="32">
                  <c:v>150.1</c:v>
                </c:pt>
                <c:pt idx="33">
                  <c:v>151.80000000000001</c:v>
                </c:pt>
                <c:pt idx="34">
                  <c:v>152</c:v>
                </c:pt>
                <c:pt idx="35">
                  <c:v>152.69999999999999</c:v>
                </c:pt>
                <c:pt idx="36">
                  <c:v>152.69999999999999</c:v>
                </c:pt>
                <c:pt idx="37">
                  <c:v>153</c:v>
                </c:pt>
                <c:pt idx="38">
                  <c:v>153.30000000000001</c:v>
                </c:pt>
                <c:pt idx="39">
                  <c:v>153</c:v>
                </c:pt>
                <c:pt idx="40">
                  <c:v>152.9</c:v>
                </c:pt>
                <c:pt idx="41">
                  <c:v>151.9</c:v>
                </c:pt>
                <c:pt idx="42">
                  <c:v>151</c:v>
                </c:pt>
                <c:pt idx="43">
                  <c:v>152.30000000000001</c:v>
                </c:pt>
                <c:pt idx="44">
                  <c:v>152.69999999999999</c:v>
                </c:pt>
                <c:pt idx="45">
                  <c:v>153</c:v>
                </c:pt>
                <c:pt idx="46">
                  <c:v>153.9</c:v>
                </c:pt>
                <c:pt idx="47">
                  <c:v>155.1</c:v>
                </c:pt>
                <c:pt idx="48">
                  <c:v>155.35749319999999</c:v>
                </c:pt>
                <c:pt idx="49">
                  <c:v>156.23351959999999</c:v>
                </c:pt>
                <c:pt idx="50">
                  <c:v>157.18155100000001</c:v>
                </c:pt>
                <c:pt idx="51">
                  <c:v>157.78501069999999</c:v>
                </c:pt>
                <c:pt idx="52">
                  <c:v>157.1053144</c:v>
                </c:pt>
                <c:pt idx="53">
                  <c:v>156.37152649999999</c:v>
                </c:pt>
                <c:pt idx="54">
                  <c:v>156.45644250000001</c:v>
                </c:pt>
                <c:pt idx="55">
                  <c:v>155.95620289999999</c:v>
                </c:pt>
                <c:pt idx="56">
                  <c:v>156.49711980000001</c:v>
                </c:pt>
                <c:pt idx="57">
                  <c:v>157.14935270000001</c:v>
                </c:pt>
                <c:pt idx="58">
                  <c:v>157.87827680000001</c:v>
                </c:pt>
                <c:pt idx="59">
                  <c:v>158.7250947</c:v>
                </c:pt>
                <c:pt idx="60">
                  <c:v>159.62306099554996</c:v>
                </c:pt>
                <c:pt idx="61">
                  <c:v>160.75084834054857</c:v>
                </c:pt>
                <c:pt idx="62">
                  <c:v>162.32244701165411</c:v>
                </c:pt>
                <c:pt idx="63">
                  <c:v>162.46123482787362</c:v>
                </c:pt>
                <c:pt idx="64">
                  <c:v>161.62265869167217</c:v>
                </c:pt>
                <c:pt idx="65">
                  <c:v>161.08948122311145</c:v>
                </c:pt>
                <c:pt idx="66">
                  <c:v>160.64526749381912</c:v>
                </c:pt>
                <c:pt idx="67">
                  <c:v>160.35578199459636</c:v>
                </c:pt>
                <c:pt idx="68">
                  <c:v>160.52855795422596</c:v>
                </c:pt>
                <c:pt idx="69">
                  <c:v>160.79708851783136</c:v>
                </c:pt>
                <c:pt idx="70">
                  <c:v>161.59115260712113</c:v>
                </c:pt>
                <c:pt idx="71">
                  <c:v>162.86959617468295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8-4BC1-89C8-2165D0747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0649088"/>
        <c:axId val="700652832"/>
      </c:lineChart>
      <c:dateAx>
        <c:axId val="70064908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00652832"/>
        <c:crosses val="autoZero"/>
        <c:auto val="1"/>
        <c:lblOffset val="100"/>
        <c:baseTimeUnit val="months"/>
      </c:dateAx>
      <c:valAx>
        <c:axId val="70065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0064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rgbClr val="2E3338">
                    <a:lumMod val="65000"/>
                    <a:lumOff val="35000"/>
                  </a:srgb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rgbClr val="2E3338">
                    <a:lumMod val="65000"/>
                    <a:lumOff val="35000"/>
                  </a:srgbClr>
                </a:solidFill>
                <a:latin typeface="Montserrat" panose="00000500000000000000" pitchFamily="2" charset="0"/>
                <a:ea typeface="+mn-ea"/>
                <a:cs typeface="+mn-cs"/>
              </a:rPr>
              <a:t>CPI non-food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rgbClr val="2E3338">
                  <a:lumMod val="65000"/>
                  <a:lumOff val="35000"/>
                </a:srgb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CPI!$Z$7</c:f>
              <c:strCache>
                <c:ptCount val="1"/>
                <c:pt idx="0">
                  <c:v>non-food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CPI!$Y$8:$Y$79</c:f>
              <c:numCache>
                <c:formatCode>m/d/yyyy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CPI!$Z$8:$Z$79</c:f>
              <c:numCache>
                <c:formatCode>0.0</c:formatCode>
                <c:ptCount val="72"/>
                <c:pt idx="0">
                  <c:v>107.8</c:v>
                </c:pt>
                <c:pt idx="1">
                  <c:v>111.2</c:v>
                </c:pt>
                <c:pt idx="2">
                  <c:v>111.8</c:v>
                </c:pt>
                <c:pt idx="3">
                  <c:v>111.3</c:v>
                </c:pt>
                <c:pt idx="4">
                  <c:v>111.5</c:v>
                </c:pt>
                <c:pt idx="5">
                  <c:v>111.5</c:v>
                </c:pt>
                <c:pt idx="6">
                  <c:v>111.5</c:v>
                </c:pt>
                <c:pt idx="7">
                  <c:v>111.6</c:v>
                </c:pt>
                <c:pt idx="8">
                  <c:v>111.7</c:v>
                </c:pt>
                <c:pt idx="9">
                  <c:v>111.8</c:v>
                </c:pt>
                <c:pt idx="10">
                  <c:v>111.8</c:v>
                </c:pt>
                <c:pt idx="11">
                  <c:v>119.7</c:v>
                </c:pt>
                <c:pt idx="12">
                  <c:v>126.4</c:v>
                </c:pt>
                <c:pt idx="13">
                  <c:v>127.1</c:v>
                </c:pt>
                <c:pt idx="14">
                  <c:v>127.7</c:v>
                </c:pt>
                <c:pt idx="15">
                  <c:v>128.4</c:v>
                </c:pt>
                <c:pt idx="16">
                  <c:v>128.80000000000001</c:v>
                </c:pt>
                <c:pt idx="17">
                  <c:v>129.19999999999999</c:v>
                </c:pt>
                <c:pt idx="18">
                  <c:v>129.4</c:v>
                </c:pt>
                <c:pt idx="19">
                  <c:v>130.1</c:v>
                </c:pt>
                <c:pt idx="20">
                  <c:v>132.1</c:v>
                </c:pt>
                <c:pt idx="21">
                  <c:v>133.6</c:v>
                </c:pt>
                <c:pt idx="22">
                  <c:v>136.1</c:v>
                </c:pt>
                <c:pt idx="23">
                  <c:v>139.1</c:v>
                </c:pt>
                <c:pt idx="24">
                  <c:v>141.9</c:v>
                </c:pt>
                <c:pt idx="25">
                  <c:v>143.1</c:v>
                </c:pt>
                <c:pt idx="26">
                  <c:v>144</c:v>
                </c:pt>
                <c:pt idx="27">
                  <c:v>144.30000000000001</c:v>
                </c:pt>
                <c:pt idx="28">
                  <c:v>144.6</c:v>
                </c:pt>
                <c:pt idx="29">
                  <c:v>144.69999999999999</c:v>
                </c:pt>
                <c:pt idx="30">
                  <c:v>147</c:v>
                </c:pt>
                <c:pt idx="31">
                  <c:v>147.1</c:v>
                </c:pt>
                <c:pt idx="32">
                  <c:v>147.69999999999999</c:v>
                </c:pt>
                <c:pt idx="33">
                  <c:v>148.1</c:v>
                </c:pt>
                <c:pt idx="34">
                  <c:v>148.5</c:v>
                </c:pt>
                <c:pt idx="35">
                  <c:v>148.80000000000001</c:v>
                </c:pt>
                <c:pt idx="36">
                  <c:v>149.1</c:v>
                </c:pt>
                <c:pt idx="37">
                  <c:v>149.19999999999999</c:v>
                </c:pt>
                <c:pt idx="38">
                  <c:v>149.19999999999999</c:v>
                </c:pt>
                <c:pt idx="39">
                  <c:v>149.19999999999999</c:v>
                </c:pt>
                <c:pt idx="40">
                  <c:v>149.1</c:v>
                </c:pt>
                <c:pt idx="41">
                  <c:v>149.19999999999999</c:v>
                </c:pt>
                <c:pt idx="42">
                  <c:v>149.30000000000001</c:v>
                </c:pt>
                <c:pt idx="43">
                  <c:v>149.5</c:v>
                </c:pt>
                <c:pt idx="44">
                  <c:v>149.69999999999999</c:v>
                </c:pt>
                <c:pt idx="45">
                  <c:v>150.1</c:v>
                </c:pt>
                <c:pt idx="46">
                  <c:v>150.4</c:v>
                </c:pt>
                <c:pt idx="47">
                  <c:v>150.6</c:v>
                </c:pt>
                <c:pt idx="48">
                  <c:v>150.8827253</c:v>
                </c:pt>
                <c:pt idx="49">
                  <c:v>150.9959053</c:v>
                </c:pt>
                <c:pt idx="50">
                  <c:v>151.0901844</c:v>
                </c:pt>
                <c:pt idx="51">
                  <c:v>151.19117109999999</c:v>
                </c:pt>
                <c:pt idx="52">
                  <c:v>151.1367132</c:v>
                </c:pt>
                <c:pt idx="53">
                  <c:v>151.102585</c:v>
                </c:pt>
                <c:pt idx="54">
                  <c:v>151.3582255</c:v>
                </c:pt>
                <c:pt idx="55">
                  <c:v>151.31873160000001</c:v>
                </c:pt>
                <c:pt idx="56">
                  <c:v>151.44978850000001</c:v>
                </c:pt>
                <c:pt idx="57">
                  <c:v>151.62913130000001</c:v>
                </c:pt>
                <c:pt idx="58">
                  <c:v>151.95858910000001</c:v>
                </c:pt>
                <c:pt idx="59">
                  <c:v>152.13605670000001</c:v>
                </c:pt>
                <c:pt idx="60">
                  <c:v>152.52948636609892</c:v>
                </c:pt>
                <c:pt idx="61">
                  <c:v>152.68630165357436</c:v>
                </c:pt>
                <c:pt idx="62">
                  <c:v>152.96914522560814</c:v>
                </c:pt>
                <c:pt idx="63">
                  <c:v>153.09634430209599</c:v>
                </c:pt>
                <c:pt idx="64">
                  <c:v>153.19442413224354</c:v>
                </c:pt>
                <c:pt idx="65">
                  <c:v>153.33601683051074</c:v>
                </c:pt>
                <c:pt idx="66">
                  <c:v>153.37571335138983</c:v>
                </c:pt>
                <c:pt idx="67">
                  <c:v>153.42873751491649</c:v>
                </c:pt>
                <c:pt idx="68">
                  <c:v>153.49943023416009</c:v>
                </c:pt>
                <c:pt idx="69">
                  <c:v>153.69433615559879</c:v>
                </c:pt>
                <c:pt idx="70">
                  <c:v>153.83993389281918</c:v>
                </c:pt>
                <c:pt idx="71">
                  <c:v>154.00259009211115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D-416D-AB8E-1EF2AAF20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0652416"/>
        <c:axId val="700653248"/>
      </c:lineChart>
      <c:dateAx>
        <c:axId val="7006524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00653248"/>
        <c:crosses val="autoZero"/>
        <c:auto val="1"/>
        <c:lblOffset val="100"/>
        <c:baseTimeUnit val="months"/>
      </c:dateAx>
      <c:valAx>
        <c:axId val="70065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00652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CPI!$AC$7</c:f>
              <c:strCache>
                <c:ptCount val="1"/>
                <c:pt idx="0">
                  <c:v>services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CPI!$AB$8:$AB$79</c:f>
              <c:numCache>
                <c:formatCode>m/d/yyyy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CPI!$AC$8:$AC$79</c:f>
              <c:numCache>
                <c:formatCode>0.0</c:formatCode>
                <c:ptCount val="72"/>
                <c:pt idx="0">
                  <c:v>110.5</c:v>
                </c:pt>
                <c:pt idx="1">
                  <c:v>111.9</c:v>
                </c:pt>
                <c:pt idx="2">
                  <c:v>111.9</c:v>
                </c:pt>
                <c:pt idx="3">
                  <c:v>110.9</c:v>
                </c:pt>
                <c:pt idx="4">
                  <c:v>111</c:v>
                </c:pt>
                <c:pt idx="5">
                  <c:v>111.1</c:v>
                </c:pt>
                <c:pt idx="6">
                  <c:v>111.1</c:v>
                </c:pt>
                <c:pt idx="7">
                  <c:v>111</c:v>
                </c:pt>
                <c:pt idx="8">
                  <c:v>111.1</c:v>
                </c:pt>
                <c:pt idx="9">
                  <c:v>111.1</c:v>
                </c:pt>
                <c:pt idx="10">
                  <c:v>111.1</c:v>
                </c:pt>
                <c:pt idx="11">
                  <c:v>113.2</c:v>
                </c:pt>
                <c:pt idx="12">
                  <c:v>115.6</c:v>
                </c:pt>
                <c:pt idx="13">
                  <c:v>115.8</c:v>
                </c:pt>
                <c:pt idx="14">
                  <c:v>116.3</c:v>
                </c:pt>
                <c:pt idx="15">
                  <c:v>116.3</c:v>
                </c:pt>
                <c:pt idx="16">
                  <c:v>116.6</c:v>
                </c:pt>
                <c:pt idx="17">
                  <c:v>116.6</c:v>
                </c:pt>
                <c:pt idx="18">
                  <c:v>117.8</c:v>
                </c:pt>
                <c:pt idx="19">
                  <c:v>118.3</c:v>
                </c:pt>
                <c:pt idx="20">
                  <c:v>119</c:v>
                </c:pt>
                <c:pt idx="21">
                  <c:v>119.2</c:v>
                </c:pt>
                <c:pt idx="22">
                  <c:v>119.6</c:v>
                </c:pt>
                <c:pt idx="23">
                  <c:v>122.5</c:v>
                </c:pt>
                <c:pt idx="24">
                  <c:v>124.8</c:v>
                </c:pt>
                <c:pt idx="25">
                  <c:v>126.1</c:v>
                </c:pt>
                <c:pt idx="26">
                  <c:v>126.7</c:v>
                </c:pt>
                <c:pt idx="27">
                  <c:v>126.7</c:v>
                </c:pt>
                <c:pt idx="28">
                  <c:v>129.4</c:v>
                </c:pt>
                <c:pt idx="29">
                  <c:v>129.4</c:v>
                </c:pt>
                <c:pt idx="30">
                  <c:v>130</c:v>
                </c:pt>
                <c:pt idx="31">
                  <c:v>130.30000000000001</c:v>
                </c:pt>
                <c:pt idx="32">
                  <c:v>130.5</c:v>
                </c:pt>
                <c:pt idx="33">
                  <c:v>130.69999999999999</c:v>
                </c:pt>
                <c:pt idx="34">
                  <c:v>130.69999999999999</c:v>
                </c:pt>
                <c:pt idx="35">
                  <c:v>130.6</c:v>
                </c:pt>
                <c:pt idx="36">
                  <c:v>129.6</c:v>
                </c:pt>
                <c:pt idx="37">
                  <c:v>129.5</c:v>
                </c:pt>
                <c:pt idx="38">
                  <c:v>129.6</c:v>
                </c:pt>
                <c:pt idx="39">
                  <c:v>129.5</c:v>
                </c:pt>
                <c:pt idx="40">
                  <c:v>131.69999999999999</c:v>
                </c:pt>
                <c:pt idx="41">
                  <c:v>131.69999999999999</c:v>
                </c:pt>
                <c:pt idx="42">
                  <c:v>131.80000000000001</c:v>
                </c:pt>
                <c:pt idx="43">
                  <c:v>134.6</c:v>
                </c:pt>
                <c:pt idx="44">
                  <c:v>134.69999999999999</c:v>
                </c:pt>
                <c:pt idx="45">
                  <c:v>134.80000000000001</c:v>
                </c:pt>
                <c:pt idx="46">
                  <c:v>134.9</c:v>
                </c:pt>
                <c:pt idx="47">
                  <c:v>135</c:v>
                </c:pt>
                <c:pt idx="48">
                  <c:v>134.00216789999999</c:v>
                </c:pt>
                <c:pt idx="49">
                  <c:v>134.22004150000001</c:v>
                </c:pt>
                <c:pt idx="50">
                  <c:v>134.39079190000001</c:v>
                </c:pt>
                <c:pt idx="51">
                  <c:v>134.49810189999999</c:v>
                </c:pt>
                <c:pt idx="52">
                  <c:v>134.59767500000001</c:v>
                </c:pt>
                <c:pt idx="53">
                  <c:v>134.64941339999999</c:v>
                </c:pt>
                <c:pt idx="54">
                  <c:v>134.72230680000001</c:v>
                </c:pt>
                <c:pt idx="55">
                  <c:v>134.7987392</c:v>
                </c:pt>
                <c:pt idx="56">
                  <c:v>134.8292562</c:v>
                </c:pt>
                <c:pt idx="57">
                  <c:v>136.06427049999999</c:v>
                </c:pt>
                <c:pt idx="58">
                  <c:v>136.1332208</c:v>
                </c:pt>
                <c:pt idx="59">
                  <c:v>136.2313723</c:v>
                </c:pt>
                <c:pt idx="60">
                  <c:v>135.98908871356684</c:v>
                </c:pt>
                <c:pt idx="61">
                  <c:v>136.06229232030168</c:v>
                </c:pt>
                <c:pt idx="62">
                  <c:v>136.06457664891241</c:v>
                </c:pt>
                <c:pt idx="63">
                  <c:v>135.0497535759165</c:v>
                </c:pt>
                <c:pt idx="64">
                  <c:v>135.10045613037275</c:v>
                </c:pt>
                <c:pt idx="65">
                  <c:v>136.26432415791982</c:v>
                </c:pt>
                <c:pt idx="66">
                  <c:v>136.26434352626228</c:v>
                </c:pt>
                <c:pt idx="67">
                  <c:v>136.32584315450711</c:v>
                </c:pt>
                <c:pt idx="68">
                  <c:v>136.42919203200896</c:v>
                </c:pt>
                <c:pt idx="69">
                  <c:v>136.47714254825166</c:v>
                </c:pt>
                <c:pt idx="70">
                  <c:v>137.69752608392091</c:v>
                </c:pt>
                <c:pt idx="71">
                  <c:v>137.73257244200917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40-4052-8511-E711EEEA7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6475040"/>
        <c:axId val="676473792"/>
      </c:lineChart>
      <c:dateAx>
        <c:axId val="676475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676473792"/>
        <c:crosses val="autoZero"/>
        <c:auto val="1"/>
        <c:lblOffset val="100"/>
        <c:baseTimeUnit val="months"/>
      </c:dateAx>
      <c:valAx>
        <c:axId val="67647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67647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/>
              <a:t>CPI - food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CPI!$AF$7</c:f>
              <c:strCache>
                <c:ptCount val="1"/>
                <c:pt idx="0">
                  <c:v>food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CPI!$AE$8:$AE$79</c:f>
              <c:numCache>
                <c:formatCode>m/d/yyyy</c:formatCode>
                <c:ptCount val="7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  <c:pt idx="12">
                  <c:v>42370</c:v>
                </c:pt>
                <c:pt idx="13">
                  <c:v>42401</c:v>
                </c:pt>
                <c:pt idx="14">
                  <c:v>42430</c:v>
                </c:pt>
                <c:pt idx="15">
                  <c:v>42461</c:v>
                </c:pt>
                <c:pt idx="16">
                  <c:v>42491</c:v>
                </c:pt>
                <c:pt idx="17">
                  <c:v>42522</c:v>
                </c:pt>
                <c:pt idx="18">
                  <c:v>42552</c:v>
                </c:pt>
                <c:pt idx="19">
                  <c:v>42583</c:v>
                </c:pt>
                <c:pt idx="20">
                  <c:v>42614</c:v>
                </c:pt>
                <c:pt idx="21">
                  <c:v>42644</c:v>
                </c:pt>
                <c:pt idx="22">
                  <c:v>42675</c:v>
                </c:pt>
                <c:pt idx="23">
                  <c:v>42705</c:v>
                </c:pt>
                <c:pt idx="24">
                  <c:v>42736</c:v>
                </c:pt>
                <c:pt idx="25">
                  <c:v>42767</c:v>
                </c:pt>
                <c:pt idx="26">
                  <c:v>42795</c:v>
                </c:pt>
                <c:pt idx="27">
                  <c:v>42826</c:v>
                </c:pt>
                <c:pt idx="28">
                  <c:v>42856</c:v>
                </c:pt>
                <c:pt idx="29">
                  <c:v>42887</c:v>
                </c:pt>
                <c:pt idx="30">
                  <c:v>42917</c:v>
                </c:pt>
                <c:pt idx="31">
                  <c:v>42948</c:v>
                </c:pt>
                <c:pt idx="32">
                  <c:v>42979</c:v>
                </c:pt>
                <c:pt idx="33">
                  <c:v>43009</c:v>
                </c:pt>
                <c:pt idx="34">
                  <c:v>43040</c:v>
                </c:pt>
                <c:pt idx="35">
                  <c:v>43070</c:v>
                </c:pt>
                <c:pt idx="36">
                  <c:v>43101</c:v>
                </c:pt>
                <c:pt idx="37">
                  <c:v>43132</c:v>
                </c:pt>
                <c:pt idx="38">
                  <c:v>43160</c:v>
                </c:pt>
                <c:pt idx="39">
                  <c:v>43191</c:v>
                </c:pt>
                <c:pt idx="40">
                  <c:v>43221</c:v>
                </c:pt>
                <c:pt idx="41">
                  <c:v>43252</c:v>
                </c:pt>
                <c:pt idx="42">
                  <c:v>43282</c:v>
                </c:pt>
                <c:pt idx="43">
                  <c:v>43313</c:v>
                </c:pt>
                <c:pt idx="44">
                  <c:v>43344</c:v>
                </c:pt>
                <c:pt idx="45">
                  <c:v>43374</c:v>
                </c:pt>
                <c:pt idx="46">
                  <c:v>43405</c:v>
                </c:pt>
                <c:pt idx="47">
                  <c:v>43435</c:v>
                </c:pt>
                <c:pt idx="48">
                  <c:v>43466</c:v>
                </c:pt>
                <c:pt idx="49">
                  <c:v>43497</c:v>
                </c:pt>
                <c:pt idx="50">
                  <c:v>43525</c:v>
                </c:pt>
                <c:pt idx="51">
                  <c:v>43556</c:v>
                </c:pt>
                <c:pt idx="52">
                  <c:v>43586</c:v>
                </c:pt>
                <c:pt idx="53">
                  <c:v>43617</c:v>
                </c:pt>
                <c:pt idx="54">
                  <c:v>43647</c:v>
                </c:pt>
                <c:pt idx="55">
                  <c:v>43678</c:v>
                </c:pt>
                <c:pt idx="56">
                  <c:v>43709</c:v>
                </c:pt>
                <c:pt idx="57">
                  <c:v>43739</c:v>
                </c:pt>
                <c:pt idx="58">
                  <c:v>43770</c:v>
                </c:pt>
                <c:pt idx="59">
                  <c:v>43800</c:v>
                </c:pt>
                <c:pt idx="60">
                  <c:v>43831</c:v>
                </c:pt>
                <c:pt idx="61">
                  <c:v>43862</c:v>
                </c:pt>
                <c:pt idx="62">
                  <c:v>43891</c:v>
                </c:pt>
                <c:pt idx="63">
                  <c:v>43922</c:v>
                </c:pt>
                <c:pt idx="64">
                  <c:v>43952</c:v>
                </c:pt>
                <c:pt idx="65">
                  <c:v>43983</c:v>
                </c:pt>
                <c:pt idx="66">
                  <c:v>44013</c:v>
                </c:pt>
                <c:pt idx="67">
                  <c:v>44044</c:v>
                </c:pt>
                <c:pt idx="68">
                  <c:v>44075</c:v>
                </c:pt>
                <c:pt idx="69">
                  <c:v>44105</c:v>
                </c:pt>
                <c:pt idx="70">
                  <c:v>44136</c:v>
                </c:pt>
                <c:pt idx="71">
                  <c:v>44166</c:v>
                </c:pt>
              </c:numCache>
            </c:numRef>
          </c:cat>
          <c:val>
            <c:numRef>
              <c:f>CPI!$AF$8:$AF$79</c:f>
              <c:numCache>
                <c:formatCode>0.0</c:formatCode>
                <c:ptCount val="72"/>
                <c:pt idx="0">
                  <c:v>116.2</c:v>
                </c:pt>
                <c:pt idx="1">
                  <c:v>123.9</c:v>
                </c:pt>
                <c:pt idx="2">
                  <c:v>126.1</c:v>
                </c:pt>
                <c:pt idx="3">
                  <c:v>126.7</c:v>
                </c:pt>
                <c:pt idx="4">
                  <c:v>124.7</c:v>
                </c:pt>
                <c:pt idx="5">
                  <c:v>121.3</c:v>
                </c:pt>
                <c:pt idx="6">
                  <c:v>119.2</c:v>
                </c:pt>
                <c:pt idx="7">
                  <c:v>118.9</c:v>
                </c:pt>
                <c:pt idx="8">
                  <c:v>119.6</c:v>
                </c:pt>
                <c:pt idx="9">
                  <c:v>120</c:v>
                </c:pt>
                <c:pt idx="10">
                  <c:v>121</c:v>
                </c:pt>
                <c:pt idx="11">
                  <c:v>126.4</c:v>
                </c:pt>
                <c:pt idx="12">
                  <c:v>137.4</c:v>
                </c:pt>
                <c:pt idx="13">
                  <c:v>138.30000000000001</c:v>
                </c:pt>
                <c:pt idx="14">
                  <c:v>138.69999999999999</c:v>
                </c:pt>
                <c:pt idx="15">
                  <c:v>138.80000000000001</c:v>
                </c:pt>
                <c:pt idx="16">
                  <c:v>137.9</c:v>
                </c:pt>
                <c:pt idx="17">
                  <c:v>136.1</c:v>
                </c:pt>
                <c:pt idx="18">
                  <c:v>134</c:v>
                </c:pt>
                <c:pt idx="19">
                  <c:v>134.80000000000001</c:v>
                </c:pt>
                <c:pt idx="20">
                  <c:v>140.19999999999999</c:v>
                </c:pt>
                <c:pt idx="21">
                  <c:v>143.4</c:v>
                </c:pt>
                <c:pt idx="22">
                  <c:v>147.1</c:v>
                </c:pt>
                <c:pt idx="23">
                  <c:v>153</c:v>
                </c:pt>
                <c:pt idx="24">
                  <c:v>157.4</c:v>
                </c:pt>
                <c:pt idx="25">
                  <c:v>161.30000000000001</c:v>
                </c:pt>
                <c:pt idx="26">
                  <c:v>166.3</c:v>
                </c:pt>
                <c:pt idx="27">
                  <c:v>166.9</c:v>
                </c:pt>
                <c:pt idx="28">
                  <c:v>164.7</c:v>
                </c:pt>
                <c:pt idx="29">
                  <c:v>160.6</c:v>
                </c:pt>
                <c:pt idx="30">
                  <c:v>158.9</c:v>
                </c:pt>
                <c:pt idx="31">
                  <c:v>159.30000000000001</c:v>
                </c:pt>
                <c:pt idx="32">
                  <c:v>161.6</c:v>
                </c:pt>
                <c:pt idx="33">
                  <c:v>165.3</c:v>
                </c:pt>
                <c:pt idx="34">
                  <c:v>165.8</c:v>
                </c:pt>
                <c:pt idx="35">
                  <c:v>167.4</c:v>
                </c:pt>
                <c:pt idx="36">
                  <c:v>168.3</c:v>
                </c:pt>
                <c:pt idx="37">
                  <c:v>168.9</c:v>
                </c:pt>
                <c:pt idx="38">
                  <c:v>169.7</c:v>
                </c:pt>
                <c:pt idx="39">
                  <c:v>168.9</c:v>
                </c:pt>
                <c:pt idx="40">
                  <c:v>166.7</c:v>
                </c:pt>
                <c:pt idx="41">
                  <c:v>164.1</c:v>
                </c:pt>
                <c:pt idx="42">
                  <c:v>161.6</c:v>
                </c:pt>
                <c:pt idx="43">
                  <c:v>162.1</c:v>
                </c:pt>
                <c:pt idx="44">
                  <c:v>162.80000000000001</c:v>
                </c:pt>
                <c:pt idx="45">
                  <c:v>163.1</c:v>
                </c:pt>
                <c:pt idx="46">
                  <c:v>165</c:v>
                </c:pt>
                <c:pt idx="47">
                  <c:v>167.8</c:v>
                </c:pt>
                <c:pt idx="48">
                  <c:v>169.38152669999999</c:v>
                </c:pt>
                <c:pt idx="49">
                  <c:v>171.32361059999999</c:v>
                </c:pt>
                <c:pt idx="50">
                  <c:v>173.51809349999999</c:v>
                </c:pt>
                <c:pt idx="51">
                  <c:v>174.89867459999999</c:v>
                </c:pt>
                <c:pt idx="52">
                  <c:v>173.06162710000001</c:v>
                </c:pt>
                <c:pt idx="53">
                  <c:v>171.13242539999999</c:v>
                </c:pt>
                <c:pt idx="54">
                  <c:v>171.1166819</c:v>
                </c:pt>
                <c:pt idx="55">
                  <c:v>169.7796314</c:v>
                </c:pt>
                <c:pt idx="56">
                  <c:v>171.0503683</c:v>
                </c:pt>
                <c:pt idx="57">
                  <c:v>171.3678065</c:v>
                </c:pt>
                <c:pt idx="58">
                  <c:v>172.95904110000001</c:v>
                </c:pt>
                <c:pt idx="59">
                  <c:v>174.92647819999999</c:v>
                </c:pt>
                <c:pt idx="60">
                  <c:v>177.24670853018694</c:v>
                </c:pt>
                <c:pt idx="61">
                  <c:v>180.01054799408323</c:v>
                </c:pt>
                <c:pt idx="62">
                  <c:v>183.95586526939414</c:v>
                </c:pt>
                <c:pt idx="63">
                  <c:v>185.33006524437104</c:v>
                </c:pt>
                <c:pt idx="64">
                  <c:v>182.96278408533792</c:v>
                </c:pt>
                <c:pt idx="65">
                  <c:v>180.20007402305401</c:v>
                </c:pt>
                <c:pt idx="66">
                  <c:v>179.00740218631864</c:v>
                </c:pt>
                <c:pt idx="67">
                  <c:v>178.15151678961371</c:v>
                </c:pt>
                <c:pt idx="68">
                  <c:v>178.44950976489253</c:v>
                </c:pt>
                <c:pt idx="69">
                  <c:v>178.9751160351135</c:v>
                </c:pt>
                <c:pt idx="70">
                  <c:v>179.68554937091059</c:v>
                </c:pt>
                <c:pt idx="71">
                  <c:v>182.88207172902517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8-4421-8640-C3D848A20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7206624"/>
        <c:axId val="677207040"/>
      </c:lineChart>
      <c:dateAx>
        <c:axId val="6772066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677207040"/>
        <c:crosses val="autoZero"/>
        <c:auto val="1"/>
        <c:lblOffset val="100"/>
        <c:baseTimeUnit val="months"/>
      </c:dateAx>
      <c:valAx>
        <c:axId val="6772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67720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/>
              <a:t>CPI (base year 2000 as 100%)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CPI!$AQ$8:$AQ$29</c:f>
              <c:numCache>
                <c:formatCode>General</c:formatCode>
                <c:ptCount val="22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</c:numCache>
            </c:numRef>
          </c:xVal>
          <c:yVal>
            <c:numRef>
              <c:f>CPI!$AR$8:$AR$29</c:f>
              <c:numCache>
                <c:formatCode>General</c:formatCode>
                <c:ptCount val="22"/>
                <c:pt idx="0">
                  <c:v>100</c:v>
                </c:pt>
                <c:pt idx="1">
                  <c:v>101.5</c:v>
                </c:pt>
                <c:pt idx="2">
                  <c:v>104.4</c:v>
                </c:pt>
                <c:pt idx="3">
                  <c:v>106.7</c:v>
                </c:pt>
                <c:pt idx="4">
                  <c:v>113.9</c:v>
                </c:pt>
                <c:pt idx="5">
                  <c:v>124.8</c:v>
                </c:pt>
                <c:pt idx="6">
                  <c:v>135.19999999999999</c:v>
                </c:pt>
                <c:pt idx="7">
                  <c:v>157.69999999999999</c:v>
                </c:pt>
                <c:pt idx="8">
                  <c:v>190.6</c:v>
                </c:pt>
                <c:pt idx="9">
                  <c:v>193.4</c:v>
                </c:pt>
                <c:pt idx="10">
                  <c:v>204.4</c:v>
                </c:pt>
                <c:pt idx="11">
                  <c:v>220.5</c:v>
                </c:pt>
                <c:pt idx="12">
                  <c:v>222.9</c:v>
                </c:pt>
                <c:pt idx="13">
                  <c:v>228.2</c:v>
                </c:pt>
                <c:pt idx="14">
                  <c:v>231.4</c:v>
                </c:pt>
                <c:pt idx="15">
                  <c:v>240.7</c:v>
                </c:pt>
                <c:pt idx="16">
                  <c:v>270.7</c:v>
                </c:pt>
                <c:pt idx="17">
                  <c:v>305.7</c:v>
                </c:pt>
                <c:pt idx="18">
                  <c:v>312.60000000000002</c:v>
                </c:pt>
                <c:pt idx="19">
                  <c:v>320.8</c:v>
                </c:pt>
                <c:pt idx="20">
                  <c:v>329.6</c:v>
                </c:pt>
                <c:pt idx="21">
                  <c:v>351.5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8E9-43BF-8897-9CEE4DA242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0648672"/>
        <c:axId val="700654080"/>
      </c:scatterChart>
      <c:valAx>
        <c:axId val="700648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00654080"/>
        <c:crosses val="autoZero"/>
        <c:crossBetween val="midCat"/>
      </c:valAx>
      <c:valAx>
        <c:axId val="70065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00648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en-US" dirty="0"/>
              <a:t>Current account balance, </a:t>
            </a:r>
            <a:r>
              <a:rPr lang="en-US" dirty="0" err="1"/>
              <a:t>mln</a:t>
            </a:r>
            <a:r>
              <a:rPr lang="en-US" dirty="0"/>
              <a:t> USD.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'001 (2)'!$D$27</c:f>
              <c:strCache>
                <c:ptCount val="1"/>
                <c:pt idx="0">
                  <c:v>Current account balance, USD mln.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AB-4F49-B8E6-906A26C0A5C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AB-4F49-B8E6-906A26C0A5C8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AB-4F49-B8E6-906A26C0A5C8}"/>
              </c:ext>
            </c:extLst>
          </c:dPt>
          <c:cat>
            <c:strRef>
              <c:f>'001 (2)'!$C$38:$C$44</c:f>
              <c:strCach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2020*</c:v>
                </c:pt>
              </c:strCache>
            </c:strRef>
          </c:cat>
          <c:val>
            <c:numRef>
              <c:f>'001 (2)'!$D$28:$D$34</c:f>
              <c:numCache>
                <c:formatCode>0.0</c:formatCode>
                <c:ptCount val="7"/>
                <c:pt idx="0">
                  <c:v>10430.5</c:v>
                </c:pt>
                <c:pt idx="1">
                  <c:v>-222.5</c:v>
                </c:pt>
                <c:pt idx="2">
                  <c:v>-1363.4</c:v>
                </c:pt>
                <c:pt idx="3">
                  <c:v>1684.6</c:v>
                </c:pt>
                <c:pt idx="4">
                  <c:v>6051.1</c:v>
                </c:pt>
                <c:pt idx="5">
                  <c:v>4364.8999999999996</c:v>
                </c:pt>
                <c:pt idx="6">
                  <c:v>-227.6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AB-4F49-B8E6-906A26C0A5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0769615"/>
        <c:axId val="1"/>
      </c:barChart>
      <c:catAx>
        <c:axId val="7807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0769615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Montserrat" panose="00000500000000000000" pitchFamily="2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00" b="1" i="0" u="none" strike="noStrike" kern="1200" spc="0" baseline="0">
              <a:solidFill>
                <a:srgbClr val="2E3338"/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'001 (2)'!$D$37</c:f>
              <c:strCache>
                <c:ptCount val="1"/>
                <c:pt idx="0">
                  <c:v>Gross domestic product, mln. manats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'001 (2)'!$C$38:$C$44</c:f>
              <c:strCach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2020*</c:v>
                </c:pt>
              </c:strCache>
            </c:strRef>
          </c:cat>
          <c:val>
            <c:numRef>
              <c:f>'001 (2)'!$D$38:$D$44</c:f>
              <c:numCache>
                <c:formatCode>0.0</c:formatCode>
                <c:ptCount val="7"/>
                <c:pt idx="0">
                  <c:v>59014.1</c:v>
                </c:pt>
                <c:pt idx="1">
                  <c:v>54380</c:v>
                </c:pt>
                <c:pt idx="2">
                  <c:v>60425.2</c:v>
                </c:pt>
                <c:pt idx="3">
                  <c:v>70337.8</c:v>
                </c:pt>
                <c:pt idx="4">
                  <c:v>80092</c:v>
                </c:pt>
                <c:pt idx="5">
                  <c:v>81896.2</c:v>
                </c:pt>
                <c:pt idx="6">
                  <c:v>72432.2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64-4434-97B9-7652D501A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1738271"/>
        <c:axId val="791753663"/>
      </c:lineChart>
      <c:catAx>
        <c:axId val="79173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91753663"/>
        <c:crosses val="autoZero"/>
        <c:auto val="1"/>
        <c:lblAlgn val="ctr"/>
        <c:lblOffset val="100"/>
        <c:noMultiLvlLbl val="0"/>
      </c:catAx>
      <c:valAx>
        <c:axId val="791753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endParaRPr lang="en-US"/>
          </a:p>
        </c:txPr>
        <c:crossAx val="79173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'001 (2)'!$D$57</c:f>
              <c:strCache>
                <c:ptCount val="1"/>
                <c:pt idx="0">
                  <c:v>Fixed assets (end of the year), mln.manats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'001 (2)'!$C$58:$C$64</c:f>
              <c:strCache>
                <c:ptCount val="7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2020*</c:v>
                </c:pt>
              </c:strCache>
            </c:strRef>
          </c:cat>
          <c:val>
            <c:numRef>
              <c:f>'001 (2)'!$D$58:$D$64</c:f>
              <c:numCache>
                <c:formatCode>0.0</c:formatCode>
                <c:ptCount val="7"/>
                <c:pt idx="0">
                  <c:v>110677.9</c:v>
                </c:pt>
                <c:pt idx="1">
                  <c:v>124008.4</c:v>
                </c:pt>
                <c:pt idx="2">
                  <c:v>169120.3</c:v>
                </c:pt>
                <c:pt idx="3">
                  <c:v>182788.5</c:v>
                </c:pt>
                <c:pt idx="4">
                  <c:v>198970.4</c:v>
                </c:pt>
                <c:pt idx="5">
                  <c:v>227220.6</c:v>
                </c:pt>
                <c:pt idx="6">
                  <c:v>234159.2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3E3-46EB-9425-2A730E0E0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0743407"/>
        <c:axId val="1"/>
      </c:lineChart>
      <c:catAx>
        <c:axId val="78074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780743407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710ee6ad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710ee6ad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00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710ee6a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710ee6a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01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710ee6a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710ee6a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367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53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97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10ee6ad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10ee6ad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0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e710ee6ade_0_19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e710ee6ade_0_19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96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e811cd5716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e811cd5716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710ee6ad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710ee6ad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10ee6ade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10ee6ade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5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00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96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710ee6ad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710ee6ad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9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710ee6ad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710ee6ad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00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811cd571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e811cd571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710ee6ad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710ee6ad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09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929675" y="4535527"/>
            <a:ext cx="4002127" cy="748110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40125" y="-49167"/>
            <a:ext cx="2605145" cy="65096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615100" y="3954513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 flipH="1">
            <a:off x="-79600" y="-109724"/>
            <a:ext cx="2755853" cy="596752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2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3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subTitle" idx="1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subTitle" idx="2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63" name="Google Shape;263;p31"/>
          <p:cNvSpPr txBox="1">
            <a:spLocks noGrp="1"/>
          </p:cNvSpPr>
          <p:nvPr>
            <p:ph type="subTitle" idx="3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subTitle" idx="4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2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8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R="457200"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1275" y="-60700"/>
            <a:ext cx="2635657" cy="1136802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6034253" y="4475810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3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4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5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6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7749100" y="350502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5" r:id="rId10"/>
    <p:sldLayoutId id="2147483677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stat.gov.a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marja.az/82180/qiymetler-7-e-yaxin-gelirler-ise-26-faiz-artib" TargetMode="External"/><Relationship Id="rId4" Type="http://schemas.openxmlformats.org/officeDocument/2006/relationships/hyperlink" Target="https://marja.az/83304/azerbaycanda-boyuk-bahalasma-inflyasiya-daha-da-yukseli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>
            <a:spLocks noGrp="1"/>
          </p:cNvSpPr>
          <p:nvPr>
            <p:ph type="ctrTitle"/>
          </p:nvPr>
        </p:nvSpPr>
        <p:spPr>
          <a:xfrm>
            <a:off x="1597000" y="1113625"/>
            <a:ext cx="5115900" cy="191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000" dirty="0"/>
              <a:t>A very modest analysis of Macroeconomic data of Azerbaijan</a:t>
            </a:r>
            <a:endParaRPr sz="4000" dirty="0"/>
          </a:p>
        </p:txBody>
      </p:sp>
      <p:sp>
        <p:nvSpPr>
          <p:cNvPr id="297" name="Google Shape;297;p37"/>
          <p:cNvSpPr/>
          <p:nvPr/>
        </p:nvSpPr>
        <p:spPr>
          <a:xfrm>
            <a:off x="1597000" y="3549250"/>
            <a:ext cx="3894900" cy="41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 txBox="1">
            <a:spLocks noGrp="1"/>
          </p:cNvSpPr>
          <p:nvPr>
            <p:ph type="subTitle" idx="1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By Guliyev Huseyn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Fixed assets and savings in banks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0F5A5C-5DC9-41C5-A62F-4F8E3737D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775179"/>
              </p:ext>
            </p:extLst>
          </p:nvPr>
        </p:nvGraphicFramePr>
        <p:xfrm>
          <a:off x="387834" y="1501028"/>
          <a:ext cx="3772686" cy="238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875141-5CB5-4C4B-90DA-DA6A57FFE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768755"/>
              </p:ext>
            </p:extLst>
          </p:nvPr>
        </p:nvGraphicFramePr>
        <p:xfrm>
          <a:off x="4434840" y="1501028"/>
          <a:ext cx="4190813" cy="2385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8560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892764" y="1530150"/>
            <a:ext cx="5237471" cy="233768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679304" y="2042591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GDP over different sectors of economics</a:t>
            </a:r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 idx="6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ith percentages</a:t>
            </a:r>
            <a:endParaRPr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169079D-CA63-489E-B499-483E63C1D0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644790"/>
              </p:ext>
            </p:extLst>
          </p:nvPr>
        </p:nvGraphicFramePr>
        <p:xfrm>
          <a:off x="344170" y="1070700"/>
          <a:ext cx="4227830" cy="3718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5245DEE-17FC-4990-B0A5-B846014F1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7841660"/>
              </p:ext>
            </p:extLst>
          </p:nvPr>
        </p:nvGraphicFramePr>
        <p:xfrm>
          <a:off x="4658360" y="1070700"/>
          <a:ext cx="4287520" cy="3718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4938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 idx="6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ith mln manats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8C0F15-FF08-4FAC-A81B-3AA63E622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634595"/>
              </p:ext>
            </p:extLst>
          </p:nvPr>
        </p:nvGraphicFramePr>
        <p:xfrm>
          <a:off x="502920" y="1070699"/>
          <a:ext cx="3779520" cy="326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022D2A-8391-4CDB-87A2-26C573977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024095"/>
              </p:ext>
            </p:extLst>
          </p:nvPr>
        </p:nvGraphicFramePr>
        <p:xfrm>
          <a:off x="4387216" y="1070700"/>
          <a:ext cx="4335366" cy="326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0875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40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782810" y="23117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</a:t>
            </a: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469770" y="1206538"/>
            <a:ext cx="6967350" cy="4317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</a:t>
            </a:r>
            <a:r>
              <a:rPr lang="en" dirty="0"/>
              <a:t>n lecture presentations: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9E5FE-7D52-45FC-9416-8299B137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040" y="1264919"/>
            <a:ext cx="5196840" cy="351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173210" y="22355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</a:t>
            </a: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355470" y="1023658"/>
            <a:ext cx="678447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To </a:t>
            </a:r>
            <a:r>
              <a:rPr lang="en" dirty="0"/>
              <a:t>be honest, we all know it’s high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According to marja.az (which refers to State Commit</a:t>
            </a:r>
            <a:r>
              <a:rPr lang="en-US" dirty="0"/>
              <a:t>t</a:t>
            </a:r>
            <a:r>
              <a:rPr lang="en" dirty="0"/>
              <a:t>ee of Statistics) , CPI based inflation in 2022 January in comparison with 2021 January was higher than 10%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BF997-38D6-4ABE-A6DC-6034BF85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88" y="2444529"/>
            <a:ext cx="302916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0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"/>
          <p:cNvSpPr txBox="1">
            <a:spLocks noGrp="1"/>
          </p:cNvSpPr>
          <p:nvPr>
            <p:ph type="title"/>
          </p:nvPr>
        </p:nvSpPr>
        <p:spPr>
          <a:xfrm>
            <a:off x="1173210" y="223558"/>
            <a:ext cx="4864500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</a:t>
            </a:r>
            <a:endParaRPr dirty="0"/>
          </a:p>
        </p:txBody>
      </p:sp>
      <p:sp>
        <p:nvSpPr>
          <p:cNvPr id="361" name="Google Shape;361;p42"/>
          <p:cNvSpPr txBox="1">
            <a:spLocks noGrp="1"/>
          </p:cNvSpPr>
          <p:nvPr>
            <p:ph type="subTitle" idx="1"/>
          </p:nvPr>
        </p:nvSpPr>
        <p:spPr>
          <a:xfrm>
            <a:off x="355470" y="1023658"/>
            <a:ext cx="6784470" cy="125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Further we search, </a:t>
            </a:r>
            <a:r>
              <a:rPr lang="en-US" dirty="0" err="1"/>
              <a:t>creppier</a:t>
            </a:r>
            <a:r>
              <a:rPr lang="en-US" dirty="0"/>
              <a:t> it gets.</a:t>
            </a:r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9143E-8440-412E-BBDD-A8B15EE22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53" y="1588887"/>
            <a:ext cx="5593077" cy="2980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46C83A-8C86-4EB2-88F5-F6B81EA05487}"/>
              </a:ext>
            </a:extLst>
          </p:cNvPr>
          <p:cNvSpPr txBox="1"/>
          <p:nvPr/>
        </p:nvSpPr>
        <p:spPr>
          <a:xfrm>
            <a:off x="3387256" y="4651513"/>
            <a:ext cx="2846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2020 to 2021</a:t>
            </a:r>
          </a:p>
        </p:txBody>
      </p:sp>
    </p:spTree>
    <p:extLst>
      <p:ext uri="{BB962C8B-B14F-4D97-AF65-F5344CB8AC3E}">
        <p14:creationId xmlns:p14="http://schemas.microsoft.com/office/powerpoint/2010/main" val="148469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75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882FD-3C00-4DBB-B17D-837A452CCDF6}"/>
              </a:ext>
            </a:extLst>
          </p:cNvPr>
          <p:cNvSpPr txBox="1"/>
          <p:nvPr/>
        </p:nvSpPr>
        <p:spPr>
          <a:xfrm>
            <a:off x="713250" y="1379220"/>
            <a:ext cx="4597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tserrat" panose="00000500000000000000" pitchFamily="2" charset="0"/>
                <a:hlinkClick r:id="rId3" action="ppaction://hlinkfile"/>
              </a:rPr>
              <a:t>stat.gov.az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  <a:hlinkClick r:id="rId4"/>
              </a:rPr>
              <a:t>marja.az</a:t>
            </a:r>
            <a:r>
              <a:rPr lang="en-US" dirty="0">
                <a:latin typeface="Montserrat" panose="00000500000000000000" pitchFamily="2" charset="0"/>
              </a:rPr>
              <a:t>(1)</a:t>
            </a:r>
          </a:p>
          <a:p>
            <a:r>
              <a:rPr lang="en-US" dirty="0">
                <a:latin typeface="Montserrat" panose="00000500000000000000" pitchFamily="2" charset="0"/>
                <a:hlinkClick r:id="rId5"/>
              </a:rPr>
              <a:t>marja.az</a:t>
            </a:r>
            <a:r>
              <a:rPr lang="en-US" dirty="0">
                <a:latin typeface="Montserrat" panose="00000500000000000000" pitchFamily="2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05378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"/>
          <p:cNvSpPr txBox="1">
            <a:spLocks noGrp="1"/>
          </p:cNvSpPr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8C244-446E-49A2-AF68-0C7541133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10" y="3536924"/>
            <a:ext cx="3530379" cy="689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5617411" y="1550764"/>
            <a:ext cx="2878535" cy="10174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1674150" y="3152150"/>
            <a:ext cx="2789400" cy="835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751150" y="1567434"/>
            <a:ext cx="8334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788087" y="3127128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8" name="Google Shape;318;p39"/>
          <p:cNvSpPr txBox="1">
            <a:spLocks noGrp="1"/>
          </p:cNvSpPr>
          <p:nvPr>
            <p:ph type="title" idx="2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Price Index</a:t>
            </a:r>
            <a:endParaRPr dirty="0"/>
          </a:p>
        </p:txBody>
      </p:sp>
      <p:sp>
        <p:nvSpPr>
          <p:cNvPr id="320" name="Google Shape;320;p39"/>
          <p:cNvSpPr txBox="1">
            <a:spLocks noGrp="1"/>
          </p:cNvSpPr>
          <p:nvPr>
            <p:ph type="title" idx="3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title" idx="4"/>
          </p:nvPr>
        </p:nvSpPr>
        <p:spPr>
          <a:xfrm>
            <a:off x="1684903" y="3300350"/>
            <a:ext cx="27417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 dirty="0"/>
              <a:t>ain macroeconomic Indicators</a:t>
            </a:r>
            <a:endParaRPr dirty="0"/>
          </a:p>
        </p:txBody>
      </p:sp>
      <p:sp>
        <p:nvSpPr>
          <p:cNvPr id="323" name="Google Shape;323;p39"/>
          <p:cNvSpPr txBox="1">
            <a:spLocks noGrp="1"/>
          </p:cNvSpPr>
          <p:nvPr>
            <p:ph type="title" idx="6"/>
          </p:nvPr>
        </p:nvSpPr>
        <p:spPr>
          <a:xfrm>
            <a:off x="851450" y="3195228"/>
            <a:ext cx="6789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4" name="Google Shape;324;p39"/>
          <p:cNvSpPr txBox="1">
            <a:spLocks noGrp="1"/>
          </p:cNvSpPr>
          <p:nvPr>
            <p:ph type="title" idx="7"/>
          </p:nvPr>
        </p:nvSpPr>
        <p:spPr>
          <a:xfrm>
            <a:off x="5685076" y="1567434"/>
            <a:ext cx="2506627" cy="107845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GDP over different sectors of economics</a:t>
            </a:r>
            <a:endParaRPr dirty="0"/>
          </a:p>
        </p:txBody>
      </p:sp>
      <p:sp>
        <p:nvSpPr>
          <p:cNvPr id="326" name="Google Shape;326;p39"/>
          <p:cNvSpPr txBox="1">
            <a:spLocks noGrp="1"/>
          </p:cNvSpPr>
          <p:nvPr>
            <p:ph type="title" idx="9"/>
          </p:nvPr>
        </p:nvSpPr>
        <p:spPr>
          <a:xfrm>
            <a:off x="4829393" y="1618864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7" name="Google Shape;327;p39"/>
          <p:cNvSpPr txBox="1">
            <a:spLocks noGrp="1"/>
          </p:cNvSpPr>
          <p:nvPr>
            <p:ph type="title" idx="13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Inflation*</a:t>
            </a:r>
            <a:endParaRPr dirty="0"/>
          </a:p>
        </p:txBody>
      </p:sp>
      <p:sp>
        <p:nvSpPr>
          <p:cNvPr id="329" name="Google Shape;329;p39"/>
          <p:cNvSpPr txBox="1">
            <a:spLocks noGrp="1"/>
          </p:cNvSpPr>
          <p:nvPr>
            <p:ph type="title" idx="15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7BC4-32C7-45D3-80F0-252168702581}"/>
              </a:ext>
            </a:extLst>
          </p:cNvPr>
          <p:cNvSpPr txBox="1"/>
          <p:nvPr/>
        </p:nvSpPr>
        <p:spPr>
          <a:xfrm>
            <a:off x="5118239" y="4222143"/>
            <a:ext cx="331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latin typeface="Montserrat" panose="00000500000000000000" pitchFamily="2" charset="0"/>
              </a:rPr>
              <a:t>*suggested updates on lecture material</a:t>
            </a:r>
            <a:endParaRPr lang="en-US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Consumer Price Index</a:t>
            </a:r>
            <a:endParaRPr dirty="0"/>
          </a:p>
        </p:txBody>
      </p:sp>
      <p:sp>
        <p:nvSpPr>
          <p:cNvPr id="355" name="Google Shape;355;p41"/>
          <p:cNvSpPr txBox="1">
            <a:spLocks noGrp="1"/>
          </p:cNvSpPr>
          <p:nvPr>
            <p:ph type="title" idx="2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370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CPI (2010 as a base)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C783F2-4DA0-448A-ACC9-6FBC78548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804264"/>
              </p:ext>
            </p:extLst>
          </p:nvPr>
        </p:nvGraphicFramePr>
        <p:xfrm>
          <a:off x="1783600" y="1187218"/>
          <a:ext cx="5713960" cy="327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809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CPI (2010 as a base year)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97E26-9B79-4175-8612-5746F9C7FA2F}"/>
              </a:ext>
            </a:extLst>
          </p:cNvPr>
          <p:cNvSpPr txBox="1"/>
          <p:nvPr/>
        </p:nvSpPr>
        <p:spPr>
          <a:xfrm>
            <a:off x="1127760" y="4335446"/>
            <a:ext cx="571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See - https://www.</a:t>
            </a: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  <a:cs typeface="Times New Roman" panose="02020603050405020304" pitchFamily="18" charset="0"/>
                <a:sym typeface="Syne"/>
              </a:rPr>
              <a:t>azstat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  <a:cs typeface="Times New Roman" panose="02020603050405020304" pitchFamily="18" charset="0"/>
              </a:rPr>
              <a:t>.org/pr03101011/</a:t>
            </a:r>
            <a:r>
              <a:rPr lang="en-US" dirty="0">
                <a:latin typeface="Montserrat" panose="00000500000000000000" pitchFamily="2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7E5D4C-E6A1-47B8-BDB2-C0D65D4AA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4888078"/>
              </p:ext>
            </p:extLst>
          </p:nvPr>
        </p:nvGraphicFramePr>
        <p:xfrm>
          <a:off x="480059" y="1280160"/>
          <a:ext cx="3815659" cy="2425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53888F8-D766-451B-B2A3-310801DC0D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708028"/>
              </p:ext>
            </p:extLst>
          </p:nvPr>
        </p:nvGraphicFramePr>
        <p:xfrm>
          <a:off x="4549141" y="1148843"/>
          <a:ext cx="4114800" cy="255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790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CPI (2010 as a base year)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97E26-9B79-4175-8612-5746F9C7FA2F}"/>
              </a:ext>
            </a:extLst>
          </p:cNvPr>
          <p:cNvSpPr txBox="1"/>
          <p:nvPr/>
        </p:nvSpPr>
        <p:spPr>
          <a:xfrm>
            <a:off x="1562100" y="4452402"/>
            <a:ext cx="571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See - https://www.azstat.org/pr03101011/</a:t>
            </a:r>
            <a:r>
              <a:rPr lang="en-US" dirty="0">
                <a:latin typeface="Montserrat" panose="00000500000000000000" pitchFamily="2" charset="0"/>
              </a:rPr>
              <a:t>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915715-8738-47ED-A7BE-B5BBF9D66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532663"/>
              </p:ext>
            </p:extLst>
          </p:nvPr>
        </p:nvGraphicFramePr>
        <p:xfrm>
          <a:off x="442019" y="1495721"/>
          <a:ext cx="3977581" cy="230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D895C8-C0D9-47C2-AAE8-BF54C83C75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555716"/>
              </p:ext>
            </p:extLst>
          </p:nvPr>
        </p:nvGraphicFramePr>
        <p:xfrm>
          <a:off x="4572001" y="1578318"/>
          <a:ext cx="3977582" cy="2219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99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 txBox="1">
            <a:spLocks noGrp="1"/>
          </p:cNvSpPr>
          <p:nvPr>
            <p:ph type="title"/>
          </p:nvPr>
        </p:nvSpPr>
        <p:spPr>
          <a:xfrm>
            <a:off x="246148" y="465359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CPI yearly</a:t>
            </a: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41AD7E2-E5AE-4031-A86A-62848FE91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591016"/>
              </p:ext>
            </p:extLst>
          </p:nvPr>
        </p:nvGraphicFramePr>
        <p:xfrm>
          <a:off x="898562" y="1439657"/>
          <a:ext cx="5096721" cy="2941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26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/>
          </p:nvPr>
        </p:nvSpPr>
        <p:spPr>
          <a:xfrm>
            <a:off x="2118360" y="1992068"/>
            <a:ext cx="6412315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4700"/>
              <a:buNone/>
            </a:pPr>
            <a:r>
              <a:rPr lang="en" dirty="0"/>
              <a:t>2. M</a:t>
            </a:r>
            <a:r>
              <a:rPr lang="en-US" dirty="0"/>
              <a:t>a</a:t>
            </a:r>
            <a:r>
              <a:rPr lang="en" dirty="0"/>
              <a:t>in Macroeconomic indicators</a:t>
            </a:r>
            <a:endParaRPr dirty="0"/>
          </a:p>
        </p:txBody>
      </p:sp>
      <p:grpSp>
        <p:nvGrpSpPr>
          <p:cNvPr id="337" name="Google Shape;337;p40"/>
          <p:cNvGrpSpPr/>
          <p:nvPr/>
        </p:nvGrpSpPr>
        <p:grpSpPr>
          <a:xfrm>
            <a:off x="6651888" y="817103"/>
            <a:ext cx="462975" cy="462556"/>
            <a:chOff x="3481708" y="3386870"/>
            <a:chExt cx="462975" cy="462556"/>
          </a:xfrm>
        </p:grpSpPr>
        <p:sp>
          <p:nvSpPr>
            <p:cNvPr id="338" name="Google Shape;338;p40"/>
            <p:cNvSpPr/>
            <p:nvPr/>
          </p:nvSpPr>
          <p:spPr>
            <a:xfrm>
              <a:off x="3531908" y="3386870"/>
              <a:ext cx="132319" cy="126905"/>
            </a:xfrm>
            <a:custGeom>
              <a:avLst/>
              <a:gdLst/>
              <a:ahLst/>
              <a:cxnLst/>
              <a:rect l="l" t="t" r="r" b="b"/>
              <a:pathLst>
                <a:path w="1882" h="1805" extrusionOk="0">
                  <a:moveTo>
                    <a:pt x="465" y="0"/>
                  </a:moveTo>
                  <a:cubicBezTo>
                    <a:pt x="358" y="0"/>
                    <a:pt x="251" y="42"/>
                    <a:pt x="167" y="125"/>
                  </a:cubicBezTo>
                  <a:cubicBezTo>
                    <a:pt x="1" y="280"/>
                    <a:pt x="1" y="554"/>
                    <a:pt x="167" y="697"/>
                  </a:cubicBezTo>
                  <a:lnTo>
                    <a:pt x="1251" y="1768"/>
                  </a:lnTo>
                  <a:cubicBezTo>
                    <a:pt x="1275" y="1792"/>
                    <a:pt x="1301" y="1804"/>
                    <a:pt x="1325" y="1804"/>
                  </a:cubicBezTo>
                  <a:cubicBezTo>
                    <a:pt x="1349" y="1804"/>
                    <a:pt x="1370" y="1792"/>
                    <a:pt x="1382" y="1768"/>
                  </a:cubicBezTo>
                  <a:lnTo>
                    <a:pt x="1834" y="1328"/>
                  </a:lnTo>
                  <a:cubicBezTo>
                    <a:pt x="1882" y="1280"/>
                    <a:pt x="1882" y="1221"/>
                    <a:pt x="1834" y="1197"/>
                  </a:cubicBezTo>
                  <a:lnTo>
                    <a:pt x="763" y="125"/>
                  </a:lnTo>
                  <a:cubicBezTo>
                    <a:pt x="679" y="42"/>
                    <a:pt x="572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3536970" y="3608270"/>
              <a:ext cx="132319" cy="127749"/>
            </a:xfrm>
            <a:custGeom>
              <a:avLst/>
              <a:gdLst/>
              <a:ahLst/>
              <a:cxnLst/>
              <a:rect l="l" t="t" r="r" b="b"/>
              <a:pathLst>
                <a:path w="1882" h="1817" extrusionOk="0">
                  <a:moveTo>
                    <a:pt x="1317" y="0"/>
                  </a:moveTo>
                  <a:cubicBezTo>
                    <a:pt x="1292" y="0"/>
                    <a:pt x="1268" y="12"/>
                    <a:pt x="1250" y="36"/>
                  </a:cubicBezTo>
                  <a:lnTo>
                    <a:pt x="179" y="1108"/>
                  </a:lnTo>
                  <a:cubicBezTo>
                    <a:pt x="0" y="1263"/>
                    <a:pt x="0" y="1524"/>
                    <a:pt x="167" y="1691"/>
                  </a:cubicBezTo>
                  <a:cubicBezTo>
                    <a:pt x="250" y="1774"/>
                    <a:pt x="357" y="1816"/>
                    <a:pt x="464" y="1816"/>
                  </a:cubicBezTo>
                  <a:cubicBezTo>
                    <a:pt x="572" y="1816"/>
                    <a:pt x="679" y="1774"/>
                    <a:pt x="762" y="1691"/>
                  </a:cubicBezTo>
                  <a:lnTo>
                    <a:pt x="1834" y="620"/>
                  </a:lnTo>
                  <a:cubicBezTo>
                    <a:pt x="1881" y="572"/>
                    <a:pt x="1881" y="512"/>
                    <a:pt x="1834" y="489"/>
                  </a:cubicBezTo>
                  <a:lnTo>
                    <a:pt x="1393" y="36"/>
                  </a:lnTo>
                  <a:cubicBezTo>
                    <a:pt x="1369" y="12"/>
                    <a:pt x="1343" y="0"/>
                    <a:pt x="1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3760479" y="3386870"/>
              <a:ext cx="131475" cy="126905"/>
            </a:xfrm>
            <a:custGeom>
              <a:avLst/>
              <a:gdLst/>
              <a:ahLst/>
              <a:cxnLst/>
              <a:rect l="l" t="t" r="r" b="b"/>
              <a:pathLst>
                <a:path w="1870" h="1805" extrusionOk="0">
                  <a:moveTo>
                    <a:pt x="1409" y="0"/>
                  </a:moveTo>
                  <a:cubicBezTo>
                    <a:pt x="1301" y="0"/>
                    <a:pt x="1191" y="42"/>
                    <a:pt x="1107" y="125"/>
                  </a:cubicBezTo>
                  <a:lnTo>
                    <a:pt x="36" y="1197"/>
                  </a:lnTo>
                  <a:cubicBezTo>
                    <a:pt x="0" y="1233"/>
                    <a:pt x="0" y="1292"/>
                    <a:pt x="36" y="1328"/>
                  </a:cubicBezTo>
                  <a:lnTo>
                    <a:pt x="500" y="1768"/>
                  </a:lnTo>
                  <a:cubicBezTo>
                    <a:pt x="524" y="1792"/>
                    <a:pt x="551" y="1804"/>
                    <a:pt x="575" y="1804"/>
                  </a:cubicBezTo>
                  <a:cubicBezTo>
                    <a:pt x="598" y="1804"/>
                    <a:pt x="619" y="1792"/>
                    <a:pt x="631" y="1768"/>
                  </a:cubicBezTo>
                  <a:lnTo>
                    <a:pt x="1703" y="697"/>
                  </a:lnTo>
                  <a:cubicBezTo>
                    <a:pt x="1869" y="542"/>
                    <a:pt x="1869" y="268"/>
                    <a:pt x="1703" y="125"/>
                  </a:cubicBezTo>
                  <a:cubicBezTo>
                    <a:pt x="1625" y="42"/>
                    <a:pt x="1518" y="0"/>
                    <a:pt x="14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3757104" y="3608270"/>
              <a:ext cx="130631" cy="127749"/>
            </a:xfrm>
            <a:custGeom>
              <a:avLst/>
              <a:gdLst/>
              <a:ahLst/>
              <a:cxnLst/>
              <a:rect l="l" t="t" r="r" b="b"/>
              <a:pathLst>
                <a:path w="1858" h="1817" extrusionOk="0">
                  <a:moveTo>
                    <a:pt x="554" y="0"/>
                  </a:moveTo>
                  <a:cubicBezTo>
                    <a:pt x="530" y="0"/>
                    <a:pt x="506" y="12"/>
                    <a:pt x="489" y="36"/>
                  </a:cubicBezTo>
                  <a:lnTo>
                    <a:pt x="48" y="489"/>
                  </a:lnTo>
                  <a:cubicBezTo>
                    <a:pt x="0" y="524"/>
                    <a:pt x="0" y="584"/>
                    <a:pt x="48" y="620"/>
                  </a:cubicBezTo>
                  <a:lnTo>
                    <a:pt x="1120" y="1691"/>
                  </a:lnTo>
                  <a:cubicBezTo>
                    <a:pt x="1197" y="1774"/>
                    <a:pt x="1304" y="1816"/>
                    <a:pt x="1410" y="1816"/>
                  </a:cubicBezTo>
                  <a:cubicBezTo>
                    <a:pt x="1516" y="1816"/>
                    <a:pt x="1620" y="1774"/>
                    <a:pt x="1691" y="1691"/>
                  </a:cubicBezTo>
                  <a:cubicBezTo>
                    <a:pt x="1858" y="1524"/>
                    <a:pt x="1858" y="1263"/>
                    <a:pt x="1691" y="1108"/>
                  </a:cubicBezTo>
                  <a:lnTo>
                    <a:pt x="620" y="36"/>
                  </a:lnTo>
                  <a:cubicBezTo>
                    <a:pt x="602" y="12"/>
                    <a:pt x="57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3696006" y="3549492"/>
              <a:ext cx="34380" cy="31217"/>
            </a:xfrm>
            <a:custGeom>
              <a:avLst/>
              <a:gdLst/>
              <a:ahLst/>
              <a:cxnLst/>
              <a:rect l="l" t="t" r="r" b="b"/>
              <a:pathLst>
                <a:path w="489" h="444" extrusionOk="0">
                  <a:moveTo>
                    <a:pt x="244" y="1"/>
                  </a:moveTo>
                  <a:cubicBezTo>
                    <a:pt x="166" y="1"/>
                    <a:pt x="89" y="40"/>
                    <a:pt x="48" y="122"/>
                  </a:cubicBezTo>
                  <a:cubicBezTo>
                    <a:pt x="48" y="146"/>
                    <a:pt x="36" y="146"/>
                    <a:pt x="36" y="158"/>
                  </a:cubicBezTo>
                  <a:cubicBezTo>
                    <a:pt x="0" y="241"/>
                    <a:pt x="36" y="324"/>
                    <a:pt x="96" y="384"/>
                  </a:cubicBezTo>
                  <a:cubicBezTo>
                    <a:pt x="119" y="408"/>
                    <a:pt x="179" y="444"/>
                    <a:pt x="238" y="444"/>
                  </a:cubicBezTo>
                  <a:cubicBezTo>
                    <a:pt x="298" y="444"/>
                    <a:pt x="357" y="408"/>
                    <a:pt x="405" y="384"/>
                  </a:cubicBezTo>
                  <a:cubicBezTo>
                    <a:pt x="488" y="289"/>
                    <a:pt x="488" y="158"/>
                    <a:pt x="405" y="63"/>
                  </a:cubicBezTo>
                  <a:cubicBezTo>
                    <a:pt x="360" y="22"/>
                    <a:pt x="301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3674211" y="3466810"/>
              <a:ext cx="77901" cy="59480"/>
            </a:xfrm>
            <a:custGeom>
              <a:avLst/>
              <a:gdLst/>
              <a:ahLst/>
              <a:cxnLst/>
              <a:rect l="l" t="t" r="r" b="b"/>
              <a:pathLst>
                <a:path w="1108" h="846" extrusionOk="0">
                  <a:moveTo>
                    <a:pt x="548" y="0"/>
                  </a:moveTo>
                  <a:cubicBezTo>
                    <a:pt x="441" y="0"/>
                    <a:pt x="346" y="12"/>
                    <a:pt x="239" y="24"/>
                  </a:cubicBezTo>
                  <a:cubicBezTo>
                    <a:pt x="239" y="60"/>
                    <a:pt x="251" y="84"/>
                    <a:pt x="251" y="119"/>
                  </a:cubicBezTo>
                  <a:cubicBezTo>
                    <a:pt x="251" y="250"/>
                    <a:pt x="215" y="369"/>
                    <a:pt x="108" y="453"/>
                  </a:cubicBezTo>
                  <a:lnTo>
                    <a:pt x="1" y="560"/>
                  </a:lnTo>
                  <a:lnTo>
                    <a:pt x="286" y="846"/>
                  </a:lnTo>
                  <a:cubicBezTo>
                    <a:pt x="364" y="798"/>
                    <a:pt x="453" y="774"/>
                    <a:pt x="545" y="774"/>
                  </a:cubicBezTo>
                  <a:cubicBezTo>
                    <a:pt x="638" y="774"/>
                    <a:pt x="733" y="798"/>
                    <a:pt x="822" y="846"/>
                  </a:cubicBezTo>
                  <a:lnTo>
                    <a:pt x="1108" y="560"/>
                  </a:lnTo>
                  <a:lnTo>
                    <a:pt x="1001" y="453"/>
                  </a:lnTo>
                  <a:cubicBezTo>
                    <a:pt x="882" y="334"/>
                    <a:pt x="834" y="179"/>
                    <a:pt x="858" y="24"/>
                  </a:cubicBezTo>
                  <a:cubicBezTo>
                    <a:pt x="763" y="0"/>
                    <a:pt x="65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3752112" y="3526220"/>
              <a:ext cx="72839" cy="72065"/>
            </a:xfrm>
            <a:custGeom>
              <a:avLst/>
              <a:gdLst/>
              <a:ahLst/>
              <a:cxnLst/>
              <a:rect l="l" t="t" r="r" b="b"/>
              <a:pathLst>
                <a:path w="1036" h="1025" extrusionOk="0">
                  <a:moveTo>
                    <a:pt x="274" y="1"/>
                  </a:moveTo>
                  <a:lnTo>
                    <a:pt x="0" y="286"/>
                  </a:lnTo>
                  <a:cubicBezTo>
                    <a:pt x="83" y="441"/>
                    <a:pt x="83" y="655"/>
                    <a:pt x="0" y="822"/>
                  </a:cubicBezTo>
                  <a:lnTo>
                    <a:pt x="191" y="1025"/>
                  </a:lnTo>
                  <a:lnTo>
                    <a:pt x="298" y="917"/>
                  </a:lnTo>
                  <a:cubicBezTo>
                    <a:pt x="381" y="834"/>
                    <a:pt x="500" y="786"/>
                    <a:pt x="631" y="786"/>
                  </a:cubicBezTo>
                  <a:cubicBezTo>
                    <a:pt x="774" y="786"/>
                    <a:pt x="893" y="834"/>
                    <a:pt x="976" y="917"/>
                  </a:cubicBezTo>
                  <a:lnTo>
                    <a:pt x="1036" y="977"/>
                  </a:lnTo>
                  <a:lnTo>
                    <a:pt x="917" y="405"/>
                  </a:lnTo>
                  <a:cubicBezTo>
                    <a:pt x="905" y="322"/>
                    <a:pt x="869" y="251"/>
                    <a:pt x="857" y="179"/>
                  </a:cubicBezTo>
                  <a:cubicBezTo>
                    <a:pt x="798" y="191"/>
                    <a:pt x="750" y="203"/>
                    <a:pt x="691" y="203"/>
                  </a:cubicBezTo>
                  <a:cubicBezTo>
                    <a:pt x="560" y="203"/>
                    <a:pt x="441" y="167"/>
                    <a:pt x="357" y="72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3601372" y="3526220"/>
              <a:ext cx="73753" cy="72065"/>
            </a:xfrm>
            <a:custGeom>
              <a:avLst/>
              <a:gdLst/>
              <a:ahLst/>
              <a:cxnLst/>
              <a:rect l="l" t="t" r="r" b="b"/>
              <a:pathLst>
                <a:path w="1049" h="1025" extrusionOk="0">
                  <a:moveTo>
                    <a:pt x="751" y="1"/>
                  </a:moveTo>
                  <a:lnTo>
                    <a:pt x="680" y="72"/>
                  </a:lnTo>
                  <a:cubicBezTo>
                    <a:pt x="596" y="167"/>
                    <a:pt x="477" y="203"/>
                    <a:pt x="334" y="203"/>
                  </a:cubicBezTo>
                  <a:cubicBezTo>
                    <a:pt x="275" y="203"/>
                    <a:pt x="215" y="191"/>
                    <a:pt x="179" y="179"/>
                  </a:cubicBezTo>
                  <a:cubicBezTo>
                    <a:pt x="144" y="251"/>
                    <a:pt x="132" y="322"/>
                    <a:pt x="120" y="394"/>
                  </a:cubicBezTo>
                  <a:lnTo>
                    <a:pt x="1" y="977"/>
                  </a:lnTo>
                  <a:lnTo>
                    <a:pt x="60" y="917"/>
                  </a:lnTo>
                  <a:cubicBezTo>
                    <a:pt x="144" y="834"/>
                    <a:pt x="263" y="786"/>
                    <a:pt x="394" y="786"/>
                  </a:cubicBezTo>
                  <a:cubicBezTo>
                    <a:pt x="537" y="786"/>
                    <a:pt x="656" y="834"/>
                    <a:pt x="739" y="917"/>
                  </a:cubicBezTo>
                  <a:lnTo>
                    <a:pt x="846" y="1025"/>
                  </a:lnTo>
                  <a:lnTo>
                    <a:pt x="1049" y="822"/>
                  </a:lnTo>
                  <a:cubicBezTo>
                    <a:pt x="1013" y="727"/>
                    <a:pt x="989" y="644"/>
                    <a:pt x="989" y="548"/>
                  </a:cubicBezTo>
                  <a:cubicBezTo>
                    <a:pt x="989" y="453"/>
                    <a:pt x="1013" y="358"/>
                    <a:pt x="1049" y="274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3600528" y="3601590"/>
              <a:ext cx="224422" cy="150739"/>
            </a:xfrm>
            <a:custGeom>
              <a:avLst/>
              <a:gdLst/>
              <a:ahLst/>
              <a:cxnLst/>
              <a:rect l="l" t="t" r="r" b="b"/>
              <a:pathLst>
                <a:path w="3192" h="2144" extrusionOk="0">
                  <a:moveTo>
                    <a:pt x="1334" y="0"/>
                  </a:moveTo>
                  <a:lnTo>
                    <a:pt x="1120" y="203"/>
                  </a:lnTo>
                  <a:lnTo>
                    <a:pt x="1192" y="286"/>
                  </a:lnTo>
                  <a:cubicBezTo>
                    <a:pt x="1287" y="369"/>
                    <a:pt x="1346" y="488"/>
                    <a:pt x="1346" y="619"/>
                  </a:cubicBezTo>
                  <a:cubicBezTo>
                    <a:pt x="1346" y="762"/>
                    <a:pt x="1299" y="881"/>
                    <a:pt x="1192" y="965"/>
                  </a:cubicBezTo>
                  <a:lnTo>
                    <a:pt x="120" y="2036"/>
                  </a:lnTo>
                  <a:cubicBezTo>
                    <a:pt x="84" y="2084"/>
                    <a:pt x="49" y="2108"/>
                    <a:pt x="1" y="2143"/>
                  </a:cubicBezTo>
                  <a:lnTo>
                    <a:pt x="1049" y="2143"/>
                  </a:lnTo>
                  <a:cubicBezTo>
                    <a:pt x="1108" y="1917"/>
                    <a:pt x="1334" y="1750"/>
                    <a:pt x="1585" y="1750"/>
                  </a:cubicBezTo>
                  <a:lnTo>
                    <a:pt x="1596" y="1750"/>
                  </a:lnTo>
                  <a:cubicBezTo>
                    <a:pt x="1858" y="1750"/>
                    <a:pt x="2073" y="1917"/>
                    <a:pt x="2156" y="2143"/>
                  </a:cubicBezTo>
                  <a:lnTo>
                    <a:pt x="3192" y="2143"/>
                  </a:lnTo>
                  <a:cubicBezTo>
                    <a:pt x="3144" y="2108"/>
                    <a:pt x="3109" y="2084"/>
                    <a:pt x="3073" y="2036"/>
                  </a:cubicBezTo>
                  <a:lnTo>
                    <a:pt x="2001" y="965"/>
                  </a:lnTo>
                  <a:cubicBezTo>
                    <a:pt x="1918" y="881"/>
                    <a:pt x="1858" y="762"/>
                    <a:pt x="1858" y="619"/>
                  </a:cubicBezTo>
                  <a:cubicBezTo>
                    <a:pt x="1858" y="488"/>
                    <a:pt x="1894" y="369"/>
                    <a:pt x="2001" y="286"/>
                  </a:cubicBezTo>
                  <a:lnTo>
                    <a:pt x="2073" y="203"/>
                  </a:lnTo>
                  <a:lnTo>
                    <a:pt x="1870" y="0"/>
                  </a:lnTo>
                  <a:cubicBezTo>
                    <a:pt x="1775" y="48"/>
                    <a:pt x="1692" y="60"/>
                    <a:pt x="1596" y="60"/>
                  </a:cubicBezTo>
                  <a:cubicBezTo>
                    <a:pt x="1513" y="60"/>
                    <a:pt x="1406" y="48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3481708" y="3752260"/>
              <a:ext cx="462975" cy="97165"/>
            </a:xfrm>
            <a:custGeom>
              <a:avLst/>
              <a:gdLst/>
              <a:ahLst/>
              <a:cxnLst/>
              <a:rect l="l" t="t" r="r" b="b"/>
              <a:pathLst>
                <a:path w="6585" h="1382" extrusionOk="0">
                  <a:moveTo>
                    <a:pt x="3275" y="0"/>
                  </a:moveTo>
                  <a:cubicBezTo>
                    <a:pt x="3167" y="0"/>
                    <a:pt x="3084" y="84"/>
                    <a:pt x="3084" y="191"/>
                  </a:cubicBezTo>
                  <a:lnTo>
                    <a:pt x="3084" y="1000"/>
                  </a:lnTo>
                  <a:lnTo>
                    <a:pt x="2691" y="1000"/>
                  </a:lnTo>
                  <a:lnTo>
                    <a:pt x="2691" y="405"/>
                  </a:lnTo>
                  <a:lnTo>
                    <a:pt x="1084" y="405"/>
                  </a:lnTo>
                  <a:lnTo>
                    <a:pt x="941" y="1000"/>
                  </a:lnTo>
                  <a:lnTo>
                    <a:pt x="191" y="1000"/>
                  </a:lnTo>
                  <a:cubicBezTo>
                    <a:pt x="96" y="1000"/>
                    <a:pt x="0" y="1084"/>
                    <a:pt x="0" y="1191"/>
                  </a:cubicBezTo>
                  <a:cubicBezTo>
                    <a:pt x="0" y="1298"/>
                    <a:pt x="96" y="1381"/>
                    <a:pt x="191" y="1381"/>
                  </a:cubicBezTo>
                  <a:lnTo>
                    <a:pt x="6382" y="1381"/>
                  </a:lnTo>
                  <a:cubicBezTo>
                    <a:pt x="6489" y="1381"/>
                    <a:pt x="6584" y="1298"/>
                    <a:pt x="6584" y="1191"/>
                  </a:cubicBezTo>
                  <a:cubicBezTo>
                    <a:pt x="6561" y="1084"/>
                    <a:pt x="6489" y="1000"/>
                    <a:pt x="6370" y="1000"/>
                  </a:cubicBezTo>
                  <a:lnTo>
                    <a:pt x="5584" y="1000"/>
                  </a:lnTo>
                  <a:lnTo>
                    <a:pt x="5430" y="405"/>
                  </a:lnTo>
                  <a:lnTo>
                    <a:pt x="3858" y="405"/>
                  </a:lnTo>
                  <a:lnTo>
                    <a:pt x="3858" y="1000"/>
                  </a:lnTo>
                  <a:lnTo>
                    <a:pt x="3489" y="1000"/>
                  </a:lnTo>
                  <a:lnTo>
                    <a:pt x="3489" y="191"/>
                  </a:lnTo>
                  <a:cubicBezTo>
                    <a:pt x="3489" y="84"/>
                    <a:pt x="3394" y="0"/>
                    <a:pt x="3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>
            <a:spLocks noGrp="1"/>
          </p:cNvSpPr>
          <p:nvPr>
            <p:ph type="title" idx="4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Account and GDP</a:t>
            </a:r>
            <a:endParaRPr dirty="0"/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73A254D5-61CC-4080-9034-AFDB927821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8374158"/>
              </p:ext>
            </p:extLst>
          </p:nvPr>
        </p:nvGraphicFramePr>
        <p:xfrm>
          <a:off x="964639" y="1303804"/>
          <a:ext cx="3607361" cy="275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8A6293B2-6218-4CC9-86C1-49B6C06C5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253756"/>
              </p:ext>
            </p:extLst>
          </p:nvPr>
        </p:nvGraphicFramePr>
        <p:xfrm>
          <a:off x="4808220" y="1303805"/>
          <a:ext cx="3975548" cy="2757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68282264"/>
      </p:ext>
    </p:extLst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324</Words>
  <Application>Microsoft Office PowerPoint</Application>
  <PresentationFormat>On-screen Show (16:9)</PresentationFormat>
  <Paragraphs>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Montserrat</vt:lpstr>
      <vt:lpstr>Archivo Narrow</vt:lpstr>
      <vt:lpstr>Open Sans</vt:lpstr>
      <vt:lpstr>Roboto</vt:lpstr>
      <vt:lpstr>Barlow SemiBold</vt:lpstr>
      <vt:lpstr>Syne SemiBold</vt:lpstr>
      <vt:lpstr>Arial</vt:lpstr>
      <vt:lpstr>Red Hat Display</vt:lpstr>
      <vt:lpstr>Black Han Sans</vt:lpstr>
      <vt:lpstr>Commissioner ExtraBold</vt:lpstr>
      <vt:lpstr>Syne</vt:lpstr>
      <vt:lpstr>Francois One</vt:lpstr>
      <vt:lpstr>Commissioner</vt:lpstr>
      <vt:lpstr>Wind Energy Supplier Pitch Deck by Slidesgo</vt:lpstr>
      <vt:lpstr>A very modest analysis of Macroeconomic data of Azerbaijan</vt:lpstr>
      <vt:lpstr>TABLE OF CONTENTS</vt:lpstr>
      <vt:lpstr>Consumer Price Index</vt:lpstr>
      <vt:lpstr>Monthly CPI (2010 as a base)</vt:lpstr>
      <vt:lpstr>CPI (2010 as a base year)</vt:lpstr>
      <vt:lpstr>CPI (2010 as a base year)</vt:lpstr>
      <vt:lpstr>CPI yearly</vt:lpstr>
      <vt:lpstr>2. Main Macroeconomic indicators</vt:lpstr>
      <vt:lpstr>Current Account and GDP</vt:lpstr>
      <vt:lpstr>Fixed assets and savings in banks</vt:lpstr>
      <vt:lpstr>GDP over different sectors of economics</vt:lpstr>
      <vt:lpstr>With percentages</vt:lpstr>
      <vt:lpstr>With mln manats</vt:lpstr>
      <vt:lpstr>Inflation</vt:lpstr>
      <vt:lpstr>Inflation</vt:lpstr>
      <vt:lpstr>Inflation</vt:lpstr>
      <vt:lpstr>Inflation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very modest analysis of Macroeconomic data of Azerbaijan</dc:title>
  <cp:lastModifiedBy>Huseyn</cp:lastModifiedBy>
  <cp:revision>3</cp:revision>
  <dcterms:modified xsi:type="dcterms:W3CDTF">2022-02-23T20:14:22Z</dcterms:modified>
</cp:coreProperties>
</file>