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80" r:id="rId6"/>
    <p:sldId id="281" r:id="rId7"/>
    <p:sldId id="282" r:id="rId8"/>
    <p:sldId id="283" r:id="rId9"/>
    <p:sldId id="284" r:id="rId10"/>
    <p:sldId id="262" r:id="rId11"/>
  </p:sldIdLst>
  <p:sldSz cx="12192000" cy="6858000"/>
  <p:notesSz cx="6858000" cy="9144000"/>
  <p:embeddedFontLst>
    <p:embeddedFont>
      <p:font typeface="DM Sans" charset="-94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Barlow Condensed" charset="-94"/>
      <p:regular r:id="rId21"/>
      <p:bold r:id="rId22"/>
      <p:italic r:id="rId23"/>
      <p:boldItalic r:id="rId24"/>
    </p:embeddedFont>
    <p:embeddedFont>
      <p:font typeface="Abril Fatface" charset="-9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336750" y="4323400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1464075" y="4415575"/>
            <a:ext cx="4086300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S</a:t>
            </a:r>
            <a:r>
              <a:rPr lang="en-US" dirty="0" smtClean="0"/>
              <a:t>.</a:t>
            </a:r>
            <a:r>
              <a:rPr lang="en-US" dirty="0" err="1" smtClean="0"/>
              <a:t>Huseyn</a:t>
            </a:r>
            <a:endParaRPr/>
          </a:p>
        </p:txBody>
      </p:sp>
      <p:sp>
        <p:nvSpPr>
          <p:cNvPr id="744" name="Google Shape;744;p22"/>
          <p:cNvSpPr/>
          <p:nvPr/>
        </p:nvSpPr>
        <p:spPr>
          <a:xfrm>
            <a:off x="1407563" y="2194500"/>
            <a:ext cx="6355101" cy="6283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az-Latn-AZ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İnformasiya texnologiyaları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1407563" y="3138450"/>
            <a:ext cx="9474073" cy="6352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az-Latn-AZ" b="1" i="0" dirty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Məlumatların abstraksiyası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8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Diqq</a:t>
            </a:r>
            <a:r>
              <a:rPr lang="az-Latn-AZ" dirty="0" smtClean="0"/>
              <a:t>ətinizə görə təşəkkür edirəm</a:t>
            </a:r>
            <a:r>
              <a:rPr lang="en-US" dirty="0" smtClean="0"/>
              <a:t>.</a:t>
            </a:r>
            <a:endParaRPr/>
          </a:p>
        </p:txBody>
      </p:sp>
      <p:grpSp>
        <p:nvGrpSpPr>
          <p:cNvPr id="801" name="Google Shape;801;p28"/>
          <p:cNvGrpSpPr/>
          <p:nvPr/>
        </p:nvGrpSpPr>
        <p:grpSpPr>
          <a:xfrm rot="10800000">
            <a:off x="295793" y="329451"/>
            <a:ext cx="1237846" cy="872004"/>
            <a:chOff x="621403" y="597265"/>
            <a:chExt cx="1588204" cy="1118814"/>
          </a:xfrm>
        </p:grpSpPr>
        <p:sp>
          <p:nvSpPr>
            <p:cNvPr id="802" name="Google Shape;802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>
            <a:off x="10692368" y="5681101"/>
            <a:ext cx="1237846" cy="872004"/>
            <a:chOff x="621403" y="597265"/>
            <a:chExt cx="1588204" cy="1118814"/>
          </a:xfrm>
        </p:grpSpPr>
        <p:sp>
          <p:nvSpPr>
            <p:cNvPr id="805" name="Google Shape;805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/>
          <p:nvPr/>
        </p:nvSpPr>
        <p:spPr>
          <a:xfrm>
            <a:off x="785098" y="1028276"/>
            <a:ext cx="6318331" cy="5550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Prezentasiyan</a:t>
            </a:r>
            <a:r>
              <a:rPr lang="az-Latn-AZ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ın planı</a:t>
            </a:r>
            <a:r>
              <a:rPr lang="en-US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: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DM Sans"/>
            </a:endParaRPr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840046" y="2222696"/>
            <a:ext cx="3214800" cy="113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1"/>
                </a:solidFill>
              </a:rPr>
              <a:t>01 </a:t>
            </a:r>
            <a:r>
              <a:rPr lang="en" sz="3100" dirty="0" smtClean="0">
                <a:solidFill>
                  <a:schemeClr val="accent1"/>
                </a:solidFill>
              </a:rPr>
              <a:t>– </a:t>
            </a:r>
            <a:r>
              <a:rPr lang="az-Latn-AZ" sz="3100" dirty="0" smtClean="0">
                <a:solidFill>
                  <a:schemeClr val="accent1"/>
                </a:solidFill>
              </a:rPr>
              <a:t>massivlər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763" name="Google Shape;763;p24"/>
          <p:cNvSpPr txBox="1">
            <a:spLocks noGrp="1"/>
          </p:cNvSpPr>
          <p:nvPr>
            <p:ph type="title" idx="6"/>
          </p:nvPr>
        </p:nvSpPr>
        <p:spPr>
          <a:xfrm>
            <a:off x="4507299" y="22220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2"/>
                </a:solidFill>
              </a:rPr>
              <a:t>02 </a:t>
            </a:r>
            <a:r>
              <a:rPr lang="en" sz="3100" dirty="0" smtClean="0">
                <a:solidFill>
                  <a:schemeClr val="accent2"/>
                </a:solidFill>
              </a:rPr>
              <a:t>–</a:t>
            </a:r>
            <a:r>
              <a:rPr lang="az-Latn-AZ" sz="3100" dirty="0" smtClean="0">
                <a:solidFill>
                  <a:schemeClr val="accent2"/>
                </a:solidFill>
              </a:rPr>
              <a:t> yığınlar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764" name="Google Shape;764;p24"/>
          <p:cNvSpPr txBox="1">
            <a:spLocks noGrp="1"/>
          </p:cNvSpPr>
          <p:nvPr>
            <p:ph type="title" idx="7"/>
          </p:nvPr>
        </p:nvSpPr>
        <p:spPr>
          <a:xfrm>
            <a:off x="868182" y="4169628"/>
            <a:ext cx="3299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/>
              <a:t>04 - </a:t>
            </a:r>
            <a:r>
              <a:rPr lang="az-Latn-AZ" sz="3100" dirty="0" smtClean="0"/>
              <a:t>əlaqəli siyahılar</a:t>
            </a:r>
            <a:endParaRPr sz="3100"/>
          </a:p>
        </p:txBody>
      </p:sp>
      <p:sp>
        <p:nvSpPr>
          <p:cNvPr id="765" name="Google Shape;765;p24"/>
          <p:cNvSpPr txBox="1">
            <a:spLocks noGrp="1"/>
          </p:cNvSpPr>
          <p:nvPr>
            <p:ph type="title" idx="8"/>
          </p:nvPr>
        </p:nvSpPr>
        <p:spPr>
          <a:xfrm>
            <a:off x="4507299" y="4169637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2"/>
                </a:solidFill>
              </a:rPr>
              <a:t>05 </a:t>
            </a:r>
            <a:r>
              <a:rPr lang="en" sz="3100" dirty="0" smtClean="0">
                <a:solidFill>
                  <a:schemeClr val="accent2"/>
                </a:solidFill>
              </a:rPr>
              <a:t>– </a:t>
            </a:r>
            <a:r>
              <a:rPr lang="az-Latn-AZ" sz="3100" dirty="0" smtClean="0">
                <a:solidFill>
                  <a:schemeClr val="accent2"/>
                </a:solidFill>
              </a:rPr>
              <a:t>ağaclar və prefiks ağacları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768" name="Google Shape;768;p24"/>
          <p:cNvSpPr txBox="1">
            <a:spLocks noGrp="1"/>
          </p:cNvSpPr>
          <p:nvPr>
            <p:ph type="title" idx="5"/>
          </p:nvPr>
        </p:nvSpPr>
        <p:spPr>
          <a:xfrm>
            <a:off x="8109018" y="22220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1"/>
                </a:solidFill>
              </a:rPr>
              <a:t>03 </a:t>
            </a:r>
            <a:r>
              <a:rPr lang="en" sz="3100" dirty="0" smtClean="0">
                <a:solidFill>
                  <a:schemeClr val="accent1"/>
                </a:solidFill>
              </a:rPr>
              <a:t>– </a:t>
            </a:r>
            <a:r>
              <a:rPr lang="az-Latn-AZ" sz="3100" dirty="0" smtClean="0">
                <a:solidFill>
                  <a:schemeClr val="accent1"/>
                </a:solidFill>
              </a:rPr>
              <a:t>növbələr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769" name="Google Shape;769;p24"/>
          <p:cNvSpPr txBox="1">
            <a:spLocks noGrp="1"/>
          </p:cNvSpPr>
          <p:nvPr>
            <p:ph type="title" idx="7"/>
          </p:nvPr>
        </p:nvSpPr>
        <p:spPr>
          <a:xfrm>
            <a:off x="8109018" y="414809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/>
              <a:t>06 </a:t>
            </a:r>
            <a:r>
              <a:rPr lang="en" sz="3100" dirty="0" smtClean="0"/>
              <a:t>– </a:t>
            </a:r>
            <a:r>
              <a:rPr lang="az-Latn-AZ" sz="3100" dirty="0" smtClean="0"/>
              <a:t>Hash cədvəlləri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5190979" y="1856936"/>
            <a:ext cx="5826895" cy="3812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Elementləri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(1, 2, 3 </a:t>
            </a:r>
            <a:r>
              <a:rPr lang="en-US" sz="2400" b="1" dirty="0" err="1" smtClean="0">
                <a:solidFill>
                  <a:schemeClr val="bg1"/>
                </a:solidFill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</a:rPr>
              <a:t> 4) </a:t>
            </a:r>
            <a:r>
              <a:rPr lang="en-US" sz="2400" b="1" dirty="0" err="1" smtClean="0">
                <a:solidFill>
                  <a:schemeClr val="bg1"/>
                </a:solidFill>
              </a:rPr>
              <a:t>ehtiva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edən</a:t>
            </a:r>
            <a:r>
              <a:rPr lang="en-US" sz="2400" b="1" dirty="0" smtClean="0">
                <a:solidFill>
                  <a:schemeClr val="bg1"/>
                </a:solidFill>
              </a:rPr>
              <a:t> 4 </a:t>
            </a:r>
            <a:r>
              <a:rPr lang="en-US" sz="2400" b="1" dirty="0" err="1" smtClean="0">
                <a:solidFill>
                  <a:schemeClr val="bg1"/>
                </a:solidFill>
              </a:rPr>
              <a:t>ölçülü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sadə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massivin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şəkli</a:t>
            </a:r>
            <a:r>
              <a:rPr lang="az-Latn-AZ" sz="2400" b="1" dirty="0" smtClean="0">
                <a:solidFill>
                  <a:schemeClr val="bg1"/>
                </a:solidFill>
              </a:rPr>
              <a:t>ni görürük.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Massiv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sadə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çox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istifadə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edilən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məlumat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strukturudur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</a:rPr>
              <a:t>Yığınlar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növbələr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kimi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digər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məlumat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strukturları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massivlərdən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əldə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edilir</a:t>
            </a:r>
            <a:r>
              <a:rPr lang="en-US" sz="2400" b="1" dirty="0" smtClean="0"/>
              <a:t>.</a:t>
            </a:r>
            <a:endParaRPr lang="ru-RU" sz="2400" dirty="0" smtClean="0"/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649264" y="848568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Massivlər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1188193" y="2267393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433907" y="316599"/>
            <a:ext cx="8386536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Əsas məlumat strukturları</a:t>
            </a:r>
            <a:endParaRPr/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483356" y="1255195"/>
            <a:ext cx="8236800" cy="198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Hələ 1976-cı ildə isveçrəli alim Niklaus Wirth   Alqoritmlər + Məlumat Strukturları = Proqramlar kitabını yazmışdır.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40+ ildən sonra bu tənlik hələ də doğrudur.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Məlumat strukturu nədir?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Məlumat strukturu müəyyən bir planda məlumatları saxlayan bir konteynerdir. Bu "layout" məlumat strukturunun bəzi əməliyyatlarda səmərəli, digərlərində isə təsirsiz olmasına imkan verir.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Onlar nədir?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• Xətti elementlər ardıcıllığı və ya xətti siyahı təşkil edir, qovşaqların keçidi xətti olur.</a:t>
            </a: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 Nümunələr: Massivlər, Əlaqəli siyahılar, yığınlar və növbələr.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bg1"/>
                </a:solidFill>
              </a:rPr>
              <a:t>• Əgər qovşaqların keçidi qeyri-xəttidirsə və verilənlər ardıcıl deyilsə,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az-Latn-AZ" sz="2000" b="1" dirty="0" smtClean="0">
                <a:solidFill>
                  <a:schemeClr val="bg1"/>
                </a:solidFill>
              </a:rPr>
              <a:t>bu qeyri-xəttidir.  Misal: qrafik və ağaclar</a:t>
            </a:r>
            <a:r>
              <a:rPr lang="az-Latn-AZ" sz="2000" b="1" dirty="0" smtClean="0">
                <a:solidFill>
                  <a:srgbClr val="FF0000"/>
                </a:solidFill>
              </a:rPr>
              <a:t>.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4079631" y="787792"/>
            <a:ext cx="8112369" cy="3812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az-Latn-AZ" sz="2400" b="1" dirty="0" smtClean="0">
                <a:solidFill>
                  <a:schemeClr val="bg1"/>
                </a:solidFill>
              </a:rPr>
              <a:t>Yığın LIFO prinsipinə uyğun təşkil edilmiş elementlərin siyahısı olan mücərrəd məlumat növüdür (İngiliscə axırıncı girən - ilk çıxan, "sonuncu gələn - ilk çıxan").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Onlar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massiv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deyil</a:t>
            </a:r>
            <a:r>
              <a:rPr lang="en-US" sz="2400" b="1" dirty="0" smtClean="0">
                <a:solidFill>
                  <a:schemeClr val="bg1"/>
                </a:solidFill>
              </a:rPr>
              <a:t>. Bu </a:t>
            </a:r>
            <a:r>
              <a:rPr lang="en-US" sz="2400" b="1" dirty="0" err="1" smtClean="0">
                <a:solidFill>
                  <a:schemeClr val="bg1"/>
                </a:solidFill>
              </a:rPr>
              <a:t>növbədir</a:t>
            </a:r>
            <a:r>
              <a:rPr lang="en-US" sz="2400" b="1" dirty="0" smtClean="0">
                <a:solidFill>
                  <a:schemeClr val="bg1"/>
                </a:solidFill>
              </a:rPr>
              <a:t>. Alan Turing </a:t>
            </a:r>
            <a:r>
              <a:rPr lang="en-US" sz="2400" b="1" dirty="0" err="1" smtClean="0">
                <a:solidFill>
                  <a:schemeClr val="bg1"/>
                </a:solidFill>
              </a:rPr>
              <a:t>tərəfindən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icad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edilmişdir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Yığına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misal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olaraq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şaquli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şəkildə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düzülmüş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dəstə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kitab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bilər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</a:rPr>
              <a:t>Ortada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yerdə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kitabı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əldə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etmək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üçün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onun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üzərindəki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bütün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kitabları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silməli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olacaqsınız</a:t>
            </a:r>
            <a:r>
              <a:rPr lang="en-US" sz="2400" b="1" dirty="0" smtClean="0">
                <a:solidFill>
                  <a:schemeClr val="bg1"/>
                </a:solidFill>
              </a:rPr>
              <a:t>. LIFO (Last In First Out) </a:t>
            </a:r>
            <a:r>
              <a:rPr lang="en-US" sz="2400" b="1" dirty="0" err="1" smtClean="0">
                <a:solidFill>
                  <a:schemeClr val="bg1"/>
                </a:solidFill>
              </a:rPr>
              <a:t>metodu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belə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işləyir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</a:rPr>
              <a:t>Tətbiqlərdə</a:t>
            </a:r>
            <a:r>
              <a:rPr lang="en-US" sz="2400" b="1" dirty="0" smtClean="0">
                <a:solidFill>
                  <a:schemeClr val="bg1"/>
                </a:solidFill>
              </a:rPr>
              <a:t> "Geri Al" </a:t>
            </a:r>
            <a:r>
              <a:rPr lang="en-US" sz="2400" b="1" dirty="0" err="1" smtClean="0">
                <a:solidFill>
                  <a:schemeClr val="bg1"/>
                </a:solidFill>
              </a:rPr>
              <a:t>funksiyası</a:t>
            </a:r>
            <a:r>
              <a:rPr lang="en-US" sz="2400" b="1" dirty="0" smtClean="0">
                <a:solidFill>
                  <a:schemeClr val="bg1"/>
                </a:solidFill>
              </a:rPr>
              <a:t> LIFO </a:t>
            </a:r>
            <a:r>
              <a:rPr lang="en-US" sz="2400" b="1" dirty="0" err="1" smtClean="0">
                <a:solidFill>
                  <a:schemeClr val="bg1"/>
                </a:solidFill>
              </a:rPr>
              <a:t>tərəfindən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işləyir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dirty="0" smtClean="0"/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444218" y="313995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Yığın stek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175319" y="2351799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az-Latn-AZ" b="1" i="0" dirty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2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4079631" y="2067952"/>
            <a:ext cx="8112369" cy="3812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Yığınlar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kimi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növbə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elementi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ardıcıl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olaraq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saxlayır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</a:rPr>
              <a:t>Yığından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əhəmiyyətli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fərq</a:t>
            </a:r>
            <a:r>
              <a:rPr lang="en-US" sz="2400" b="1" dirty="0" smtClean="0">
                <a:solidFill>
                  <a:schemeClr val="bg1"/>
                </a:solidFill>
              </a:rPr>
              <a:t> LIFO </a:t>
            </a:r>
            <a:r>
              <a:rPr lang="en-US" sz="2400" b="1" dirty="0" err="1" smtClean="0">
                <a:solidFill>
                  <a:schemeClr val="bg1"/>
                </a:solidFill>
              </a:rPr>
              <a:t>əvəzinə</a:t>
            </a:r>
            <a:r>
              <a:rPr lang="en-US" sz="2400" b="1" dirty="0" smtClean="0">
                <a:solidFill>
                  <a:schemeClr val="bg1"/>
                </a:solidFill>
              </a:rPr>
              <a:t> FIFO (First in First Out) </a:t>
            </a:r>
            <a:r>
              <a:rPr lang="en-US" sz="2400" b="1" dirty="0" err="1" smtClean="0">
                <a:solidFill>
                  <a:schemeClr val="bg1"/>
                </a:solidFill>
              </a:rPr>
              <a:t>istifadə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edilməsidir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Növbəyə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misal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olaraq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insanların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növbəsini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göstərmək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olar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</a:rPr>
              <a:t>Axırıncı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sonuncunu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götürdü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sən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gedəcəksən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birincisi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onu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birinci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tərk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edəcək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Növbə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şəkli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dörd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elementdə</a:t>
            </a:r>
            <a:r>
              <a:rPr lang="en-US" sz="2400" b="1" dirty="0" smtClean="0">
                <a:solidFill>
                  <a:schemeClr val="bg1"/>
                </a:solidFill>
              </a:rPr>
              <a:t> (1, 2, 3 </a:t>
            </a:r>
            <a:r>
              <a:rPr lang="en-US" sz="2400" b="1" dirty="0" err="1" smtClean="0">
                <a:solidFill>
                  <a:schemeClr val="bg1"/>
                </a:solidFill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</a:rPr>
              <a:t> 4), </a:t>
            </a:r>
            <a:r>
              <a:rPr lang="en-US" sz="2400" b="1" dirty="0" err="1" smtClean="0">
                <a:solidFill>
                  <a:schemeClr val="bg1"/>
                </a:solidFill>
              </a:rPr>
              <a:t>burada</a:t>
            </a:r>
            <a:r>
              <a:rPr lang="en-US" sz="2400" b="1" dirty="0" smtClean="0">
                <a:solidFill>
                  <a:schemeClr val="bg1"/>
                </a:solidFill>
              </a:rPr>
              <a:t> 1 </a:t>
            </a:r>
            <a:r>
              <a:rPr lang="en-US" sz="2400" b="1" dirty="0" err="1" smtClean="0">
                <a:solidFill>
                  <a:schemeClr val="bg1"/>
                </a:solidFill>
              </a:rPr>
              <a:t>yuxarıdadır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əvvəlcə</a:t>
            </a:r>
            <a:r>
              <a:rPr lang="az-Latn-AZ" sz="2400" b="1" dirty="0" smtClean="0">
                <a:solidFill>
                  <a:schemeClr val="bg1"/>
                </a:solidFill>
              </a:rPr>
              <a:t> silinəcək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4073682" y="1017380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Növbələr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175319" y="2351799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az-Latn-AZ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3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4079631" y="1674055"/>
            <a:ext cx="8112369" cy="3812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az-Latn-AZ" sz="2400" b="1" dirty="0" smtClean="0">
                <a:solidFill>
                  <a:schemeClr val="bg1"/>
                </a:solidFill>
              </a:rPr>
              <a:t>Əlaqəli siyahı hər bir elementin ayrıca obyekt olduğu və iki elementdən - verilənlər və növbəti  düyün keçidindən ibarət massivdir.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az-Latn-AZ" sz="2400" b="1" dirty="0" smtClean="0">
                <a:solidFill>
                  <a:schemeClr val="bg1"/>
                </a:solidFill>
              </a:rPr>
              <a:t>Massivin əsas üstünlüyü onun struktur çevikliyidir: Əlaqəli siyahının elementlərinin sırası kompüterin yaddaşındakı məlumat elementlərinin sırası ilə üst-üstə düşməyə bilər və siyahıdan keçmə qaydası həmişə onun daxili keçidləri ilə açıq şəkildə müəyyən edilir. 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4473526" y="679755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Əlaqəli siyahi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175319" y="2351799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az-Latn-AZ" b="1" i="0" dirty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4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4079631" y="1012874"/>
            <a:ext cx="8112369" cy="3812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az-Latn-AZ" sz="2400" b="1" dirty="0" smtClean="0">
                <a:solidFill>
                  <a:schemeClr val="bg1"/>
                </a:solidFill>
              </a:rPr>
              <a:t>Ağac qovşaqlardan (təpələrdən) və kənarlardan (qövslərdən) ibarət olan iyerarxik məlumat strukturudur. Ağaclar, mahiyyətcə, döngələri olmayan əlaqəli qrafiklərdir.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az-Latn-AZ" sz="2400" b="1" dirty="0" smtClean="0">
                <a:solidFill>
                  <a:schemeClr val="bg1"/>
                </a:solidFill>
              </a:rPr>
              <a:t>Ağac strukturları hər yerdə və hər yerdədir. Oyunlarda bacarıq ağacını hər kəs bilir.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4543864" y="271791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Ağaclar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175319" y="2351799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az-Latn-AZ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5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pic>
        <p:nvPicPr>
          <p:cNvPr id="5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9797" y="3704687"/>
            <a:ext cx="7216727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3868616" y="1153551"/>
            <a:ext cx="8112369" cy="3812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Hashing, </a:t>
            </a:r>
            <a:r>
              <a:rPr lang="en-US" sz="2400" b="1" dirty="0" err="1" smtClean="0">
                <a:solidFill>
                  <a:schemeClr val="bg1"/>
                </a:solidFill>
              </a:rPr>
              <a:t>obyektləri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unikal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şəkildə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müəyyən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etmək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hər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obyekti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əvvəlcədən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hesablanmış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unikal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indeksdə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dirty="0" err="1" smtClean="0">
                <a:solidFill>
                  <a:schemeClr val="bg1"/>
                </a:solidFill>
              </a:rPr>
              <a:t>açar</a:t>
            </a:r>
            <a:r>
              <a:rPr lang="en-US" sz="2400" b="1" dirty="0" smtClean="0">
                <a:solidFill>
                  <a:schemeClr val="bg1"/>
                </a:solidFill>
              </a:rPr>
              <a:t>) </a:t>
            </a:r>
            <a:r>
              <a:rPr lang="en-US" sz="2400" b="1" dirty="0" err="1" smtClean="0">
                <a:solidFill>
                  <a:schemeClr val="bg1"/>
                </a:solidFill>
              </a:rPr>
              <a:t>saxlamaq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üçün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istifadə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edilən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prosesdir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Obyekt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açar-dəyər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cütlüyü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kimi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saxlanılır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belə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elementlərin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toplusu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lüğət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adlanır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</a:rPr>
              <a:t>Hər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obyekti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düymədən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istifadə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etməklə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tapmaq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olar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Əslində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bu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açarın</a:t>
            </a:r>
            <a:r>
              <a:rPr lang="en-US" sz="2400" b="1" dirty="0" smtClean="0">
                <a:solidFill>
                  <a:schemeClr val="bg1"/>
                </a:solidFill>
              </a:rPr>
              <a:t> hash </a:t>
            </a:r>
            <a:r>
              <a:rPr lang="en-US" sz="2400" b="1" dirty="0" err="1" smtClean="0">
                <a:solidFill>
                  <a:schemeClr val="bg1"/>
                </a:solidFill>
              </a:rPr>
              <a:t>funksiyası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kimi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təmsil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olunduğu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massivdir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ru-RU" sz="2400" b="1" dirty="0" smtClean="0">
                <a:solidFill>
                  <a:schemeClr val="bg1"/>
                </a:solidFill>
              </a:rPr>
              <a:t>Massivdə hash</a:t>
            </a:r>
            <a:r>
              <a:rPr lang="az-Latn-AZ" sz="2400" b="1" dirty="0" smtClean="0">
                <a:solidFill>
                  <a:schemeClr val="bg1"/>
                </a:solidFill>
              </a:rPr>
              <a:t>-</a:t>
            </a:r>
            <a:r>
              <a:rPr lang="ru-RU" sz="2400" b="1" dirty="0" smtClean="0">
                <a:solidFill>
                  <a:schemeClr val="bg1"/>
                </a:solidFill>
              </a:rPr>
              <a:t>ın xəritələşdirilməsinə nümunə</a:t>
            </a:r>
            <a:r>
              <a:rPr lang="az-Latn-AZ" sz="2400" b="1" dirty="0" smtClean="0">
                <a:solidFill>
                  <a:schemeClr val="bg1"/>
                </a:solidFill>
              </a:rPr>
              <a:t>:</a:t>
            </a:r>
            <a:r>
              <a:rPr lang="ru-RU" sz="2400" b="1" dirty="0" smtClean="0">
                <a:solidFill>
                  <a:schemeClr val="bg1"/>
                </a:solidFill>
              </a:rPr>
              <a:t> Bu massivin indeksi hash</a:t>
            </a:r>
            <a:r>
              <a:rPr lang="az-Latn-AZ" sz="2400" b="1" dirty="0" smtClean="0">
                <a:solidFill>
                  <a:schemeClr val="bg1"/>
                </a:solidFill>
              </a:rPr>
              <a:t>dır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4543864" y="271791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Hash cədvəlləri</a:t>
            </a:r>
            <a:r>
              <a:rPr lang="en" dirty="0" smtClean="0"/>
              <a:t>.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175319" y="2351799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az-Latn-AZ" b="1" i="0" dirty="0" smtClean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6</a:t>
            </a:r>
            <a:endParaRPr b="1" i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515</Words>
  <PresentationFormat>Özel</PresentationFormat>
  <Paragraphs>49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DM Sans</vt:lpstr>
      <vt:lpstr>Aldrich</vt:lpstr>
      <vt:lpstr>Calibri</vt:lpstr>
      <vt:lpstr>Barlow Condensed</vt:lpstr>
      <vt:lpstr>Abril Fatface</vt:lpstr>
      <vt:lpstr>SlidesMania · Modern Dark </vt:lpstr>
      <vt:lpstr>Slayt 1</vt:lpstr>
      <vt:lpstr>01 – massivlər</vt:lpstr>
      <vt:lpstr>Massivlər.</vt:lpstr>
      <vt:lpstr>Əsas məlumat strukturları</vt:lpstr>
      <vt:lpstr>Yığın stek.</vt:lpstr>
      <vt:lpstr>Növbələr.</vt:lpstr>
      <vt:lpstr>Əlaqəli siyahi.</vt:lpstr>
      <vt:lpstr>Ağaclar.</vt:lpstr>
      <vt:lpstr>Hash cədvəlləri.</vt:lpstr>
      <vt:lpstr>Diqqətinizə görə təşəkkür edirəm.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Rich family</dc:creator>
  <cp:lastModifiedBy>ACER</cp:lastModifiedBy>
  <cp:revision>5</cp:revision>
  <dcterms:modified xsi:type="dcterms:W3CDTF">2022-11-24T07:46:15Z</dcterms:modified>
</cp:coreProperties>
</file>