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3D354-B888-4B7E-B9CF-EC413D731B5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C8FC4-612D-4AB4-84D9-82D41D0CB40A}">
      <dgm:prSet phldrT="[Text]"/>
      <dgm:spPr/>
      <dgm:t>
        <a:bodyPr/>
        <a:lstStyle/>
        <a:p>
          <a:r>
            <a:rPr lang="az-Latn-AZ" dirty="0" smtClean="0"/>
            <a:t>Masivlər</a:t>
          </a:r>
          <a:endParaRPr lang="en-US" dirty="0"/>
        </a:p>
      </dgm:t>
    </dgm:pt>
    <dgm:pt modelId="{15998509-A05D-497C-9075-AC402079280E}" type="parTrans" cxnId="{F63F0259-E113-4162-81D9-A16D4D13E9B9}">
      <dgm:prSet/>
      <dgm:spPr/>
      <dgm:t>
        <a:bodyPr/>
        <a:lstStyle/>
        <a:p>
          <a:endParaRPr lang="en-US"/>
        </a:p>
      </dgm:t>
    </dgm:pt>
    <dgm:pt modelId="{92258812-6E47-4BE3-A5B2-5230FD3501B9}" type="sibTrans" cxnId="{F63F0259-E113-4162-81D9-A16D4D13E9B9}">
      <dgm:prSet/>
      <dgm:spPr/>
      <dgm:t>
        <a:bodyPr/>
        <a:lstStyle/>
        <a:p>
          <a:endParaRPr lang="en-US"/>
        </a:p>
      </dgm:t>
    </dgm:pt>
    <dgm:pt modelId="{3C377697-B08A-4A88-AC7F-3413C0174772}">
      <dgm:prSet phldrT="[Text]"/>
      <dgm:spPr/>
      <dgm:t>
        <a:bodyPr/>
        <a:lstStyle/>
        <a:p>
          <a:r>
            <a:rPr lang="az-Latn-AZ" dirty="0" smtClean="0"/>
            <a:t>Stek </a:t>
          </a:r>
          <a:endParaRPr lang="en-US" dirty="0"/>
        </a:p>
      </dgm:t>
    </dgm:pt>
    <dgm:pt modelId="{FC1FBBE3-A411-4EAB-97A7-F39575A4FA6A}" type="parTrans" cxnId="{05DF2F6A-2A35-48FC-83B2-DA4A335420C5}">
      <dgm:prSet/>
      <dgm:spPr/>
      <dgm:t>
        <a:bodyPr/>
        <a:lstStyle/>
        <a:p>
          <a:endParaRPr lang="en-US"/>
        </a:p>
      </dgm:t>
    </dgm:pt>
    <dgm:pt modelId="{210609D7-8D79-45FD-9D36-6D74EBE59376}" type="sibTrans" cxnId="{05DF2F6A-2A35-48FC-83B2-DA4A335420C5}">
      <dgm:prSet/>
      <dgm:spPr/>
      <dgm:t>
        <a:bodyPr/>
        <a:lstStyle/>
        <a:p>
          <a:endParaRPr lang="en-US"/>
        </a:p>
      </dgm:t>
    </dgm:pt>
    <dgm:pt modelId="{FA033D61-01AE-4D42-9DE4-EA58303B3EBE}">
      <dgm:prSet phldrT="[Text]"/>
      <dgm:spPr/>
      <dgm:t>
        <a:bodyPr/>
        <a:lstStyle/>
        <a:p>
          <a:r>
            <a:rPr lang="az-Latn-AZ" dirty="0" smtClean="0"/>
            <a:t>Növbələr </a:t>
          </a:r>
          <a:endParaRPr lang="en-US" dirty="0"/>
        </a:p>
      </dgm:t>
    </dgm:pt>
    <dgm:pt modelId="{61A0A80E-F5D8-4396-BE27-601D081A1562}" type="parTrans" cxnId="{19089317-85C4-409B-8176-95C96A1805CA}">
      <dgm:prSet/>
      <dgm:spPr/>
      <dgm:t>
        <a:bodyPr/>
        <a:lstStyle/>
        <a:p>
          <a:endParaRPr lang="en-US"/>
        </a:p>
      </dgm:t>
    </dgm:pt>
    <dgm:pt modelId="{330D67D5-3EEC-4634-9CBC-3A1D90C015FA}" type="sibTrans" cxnId="{19089317-85C4-409B-8176-95C96A1805CA}">
      <dgm:prSet/>
      <dgm:spPr/>
      <dgm:t>
        <a:bodyPr/>
        <a:lstStyle/>
        <a:p>
          <a:endParaRPr lang="en-US"/>
        </a:p>
      </dgm:t>
    </dgm:pt>
    <dgm:pt modelId="{6900857F-8BC0-4510-8ED1-00AA85BBC765}">
      <dgm:prSet phldrT="[Text]"/>
      <dgm:spPr/>
      <dgm:t>
        <a:bodyPr/>
        <a:lstStyle/>
        <a:p>
          <a:r>
            <a:rPr lang="az-Latn-AZ" dirty="0" smtClean="0"/>
            <a:t>Ağaclar</a:t>
          </a:r>
          <a:endParaRPr lang="en-US" dirty="0"/>
        </a:p>
      </dgm:t>
    </dgm:pt>
    <dgm:pt modelId="{02EB5F34-E652-4441-9A6A-A30DDB0C98A4}" type="parTrans" cxnId="{3BC5CA18-9B5D-4D1F-9F6C-C94D6DF71618}">
      <dgm:prSet/>
      <dgm:spPr/>
      <dgm:t>
        <a:bodyPr/>
        <a:lstStyle/>
        <a:p>
          <a:endParaRPr lang="en-US"/>
        </a:p>
      </dgm:t>
    </dgm:pt>
    <dgm:pt modelId="{4BC8B594-306D-4DDC-85F8-E6F37DA7F4DA}" type="sibTrans" cxnId="{3BC5CA18-9B5D-4D1F-9F6C-C94D6DF71618}">
      <dgm:prSet/>
      <dgm:spPr/>
      <dgm:t>
        <a:bodyPr/>
        <a:lstStyle/>
        <a:p>
          <a:endParaRPr lang="en-US"/>
        </a:p>
      </dgm:t>
    </dgm:pt>
    <dgm:pt modelId="{7A5EAC36-7975-46F6-9C9F-C81DD847762D}">
      <dgm:prSet phldrT="[Text]"/>
      <dgm:spPr/>
      <dgm:t>
        <a:bodyPr/>
        <a:lstStyle/>
        <a:p>
          <a:r>
            <a:rPr lang="az-Latn-AZ" dirty="0" smtClean="0"/>
            <a:t>Əlaqəli siyahılar</a:t>
          </a:r>
          <a:endParaRPr lang="en-US" dirty="0"/>
        </a:p>
      </dgm:t>
    </dgm:pt>
    <dgm:pt modelId="{2D9909FF-BD05-4BBD-8079-FB6FACF0B2F1}" type="parTrans" cxnId="{A0DA8920-BC32-45AE-AD28-7E4BB81D43A1}">
      <dgm:prSet/>
      <dgm:spPr/>
      <dgm:t>
        <a:bodyPr/>
        <a:lstStyle/>
        <a:p>
          <a:endParaRPr lang="en-US"/>
        </a:p>
      </dgm:t>
    </dgm:pt>
    <dgm:pt modelId="{1A2212A5-1F21-4A1E-8DE4-A5BCDD97E29F}" type="sibTrans" cxnId="{A0DA8920-BC32-45AE-AD28-7E4BB81D43A1}">
      <dgm:prSet/>
      <dgm:spPr/>
      <dgm:t>
        <a:bodyPr/>
        <a:lstStyle/>
        <a:p>
          <a:endParaRPr lang="en-US"/>
        </a:p>
      </dgm:t>
    </dgm:pt>
    <dgm:pt modelId="{191DF3E2-42A1-48A9-8A4E-4FD556BBD5DE}">
      <dgm:prSet phldrT="[Text]"/>
      <dgm:spPr/>
      <dgm:t>
        <a:bodyPr/>
        <a:lstStyle/>
        <a:p>
          <a:r>
            <a:rPr lang="az-Latn-AZ" dirty="0" smtClean="0"/>
            <a:t>Prefiks ağacları</a:t>
          </a:r>
          <a:endParaRPr lang="en-US" dirty="0"/>
        </a:p>
      </dgm:t>
    </dgm:pt>
    <dgm:pt modelId="{A4A8F70B-D642-479B-946A-BA962A4E78F8}" type="parTrans" cxnId="{C47587BC-DEAF-400E-85C9-0ADEA40A475C}">
      <dgm:prSet/>
      <dgm:spPr/>
      <dgm:t>
        <a:bodyPr/>
        <a:lstStyle/>
        <a:p>
          <a:endParaRPr lang="en-US"/>
        </a:p>
      </dgm:t>
    </dgm:pt>
    <dgm:pt modelId="{60B24E7D-C19E-4A26-8D6F-F1004932DE3F}" type="sibTrans" cxnId="{C47587BC-DEAF-400E-85C9-0ADEA40A475C}">
      <dgm:prSet/>
      <dgm:spPr/>
      <dgm:t>
        <a:bodyPr/>
        <a:lstStyle/>
        <a:p>
          <a:endParaRPr lang="en-US"/>
        </a:p>
      </dgm:t>
    </dgm:pt>
    <dgm:pt modelId="{0A98777E-16B8-4F04-A916-A856AF8B1CE8}">
      <dgm:prSet phldrT="[Text]"/>
      <dgm:spPr/>
      <dgm:t>
        <a:bodyPr/>
        <a:lstStyle/>
        <a:p>
          <a:r>
            <a:rPr lang="az-Latn-AZ" dirty="0" smtClean="0"/>
            <a:t>Hash cədvəlləri</a:t>
          </a:r>
          <a:endParaRPr lang="en-US" dirty="0"/>
        </a:p>
      </dgm:t>
    </dgm:pt>
    <dgm:pt modelId="{33870652-BB71-4B69-AD61-7E18689E2413}" type="parTrans" cxnId="{BDF4E74E-9099-4033-9814-6BDD7E5CB78A}">
      <dgm:prSet/>
      <dgm:spPr/>
      <dgm:t>
        <a:bodyPr/>
        <a:lstStyle/>
        <a:p>
          <a:endParaRPr lang="en-US"/>
        </a:p>
      </dgm:t>
    </dgm:pt>
    <dgm:pt modelId="{3079FBCD-F368-4185-B185-61C29589FA30}" type="sibTrans" cxnId="{BDF4E74E-9099-4033-9814-6BDD7E5CB78A}">
      <dgm:prSet/>
      <dgm:spPr/>
      <dgm:t>
        <a:bodyPr/>
        <a:lstStyle/>
        <a:p>
          <a:endParaRPr lang="en-US"/>
        </a:p>
      </dgm:t>
    </dgm:pt>
    <dgm:pt modelId="{7F626323-F886-42B3-BAFB-B403B85204C3}" type="pres">
      <dgm:prSet presAssocID="{32C3D354-B888-4B7E-B9CF-EC413D731B56}" presName="CompostProcess" presStyleCnt="0">
        <dgm:presLayoutVars>
          <dgm:dir/>
          <dgm:resizeHandles val="exact"/>
        </dgm:presLayoutVars>
      </dgm:prSet>
      <dgm:spPr/>
    </dgm:pt>
    <dgm:pt modelId="{5E90A85D-C5D5-4D3D-A77D-8CE8DAAE8F8B}" type="pres">
      <dgm:prSet presAssocID="{32C3D354-B888-4B7E-B9CF-EC413D731B56}" presName="arrow" presStyleLbl="bgShp" presStyleIdx="0" presStyleCnt="1"/>
      <dgm:spPr/>
    </dgm:pt>
    <dgm:pt modelId="{EAB92ACF-01A0-4190-B9FB-244DECA9E217}" type="pres">
      <dgm:prSet presAssocID="{32C3D354-B888-4B7E-B9CF-EC413D731B56}" presName="linearProcess" presStyleCnt="0"/>
      <dgm:spPr/>
    </dgm:pt>
    <dgm:pt modelId="{A36974E5-5EFD-4359-9AF0-FEFB8FFDE6CE}" type="pres">
      <dgm:prSet presAssocID="{501C8FC4-612D-4AB4-84D9-82D41D0CB40A}" presName="textNode" presStyleLbl="node1" presStyleIdx="0" presStyleCnt="7">
        <dgm:presLayoutVars>
          <dgm:bulletEnabled val="1"/>
        </dgm:presLayoutVars>
      </dgm:prSet>
      <dgm:spPr/>
    </dgm:pt>
    <dgm:pt modelId="{DF955905-7A9E-44C8-9354-BC898D6BC6A5}" type="pres">
      <dgm:prSet presAssocID="{92258812-6E47-4BE3-A5B2-5230FD3501B9}" presName="sibTrans" presStyleCnt="0"/>
      <dgm:spPr/>
    </dgm:pt>
    <dgm:pt modelId="{D1D1B944-93FC-4E0E-96AB-B1713189AB71}" type="pres">
      <dgm:prSet presAssocID="{3C377697-B08A-4A88-AC7F-3413C0174772}" presName="textNode" presStyleLbl="node1" presStyleIdx="1" presStyleCnt="7">
        <dgm:presLayoutVars>
          <dgm:bulletEnabled val="1"/>
        </dgm:presLayoutVars>
      </dgm:prSet>
      <dgm:spPr/>
    </dgm:pt>
    <dgm:pt modelId="{83778ADE-78F2-4E42-BE4C-FCC37177810F}" type="pres">
      <dgm:prSet presAssocID="{210609D7-8D79-45FD-9D36-6D74EBE59376}" presName="sibTrans" presStyleCnt="0"/>
      <dgm:spPr/>
    </dgm:pt>
    <dgm:pt modelId="{A3021EAB-8A1B-43D8-92FB-91701F248C0D}" type="pres">
      <dgm:prSet presAssocID="{FA033D61-01AE-4D42-9DE4-EA58303B3EBE}" presName="textNode" presStyleLbl="node1" presStyleIdx="2" presStyleCnt="7">
        <dgm:presLayoutVars>
          <dgm:bulletEnabled val="1"/>
        </dgm:presLayoutVars>
      </dgm:prSet>
      <dgm:spPr/>
    </dgm:pt>
    <dgm:pt modelId="{185C79E9-B889-47D0-A4D3-36CD80E3F9D9}" type="pres">
      <dgm:prSet presAssocID="{330D67D5-3EEC-4634-9CBC-3A1D90C015FA}" presName="sibTrans" presStyleCnt="0"/>
      <dgm:spPr/>
    </dgm:pt>
    <dgm:pt modelId="{7CAC2119-594F-48DC-9B11-E0EB8A3D76F2}" type="pres">
      <dgm:prSet presAssocID="{7A5EAC36-7975-46F6-9C9F-C81DD847762D}" presName="textNode" presStyleLbl="node1" presStyleIdx="3" presStyleCnt="7">
        <dgm:presLayoutVars>
          <dgm:bulletEnabled val="1"/>
        </dgm:presLayoutVars>
      </dgm:prSet>
      <dgm:spPr/>
    </dgm:pt>
    <dgm:pt modelId="{C599545A-DEBB-4EDB-8FBD-80A166E9B706}" type="pres">
      <dgm:prSet presAssocID="{1A2212A5-1F21-4A1E-8DE4-A5BCDD97E29F}" presName="sibTrans" presStyleCnt="0"/>
      <dgm:spPr/>
    </dgm:pt>
    <dgm:pt modelId="{F4B6D17D-3C36-48C0-94F7-7E8CA7DCE7EA}" type="pres">
      <dgm:prSet presAssocID="{6900857F-8BC0-4510-8ED1-00AA85BBC765}" presName="textNode" presStyleLbl="node1" presStyleIdx="4" presStyleCnt="7">
        <dgm:presLayoutVars>
          <dgm:bulletEnabled val="1"/>
        </dgm:presLayoutVars>
      </dgm:prSet>
      <dgm:spPr/>
    </dgm:pt>
    <dgm:pt modelId="{C6BCCDB0-C737-4BCF-B04A-51E12E03BEB7}" type="pres">
      <dgm:prSet presAssocID="{4BC8B594-306D-4DDC-85F8-E6F37DA7F4DA}" presName="sibTrans" presStyleCnt="0"/>
      <dgm:spPr/>
    </dgm:pt>
    <dgm:pt modelId="{FBCA9EE9-5A8A-4165-8CAD-F7B1C0D1CD45}" type="pres">
      <dgm:prSet presAssocID="{191DF3E2-42A1-48A9-8A4E-4FD556BBD5DE}" presName="textNode" presStyleLbl="node1" presStyleIdx="5" presStyleCnt="7">
        <dgm:presLayoutVars>
          <dgm:bulletEnabled val="1"/>
        </dgm:presLayoutVars>
      </dgm:prSet>
      <dgm:spPr/>
    </dgm:pt>
    <dgm:pt modelId="{5E28840A-FF3C-4B56-B8F3-FC56154262DE}" type="pres">
      <dgm:prSet presAssocID="{60B24E7D-C19E-4A26-8D6F-F1004932DE3F}" presName="sibTrans" presStyleCnt="0"/>
      <dgm:spPr/>
    </dgm:pt>
    <dgm:pt modelId="{09FDA819-9529-4EFF-A577-DD9CDDBB32A4}" type="pres">
      <dgm:prSet presAssocID="{0A98777E-16B8-4F04-A916-A856AF8B1CE8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05DF2F6A-2A35-48FC-83B2-DA4A335420C5}" srcId="{32C3D354-B888-4B7E-B9CF-EC413D731B56}" destId="{3C377697-B08A-4A88-AC7F-3413C0174772}" srcOrd="1" destOrd="0" parTransId="{FC1FBBE3-A411-4EAB-97A7-F39575A4FA6A}" sibTransId="{210609D7-8D79-45FD-9D36-6D74EBE59376}"/>
    <dgm:cxn modelId="{9EBD2FEE-7631-4E26-A463-B0891C4B5D07}" type="presOf" srcId="{501C8FC4-612D-4AB4-84D9-82D41D0CB40A}" destId="{A36974E5-5EFD-4359-9AF0-FEFB8FFDE6CE}" srcOrd="0" destOrd="0" presId="urn:microsoft.com/office/officeart/2005/8/layout/hProcess9"/>
    <dgm:cxn modelId="{0CDEDC79-FC65-44CC-B12C-EAE21E0646B0}" type="presOf" srcId="{FA033D61-01AE-4D42-9DE4-EA58303B3EBE}" destId="{A3021EAB-8A1B-43D8-92FB-91701F248C0D}" srcOrd="0" destOrd="0" presId="urn:microsoft.com/office/officeart/2005/8/layout/hProcess9"/>
    <dgm:cxn modelId="{8EF89C31-D421-4932-9FC3-EEB1EB415A75}" type="presOf" srcId="{7A5EAC36-7975-46F6-9C9F-C81DD847762D}" destId="{7CAC2119-594F-48DC-9B11-E0EB8A3D76F2}" srcOrd="0" destOrd="0" presId="urn:microsoft.com/office/officeart/2005/8/layout/hProcess9"/>
    <dgm:cxn modelId="{E07EEFE8-2615-41AF-A847-334B6CC5D5AA}" type="presOf" srcId="{191DF3E2-42A1-48A9-8A4E-4FD556BBD5DE}" destId="{FBCA9EE9-5A8A-4165-8CAD-F7B1C0D1CD45}" srcOrd="0" destOrd="0" presId="urn:microsoft.com/office/officeart/2005/8/layout/hProcess9"/>
    <dgm:cxn modelId="{F1AF8F36-2DA8-479A-BB27-8F4153DFEB62}" type="presOf" srcId="{0A98777E-16B8-4F04-A916-A856AF8B1CE8}" destId="{09FDA819-9529-4EFF-A577-DD9CDDBB32A4}" srcOrd="0" destOrd="0" presId="urn:microsoft.com/office/officeart/2005/8/layout/hProcess9"/>
    <dgm:cxn modelId="{CB6719E8-B246-4CF2-B456-AD02298CE58C}" type="presOf" srcId="{6900857F-8BC0-4510-8ED1-00AA85BBC765}" destId="{F4B6D17D-3C36-48C0-94F7-7E8CA7DCE7EA}" srcOrd="0" destOrd="0" presId="urn:microsoft.com/office/officeart/2005/8/layout/hProcess9"/>
    <dgm:cxn modelId="{BDF4E74E-9099-4033-9814-6BDD7E5CB78A}" srcId="{32C3D354-B888-4B7E-B9CF-EC413D731B56}" destId="{0A98777E-16B8-4F04-A916-A856AF8B1CE8}" srcOrd="6" destOrd="0" parTransId="{33870652-BB71-4B69-AD61-7E18689E2413}" sibTransId="{3079FBCD-F368-4185-B185-61C29589FA30}"/>
    <dgm:cxn modelId="{C47587BC-DEAF-400E-85C9-0ADEA40A475C}" srcId="{32C3D354-B888-4B7E-B9CF-EC413D731B56}" destId="{191DF3E2-42A1-48A9-8A4E-4FD556BBD5DE}" srcOrd="5" destOrd="0" parTransId="{A4A8F70B-D642-479B-946A-BA962A4E78F8}" sibTransId="{60B24E7D-C19E-4A26-8D6F-F1004932DE3F}"/>
    <dgm:cxn modelId="{3BC5CA18-9B5D-4D1F-9F6C-C94D6DF71618}" srcId="{32C3D354-B888-4B7E-B9CF-EC413D731B56}" destId="{6900857F-8BC0-4510-8ED1-00AA85BBC765}" srcOrd="4" destOrd="0" parTransId="{02EB5F34-E652-4441-9A6A-A30DDB0C98A4}" sibTransId="{4BC8B594-306D-4DDC-85F8-E6F37DA7F4DA}"/>
    <dgm:cxn modelId="{A0DA8920-BC32-45AE-AD28-7E4BB81D43A1}" srcId="{32C3D354-B888-4B7E-B9CF-EC413D731B56}" destId="{7A5EAC36-7975-46F6-9C9F-C81DD847762D}" srcOrd="3" destOrd="0" parTransId="{2D9909FF-BD05-4BBD-8079-FB6FACF0B2F1}" sibTransId="{1A2212A5-1F21-4A1E-8DE4-A5BCDD97E29F}"/>
    <dgm:cxn modelId="{2B5069FF-AA9E-4592-A5F9-38DC63049170}" type="presOf" srcId="{32C3D354-B888-4B7E-B9CF-EC413D731B56}" destId="{7F626323-F886-42B3-BAFB-B403B85204C3}" srcOrd="0" destOrd="0" presId="urn:microsoft.com/office/officeart/2005/8/layout/hProcess9"/>
    <dgm:cxn modelId="{F21E4A3E-7E40-4046-9151-C0C81455A926}" type="presOf" srcId="{3C377697-B08A-4A88-AC7F-3413C0174772}" destId="{D1D1B944-93FC-4E0E-96AB-B1713189AB71}" srcOrd="0" destOrd="0" presId="urn:microsoft.com/office/officeart/2005/8/layout/hProcess9"/>
    <dgm:cxn modelId="{19089317-85C4-409B-8176-95C96A1805CA}" srcId="{32C3D354-B888-4B7E-B9CF-EC413D731B56}" destId="{FA033D61-01AE-4D42-9DE4-EA58303B3EBE}" srcOrd="2" destOrd="0" parTransId="{61A0A80E-F5D8-4396-BE27-601D081A1562}" sibTransId="{330D67D5-3EEC-4634-9CBC-3A1D90C015FA}"/>
    <dgm:cxn modelId="{F63F0259-E113-4162-81D9-A16D4D13E9B9}" srcId="{32C3D354-B888-4B7E-B9CF-EC413D731B56}" destId="{501C8FC4-612D-4AB4-84D9-82D41D0CB40A}" srcOrd="0" destOrd="0" parTransId="{15998509-A05D-497C-9075-AC402079280E}" sibTransId="{92258812-6E47-4BE3-A5B2-5230FD3501B9}"/>
    <dgm:cxn modelId="{3C8EB9A1-9566-4D96-8757-4E6A337FDF2B}" type="presParOf" srcId="{7F626323-F886-42B3-BAFB-B403B85204C3}" destId="{5E90A85D-C5D5-4D3D-A77D-8CE8DAAE8F8B}" srcOrd="0" destOrd="0" presId="urn:microsoft.com/office/officeart/2005/8/layout/hProcess9"/>
    <dgm:cxn modelId="{AFFE7D28-A426-4660-AC8D-49BA05005194}" type="presParOf" srcId="{7F626323-F886-42B3-BAFB-B403B85204C3}" destId="{EAB92ACF-01A0-4190-B9FB-244DECA9E217}" srcOrd="1" destOrd="0" presId="urn:microsoft.com/office/officeart/2005/8/layout/hProcess9"/>
    <dgm:cxn modelId="{9E5A3522-F6DD-4081-A07C-91014F0023FD}" type="presParOf" srcId="{EAB92ACF-01A0-4190-B9FB-244DECA9E217}" destId="{A36974E5-5EFD-4359-9AF0-FEFB8FFDE6CE}" srcOrd="0" destOrd="0" presId="urn:microsoft.com/office/officeart/2005/8/layout/hProcess9"/>
    <dgm:cxn modelId="{6C73FFCF-8154-42F3-A2AA-41046B1A0EE7}" type="presParOf" srcId="{EAB92ACF-01A0-4190-B9FB-244DECA9E217}" destId="{DF955905-7A9E-44C8-9354-BC898D6BC6A5}" srcOrd="1" destOrd="0" presId="urn:microsoft.com/office/officeart/2005/8/layout/hProcess9"/>
    <dgm:cxn modelId="{5E12C2AF-6B1E-48DC-B529-2B090573D9D3}" type="presParOf" srcId="{EAB92ACF-01A0-4190-B9FB-244DECA9E217}" destId="{D1D1B944-93FC-4E0E-96AB-B1713189AB71}" srcOrd="2" destOrd="0" presId="urn:microsoft.com/office/officeart/2005/8/layout/hProcess9"/>
    <dgm:cxn modelId="{4EFF76D5-A524-4BE4-AA80-7A50A0A99D43}" type="presParOf" srcId="{EAB92ACF-01A0-4190-B9FB-244DECA9E217}" destId="{83778ADE-78F2-4E42-BE4C-FCC37177810F}" srcOrd="3" destOrd="0" presId="urn:microsoft.com/office/officeart/2005/8/layout/hProcess9"/>
    <dgm:cxn modelId="{37C06A0C-351B-4EFD-A92F-1DC14CE80830}" type="presParOf" srcId="{EAB92ACF-01A0-4190-B9FB-244DECA9E217}" destId="{A3021EAB-8A1B-43D8-92FB-91701F248C0D}" srcOrd="4" destOrd="0" presId="urn:microsoft.com/office/officeart/2005/8/layout/hProcess9"/>
    <dgm:cxn modelId="{54B7FAF0-9F1F-4D08-BBE4-C6DF1CE80EB8}" type="presParOf" srcId="{EAB92ACF-01A0-4190-B9FB-244DECA9E217}" destId="{185C79E9-B889-47D0-A4D3-36CD80E3F9D9}" srcOrd="5" destOrd="0" presId="urn:microsoft.com/office/officeart/2005/8/layout/hProcess9"/>
    <dgm:cxn modelId="{A8F4CB0B-7367-4440-B799-0E64ACFB288C}" type="presParOf" srcId="{EAB92ACF-01A0-4190-B9FB-244DECA9E217}" destId="{7CAC2119-594F-48DC-9B11-E0EB8A3D76F2}" srcOrd="6" destOrd="0" presId="urn:microsoft.com/office/officeart/2005/8/layout/hProcess9"/>
    <dgm:cxn modelId="{6E842A4A-99D8-426C-929E-CA6A10C0C9A8}" type="presParOf" srcId="{EAB92ACF-01A0-4190-B9FB-244DECA9E217}" destId="{C599545A-DEBB-4EDB-8FBD-80A166E9B706}" srcOrd="7" destOrd="0" presId="urn:microsoft.com/office/officeart/2005/8/layout/hProcess9"/>
    <dgm:cxn modelId="{D7C98C16-7901-4898-BF7B-B918DF323ECB}" type="presParOf" srcId="{EAB92ACF-01A0-4190-B9FB-244DECA9E217}" destId="{F4B6D17D-3C36-48C0-94F7-7E8CA7DCE7EA}" srcOrd="8" destOrd="0" presId="urn:microsoft.com/office/officeart/2005/8/layout/hProcess9"/>
    <dgm:cxn modelId="{23D79DF2-5592-4E9B-A761-E750CA543CEE}" type="presParOf" srcId="{EAB92ACF-01A0-4190-B9FB-244DECA9E217}" destId="{C6BCCDB0-C737-4BCF-B04A-51E12E03BEB7}" srcOrd="9" destOrd="0" presId="urn:microsoft.com/office/officeart/2005/8/layout/hProcess9"/>
    <dgm:cxn modelId="{602D9038-9759-4E85-90EA-B411A8D883A9}" type="presParOf" srcId="{EAB92ACF-01A0-4190-B9FB-244DECA9E217}" destId="{FBCA9EE9-5A8A-4165-8CAD-F7B1C0D1CD45}" srcOrd="10" destOrd="0" presId="urn:microsoft.com/office/officeart/2005/8/layout/hProcess9"/>
    <dgm:cxn modelId="{33081C37-A279-472E-AD29-94A11EE1B85C}" type="presParOf" srcId="{EAB92ACF-01A0-4190-B9FB-244DECA9E217}" destId="{5E28840A-FF3C-4B56-B8F3-FC56154262DE}" srcOrd="11" destOrd="0" presId="urn:microsoft.com/office/officeart/2005/8/layout/hProcess9"/>
    <dgm:cxn modelId="{29A081E8-E061-4242-9D8E-2530CFC8FAA8}" type="presParOf" srcId="{EAB92ACF-01A0-4190-B9FB-244DECA9E217}" destId="{09FDA819-9529-4EFF-A577-DD9CDDBB32A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0A85D-C5D5-4D3D-A77D-8CE8DAAE8F8B}">
      <dsp:nvSpPr>
        <dsp:cNvPr id="0" name=""/>
        <dsp:cNvSpPr/>
      </dsp:nvSpPr>
      <dsp:spPr>
        <a:xfrm>
          <a:off x="770096" y="0"/>
          <a:ext cx="8727757" cy="4914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974E5-5EFD-4359-9AF0-FEFB8FFDE6CE}">
      <dsp:nvSpPr>
        <dsp:cNvPr id="0" name=""/>
        <dsp:cNvSpPr/>
      </dsp:nvSpPr>
      <dsp:spPr>
        <a:xfrm>
          <a:off x="3929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Masivlər</a:t>
          </a:r>
          <a:endParaRPr lang="en-US" sz="1900" kern="1200" dirty="0"/>
        </a:p>
      </dsp:txBody>
      <dsp:txXfrm>
        <a:off x="71111" y="1541651"/>
        <a:ext cx="1241869" cy="1831596"/>
      </dsp:txXfrm>
    </dsp:sp>
    <dsp:sp modelId="{D1D1B944-93FC-4E0E-96AB-B1713189AB71}">
      <dsp:nvSpPr>
        <dsp:cNvPr id="0" name=""/>
        <dsp:cNvSpPr/>
      </dsp:nvSpPr>
      <dsp:spPr>
        <a:xfrm>
          <a:off x="1484572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Stek </a:t>
          </a:r>
          <a:endParaRPr lang="en-US" sz="1900" kern="1200" dirty="0"/>
        </a:p>
      </dsp:txBody>
      <dsp:txXfrm>
        <a:off x="1551754" y="1541651"/>
        <a:ext cx="1241869" cy="1831596"/>
      </dsp:txXfrm>
    </dsp:sp>
    <dsp:sp modelId="{A3021EAB-8A1B-43D8-92FB-91701F248C0D}">
      <dsp:nvSpPr>
        <dsp:cNvPr id="0" name=""/>
        <dsp:cNvSpPr/>
      </dsp:nvSpPr>
      <dsp:spPr>
        <a:xfrm>
          <a:off x="2965215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Növbələr </a:t>
          </a:r>
          <a:endParaRPr lang="en-US" sz="1900" kern="1200" dirty="0"/>
        </a:p>
      </dsp:txBody>
      <dsp:txXfrm>
        <a:off x="3032397" y="1541651"/>
        <a:ext cx="1241869" cy="1831596"/>
      </dsp:txXfrm>
    </dsp:sp>
    <dsp:sp modelId="{7CAC2119-594F-48DC-9B11-E0EB8A3D76F2}">
      <dsp:nvSpPr>
        <dsp:cNvPr id="0" name=""/>
        <dsp:cNvSpPr/>
      </dsp:nvSpPr>
      <dsp:spPr>
        <a:xfrm>
          <a:off x="4445858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Əlaqəli siyahılar</a:t>
          </a:r>
          <a:endParaRPr lang="en-US" sz="1900" kern="1200" dirty="0"/>
        </a:p>
      </dsp:txBody>
      <dsp:txXfrm>
        <a:off x="4513040" y="1541651"/>
        <a:ext cx="1241869" cy="1831596"/>
      </dsp:txXfrm>
    </dsp:sp>
    <dsp:sp modelId="{F4B6D17D-3C36-48C0-94F7-7E8CA7DCE7EA}">
      <dsp:nvSpPr>
        <dsp:cNvPr id="0" name=""/>
        <dsp:cNvSpPr/>
      </dsp:nvSpPr>
      <dsp:spPr>
        <a:xfrm>
          <a:off x="5926501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Ağaclar</a:t>
          </a:r>
          <a:endParaRPr lang="en-US" sz="1900" kern="1200" dirty="0"/>
        </a:p>
      </dsp:txBody>
      <dsp:txXfrm>
        <a:off x="5993683" y="1541651"/>
        <a:ext cx="1241869" cy="1831596"/>
      </dsp:txXfrm>
    </dsp:sp>
    <dsp:sp modelId="{FBCA9EE9-5A8A-4165-8CAD-F7B1C0D1CD45}">
      <dsp:nvSpPr>
        <dsp:cNvPr id="0" name=""/>
        <dsp:cNvSpPr/>
      </dsp:nvSpPr>
      <dsp:spPr>
        <a:xfrm>
          <a:off x="7407143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Prefiks ağacları</a:t>
          </a:r>
          <a:endParaRPr lang="en-US" sz="1900" kern="1200" dirty="0"/>
        </a:p>
      </dsp:txBody>
      <dsp:txXfrm>
        <a:off x="7474325" y="1541651"/>
        <a:ext cx="1241869" cy="1831596"/>
      </dsp:txXfrm>
    </dsp:sp>
    <dsp:sp modelId="{09FDA819-9529-4EFF-A577-DD9CDDBB32A4}">
      <dsp:nvSpPr>
        <dsp:cNvPr id="0" name=""/>
        <dsp:cNvSpPr/>
      </dsp:nvSpPr>
      <dsp:spPr>
        <a:xfrm>
          <a:off x="8887786" y="1474469"/>
          <a:ext cx="1376233" cy="1965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900" kern="1200" dirty="0" smtClean="0"/>
            <a:t>Hash cədvəlləri</a:t>
          </a:r>
          <a:endParaRPr lang="en-US" sz="1900" kern="1200" dirty="0"/>
        </a:p>
      </dsp:txBody>
      <dsp:txXfrm>
        <a:off x="8954968" y="1541651"/>
        <a:ext cx="1241869" cy="183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5588" y="1992573"/>
            <a:ext cx="8297840" cy="1979590"/>
          </a:xfrm>
        </p:spPr>
        <p:txBody>
          <a:bodyPr/>
          <a:lstStyle/>
          <a:p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MƏLUMATLARIN</a:t>
            </a:r>
            <a:r>
              <a:rPr lang="az-Latn-AZ" dirty="0" smtClean="0"/>
              <a:t> ABSTRAKSİYASI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0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Qraflar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4933950"/>
          </a:xfrm>
        </p:spPr>
        <p:txBody>
          <a:bodyPr>
            <a:normAutofit/>
          </a:bodyPr>
          <a:lstStyle/>
          <a:p>
            <a:r>
              <a:rPr lang="az-Latn-AZ" sz="2000" b="1" dirty="0"/>
              <a:t>Qrafik şəbəkə şəklində bir-biri ilə kənarlar (qövslər) ilə birləşdirilən qovşaqların (təpələrin) </a:t>
            </a:r>
            <a:r>
              <a:rPr lang="az-Latn-AZ" sz="2000" b="1" dirty="0" smtClean="0"/>
              <a:t>məcmusudur</a:t>
            </a:r>
          </a:p>
          <a:p>
            <a:pPr marL="0" indent="0">
              <a:buNone/>
            </a:pPr>
            <a:r>
              <a:rPr lang="az-Latn-AZ" sz="2000" b="1" i="1" dirty="0"/>
              <a:t>Oriented, kənarları yönəldilmişdir; iki bağlı təpə arasında yalnız bir mövcud istiqamət var.</a:t>
            </a:r>
            <a:endParaRPr lang="ru-RU" sz="2000" b="1" dirty="0"/>
          </a:p>
          <a:p>
            <a:pPr marL="0" indent="0">
              <a:buNone/>
            </a:pPr>
            <a:r>
              <a:rPr lang="az-Latn-AZ" sz="2000" b="1" i="1" dirty="0"/>
              <a:t>İstiqamətləndirilməmiş, kənarların hər biri hər iki istiqamətə keçə bilər.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 err="1"/>
              <a:t>Qarışıq</a:t>
            </a:r>
            <a:r>
              <a:rPr lang="en-US" sz="2000" b="1" i="1" dirty="0"/>
              <a:t>  </a:t>
            </a:r>
            <a:r>
              <a:rPr lang="en-US" sz="2000" b="1" i="1" dirty="0" err="1"/>
              <a:t>kimi</a:t>
            </a:r>
            <a:r>
              <a:rPr lang="en-US" sz="2000" b="1" i="1" dirty="0"/>
              <a:t> </a:t>
            </a:r>
            <a:r>
              <a:rPr lang="en-US" sz="2000" b="1" i="1" dirty="0" err="1"/>
              <a:t>formalara</a:t>
            </a:r>
            <a:r>
              <a:rPr lang="en-US" sz="2000" b="1" i="1" dirty="0"/>
              <a:t> da </a:t>
            </a:r>
            <a:r>
              <a:rPr lang="en-US" sz="2000" b="1" i="1" dirty="0" err="1"/>
              <a:t>rast</a:t>
            </a:r>
            <a:r>
              <a:rPr lang="en-US" sz="2000" b="1" i="1" dirty="0"/>
              <a:t> </a:t>
            </a:r>
            <a:r>
              <a:rPr lang="en-US" sz="2000" b="1" i="1" dirty="0" err="1"/>
              <a:t>gəlinir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/>
              <a:t>• </a:t>
            </a:r>
            <a:r>
              <a:rPr lang="en-US" sz="2000" b="1" i="1" dirty="0" err="1"/>
              <a:t>Qonşuluq</a:t>
            </a:r>
            <a:r>
              <a:rPr lang="en-US" sz="2000" b="1" i="1" dirty="0"/>
              <a:t> </a:t>
            </a:r>
            <a:r>
              <a:rPr lang="az-Latn-AZ" sz="2000" b="1" i="1" dirty="0"/>
              <a:t> </a:t>
            </a:r>
            <a:r>
              <a:rPr lang="en-US" sz="2000" b="1" i="1" dirty="0" err="1"/>
              <a:t>matrisi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/>
              <a:t>• </a:t>
            </a:r>
            <a:r>
              <a:rPr lang="en-US" sz="2000" b="1" i="1" dirty="0" err="1"/>
              <a:t>Qonşuluq</a:t>
            </a:r>
            <a:r>
              <a:rPr lang="en-US" sz="2000" b="1" i="1" dirty="0"/>
              <a:t> </a:t>
            </a:r>
            <a:r>
              <a:rPr lang="az-Latn-AZ" sz="2000" b="1" i="1" dirty="0"/>
              <a:t> </a:t>
            </a:r>
            <a:r>
              <a:rPr lang="en-US" sz="2000" b="1" i="1" dirty="0" err="1"/>
              <a:t>siyahısı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/>
              <a:t> 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 err="1"/>
              <a:t>Qrafikdən</a:t>
            </a:r>
            <a:r>
              <a:rPr lang="en-US" sz="2000" b="1" i="1" dirty="0"/>
              <a:t> </a:t>
            </a:r>
            <a:r>
              <a:rPr lang="en-US" sz="2000" b="1" i="1" dirty="0" err="1"/>
              <a:t>keçmək</a:t>
            </a:r>
            <a:r>
              <a:rPr lang="en-US" sz="2000" b="1" i="1" dirty="0"/>
              <a:t> </a:t>
            </a:r>
            <a:r>
              <a:rPr lang="en-US" sz="2000" b="1" i="1" dirty="0" err="1"/>
              <a:t>üçün</a:t>
            </a:r>
            <a:r>
              <a:rPr lang="en-US" sz="2000" b="1" i="1" dirty="0"/>
              <a:t> </a:t>
            </a:r>
            <a:r>
              <a:rPr lang="en-US" sz="2000" b="1" i="1" dirty="0" err="1"/>
              <a:t>ümumi</a:t>
            </a:r>
            <a:r>
              <a:rPr lang="en-US" sz="2000" b="1" i="1" dirty="0"/>
              <a:t> </a:t>
            </a:r>
            <a:r>
              <a:rPr lang="en-US" sz="2000" b="1" i="1" dirty="0" err="1"/>
              <a:t>alqoritmlər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/>
              <a:t>• </a:t>
            </a:r>
            <a:r>
              <a:rPr lang="en-US" sz="2000" b="1" i="1" dirty="0" err="1"/>
              <a:t>Genişlik</a:t>
            </a:r>
            <a:r>
              <a:rPr lang="en-US" sz="2000" b="1" i="1" dirty="0"/>
              <a:t> İlk </a:t>
            </a:r>
            <a:r>
              <a:rPr lang="en-US" sz="2000" b="1" i="1" dirty="0" err="1"/>
              <a:t>Axtarış</a:t>
            </a:r>
            <a:r>
              <a:rPr lang="en-US" sz="2000" b="1" i="1" dirty="0"/>
              <a:t> - </a:t>
            </a:r>
            <a:r>
              <a:rPr lang="en-US" sz="2000" b="1" i="1" dirty="0" err="1"/>
              <a:t>səviyyəli</a:t>
            </a:r>
            <a:r>
              <a:rPr lang="en-US" sz="2000" b="1" i="1" dirty="0"/>
              <a:t> </a:t>
            </a:r>
            <a:r>
              <a:rPr lang="en-US" sz="2000" b="1" i="1" dirty="0" err="1"/>
              <a:t>keçid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i="1" dirty="0"/>
              <a:t>• </a:t>
            </a:r>
            <a:r>
              <a:rPr lang="en-US" sz="2000" b="1" i="1" dirty="0" err="1"/>
              <a:t>Dərinlik</a:t>
            </a:r>
            <a:r>
              <a:rPr lang="en-US" sz="2000" b="1" i="1" dirty="0"/>
              <a:t> </a:t>
            </a:r>
            <a:r>
              <a:rPr lang="en-US" sz="2000" b="1" i="1" dirty="0" err="1"/>
              <a:t>axtarışı</a:t>
            </a:r>
            <a:r>
              <a:rPr lang="en-US" sz="2000" b="1" i="1" dirty="0"/>
              <a:t> - </a:t>
            </a:r>
            <a:r>
              <a:rPr lang="en-US" sz="2000" b="1" i="1" dirty="0" err="1"/>
              <a:t>təpələri</a:t>
            </a:r>
            <a:r>
              <a:rPr lang="en-US" sz="2000" b="1" i="1" dirty="0"/>
              <a:t> </a:t>
            </a:r>
            <a:r>
              <a:rPr lang="en-US" sz="2000" b="1" i="1" dirty="0" err="1"/>
              <a:t>keçmək</a:t>
            </a:r>
            <a:endParaRPr lang="ru-RU" sz="2000" b="1" dirty="0"/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1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Qraflar </a:t>
            </a:r>
            <a:endParaRPr lang="ru-RU" dirty="0"/>
          </a:p>
        </p:txBody>
      </p:sp>
      <p:pic>
        <p:nvPicPr>
          <p:cNvPr id="4" name="Рисунок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2133600"/>
            <a:ext cx="7596187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71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0050"/>
            <a:ext cx="8911687" cy="1504950"/>
          </a:xfrm>
        </p:spPr>
        <p:txBody>
          <a:bodyPr/>
          <a:lstStyle/>
          <a:p>
            <a:r>
              <a:rPr lang="az-Latn-AZ" dirty="0" smtClean="0"/>
              <a:t>Ağaclar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0" y="1314450"/>
            <a:ext cx="9961562" cy="5410200"/>
          </a:xfrm>
        </p:spPr>
        <p:txBody>
          <a:bodyPr>
            <a:normAutofit/>
          </a:bodyPr>
          <a:lstStyle/>
          <a:p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Ağac qovşaqlardan (təpələrdən) və kənarlardan (qövslərdən) ibarət olan iyerarxik məlumat strukturudur. Ağaclar, mahiyyətcə, döngələri olmayan əlaqəli qrafiklərdir.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Ağac strukturları hər yerdə və hər yerdədir. Oyunlarda bacarıq ağacını hər kəs bilir</a:t>
            </a:r>
            <a:r>
              <a:rPr lang="az-Latn-A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İkili ağac ən çox yayılmışdır.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“İkili ağac iyerarxik məlumat strukturudur ki, burada hər bir düyün bir dəyərə malikdir (bu halda o da açardır), sol və sağ uşaqlarla əlaqə yaradır. »- 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Prosedurlar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Ağacdan keçməyin üç yolu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Birbaşa ardıcıllıqla (yuxarıdan aşağıya) - </a:t>
            </a:r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prefiks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forması.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Simmetrik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ardıcıllıqla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aşağıdan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yuxarıya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Simlər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növ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sürətli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axtarış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Lüğətlər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beləliklə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sözlərini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saxlayır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5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Ağaclar </a:t>
            </a:r>
            <a:endParaRPr lang="ru-RU" dirty="0"/>
          </a:p>
        </p:txBody>
      </p:sp>
      <p:pic>
        <p:nvPicPr>
          <p:cNvPr id="4" name="Рисунок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346325"/>
            <a:ext cx="76200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57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Sadə ağac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714500"/>
            <a:ext cx="4781549" cy="4648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err="1"/>
              <a:t>Sözlər</a:t>
            </a:r>
            <a:r>
              <a:rPr lang="en-US" sz="2800" dirty="0"/>
              <a:t> </a:t>
            </a:r>
            <a:r>
              <a:rPr lang="en-US" sz="2800" dirty="0" err="1"/>
              <a:t>yuxarıdan</a:t>
            </a:r>
            <a:r>
              <a:rPr lang="en-US" sz="2800" dirty="0"/>
              <a:t> </a:t>
            </a:r>
            <a:r>
              <a:rPr lang="en-US" sz="2800" dirty="0" err="1"/>
              <a:t>aşağıya</a:t>
            </a:r>
            <a:r>
              <a:rPr lang="en-US" sz="2800" dirty="0"/>
              <a:t> </a:t>
            </a:r>
            <a:r>
              <a:rPr lang="en-US" sz="2800" dirty="0" err="1"/>
              <a:t>doğru</a:t>
            </a:r>
            <a:r>
              <a:rPr lang="en-US" sz="2800" dirty="0"/>
              <a:t> </a:t>
            </a:r>
            <a:r>
              <a:rPr lang="en-US" sz="2800" dirty="0" err="1"/>
              <a:t>saxlanılır</a:t>
            </a:r>
            <a:r>
              <a:rPr lang="en-US" sz="2800" dirty="0"/>
              <a:t>, </a:t>
            </a:r>
            <a:r>
              <a:rPr lang="en-US" sz="2800" dirty="0" err="1"/>
              <a:t>yaşıl</a:t>
            </a:r>
            <a:r>
              <a:rPr lang="en-US" sz="2800" dirty="0"/>
              <a:t> </a:t>
            </a:r>
            <a:r>
              <a:rPr lang="en-US" sz="2800" dirty="0" err="1"/>
              <a:t>rəngli</a:t>
            </a:r>
            <a:r>
              <a:rPr lang="en-US" sz="2800" dirty="0"/>
              <a:t> "p", "s" </a:t>
            </a:r>
            <a:r>
              <a:rPr lang="en-US" sz="2800" dirty="0" err="1"/>
              <a:t>və</a:t>
            </a:r>
            <a:r>
              <a:rPr lang="en-US" sz="2800" dirty="0"/>
              <a:t> "r" </a:t>
            </a:r>
            <a:r>
              <a:rPr lang="en-US" sz="2800" dirty="0" err="1"/>
              <a:t>qovşaqları</a:t>
            </a:r>
            <a:r>
              <a:rPr lang="en-US" sz="2800" dirty="0"/>
              <a:t> </a:t>
            </a:r>
            <a:r>
              <a:rPr lang="en-US" sz="2800" dirty="0" err="1"/>
              <a:t>müvafiq</a:t>
            </a:r>
            <a:r>
              <a:rPr lang="en-US" sz="2800" dirty="0"/>
              <a:t> </a:t>
            </a:r>
            <a:r>
              <a:rPr lang="en-US" sz="2800" dirty="0" err="1"/>
              <a:t>olaraq</a:t>
            </a:r>
            <a:r>
              <a:rPr lang="en-US" sz="2800" dirty="0"/>
              <a:t> "</a:t>
            </a:r>
            <a:r>
              <a:rPr lang="en-US" sz="2800" dirty="0" err="1"/>
              <a:t>yuxarı</a:t>
            </a:r>
            <a:r>
              <a:rPr lang="en-US" sz="2800" dirty="0"/>
              <a:t>", "</a:t>
            </a:r>
            <a:r>
              <a:rPr lang="en-US" sz="2800" dirty="0" err="1"/>
              <a:t>beləliklə</a:t>
            </a:r>
            <a:r>
              <a:rPr lang="en-US" sz="2800" dirty="0"/>
              <a:t>" </a:t>
            </a:r>
            <a:r>
              <a:rPr lang="en-US" sz="2800" dirty="0" err="1"/>
              <a:t>və</a:t>
            </a:r>
            <a:r>
              <a:rPr lang="en-US" sz="2800" dirty="0"/>
              <a:t> "</a:t>
            </a:r>
            <a:r>
              <a:rPr lang="en-US" sz="2800" dirty="0" err="1"/>
              <a:t>onların</a:t>
            </a:r>
            <a:r>
              <a:rPr lang="en-US" sz="2800" dirty="0"/>
              <a:t>" </a:t>
            </a:r>
            <a:r>
              <a:rPr lang="en-US" sz="2800" dirty="0" err="1"/>
              <a:t>sonunu</a:t>
            </a:r>
            <a:r>
              <a:rPr lang="en-US" sz="2800" dirty="0"/>
              <a:t> </a:t>
            </a:r>
            <a:r>
              <a:rPr lang="en-US" sz="2800" dirty="0" err="1"/>
              <a:t>göstərir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9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09601"/>
            <a:ext cx="8915399" cy="990600"/>
          </a:xfrm>
        </p:spPr>
        <p:txBody>
          <a:bodyPr/>
          <a:lstStyle/>
          <a:p>
            <a:r>
              <a:rPr lang="az-Latn-AZ" dirty="0" smtClean="0"/>
              <a:t>Hash cədvəlləri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019301"/>
            <a:ext cx="8915399" cy="430346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Hashing, </a:t>
            </a:r>
            <a:r>
              <a:rPr lang="en-US" sz="2800" b="1" dirty="0" err="1"/>
              <a:t>obyektləri</a:t>
            </a:r>
            <a:r>
              <a:rPr lang="en-US" sz="2800" b="1" dirty="0"/>
              <a:t> </a:t>
            </a:r>
            <a:r>
              <a:rPr lang="en-US" sz="2800" b="1" dirty="0" err="1"/>
              <a:t>unikal</a:t>
            </a:r>
            <a:r>
              <a:rPr lang="en-US" sz="2800" b="1" dirty="0"/>
              <a:t> </a:t>
            </a:r>
            <a:r>
              <a:rPr lang="en-US" sz="2800" b="1" dirty="0" err="1"/>
              <a:t>şəkildə</a:t>
            </a:r>
            <a:r>
              <a:rPr lang="en-US" sz="2800" b="1" dirty="0"/>
              <a:t> </a:t>
            </a:r>
            <a:r>
              <a:rPr lang="en-US" sz="2800" b="1" dirty="0" err="1"/>
              <a:t>müəyyən</a:t>
            </a:r>
            <a:r>
              <a:rPr lang="en-US" sz="2800" b="1" dirty="0"/>
              <a:t> </a:t>
            </a:r>
            <a:r>
              <a:rPr lang="en-US" sz="2800" b="1" dirty="0" err="1"/>
              <a:t>etmək</a:t>
            </a:r>
            <a:r>
              <a:rPr lang="en-US" sz="2800" b="1" dirty="0"/>
              <a:t> </a:t>
            </a:r>
            <a:r>
              <a:rPr lang="en-US" sz="2800" b="1" dirty="0" err="1"/>
              <a:t>və</a:t>
            </a:r>
            <a:r>
              <a:rPr lang="en-US" sz="2800" b="1" dirty="0"/>
              <a:t> </a:t>
            </a:r>
            <a:r>
              <a:rPr lang="en-US" sz="2800" b="1" dirty="0" err="1"/>
              <a:t>hər</a:t>
            </a:r>
            <a:r>
              <a:rPr lang="en-US" sz="2800" b="1" dirty="0"/>
              <a:t> </a:t>
            </a:r>
            <a:r>
              <a:rPr lang="en-US" sz="2800" b="1" dirty="0" err="1"/>
              <a:t>bir</a:t>
            </a:r>
            <a:r>
              <a:rPr lang="en-US" sz="2800" b="1" dirty="0"/>
              <a:t> </a:t>
            </a:r>
            <a:r>
              <a:rPr lang="en-US" sz="2800" b="1" dirty="0" err="1"/>
              <a:t>obyekti</a:t>
            </a:r>
            <a:r>
              <a:rPr lang="en-US" sz="2800" b="1" dirty="0"/>
              <a:t> </a:t>
            </a:r>
            <a:r>
              <a:rPr lang="en-US" sz="2800" b="1" dirty="0" err="1"/>
              <a:t>əvvəlcədən</a:t>
            </a:r>
            <a:r>
              <a:rPr lang="en-US" sz="2800" b="1" dirty="0"/>
              <a:t> </a:t>
            </a:r>
            <a:r>
              <a:rPr lang="en-US" sz="2800" b="1" dirty="0" err="1"/>
              <a:t>hesablanmış</a:t>
            </a:r>
            <a:r>
              <a:rPr lang="en-US" sz="2800" b="1" dirty="0"/>
              <a:t> </a:t>
            </a:r>
            <a:r>
              <a:rPr lang="en-US" sz="2800" b="1" dirty="0" err="1"/>
              <a:t>unikal</a:t>
            </a:r>
            <a:r>
              <a:rPr lang="en-US" sz="2800" b="1" dirty="0"/>
              <a:t> </a:t>
            </a:r>
            <a:r>
              <a:rPr lang="en-US" sz="2800" b="1" dirty="0" err="1"/>
              <a:t>indeksdə</a:t>
            </a:r>
            <a:r>
              <a:rPr lang="en-US" sz="2800" b="1" dirty="0"/>
              <a:t> (</a:t>
            </a:r>
            <a:r>
              <a:rPr lang="en-US" sz="2800" b="1" dirty="0" err="1"/>
              <a:t>açar</a:t>
            </a:r>
            <a:r>
              <a:rPr lang="en-US" sz="2800" b="1" dirty="0"/>
              <a:t>) </a:t>
            </a:r>
            <a:r>
              <a:rPr lang="en-US" sz="2800" b="1" dirty="0" err="1"/>
              <a:t>saxlamaq</a:t>
            </a:r>
            <a:r>
              <a:rPr lang="en-US" sz="2800" b="1" dirty="0"/>
              <a:t> </a:t>
            </a:r>
            <a:r>
              <a:rPr lang="en-US" sz="2800" b="1" dirty="0" err="1"/>
              <a:t>üçün</a:t>
            </a:r>
            <a:r>
              <a:rPr lang="en-US" sz="2800" b="1" dirty="0"/>
              <a:t> </a:t>
            </a:r>
            <a:r>
              <a:rPr lang="en-US" sz="2800" b="1" dirty="0" err="1"/>
              <a:t>istifadə</a:t>
            </a:r>
            <a:r>
              <a:rPr lang="en-US" sz="2800" b="1" dirty="0"/>
              <a:t> </a:t>
            </a:r>
            <a:r>
              <a:rPr lang="en-US" sz="2800" b="1" dirty="0" err="1"/>
              <a:t>edilən</a:t>
            </a:r>
            <a:r>
              <a:rPr lang="en-US" sz="2800" b="1" dirty="0"/>
              <a:t> </a:t>
            </a:r>
            <a:r>
              <a:rPr lang="en-US" sz="2800" b="1" dirty="0" err="1"/>
              <a:t>bir</a:t>
            </a:r>
            <a:r>
              <a:rPr lang="en-US" sz="2800" b="1" dirty="0"/>
              <a:t> </a:t>
            </a:r>
            <a:r>
              <a:rPr lang="en-US" sz="2800" b="1" dirty="0" err="1"/>
              <a:t>prosesdir</a:t>
            </a:r>
            <a:r>
              <a:rPr lang="en-US" sz="2800" b="1" dirty="0"/>
              <a:t>.</a:t>
            </a:r>
            <a:endParaRPr lang="ru-RU" sz="2800" b="1" dirty="0"/>
          </a:p>
          <a:p>
            <a:r>
              <a:rPr lang="en-US" sz="2800" b="1" dirty="0" err="1"/>
              <a:t>Obyekt</a:t>
            </a:r>
            <a:r>
              <a:rPr lang="en-US" sz="2800" b="1" dirty="0"/>
              <a:t> </a:t>
            </a:r>
            <a:r>
              <a:rPr lang="en-US" sz="2800" b="1" dirty="0" err="1"/>
              <a:t>açar-dəyər</a:t>
            </a:r>
            <a:r>
              <a:rPr lang="en-US" sz="2800" b="1" dirty="0"/>
              <a:t> </a:t>
            </a:r>
            <a:r>
              <a:rPr lang="en-US" sz="2800" b="1" dirty="0" err="1"/>
              <a:t>cütlüyü</a:t>
            </a:r>
            <a:r>
              <a:rPr lang="en-US" sz="2800" b="1" dirty="0"/>
              <a:t> </a:t>
            </a:r>
            <a:r>
              <a:rPr lang="en-US" sz="2800" b="1" dirty="0" err="1"/>
              <a:t>kimi</a:t>
            </a:r>
            <a:r>
              <a:rPr lang="en-US" sz="2800" b="1" dirty="0"/>
              <a:t> </a:t>
            </a:r>
            <a:r>
              <a:rPr lang="en-US" sz="2800" b="1" dirty="0" err="1"/>
              <a:t>saxlanılır</a:t>
            </a:r>
            <a:r>
              <a:rPr lang="en-US" sz="2800" b="1" dirty="0"/>
              <a:t> </a:t>
            </a:r>
            <a:r>
              <a:rPr lang="en-US" sz="2800" b="1" dirty="0" err="1"/>
              <a:t>və</a:t>
            </a:r>
            <a:r>
              <a:rPr lang="en-US" sz="2800" b="1" dirty="0"/>
              <a:t> </a:t>
            </a:r>
            <a:r>
              <a:rPr lang="en-US" sz="2800" b="1" dirty="0" err="1"/>
              <a:t>belə</a:t>
            </a:r>
            <a:r>
              <a:rPr lang="en-US" sz="2800" b="1" dirty="0"/>
              <a:t> </a:t>
            </a:r>
            <a:r>
              <a:rPr lang="en-US" sz="2800" b="1" dirty="0" err="1"/>
              <a:t>elementlərin</a:t>
            </a:r>
            <a:r>
              <a:rPr lang="en-US" sz="2800" b="1" dirty="0"/>
              <a:t> </a:t>
            </a:r>
            <a:r>
              <a:rPr lang="en-US" sz="2800" b="1" dirty="0" err="1"/>
              <a:t>toplusu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lüğət</a:t>
            </a:r>
            <a:r>
              <a:rPr lang="en-US" sz="2800" b="1" dirty="0"/>
              <a:t> </a:t>
            </a:r>
            <a:r>
              <a:rPr lang="en-US" sz="2800" b="1" dirty="0" err="1"/>
              <a:t>adlanır</a:t>
            </a:r>
            <a:r>
              <a:rPr lang="en-US" sz="2800" b="1" dirty="0"/>
              <a:t>. </a:t>
            </a:r>
            <a:r>
              <a:rPr lang="en-US" sz="2800" b="1" dirty="0" err="1"/>
              <a:t>Hər</a:t>
            </a:r>
            <a:r>
              <a:rPr lang="en-US" sz="2800" b="1" dirty="0"/>
              <a:t> </a:t>
            </a:r>
            <a:r>
              <a:rPr lang="en-US" sz="2800" b="1" dirty="0" err="1"/>
              <a:t>bir</a:t>
            </a:r>
            <a:r>
              <a:rPr lang="en-US" sz="2800" b="1" dirty="0"/>
              <a:t> </a:t>
            </a:r>
            <a:r>
              <a:rPr lang="en-US" sz="2800" b="1" dirty="0" err="1"/>
              <a:t>obyekti</a:t>
            </a:r>
            <a:r>
              <a:rPr lang="en-US" sz="2800" b="1" dirty="0"/>
              <a:t> </a:t>
            </a:r>
            <a:r>
              <a:rPr lang="en-US" sz="2800" b="1" dirty="0" err="1"/>
              <a:t>bu</a:t>
            </a:r>
            <a:r>
              <a:rPr lang="en-US" sz="2800" b="1" dirty="0"/>
              <a:t> </a:t>
            </a:r>
            <a:r>
              <a:rPr lang="en-US" sz="2800" b="1" dirty="0" err="1"/>
              <a:t>düymədən</a:t>
            </a:r>
            <a:r>
              <a:rPr lang="en-US" sz="2800" b="1" dirty="0"/>
              <a:t> </a:t>
            </a:r>
            <a:r>
              <a:rPr lang="en-US" sz="2800" b="1" dirty="0" err="1"/>
              <a:t>istifadə</a:t>
            </a:r>
            <a:r>
              <a:rPr lang="en-US" sz="2800" b="1" dirty="0"/>
              <a:t> </a:t>
            </a:r>
            <a:r>
              <a:rPr lang="en-US" sz="2800" b="1" dirty="0" err="1"/>
              <a:t>etməklə</a:t>
            </a:r>
            <a:r>
              <a:rPr lang="en-US" sz="2800" b="1" dirty="0"/>
              <a:t> </a:t>
            </a:r>
            <a:r>
              <a:rPr lang="en-US" sz="2800" b="1" dirty="0" err="1"/>
              <a:t>tapmaq</a:t>
            </a:r>
            <a:r>
              <a:rPr lang="en-US" sz="2800" b="1" dirty="0"/>
              <a:t> </a:t>
            </a:r>
            <a:r>
              <a:rPr lang="en-US" sz="2800" b="1" dirty="0" err="1"/>
              <a:t>olar</a:t>
            </a:r>
            <a:r>
              <a:rPr lang="en-US" sz="2800" b="1" dirty="0"/>
              <a:t>.</a:t>
            </a:r>
            <a:endParaRPr lang="ru-RU" sz="2800" b="1" dirty="0"/>
          </a:p>
          <a:p>
            <a:r>
              <a:rPr lang="en-US" sz="2800" b="1" dirty="0" err="1"/>
              <a:t>Əslində</a:t>
            </a:r>
            <a:r>
              <a:rPr lang="en-US" sz="2800" b="1" dirty="0"/>
              <a:t> </a:t>
            </a:r>
            <a:r>
              <a:rPr lang="en-US" sz="2800" b="1" dirty="0" err="1"/>
              <a:t>bu</a:t>
            </a:r>
            <a:r>
              <a:rPr lang="en-US" sz="2800" b="1" dirty="0"/>
              <a:t>, </a:t>
            </a:r>
            <a:r>
              <a:rPr lang="en-US" sz="2800" b="1" dirty="0" err="1"/>
              <a:t>açarın</a:t>
            </a:r>
            <a:r>
              <a:rPr lang="en-US" sz="2800" b="1" dirty="0"/>
              <a:t> hash </a:t>
            </a:r>
            <a:r>
              <a:rPr lang="en-US" sz="2800" b="1" dirty="0" err="1"/>
              <a:t>funksiyası</a:t>
            </a:r>
            <a:r>
              <a:rPr lang="en-US" sz="2800" b="1" dirty="0"/>
              <a:t> </a:t>
            </a:r>
            <a:r>
              <a:rPr lang="en-US" sz="2800" b="1" dirty="0" err="1"/>
              <a:t>kimi</a:t>
            </a:r>
            <a:r>
              <a:rPr lang="en-US" sz="2800" b="1" dirty="0"/>
              <a:t> </a:t>
            </a:r>
            <a:r>
              <a:rPr lang="en-US" sz="2800" b="1" dirty="0" err="1"/>
              <a:t>təmsil</a:t>
            </a:r>
            <a:r>
              <a:rPr lang="en-US" sz="2800" b="1" dirty="0"/>
              <a:t> </a:t>
            </a:r>
            <a:r>
              <a:rPr lang="en-US" sz="2800" b="1" dirty="0" err="1"/>
              <a:t>olunduğu</a:t>
            </a:r>
            <a:r>
              <a:rPr lang="en-US" sz="2800" b="1" dirty="0"/>
              <a:t> </a:t>
            </a:r>
            <a:r>
              <a:rPr lang="en-US" sz="2800" b="1" dirty="0" err="1"/>
              <a:t>massivdir</a:t>
            </a:r>
            <a:r>
              <a:rPr lang="en-US" sz="2800" b="1" dirty="0"/>
              <a:t>. </a:t>
            </a:r>
            <a:r>
              <a:rPr lang="ru-RU" sz="2800" b="1" dirty="0" err="1"/>
              <a:t>Massivdə</a:t>
            </a:r>
            <a:r>
              <a:rPr lang="ru-RU" sz="2800" b="1" dirty="0"/>
              <a:t> </a:t>
            </a:r>
            <a:r>
              <a:rPr lang="ru-RU" sz="2800" b="1" dirty="0" err="1"/>
              <a:t>hash</a:t>
            </a:r>
            <a:r>
              <a:rPr lang="az-Latn-AZ" sz="2800" b="1" dirty="0"/>
              <a:t>-</a:t>
            </a:r>
            <a:r>
              <a:rPr lang="ru-RU" sz="2800" b="1" dirty="0" err="1"/>
              <a:t>ın</a:t>
            </a:r>
            <a:r>
              <a:rPr lang="ru-RU" sz="2800" b="1" dirty="0"/>
              <a:t> </a:t>
            </a:r>
            <a:r>
              <a:rPr lang="ru-RU" sz="2800" b="1" dirty="0" err="1"/>
              <a:t>xəritələşdirilməsinə</a:t>
            </a:r>
            <a:r>
              <a:rPr lang="ru-RU" sz="2800" b="1" dirty="0"/>
              <a:t> </a:t>
            </a:r>
            <a:r>
              <a:rPr lang="ru-RU" sz="2800" b="1" dirty="0" err="1"/>
              <a:t>nümunə</a:t>
            </a:r>
            <a:r>
              <a:rPr lang="az-Latn-AZ" sz="2800" b="1" dirty="0"/>
              <a:t>:</a:t>
            </a:r>
            <a:r>
              <a:rPr lang="ru-RU" sz="2800" b="1" dirty="0"/>
              <a:t> </a:t>
            </a:r>
            <a:r>
              <a:rPr lang="ru-RU" sz="2800" b="1" dirty="0" err="1"/>
              <a:t>Bu</a:t>
            </a:r>
            <a:r>
              <a:rPr lang="ru-RU" sz="2800" b="1" dirty="0"/>
              <a:t> </a:t>
            </a:r>
            <a:r>
              <a:rPr lang="ru-RU" sz="2800" b="1" dirty="0" err="1"/>
              <a:t>massivin</a:t>
            </a:r>
            <a:r>
              <a:rPr lang="ru-RU" sz="2800" b="1" dirty="0"/>
              <a:t> </a:t>
            </a:r>
            <a:r>
              <a:rPr lang="ru-RU" sz="2800" b="1" dirty="0" err="1"/>
              <a:t>indeksi</a:t>
            </a:r>
            <a:r>
              <a:rPr lang="ru-RU" sz="2800" b="1" dirty="0"/>
              <a:t> </a:t>
            </a:r>
            <a:r>
              <a:rPr lang="ru-RU" sz="2800" b="1" dirty="0" err="1"/>
              <a:t>hash</a:t>
            </a:r>
            <a:r>
              <a:rPr lang="az-Latn-AZ" sz="2800" b="1" dirty="0"/>
              <a:t>dır.</a:t>
            </a:r>
            <a:endParaRPr lang="ru-RU" sz="2800" b="1" dirty="0"/>
          </a:p>
          <a:p>
            <a:r>
              <a:rPr lang="az-Latn-AZ" sz="2800" b="1" dirty="0"/>
              <a:t> 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811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76600"/>
            <a:ext cx="8911687" cy="3771900"/>
          </a:xfrm>
        </p:spPr>
        <p:txBody>
          <a:bodyPr/>
          <a:lstStyle/>
          <a:p>
            <a:r>
              <a:rPr lang="az-Latn-AZ" dirty="0" smtClean="0"/>
              <a:t>TƏŞƏKKÜRLƏR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07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3575" y="845525"/>
            <a:ext cx="4055525" cy="5205190"/>
          </a:xfrm>
        </p:spPr>
        <p:txBody>
          <a:bodyPr>
            <a:normAutofit/>
          </a:bodyPr>
          <a:lstStyle/>
          <a:p>
            <a:r>
              <a:rPr lang="az-Latn-AZ" dirty="0" smtClean="0"/>
              <a:t>NİKLAUS </a:t>
            </a:r>
            <a:r>
              <a:rPr lang="en-US" dirty="0" smtClean="0"/>
              <a:t>WIRTH</a:t>
            </a:r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/>
              <a:t/>
            </a:r>
            <a:br>
              <a:rPr lang="az-Latn-AZ" dirty="0"/>
            </a:br>
            <a:r>
              <a:rPr lang="az-Latn-AZ" dirty="0"/>
              <a:t/>
            </a:r>
            <a:br>
              <a:rPr lang="az-Latn-AZ" dirty="0"/>
            </a:br>
            <a:r>
              <a:rPr lang="az-Latn-AZ" dirty="0" smtClean="0"/>
              <a:t>1976 cı ildə alqoritmlərin məlumat strukturları = proqramlar kitabını yazmışdır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99" y="1570037"/>
            <a:ext cx="6016625" cy="4529891"/>
          </a:xfrm>
        </p:spPr>
      </p:pic>
    </p:spTree>
    <p:extLst>
      <p:ext uri="{BB962C8B-B14F-4D97-AF65-F5344CB8AC3E}">
        <p14:creationId xmlns:p14="http://schemas.microsoft.com/office/powerpoint/2010/main" val="1087612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Məlumat strukturu nədir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4500"/>
            <a:ext cx="8915400" cy="5143500"/>
          </a:xfrm>
        </p:spPr>
        <p:txBody>
          <a:bodyPr>
            <a:normAutofit/>
          </a:bodyPr>
          <a:lstStyle/>
          <a:p>
            <a:r>
              <a:rPr lang="az-Latn-AZ" sz="2400" dirty="0" smtClean="0"/>
              <a:t>Müəyyən bir planda məlumatları saxlayan bir konteynerdir. </a:t>
            </a:r>
            <a:r>
              <a:rPr lang="az-Latn-AZ" sz="2400" b="1" dirty="0"/>
              <a:t>Bu "layout" məlumat strukturunun bəzi əməliyyatlarda səmərəli, digərlərində isə təsirsiz olmasına imkan verir.</a:t>
            </a:r>
            <a:endParaRPr lang="ru-RU" sz="2400" b="1" dirty="0"/>
          </a:p>
          <a:p>
            <a:r>
              <a:rPr lang="az-Latn-AZ" sz="2400" dirty="0" smtClean="0"/>
              <a:t>Strukturları </a:t>
            </a:r>
          </a:p>
          <a:p>
            <a:pPr marL="0" indent="0">
              <a:buNone/>
            </a:pPr>
            <a:r>
              <a:rPr lang="az-Latn-AZ" sz="2400" b="1" dirty="0" smtClean="0"/>
              <a:t> • </a:t>
            </a:r>
            <a:r>
              <a:rPr lang="az-Latn-AZ" sz="2400" b="1" dirty="0"/>
              <a:t>Xətti, elementlər ardıcıllığı və ya xətti siyahı təşkil edir, qovşaqların keçidi xətti olur.</a:t>
            </a:r>
          </a:p>
          <a:p>
            <a:pPr marL="0" indent="0">
              <a:buNone/>
            </a:pPr>
            <a:r>
              <a:rPr lang="az-Latn-AZ" sz="2400" b="1" dirty="0"/>
              <a:t> Nümunələr: Massivlər, Əlaqədar siyahı, yığınlar və növbələr.</a:t>
            </a:r>
            <a:endParaRPr lang="ru-RU" sz="2400" b="1" dirty="0"/>
          </a:p>
          <a:p>
            <a:r>
              <a:rPr lang="az-Latn-AZ" sz="2400" b="1" dirty="0"/>
              <a:t>• Əgər qovşaqların keçidi qeyri-xəttidirsə və verilənlər ardıcıl deyilsə, qeyri-xəttidir.  Misal: qrafik və ağaclar.</a:t>
            </a:r>
            <a:endParaRPr lang="ru-RU" sz="2400" b="1" dirty="0"/>
          </a:p>
          <a:p>
            <a:endParaRPr lang="ru-RU" sz="2400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1764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25" y="624110"/>
            <a:ext cx="8911687" cy="1280890"/>
          </a:xfrm>
        </p:spPr>
        <p:txBody>
          <a:bodyPr>
            <a:normAutofit/>
          </a:bodyPr>
          <a:lstStyle/>
          <a:p>
            <a:r>
              <a:rPr lang="az-Latn-AZ" sz="4800" dirty="0" smtClean="0"/>
              <a:t>Əsas məlumat strukturları</a:t>
            </a:r>
            <a:endParaRPr lang="ru-RU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537086"/>
              </p:ext>
            </p:extLst>
          </p:nvPr>
        </p:nvGraphicFramePr>
        <p:xfrm>
          <a:off x="1619250" y="1485900"/>
          <a:ext cx="10267950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89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Massivlər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1150"/>
            <a:ext cx="8915400" cy="30861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Hər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məlumat</a:t>
            </a:r>
            <a:r>
              <a:rPr lang="en-US" sz="3200" dirty="0"/>
              <a:t> </a:t>
            </a:r>
            <a:r>
              <a:rPr lang="en-US" sz="3200" dirty="0" err="1"/>
              <a:t>elementinə</a:t>
            </a:r>
            <a:r>
              <a:rPr lang="en-US" sz="3200" dirty="0"/>
              <a:t> </a:t>
            </a:r>
            <a:r>
              <a:rPr lang="en-US" sz="3200" dirty="0" err="1"/>
              <a:t>elementin</a:t>
            </a:r>
            <a:r>
              <a:rPr lang="en-US" sz="3200" dirty="0"/>
              <a:t> </a:t>
            </a:r>
            <a:r>
              <a:rPr lang="en-US" sz="3200" dirty="0" err="1"/>
              <a:t>massivdəki</a:t>
            </a:r>
            <a:r>
              <a:rPr lang="en-US" sz="3200" dirty="0"/>
              <a:t> </a:t>
            </a:r>
            <a:r>
              <a:rPr lang="en-US" sz="3200" dirty="0" err="1"/>
              <a:t>mövqeyinə</a:t>
            </a:r>
            <a:r>
              <a:rPr lang="en-US" sz="3200" dirty="0"/>
              <a:t> </a:t>
            </a:r>
            <a:r>
              <a:rPr lang="en-US" sz="3200" dirty="0" err="1"/>
              <a:t>uyğun</a:t>
            </a:r>
            <a:r>
              <a:rPr lang="en-US" sz="3200" dirty="0"/>
              <a:t> </a:t>
            </a:r>
            <a:r>
              <a:rPr lang="en-US" sz="3200" dirty="0" err="1"/>
              <a:t>gələn</a:t>
            </a:r>
            <a:r>
              <a:rPr lang="en-US" sz="3200" dirty="0"/>
              <a:t> </a:t>
            </a:r>
            <a:r>
              <a:rPr lang="en-US" sz="3200" dirty="0" err="1"/>
              <a:t>müsbət</a:t>
            </a:r>
            <a:r>
              <a:rPr lang="en-US" sz="3200" dirty="0"/>
              <a:t> </a:t>
            </a:r>
            <a:r>
              <a:rPr lang="en-US" sz="3200" dirty="0" err="1"/>
              <a:t>ədədi</a:t>
            </a:r>
            <a:r>
              <a:rPr lang="en-US" sz="3200" dirty="0"/>
              <a:t> </a:t>
            </a:r>
            <a:r>
              <a:rPr lang="en-US" sz="3200" dirty="0" err="1"/>
              <a:t>dəyər</a:t>
            </a:r>
            <a:r>
              <a:rPr lang="en-US" sz="3200" dirty="0"/>
              <a:t> (</a:t>
            </a:r>
            <a:r>
              <a:rPr lang="en-US" sz="3200" dirty="0" err="1"/>
              <a:t>indeks</a:t>
            </a:r>
            <a:r>
              <a:rPr lang="en-US" sz="3200" dirty="0"/>
              <a:t>) </a:t>
            </a:r>
            <a:r>
              <a:rPr lang="en-US" sz="3200" dirty="0" err="1"/>
              <a:t>təyin</a:t>
            </a:r>
            <a:r>
              <a:rPr lang="en-US" sz="3200" dirty="0"/>
              <a:t> </a:t>
            </a:r>
            <a:r>
              <a:rPr lang="en-US" sz="3200" dirty="0" err="1"/>
              <a:t>edilir</a:t>
            </a:r>
            <a:r>
              <a:rPr lang="en-US" sz="3200" dirty="0"/>
              <a:t>. </a:t>
            </a:r>
            <a:r>
              <a:rPr lang="en-US" sz="3200" dirty="0" err="1"/>
              <a:t>Əksər</a:t>
            </a:r>
            <a:r>
              <a:rPr lang="en-US" sz="3200" dirty="0"/>
              <a:t> </a:t>
            </a:r>
            <a:r>
              <a:rPr lang="en-US" sz="3200" dirty="0" err="1"/>
              <a:t>dillər</a:t>
            </a:r>
            <a:r>
              <a:rPr lang="en-US" sz="3200" dirty="0"/>
              <a:t> </a:t>
            </a:r>
            <a:r>
              <a:rPr lang="en-US" sz="3200" dirty="0" err="1"/>
              <a:t>massivin</a:t>
            </a:r>
            <a:r>
              <a:rPr lang="en-US" sz="3200" dirty="0"/>
              <a:t> </a:t>
            </a:r>
            <a:r>
              <a:rPr lang="en-US" sz="3200" dirty="0" err="1"/>
              <a:t>başlanğıc</a:t>
            </a:r>
            <a:r>
              <a:rPr lang="en-US" sz="3200" dirty="0"/>
              <a:t> </a:t>
            </a:r>
            <a:r>
              <a:rPr lang="en-US" sz="3200" dirty="0" err="1"/>
              <a:t>indeksini</a:t>
            </a:r>
            <a:r>
              <a:rPr lang="en-US" sz="3200" dirty="0"/>
              <a:t> 0 </a:t>
            </a:r>
            <a:r>
              <a:rPr lang="en-US" sz="3200" dirty="0" err="1"/>
              <a:t>kimi</a:t>
            </a:r>
            <a:r>
              <a:rPr lang="en-US" sz="3200" dirty="0"/>
              <a:t> </a:t>
            </a:r>
            <a:r>
              <a:rPr lang="en-US" sz="3200" dirty="0" err="1"/>
              <a:t>təyin</a:t>
            </a:r>
            <a:r>
              <a:rPr lang="en-US" sz="3200" dirty="0"/>
              <a:t> </a:t>
            </a:r>
            <a:r>
              <a:rPr lang="en-US" sz="3200" dirty="0" err="1"/>
              <a:t>edir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en-US" sz="3200" dirty="0" err="1"/>
              <a:t>Aşağıdakı</a:t>
            </a:r>
            <a:r>
              <a:rPr lang="en-US" sz="3200" dirty="0"/>
              <a:t> </a:t>
            </a:r>
            <a:r>
              <a:rPr lang="en-US" sz="3200" dirty="0" err="1"/>
              <a:t>massivlər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:</a:t>
            </a:r>
            <a:endParaRPr lang="ru-RU" sz="3200" dirty="0"/>
          </a:p>
          <a:p>
            <a:r>
              <a:rPr lang="en-US" sz="3200" dirty="0"/>
              <a:t>• </a:t>
            </a:r>
            <a:r>
              <a:rPr lang="en-US" sz="3200" dirty="0" err="1"/>
              <a:t>Yuxarıda</a:t>
            </a:r>
            <a:r>
              <a:rPr lang="en-US" sz="3200" dirty="0"/>
              <a:t> </a:t>
            </a:r>
            <a:r>
              <a:rPr lang="en-US" sz="3200" dirty="0" err="1"/>
              <a:t>göstərildiyi</a:t>
            </a:r>
            <a:r>
              <a:rPr lang="en-US" sz="3200" dirty="0"/>
              <a:t> </a:t>
            </a:r>
            <a:r>
              <a:rPr lang="en-US" sz="3200" dirty="0" err="1"/>
              <a:t>kimi</a:t>
            </a:r>
            <a:r>
              <a:rPr lang="en-US" sz="3200" dirty="0"/>
              <a:t> </a:t>
            </a:r>
            <a:r>
              <a:rPr lang="en-US" sz="3200" dirty="0" err="1"/>
              <a:t>birölçülü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en-US" sz="3200" dirty="0"/>
              <a:t>• </a:t>
            </a:r>
            <a:r>
              <a:rPr lang="en-US" sz="3200" dirty="0" err="1"/>
              <a:t>Çoxölçülü</a:t>
            </a:r>
            <a:r>
              <a:rPr lang="en-US" sz="3200" dirty="0"/>
              <a:t>, </a:t>
            </a:r>
            <a:r>
              <a:rPr lang="en-US" sz="3200" dirty="0" err="1"/>
              <a:t>massivlər</a:t>
            </a:r>
            <a:r>
              <a:rPr lang="en-US" sz="3200" dirty="0"/>
              <a:t> </a:t>
            </a:r>
            <a:r>
              <a:rPr lang="en-US" sz="3200" dirty="0" err="1"/>
              <a:t>daxilində</a:t>
            </a:r>
            <a:r>
              <a:rPr lang="en-US" sz="3200" dirty="0"/>
              <a:t> </a:t>
            </a:r>
            <a:r>
              <a:rPr lang="en-US" sz="3200" dirty="0" err="1"/>
              <a:t>massivlər</a:t>
            </a:r>
            <a:r>
              <a:rPr lang="en-US" sz="3200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01640"/>
              </p:ext>
            </p:extLst>
          </p:nvPr>
        </p:nvGraphicFramePr>
        <p:xfrm>
          <a:off x="2755900" y="5044016"/>
          <a:ext cx="8128000" cy="147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25985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02660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929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6347319"/>
                    </a:ext>
                  </a:extLst>
                </a:gridCol>
              </a:tblGrid>
              <a:tr h="1471084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2</a:t>
                      </a:r>
                      <a:endParaRPr lang="ru-RU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0</a:t>
                      </a:r>
                      <a:endParaRPr lang="ru-RU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0</a:t>
                      </a:r>
                      <a:endParaRPr lang="ru-RU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5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0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73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Stek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0150"/>
            <a:ext cx="6383338" cy="5334000"/>
          </a:xfrm>
        </p:spPr>
        <p:txBody>
          <a:bodyPr>
            <a:normAutofit/>
          </a:bodyPr>
          <a:lstStyle/>
          <a:p>
            <a:r>
              <a:rPr lang="az-Latn-AZ" b="1" dirty="0"/>
              <a:t>Yığın LIFO prinsipinə uyğun təşkil edilmiş elementlərin siyahısı olan mücərrəd məlumat növüdür (İngiliscə axırıncı girən - ilk çıxan, "sonuncu gələn - ilk çıxan").</a:t>
            </a:r>
            <a:endParaRPr lang="ru-RU" b="1" dirty="0"/>
          </a:p>
          <a:p>
            <a:r>
              <a:rPr lang="en-US" b="1" dirty="0" err="1"/>
              <a:t>Onlar</a:t>
            </a:r>
            <a:r>
              <a:rPr lang="en-US" b="1" dirty="0"/>
              <a:t> </a:t>
            </a:r>
            <a:r>
              <a:rPr lang="en-US" b="1" dirty="0" err="1"/>
              <a:t>massiv</a:t>
            </a:r>
            <a:r>
              <a:rPr lang="en-US" b="1" dirty="0"/>
              <a:t> </a:t>
            </a:r>
            <a:r>
              <a:rPr lang="en-US" b="1" dirty="0" err="1"/>
              <a:t>deyil</a:t>
            </a:r>
            <a:r>
              <a:rPr lang="en-US" b="1" dirty="0"/>
              <a:t>. Bu </a:t>
            </a:r>
            <a:r>
              <a:rPr lang="en-US" b="1" dirty="0" err="1">
                <a:solidFill>
                  <a:srgbClr val="FF0000"/>
                </a:solidFill>
              </a:rPr>
              <a:t>növbədir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/>
              <a:t>Alan Turing </a:t>
            </a:r>
            <a:r>
              <a:rPr lang="en-US" b="1" dirty="0" err="1"/>
              <a:t>tərəfindən</a:t>
            </a:r>
            <a:r>
              <a:rPr lang="en-US" b="1" dirty="0"/>
              <a:t> </a:t>
            </a:r>
            <a:r>
              <a:rPr lang="en-US" b="1" dirty="0" err="1"/>
              <a:t>icad</a:t>
            </a:r>
            <a:r>
              <a:rPr lang="en-US" b="1" dirty="0"/>
              <a:t> </a:t>
            </a:r>
            <a:r>
              <a:rPr lang="en-US" b="1" dirty="0" err="1"/>
              <a:t>edilmişdir</a:t>
            </a:r>
            <a:r>
              <a:rPr lang="en-US" b="1" dirty="0"/>
              <a:t>.</a:t>
            </a:r>
            <a:endParaRPr lang="ru-RU" b="1" dirty="0"/>
          </a:p>
          <a:p>
            <a:r>
              <a:rPr lang="en-US" b="1" dirty="0" err="1"/>
              <a:t>Yığına</a:t>
            </a:r>
            <a:r>
              <a:rPr lang="en-US" b="1" dirty="0"/>
              <a:t> </a:t>
            </a:r>
            <a:r>
              <a:rPr lang="en-US" b="1" dirty="0" err="1"/>
              <a:t>misal</a:t>
            </a:r>
            <a:r>
              <a:rPr lang="en-US" b="1" dirty="0"/>
              <a:t> </a:t>
            </a:r>
            <a:r>
              <a:rPr lang="en-US" b="1" dirty="0" err="1"/>
              <a:t>olaraq</a:t>
            </a:r>
            <a:r>
              <a:rPr lang="en-US" b="1" dirty="0"/>
              <a:t> </a:t>
            </a:r>
            <a:r>
              <a:rPr lang="en-US" b="1" dirty="0" err="1"/>
              <a:t>şaquli</a:t>
            </a:r>
            <a:r>
              <a:rPr lang="en-US" b="1" dirty="0"/>
              <a:t> </a:t>
            </a:r>
            <a:r>
              <a:rPr lang="en-US" b="1" dirty="0" err="1"/>
              <a:t>şəkildə</a:t>
            </a:r>
            <a:r>
              <a:rPr lang="en-US" b="1" dirty="0"/>
              <a:t> </a:t>
            </a:r>
            <a:r>
              <a:rPr lang="en-US" b="1" dirty="0" err="1"/>
              <a:t>düzülmüş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dəstə</a:t>
            </a:r>
            <a:r>
              <a:rPr lang="en-US" b="1" dirty="0"/>
              <a:t> </a:t>
            </a:r>
            <a:r>
              <a:rPr lang="en-US" b="1" dirty="0" err="1"/>
              <a:t>kitab</a:t>
            </a:r>
            <a:r>
              <a:rPr lang="en-US" b="1" dirty="0"/>
              <a:t> </a:t>
            </a:r>
            <a:r>
              <a:rPr lang="en-US" b="1" dirty="0" err="1"/>
              <a:t>ola</a:t>
            </a:r>
            <a:r>
              <a:rPr lang="en-US" b="1" dirty="0"/>
              <a:t> </a:t>
            </a:r>
            <a:r>
              <a:rPr lang="en-US" b="1" dirty="0" err="1"/>
              <a:t>bilər</a:t>
            </a:r>
            <a:r>
              <a:rPr lang="en-US" b="1" dirty="0"/>
              <a:t>. </a:t>
            </a:r>
            <a:r>
              <a:rPr lang="en-US" b="1" dirty="0" err="1"/>
              <a:t>Ortada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yerdə</a:t>
            </a:r>
            <a:r>
              <a:rPr lang="en-US" b="1" dirty="0"/>
              <a:t> </a:t>
            </a:r>
            <a:r>
              <a:rPr lang="en-US" b="1" dirty="0" err="1"/>
              <a:t>olan</a:t>
            </a:r>
            <a:r>
              <a:rPr lang="en-US" b="1" dirty="0"/>
              <a:t> </a:t>
            </a:r>
            <a:r>
              <a:rPr lang="en-US" b="1" dirty="0" err="1"/>
              <a:t>kitabı</a:t>
            </a:r>
            <a:r>
              <a:rPr lang="en-US" b="1" dirty="0"/>
              <a:t> </a:t>
            </a:r>
            <a:r>
              <a:rPr lang="en-US" b="1" dirty="0" err="1"/>
              <a:t>əldə</a:t>
            </a:r>
            <a:r>
              <a:rPr lang="en-US" b="1" dirty="0"/>
              <a:t> </a:t>
            </a:r>
            <a:r>
              <a:rPr lang="en-US" b="1" dirty="0" err="1"/>
              <a:t>etmək</a:t>
            </a:r>
            <a:r>
              <a:rPr lang="en-US" b="1" dirty="0"/>
              <a:t> </a:t>
            </a:r>
            <a:r>
              <a:rPr lang="en-US" b="1" dirty="0" err="1"/>
              <a:t>üçün</a:t>
            </a:r>
            <a:r>
              <a:rPr lang="en-US" b="1" dirty="0"/>
              <a:t> </a:t>
            </a:r>
            <a:r>
              <a:rPr lang="en-US" b="1" dirty="0" err="1"/>
              <a:t>onun</a:t>
            </a:r>
            <a:r>
              <a:rPr lang="en-US" b="1" dirty="0"/>
              <a:t> </a:t>
            </a:r>
            <a:r>
              <a:rPr lang="en-US" b="1" dirty="0" err="1"/>
              <a:t>üzərindəki</a:t>
            </a:r>
            <a:r>
              <a:rPr lang="en-US" b="1" dirty="0"/>
              <a:t> </a:t>
            </a:r>
            <a:r>
              <a:rPr lang="en-US" b="1" dirty="0" err="1"/>
              <a:t>bütün</a:t>
            </a:r>
            <a:r>
              <a:rPr lang="en-US" b="1" dirty="0"/>
              <a:t> </a:t>
            </a:r>
            <a:r>
              <a:rPr lang="en-US" b="1" dirty="0" err="1"/>
              <a:t>kitabları</a:t>
            </a:r>
            <a:r>
              <a:rPr lang="en-US" b="1" dirty="0"/>
              <a:t> </a:t>
            </a:r>
            <a:r>
              <a:rPr lang="en-US" b="1" dirty="0" err="1"/>
              <a:t>silməli</a:t>
            </a:r>
            <a:r>
              <a:rPr lang="en-US" b="1" dirty="0"/>
              <a:t> </a:t>
            </a:r>
            <a:r>
              <a:rPr lang="en-US" b="1" dirty="0" err="1"/>
              <a:t>olacaqsınız</a:t>
            </a:r>
            <a:r>
              <a:rPr lang="en-US" b="1" dirty="0"/>
              <a:t>. LIFO (Last In First Out) </a:t>
            </a:r>
            <a:r>
              <a:rPr lang="en-US" b="1" dirty="0" err="1"/>
              <a:t>metodu</a:t>
            </a:r>
            <a:r>
              <a:rPr lang="en-US" b="1" dirty="0"/>
              <a:t> </a:t>
            </a:r>
            <a:r>
              <a:rPr lang="en-US" b="1" dirty="0" err="1"/>
              <a:t>belə</a:t>
            </a:r>
            <a:r>
              <a:rPr lang="en-US" b="1" dirty="0"/>
              <a:t> </a:t>
            </a:r>
            <a:r>
              <a:rPr lang="en-US" b="1" dirty="0" err="1"/>
              <a:t>işləyir</a:t>
            </a:r>
            <a:r>
              <a:rPr lang="en-US" b="1" dirty="0"/>
              <a:t>. </a:t>
            </a:r>
            <a:r>
              <a:rPr lang="en-US" b="1" dirty="0" err="1"/>
              <a:t>Tətbiqlərdə</a:t>
            </a:r>
            <a:r>
              <a:rPr lang="en-US" b="1" dirty="0"/>
              <a:t> "Geri Al" </a:t>
            </a:r>
            <a:r>
              <a:rPr lang="en-US" b="1" dirty="0" err="1"/>
              <a:t>funksiyası</a:t>
            </a:r>
            <a:r>
              <a:rPr lang="en-US" b="1" dirty="0"/>
              <a:t> LIFO </a:t>
            </a:r>
            <a:r>
              <a:rPr lang="en-US" b="1" dirty="0" err="1"/>
              <a:t>tərəfindən</a:t>
            </a:r>
            <a:r>
              <a:rPr lang="en-US" b="1" dirty="0"/>
              <a:t> </a:t>
            </a:r>
            <a:r>
              <a:rPr lang="en-US" b="1" dirty="0" err="1"/>
              <a:t>işləyir</a:t>
            </a:r>
            <a:r>
              <a:rPr lang="en-US" b="1" dirty="0"/>
              <a:t>.</a:t>
            </a:r>
            <a:endParaRPr lang="ru-RU" b="1" dirty="0"/>
          </a:p>
          <a:p>
            <a:r>
              <a:rPr lang="en-US" b="1" dirty="0" err="1"/>
              <a:t>Üç</a:t>
            </a:r>
            <a:r>
              <a:rPr lang="en-US" b="1" dirty="0"/>
              <a:t> </a:t>
            </a:r>
            <a:r>
              <a:rPr lang="en-US" b="1" dirty="0" err="1"/>
              <a:t>elementdə</a:t>
            </a:r>
            <a:r>
              <a:rPr lang="en-US" b="1" dirty="0"/>
              <a:t> (1, 2 </a:t>
            </a:r>
            <a:r>
              <a:rPr lang="en-US" b="1" dirty="0" err="1"/>
              <a:t>və</a:t>
            </a:r>
            <a:r>
              <a:rPr lang="en-US" b="1" dirty="0"/>
              <a:t> 3) </a:t>
            </a:r>
            <a:r>
              <a:rPr lang="en-US" b="1" dirty="0" err="1"/>
              <a:t>yığın</a:t>
            </a:r>
            <a:r>
              <a:rPr lang="en-US" b="1" dirty="0"/>
              <a:t> </a:t>
            </a:r>
            <a:r>
              <a:rPr lang="en-US" b="1" dirty="0" err="1"/>
              <a:t>şəkli</a:t>
            </a:r>
            <a:r>
              <a:rPr lang="en-US" b="1" dirty="0"/>
              <a:t>, </a:t>
            </a:r>
            <a:endParaRPr lang="az-Latn-AZ" b="1" dirty="0"/>
          </a:p>
          <a:p>
            <a:r>
              <a:rPr lang="en-US" b="1" dirty="0" err="1"/>
              <a:t>burada</a:t>
            </a:r>
            <a:r>
              <a:rPr lang="en-US" b="1" dirty="0"/>
              <a:t> 3 </a:t>
            </a:r>
            <a:r>
              <a:rPr lang="en-US" b="1" dirty="0" err="1"/>
              <a:t>yuxarıdadır</a:t>
            </a:r>
            <a:r>
              <a:rPr lang="en-US" b="1" dirty="0"/>
              <a:t> </a:t>
            </a:r>
            <a:r>
              <a:rPr lang="en-US" b="1" dirty="0" err="1"/>
              <a:t>və</a:t>
            </a:r>
            <a:r>
              <a:rPr lang="en-US" b="1" dirty="0"/>
              <a:t> </a:t>
            </a:r>
            <a:r>
              <a:rPr lang="en-US" b="1" dirty="0" err="1"/>
              <a:t>əvvəlcə</a:t>
            </a:r>
            <a:r>
              <a:rPr lang="en-US" b="1" dirty="0"/>
              <a:t> </a:t>
            </a:r>
            <a:endParaRPr lang="az-Latn-AZ" b="1" dirty="0"/>
          </a:p>
          <a:p>
            <a:r>
              <a:rPr lang="en-US" b="1" dirty="0" err="1"/>
              <a:t>silinəcək</a:t>
            </a:r>
            <a:r>
              <a:rPr lang="en-US" b="1" dirty="0"/>
              <a:t>.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87872"/>
              </p:ext>
            </p:extLst>
          </p:nvPr>
        </p:nvGraphicFramePr>
        <p:xfrm>
          <a:off x="9963150" y="2341033"/>
          <a:ext cx="1320800" cy="3931920"/>
        </p:xfrm>
        <a:graphic>
          <a:graphicData uri="http://schemas.openxmlformats.org/drawingml/2006/table">
            <a:tbl>
              <a:tblPr firstRow="1" lastRow="1" lastCol="1" bandRow="1">
                <a:tableStyleId>{073A0DAA-6AF3-43AB-8588-CEC1D06C72B9}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17776333"/>
                    </a:ext>
                  </a:extLst>
                </a:gridCol>
              </a:tblGrid>
              <a:tr h="1017411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3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168592"/>
                  </a:ext>
                </a:extLst>
              </a:tr>
              <a:tr h="1017411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2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40321"/>
                  </a:ext>
                </a:extLst>
              </a:tr>
              <a:tr h="1017411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1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2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Növbələr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5011738" cy="468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Yığınlar</a:t>
            </a:r>
            <a:r>
              <a:rPr lang="en-US" sz="2400" b="1" dirty="0"/>
              <a:t> </a:t>
            </a:r>
            <a:r>
              <a:rPr lang="en-US" sz="2400" b="1" dirty="0" err="1"/>
              <a:t>kimi</a:t>
            </a:r>
            <a:r>
              <a:rPr lang="en-US" sz="2400" b="1" dirty="0"/>
              <a:t>, </a:t>
            </a:r>
            <a:r>
              <a:rPr lang="en-US" sz="2400" b="1" dirty="0" err="1"/>
              <a:t>növbə</a:t>
            </a:r>
            <a:r>
              <a:rPr lang="en-US" sz="2400" b="1" dirty="0"/>
              <a:t> </a:t>
            </a:r>
            <a:r>
              <a:rPr lang="en-US" sz="2400" b="1" dirty="0" err="1"/>
              <a:t>də</a:t>
            </a:r>
            <a:r>
              <a:rPr lang="en-US" sz="2400" b="1" dirty="0"/>
              <a:t> </a:t>
            </a:r>
            <a:r>
              <a:rPr lang="en-US" sz="2400" b="1" dirty="0" err="1"/>
              <a:t>elementi</a:t>
            </a:r>
            <a:r>
              <a:rPr lang="en-US" sz="2400" b="1" dirty="0"/>
              <a:t> </a:t>
            </a:r>
            <a:r>
              <a:rPr lang="en-US" sz="2400" b="1" dirty="0" err="1"/>
              <a:t>ardıcıl</a:t>
            </a:r>
            <a:r>
              <a:rPr lang="en-US" sz="2400" b="1" dirty="0"/>
              <a:t> </a:t>
            </a:r>
            <a:r>
              <a:rPr lang="en-US" sz="2400" b="1" dirty="0" err="1"/>
              <a:t>olaraq</a:t>
            </a:r>
            <a:r>
              <a:rPr lang="en-US" sz="2400" b="1" dirty="0"/>
              <a:t> </a:t>
            </a:r>
            <a:r>
              <a:rPr lang="en-US" sz="2400" b="1" dirty="0" err="1"/>
              <a:t>saxlayır</a:t>
            </a:r>
            <a:r>
              <a:rPr lang="en-US" sz="2400" b="1" dirty="0"/>
              <a:t>. </a:t>
            </a:r>
            <a:r>
              <a:rPr lang="en-US" sz="2400" b="1" dirty="0" err="1"/>
              <a:t>Yığından</a:t>
            </a:r>
            <a:r>
              <a:rPr lang="en-US" sz="2400" b="1" dirty="0"/>
              <a:t> </a:t>
            </a:r>
            <a:r>
              <a:rPr lang="en-US" sz="2400" b="1" dirty="0" err="1"/>
              <a:t>əhəmiyyətli</a:t>
            </a:r>
            <a:r>
              <a:rPr lang="en-US" sz="2400" b="1" dirty="0"/>
              <a:t> </a:t>
            </a:r>
            <a:r>
              <a:rPr lang="en-US" sz="2400" b="1" dirty="0" err="1"/>
              <a:t>fərq</a:t>
            </a:r>
            <a:r>
              <a:rPr lang="en-US" sz="2400" b="1" dirty="0"/>
              <a:t> LIFO </a:t>
            </a:r>
            <a:r>
              <a:rPr lang="en-US" sz="2400" b="1" dirty="0" err="1"/>
              <a:t>əvəzinə</a:t>
            </a:r>
            <a:r>
              <a:rPr lang="en-US" sz="2400" b="1" dirty="0"/>
              <a:t> FIFO (First in First Out) </a:t>
            </a:r>
            <a:r>
              <a:rPr lang="en-US" sz="2400" b="1" dirty="0" err="1"/>
              <a:t>istifadə</a:t>
            </a:r>
            <a:r>
              <a:rPr lang="en-US" sz="2400" b="1" dirty="0"/>
              <a:t> </a:t>
            </a:r>
            <a:r>
              <a:rPr lang="en-US" sz="2400" b="1" dirty="0" err="1"/>
              <a:t>edilməsidir</a:t>
            </a:r>
            <a:r>
              <a:rPr lang="en-US" sz="2400" b="1" dirty="0"/>
              <a:t>.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 err="1"/>
              <a:t>Növbəyə</a:t>
            </a:r>
            <a:r>
              <a:rPr lang="en-US" sz="2400" b="1" dirty="0"/>
              <a:t> </a:t>
            </a:r>
            <a:r>
              <a:rPr lang="en-US" sz="2400" b="1" dirty="0" err="1"/>
              <a:t>misal</a:t>
            </a:r>
            <a:r>
              <a:rPr lang="en-US" sz="2400" b="1" dirty="0"/>
              <a:t> </a:t>
            </a:r>
            <a:r>
              <a:rPr lang="en-US" sz="2400" b="1" dirty="0" err="1"/>
              <a:t>olaraq</a:t>
            </a:r>
            <a:r>
              <a:rPr lang="en-US" sz="2400" b="1" dirty="0"/>
              <a:t> </a:t>
            </a:r>
            <a:r>
              <a:rPr lang="en-US" sz="2400" b="1" dirty="0" err="1"/>
              <a:t>insanların</a:t>
            </a:r>
            <a:r>
              <a:rPr lang="en-US" sz="2400" b="1" dirty="0"/>
              <a:t> </a:t>
            </a:r>
            <a:r>
              <a:rPr lang="en-US" sz="2400" b="1" dirty="0" err="1"/>
              <a:t>növbəsini</a:t>
            </a:r>
            <a:r>
              <a:rPr lang="en-US" sz="2400" b="1" dirty="0"/>
              <a:t> </a:t>
            </a:r>
            <a:r>
              <a:rPr lang="en-US" sz="2400" b="1" dirty="0" err="1"/>
              <a:t>göstərmək</a:t>
            </a:r>
            <a:r>
              <a:rPr lang="en-US" sz="2400" b="1" dirty="0"/>
              <a:t> </a:t>
            </a:r>
            <a:r>
              <a:rPr lang="en-US" sz="2400" b="1" dirty="0" err="1"/>
              <a:t>olar</a:t>
            </a:r>
            <a:r>
              <a:rPr lang="en-US" sz="2400" b="1" dirty="0"/>
              <a:t>. </a:t>
            </a:r>
            <a:r>
              <a:rPr lang="en-US" sz="2400" b="1" dirty="0" err="1"/>
              <a:t>Axırıncı</a:t>
            </a:r>
            <a:r>
              <a:rPr lang="en-US" sz="2400" b="1" dirty="0"/>
              <a:t> </a:t>
            </a:r>
            <a:r>
              <a:rPr lang="en-US" sz="2400" b="1" dirty="0" err="1"/>
              <a:t>sonuncunu</a:t>
            </a:r>
            <a:r>
              <a:rPr lang="en-US" sz="2400" b="1" dirty="0"/>
              <a:t> </a:t>
            </a:r>
            <a:r>
              <a:rPr lang="en-US" sz="2400" b="1" dirty="0" err="1"/>
              <a:t>götürdü</a:t>
            </a:r>
            <a:r>
              <a:rPr lang="en-US" sz="2400" b="1" dirty="0"/>
              <a:t>, </a:t>
            </a:r>
            <a:r>
              <a:rPr lang="en-US" sz="2400" b="1" dirty="0" err="1"/>
              <a:t>sən</a:t>
            </a:r>
            <a:r>
              <a:rPr lang="en-US" sz="2400" b="1" dirty="0"/>
              <a:t> </a:t>
            </a:r>
            <a:r>
              <a:rPr lang="en-US" sz="2400" b="1" dirty="0" err="1"/>
              <a:t>də</a:t>
            </a:r>
            <a:r>
              <a:rPr lang="en-US" sz="2400" b="1" dirty="0"/>
              <a:t> </a:t>
            </a:r>
            <a:r>
              <a:rPr lang="en-US" sz="2400" b="1" dirty="0" err="1"/>
              <a:t>gedəcəksən</a:t>
            </a:r>
            <a:r>
              <a:rPr lang="en-US" sz="2400" b="1" dirty="0"/>
              <a:t>, </a:t>
            </a:r>
            <a:r>
              <a:rPr lang="en-US" sz="2400" b="1" dirty="0" err="1"/>
              <a:t>birincisi</a:t>
            </a:r>
            <a:r>
              <a:rPr lang="en-US" sz="2400" b="1" dirty="0"/>
              <a:t> </a:t>
            </a:r>
            <a:r>
              <a:rPr lang="en-US" sz="2400" b="1" dirty="0" err="1"/>
              <a:t>onu</a:t>
            </a:r>
            <a:r>
              <a:rPr lang="en-US" sz="2400" b="1" dirty="0"/>
              <a:t> </a:t>
            </a:r>
            <a:r>
              <a:rPr lang="en-US" sz="2400" b="1" dirty="0" err="1"/>
              <a:t>birinci</a:t>
            </a:r>
            <a:r>
              <a:rPr lang="en-US" sz="2400" b="1" dirty="0"/>
              <a:t> </a:t>
            </a:r>
            <a:r>
              <a:rPr lang="en-US" sz="2400" b="1" dirty="0" err="1"/>
              <a:t>tərk</a:t>
            </a:r>
            <a:r>
              <a:rPr lang="en-US" sz="2400" b="1" dirty="0"/>
              <a:t> </a:t>
            </a:r>
            <a:r>
              <a:rPr lang="en-US" sz="2400" b="1" dirty="0" err="1"/>
              <a:t>edəcək</a:t>
            </a:r>
            <a:r>
              <a:rPr lang="en-US" sz="2400" b="1" dirty="0"/>
              <a:t>.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 err="1"/>
              <a:t>Növbə</a:t>
            </a:r>
            <a:r>
              <a:rPr lang="en-US" sz="2400" b="1" dirty="0"/>
              <a:t> </a:t>
            </a:r>
            <a:r>
              <a:rPr lang="en-US" sz="2400" b="1" dirty="0" err="1"/>
              <a:t>şəkli</a:t>
            </a:r>
            <a:r>
              <a:rPr lang="en-US" sz="2400" b="1" dirty="0"/>
              <a:t>, </a:t>
            </a:r>
            <a:r>
              <a:rPr lang="en-US" sz="2400" b="1" dirty="0" err="1"/>
              <a:t>dörd</a:t>
            </a:r>
            <a:r>
              <a:rPr lang="en-US" sz="2400" b="1" dirty="0"/>
              <a:t> </a:t>
            </a:r>
            <a:r>
              <a:rPr lang="en-US" sz="2400" b="1" dirty="0" err="1"/>
              <a:t>elementdə</a:t>
            </a:r>
            <a:r>
              <a:rPr lang="en-US" sz="2400" b="1" dirty="0"/>
              <a:t> (1, 2, 3 </a:t>
            </a:r>
            <a:r>
              <a:rPr lang="en-US" sz="2400" b="1" dirty="0" err="1"/>
              <a:t>və</a:t>
            </a:r>
            <a:r>
              <a:rPr lang="en-US" sz="2400" b="1" dirty="0"/>
              <a:t> 4), </a:t>
            </a:r>
            <a:r>
              <a:rPr lang="en-US" sz="2400" b="1" dirty="0" err="1"/>
              <a:t>burada</a:t>
            </a:r>
            <a:r>
              <a:rPr lang="en-US" sz="2400" b="1" dirty="0"/>
              <a:t> 1 </a:t>
            </a:r>
            <a:r>
              <a:rPr lang="en-US" sz="2400" b="1" dirty="0" err="1"/>
              <a:t>yuxarıdadır</a:t>
            </a:r>
            <a:r>
              <a:rPr lang="en-US" sz="2400" b="1" dirty="0"/>
              <a:t> </a:t>
            </a:r>
            <a:r>
              <a:rPr lang="en-US" sz="2400" b="1" dirty="0" err="1"/>
              <a:t>və</a:t>
            </a:r>
            <a:r>
              <a:rPr lang="en-US" sz="2400" b="1" dirty="0"/>
              <a:t> </a:t>
            </a:r>
            <a:r>
              <a:rPr lang="en-US" sz="2400" b="1" dirty="0" err="1"/>
              <a:t>əvvəlcə</a:t>
            </a:r>
            <a:r>
              <a:rPr lang="az-Latn-AZ" sz="2400" b="1" dirty="0"/>
              <a:t> silinəcək.</a:t>
            </a:r>
            <a:endParaRPr lang="ru-RU" sz="2400" b="1" dirty="0"/>
          </a:p>
          <a:p>
            <a:pPr marL="0" indent="0">
              <a:buNone/>
            </a:pPr>
            <a:r>
              <a:rPr lang="az-Latn-AZ" sz="2400" b="1" dirty="0"/>
              <a:t> </a:t>
            </a:r>
            <a:endParaRPr lang="ru-RU" sz="2400" b="1" dirty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34043"/>
              </p:ext>
            </p:extLst>
          </p:nvPr>
        </p:nvGraphicFramePr>
        <p:xfrm>
          <a:off x="9010650" y="1371598"/>
          <a:ext cx="1905000" cy="524256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186224198"/>
                    </a:ext>
                  </a:extLst>
                </a:gridCol>
              </a:tblGrid>
              <a:tr h="1209676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1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4410"/>
                  </a:ext>
                </a:extLst>
              </a:tr>
              <a:tr h="1209676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2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12663"/>
                  </a:ext>
                </a:extLst>
              </a:tr>
              <a:tr h="1209676">
                <a:tc>
                  <a:txBody>
                    <a:bodyPr/>
                    <a:lstStyle/>
                    <a:p>
                      <a:r>
                        <a:rPr lang="az-Latn-AZ" dirty="0" smtClean="0"/>
                        <a:t> </a:t>
                      </a:r>
                      <a:r>
                        <a:rPr lang="az-Latn-AZ" sz="8000" dirty="0" smtClean="0"/>
                        <a:t> 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00069"/>
                  </a:ext>
                </a:extLst>
              </a:tr>
              <a:tr h="1209676">
                <a:tc>
                  <a:txBody>
                    <a:bodyPr/>
                    <a:lstStyle/>
                    <a:p>
                      <a:r>
                        <a:rPr lang="az-Latn-AZ" sz="8000" dirty="0" smtClean="0"/>
                        <a:t>  4</a:t>
                      </a:r>
                      <a:endParaRPr lang="ru-RU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4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Əlaqəli siyahı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8300"/>
            <a:ext cx="8915400" cy="4972050"/>
          </a:xfrm>
        </p:spPr>
        <p:txBody>
          <a:bodyPr/>
          <a:lstStyle/>
          <a:p>
            <a:r>
              <a:rPr lang="az-Latn-AZ" sz="2000" b="1" dirty="0"/>
              <a:t>Əlaqəli siyahı hər bir elementin ayrıca obyekt olduğu və iki elementdən - verilənlər və növbəti  düyün keçidindən ibarət massivdir.</a:t>
            </a:r>
            <a:endParaRPr lang="ru-RU" sz="2000" b="1" dirty="0"/>
          </a:p>
          <a:p>
            <a:r>
              <a:rPr lang="az-Latn-AZ" sz="2000" b="1" dirty="0"/>
              <a:t>Massivin əsas üstünlüyü onun struktur çevikliyidir: Əlaqəli siyahının elementlərinin sırası kompüterin yaddaşındakı məlumat elementlərinin sırası ilə üst-üstə düşməyə bilər və siyahıdan keçmə qaydası həmişə onun daxili keçidləri ilə açıq şəkildə müəyyən edilir. </a:t>
            </a:r>
          </a:p>
          <a:p>
            <a:r>
              <a:rPr lang="az-Latn-AZ" sz="2000" b="1" dirty="0"/>
              <a:t>Var:</a:t>
            </a:r>
          </a:p>
          <a:p>
            <a:r>
              <a:rPr lang="az-Latn-AZ" sz="2000" b="1" dirty="0">
                <a:solidFill>
                  <a:srgbClr val="FF0000"/>
                </a:solidFill>
              </a:rPr>
              <a:t>Bir istiqamətli</a:t>
            </a:r>
            <a:r>
              <a:rPr lang="az-Latn-AZ" sz="2000" b="1" dirty="0"/>
              <a:t>, hər bir qovşaq siyahıda növbəti qovşaq üçün ünvan və ya keçid saxlayır və sonuncu qovşaq  NULL  kimi növbəti ünvana və ya keçidə malikdir.</a:t>
            </a:r>
            <a:endParaRPr lang="ru-RU" sz="2000" b="1" dirty="0"/>
          </a:p>
          <a:p>
            <a:r>
              <a:rPr lang="az-Latn-AZ" sz="2000" b="1" dirty="0"/>
              <a:t>1-&gt; 2-&gt; 3-&gt; 4-&gt; NULL</a:t>
            </a:r>
            <a:endParaRPr lang="ru-RU" sz="2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3745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5391150"/>
          </a:xfrm>
        </p:spPr>
        <p:txBody>
          <a:bodyPr/>
          <a:lstStyle/>
          <a:p>
            <a:r>
              <a:rPr lang="az-Latn-AZ" sz="2400" dirty="0">
                <a:solidFill>
                  <a:srgbClr val="FF0000"/>
                </a:solidFill>
              </a:rPr>
              <a:t>İki istiqamətli</a:t>
            </a:r>
            <a:r>
              <a:rPr lang="az-Latn-AZ" sz="2400" dirty="0"/>
              <a:t>, hər bir qovşaqla əlaqəli iki keçid, lövbərlərdən biri növbəti qovşaq, digəri isə əvvəlki qovşaqdır.</a:t>
            </a:r>
            <a:endParaRPr lang="ru-RU" sz="2400" dirty="0"/>
          </a:p>
          <a:p>
            <a:r>
              <a:rPr lang="az-Latn-AZ" sz="2400" dirty="0"/>
              <a:t>NULL &lt;-1 &lt;-&gt; 2 &lt;-&gt; 3-&gt; NULL</a:t>
            </a:r>
            <a:endParaRPr lang="ru-RU" sz="2400" dirty="0"/>
          </a:p>
          <a:p>
            <a:r>
              <a:rPr lang="az-Latn-AZ" sz="2400" dirty="0">
                <a:solidFill>
                  <a:srgbClr val="FF0000"/>
                </a:solidFill>
              </a:rPr>
              <a:t>Dairəvi,</a:t>
            </a:r>
            <a:r>
              <a:rPr lang="az-Latn-AZ" sz="2400" dirty="0"/>
              <a:t> bütün qovşaqlar bir dairə yaratmaq üçün birləşir. Sonda NULL yoxdur. Dairəvi əlaqəli siyahı bir və ya iki dairəvi əlaqəli siyahı ola bilər.</a:t>
            </a:r>
            <a:endParaRPr lang="ru-RU" sz="2400" dirty="0"/>
          </a:p>
          <a:p>
            <a:r>
              <a:rPr lang="az-Latn-AZ" sz="2400" dirty="0"/>
              <a:t>1-&gt; 2-&gt; 3-&gt; 1</a:t>
            </a:r>
            <a:endParaRPr lang="ru-RU" sz="2400" dirty="0"/>
          </a:p>
          <a:p>
            <a:r>
              <a:rPr lang="az-Latn-AZ" sz="2400" dirty="0"/>
              <a:t>Çox vaxt xətti, bir istiqamətli siyahı. Məsələn, fayl sistemi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06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824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MƏLUMATLARIN ABSTRAKSİYASI</vt:lpstr>
      <vt:lpstr>NİKLAUS WIRTH   1976 cı ildə alqoritmlərin məlumat strukturları = proqramlar kitabını yazmışdır</vt:lpstr>
      <vt:lpstr>Məlumat strukturu nədir</vt:lpstr>
      <vt:lpstr>Əsas məlumat strukturları</vt:lpstr>
      <vt:lpstr>Massivlər</vt:lpstr>
      <vt:lpstr>Stek </vt:lpstr>
      <vt:lpstr>Növbələr</vt:lpstr>
      <vt:lpstr>Əlaqəli siyahı </vt:lpstr>
      <vt:lpstr>PowerPoint Presentation</vt:lpstr>
      <vt:lpstr>Qraflar </vt:lpstr>
      <vt:lpstr>Qraflar </vt:lpstr>
      <vt:lpstr>Ağaclar </vt:lpstr>
      <vt:lpstr>Ağaclar </vt:lpstr>
      <vt:lpstr>Sadə ağac</vt:lpstr>
      <vt:lpstr>Hash cədvəlləri</vt:lpstr>
      <vt:lpstr>TƏŞƏKKÜRLƏR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MƏLUMATLARIN ABSTRAKSİYASI</dc:title>
  <dc:creator>hp</dc:creator>
  <cp:lastModifiedBy>hp</cp:lastModifiedBy>
  <cp:revision>5</cp:revision>
  <dcterms:created xsi:type="dcterms:W3CDTF">2022-11-23T17:45:36Z</dcterms:created>
  <dcterms:modified xsi:type="dcterms:W3CDTF">2022-11-23T18:27:02Z</dcterms:modified>
</cp:coreProperties>
</file>