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890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8036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2786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83622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8139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200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4463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2855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9080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1754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712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2671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4551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3381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1257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9262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3467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12/7/2022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5362486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750627"/>
            <a:ext cx="8689976" cy="3384645"/>
          </a:xfrm>
        </p:spPr>
        <p:txBody>
          <a:bodyPr/>
          <a:lstStyle/>
          <a:p>
            <a:r>
              <a:rPr lang="az-Latn-AZ" b="1" dirty="0">
                <a:latin typeface="Algerian" panose="04020705040A02060702" pitchFamily="82" charset="0"/>
              </a:rPr>
              <a:t>Mövzu 12. KOMPÜTER QRAFİKASI</a:t>
            </a:r>
            <a:endParaRPr lang="ru-RU" dirty="0"/>
          </a:p>
        </p:txBody>
      </p:sp>
    </p:spTree>
    <p:extLst>
      <p:ext uri="{BB962C8B-B14F-4D97-AF65-F5344CB8AC3E}">
        <p14:creationId xmlns:p14="http://schemas.microsoft.com/office/powerpoint/2010/main" val="3634954335"/>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76592" y="1028700"/>
            <a:ext cx="10776268" cy="5052060"/>
          </a:xfrm>
        </p:spPr>
        <p:txBody>
          <a:bodyPr>
            <a:normAutofit/>
          </a:bodyPr>
          <a:lstStyle/>
          <a:p>
            <a:pPr algn="just"/>
            <a:r>
              <a:rPr lang="en-US" dirty="0">
                <a:solidFill>
                  <a:schemeClr val="tx1"/>
                </a:solidFill>
              </a:rPr>
              <a:t>İlk </a:t>
            </a:r>
            <a:r>
              <a:rPr lang="en-US" dirty="0" err="1">
                <a:solidFill>
                  <a:schemeClr val="tx1"/>
                </a:solidFill>
              </a:rPr>
              <a:t>rastr</a:t>
            </a:r>
            <a:r>
              <a:rPr lang="en-US" dirty="0">
                <a:solidFill>
                  <a:schemeClr val="tx1"/>
                </a:solidFill>
              </a:rPr>
              <a:t> </a:t>
            </a:r>
            <a:r>
              <a:rPr lang="en-US" dirty="0" err="1">
                <a:solidFill>
                  <a:schemeClr val="tx1"/>
                </a:solidFill>
              </a:rPr>
              <a:t>qrafika</a:t>
            </a:r>
            <a:r>
              <a:rPr lang="en-US" dirty="0">
                <a:solidFill>
                  <a:schemeClr val="tx1"/>
                </a:solidFill>
              </a:rPr>
              <a:t> </a:t>
            </a:r>
            <a:r>
              <a:rPr lang="en-US" dirty="0" err="1">
                <a:solidFill>
                  <a:schemeClr val="tx1"/>
                </a:solidFill>
              </a:rPr>
              <a:t>formatlarından</a:t>
            </a:r>
            <a:r>
              <a:rPr lang="en-US" dirty="0">
                <a:solidFill>
                  <a:schemeClr val="tx1"/>
                </a:solidFill>
              </a:rPr>
              <a:t> </a:t>
            </a:r>
            <a:r>
              <a:rPr lang="en-US" dirty="0" err="1">
                <a:solidFill>
                  <a:schemeClr val="tx1"/>
                </a:solidFill>
              </a:rPr>
              <a:t>biri</a:t>
            </a:r>
            <a:r>
              <a:rPr lang="en-US" dirty="0">
                <a:solidFill>
                  <a:schemeClr val="tx1"/>
                </a:solidFill>
              </a:rPr>
              <a:t> BMP ( - * .bmp) </a:t>
            </a:r>
            <a:r>
              <a:rPr lang="en-US" dirty="0" err="1">
                <a:solidFill>
                  <a:schemeClr val="tx1"/>
                </a:solidFill>
              </a:rPr>
              <a:t>olmuşdur</a:t>
            </a:r>
            <a:r>
              <a:rPr lang="en-US" dirty="0">
                <a:solidFill>
                  <a:schemeClr val="tx1"/>
                </a:solidFill>
              </a:rPr>
              <a:t>. Bu format Windows </a:t>
            </a:r>
            <a:r>
              <a:rPr lang="en-US" dirty="0" err="1">
                <a:solidFill>
                  <a:schemeClr val="tx1"/>
                </a:solidFill>
              </a:rPr>
              <a:t>əməliyyat</a:t>
            </a:r>
            <a:r>
              <a:rPr lang="en-US" dirty="0">
                <a:solidFill>
                  <a:schemeClr val="tx1"/>
                </a:solidFill>
              </a:rPr>
              <a:t> </a:t>
            </a:r>
            <a:r>
              <a:rPr lang="en-US" dirty="0" err="1">
                <a:solidFill>
                  <a:schemeClr val="tx1"/>
                </a:solidFill>
              </a:rPr>
              <a:t>sistemində</a:t>
            </a:r>
            <a:r>
              <a:rPr lang="en-US" dirty="0">
                <a:solidFill>
                  <a:schemeClr val="tx1"/>
                </a:solidFill>
              </a:rPr>
              <a:t> </a:t>
            </a:r>
            <a:r>
              <a:rPr lang="en-US" dirty="0" err="1">
                <a:solidFill>
                  <a:schemeClr val="tx1"/>
                </a:solidFill>
              </a:rPr>
              <a:t>işləyən</a:t>
            </a:r>
            <a:r>
              <a:rPr lang="en-US" dirty="0">
                <a:solidFill>
                  <a:schemeClr val="tx1"/>
                </a:solidFill>
              </a:rPr>
              <a:t> </a:t>
            </a:r>
            <a:r>
              <a:rPr lang="en-US" dirty="0" err="1">
                <a:solidFill>
                  <a:schemeClr val="tx1"/>
                </a:solidFill>
              </a:rPr>
              <a:t>hər</a:t>
            </a:r>
            <a:r>
              <a:rPr lang="en-US" dirty="0">
                <a:solidFill>
                  <a:schemeClr val="tx1"/>
                </a:solidFill>
              </a:rPr>
              <a:t> </a:t>
            </a:r>
            <a:r>
              <a:rPr lang="en-US" dirty="0" err="1">
                <a:solidFill>
                  <a:schemeClr val="tx1"/>
                </a:solidFill>
              </a:rPr>
              <a:t>kəsə</a:t>
            </a:r>
            <a:r>
              <a:rPr lang="en-US" dirty="0">
                <a:solidFill>
                  <a:schemeClr val="tx1"/>
                </a:solidFill>
              </a:rPr>
              <a:t> </a:t>
            </a:r>
            <a:r>
              <a:rPr lang="en-US" dirty="0" err="1">
                <a:solidFill>
                  <a:schemeClr val="tx1"/>
                </a:solidFill>
              </a:rPr>
              <a:t>tanışdır</a:t>
            </a:r>
            <a:r>
              <a:rPr lang="en-US" dirty="0">
                <a:solidFill>
                  <a:schemeClr val="tx1"/>
                </a:solidFill>
              </a:rPr>
              <a:t>. O, Microsoft </a:t>
            </a:r>
            <a:r>
              <a:rPr lang="en-US" dirty="0" err="1">
                <a:solidFill>
                  <a:schemeClr val="tx1"/>
                </a:solidFill>
              </a:rPr>
              <a:t>tərəfindən</a:t>
            </a:r>
            <a:r>
              <a:rPr lang="en-US" dirty="0">
                <a:solidFill>
                  <a:schemeClr val="tx1"/>
                </a:solidFill>
              </a:rPr>
              <a:t> </a:t>
            </a:r>
            <a:r>
              <a:rPr lang="en-US" dirty="0" err="1">
                <a:solidFill>
                  <a:schemeClr val="tx1"/>
                </a:solidFill>
              </a:rPr>
              <a:t>hazırlanmışdır</a:t>
            </a:r>
            <a:r>
              <a:rPr lang="en-US" dirty="0">
                <a:solidFill>
                  <a:schemeClr val="tx1"/>
                </a:solidFill>
              </a:rPr>
              <a:t> </a:t>
            </a:r>
            <a:r>
              <a:rPr lang="en-US" dirty="0" err="1">
                <a:solidFill>
                  <a:schemeClr val="tx1"/>
                </a:solidFill>
              </a:rPr>
              <a:t>və</a:t>
            </a:r>
            <a:r>
              <a:rPr lang="en-US" dirty="0">
                <a:solidFill>
                  <a:schemeClr val="tx1"/>
                </a:solidFill>
              </a:rPr>
              <a:t> Windows-da bitmap </a:t>
            </a:r>
            <a:r>
              <a:rPr lang="en-US" dirty="0" err="1">
                <a:solidFill>
                  <a:schemeClr val="tx1"/>
                </a:solidFill>
              </a:rPr>
              <a:t>şəkillərini</a:t>
            </a:r>
            <a:r>
              <a:rPr lang="en-US" dirty="0">
                <a:solidFill>
                  <a:schemeClr val="tx1"/>
                </a:solidFill>
              </a:rPr>
              <a:t> </a:t>
            </a:r>
            <a:r>
              <a:rPr lang="en-US" dirty="0" err="1">
                <a:solidFill>
                  <a:schemeClr val="tx1"/>
                </a:solidFill>
              </a:rPr>
              <a:t>təmsil</a:t>
            </a:r>
            <a:r>
              <a:rPr lang="en-US" dirty="0">
                <a:solidFill>
                  <a:schemeClr val="tx1"/>
                </a:solidFill>
              </a:rPr>
              <a:t> </a:t>
            </a:r>
            <a:r>
              <a:rPr lang="en-US" dirty="0" err="1">
                <a:solidFill>
                  <a:schemeClr val="tx1"/>
                </a:solidFill>
              </a:rPr>
              <a:t>etmək</a:t>
            </a:r>
            <a:r>
              <a:rPr lang="en-US" dirty="0">
                <a:solidFill>
                  <a:schemeClr val="tx1"/>
                </a:solidFill>
              </a:rPr>
              <a:t> </a:t>
            </a:r>
            <a:r>
              <a:rPr lang="en-US" dirty="0" err="1">
                <a:solidFill>
                  <a:schemeClr val="tx1"/>
                </a:solidFill>
              </a:rPr>
              <a:t>üçün</a:t>
            </a:r>
            <a:r>
              <a:rPr lang="en-US" dirty="0">
                <a:solidFill>
                  <a:schemeClr val="tx1"/>
                </a:solidFill>
              </a:rPr>
              <a:t> </a:t>
            </a:r>
            <a:r>
              <a:rPr lang="en-US" dirty="0" err="1">
                <a:solidFill>
                  <a:schemeClr val="tx1"/>
                </a:solidFill>
              </a:rPr>
              <a:t>geniş</a:t>
            </a:r>
            <a:r>
              <a:rPr lang="en-US" dirty="0">
                <a:solidFill>
                  <a:schemeClr val="tx1"/>
                </a:solidFill>
              </a:rPr>
              <a:t> </a:t>
            </a:r>
            <a:r>
              <a:rPr lang="en-US" dirty="0" err="1">
                <a:solidFill>
                  <a:schemeClr val="tx1"/>
                </a:solidFill>
              </a:rPr>
              <a:t>istifadə</a:t>
            </a:r>
            <a:r>
              <a:rPr lang="en-US" dirty="0">
                <a:solidFill>
                  <a:schemeClr val="tx1"/>
                </a:solidFill>
              </a:rPr>
              <a:t> </a:t>
            </a:r>
            <a:r>
              <a:rPr lang="en-US" dirty="0" err="1">
                <a:solidFill>
                  <a:schemeClr val="tx1"/>
                </a:solidFill>
              </a:rPr>
              <a:t>olunur</a:t>
            </a:r>
            <a:r>
              <a:rPr lang="en-US" dirty="0">
                <a:solidFill>
                  <a:schemeClr val="tx1"/>
                </a:solidFill>
              </a:rPr>
              <a:t>.</a:t>
            </a:r>
            <a:endParaRPr lang="ru-RU" dirty="0">
              <a:solidFill>
                <a:schemeClr val="tx1"/>
              </a:solidFill>
            </a:endParaRPr>
          </a:p>
          <a:p>
            <a:pPr algn="just"/>
            <a:r>
              <a:rPr lang="en-US" dirty="0">
                <a:solidFill>
                  <a:schemeClr val="tx1"/>
                </a:solidFill>
              </a:rPr>
              <a:t>BMP </a:t>
            </a:r>
            <a:r>
              <a:rPr lang="en-US" dirty="0" err="1">
                <a:solidFill>
                  <a:schemeClr val="tx1"/>
                </a:solidFill>
              </a:rPr>
              <a:t>formatında</a:t>
            </a:r>
            <a:r>
              <a:rPr lang="en-US" dirty="0">
                <a:solidFill>
                  <a:schemeClr val="tx1"/>
                </a:solidFill>
              </a:rPr>
              <a:t> </a:t>
            </a:r>
            <a:r>
              <a:rPr lang="en-US" dirty="0" err="1">
                <a:solidFill>
                  <a:schemeClr val="tx1"/>
                </a:solidFill>
              </a:rPr>
              <a:t>siz</a:t>
            </a:r>
            <a:r>
              <a:rPr lang="en-US" dirty="0">
                <a:solidFill>
                  <a:schemeClr val="tx1"/>
                </a:solidFill>
              </a:rPr>
              <a:t> </a:t>
            </a:r>
            <a:r>
              <a:rPr lang="en-US" dirty="0" err="1">
                <a:solidFill>
                  <a:schemeClr val="tx1"/>
                </a:solidFill>
              </a:rPr>
              <a:t>şəkilləri</a:t>
            </a:r>
            <a:r>
              <a:rPr lang="en-US" dirty="0">
                <a:solidFill>
                  <a:schemeClr val="tx1"/>
                </a:solidFill>
              </a:rPr>
              <a:t> </a:t>
            </a:r>
            <a:r>
              <a:rPr lang="en-US" dirty="0" err="1">
                <a:solidFill>
                  <a:schemeClr val="tx1"/>
                </a:solidFill>
              </a:rPr>
              <a:t>piksel</a:t>
            </a:r>
            <a:r>
              <a:rPr lang="en-US" dirty="0">
                <a:solidFill>
                  <a:schemeClr val="tx1"/>
                </a:solidFill>
              </a:rPr>
              <a:t> </a:t>
            </a:r>
            <a:r>
              <a:rPr lang="en-US" dirty="0" err="1">
                <a:solidFill>
                  <a:schemeClr val="tx1"/>
                </a:solidFill>
              </a:rPr>
              <a:t>başına</a:t>
            </a:r>
            <a:r>
              <a:rPr lang="en-US" dirty="0">
                <a:solidFill>
                  <a:schemeClr val="tx1"/>
                </a:solidFill>
              </a:rPr>
              <a:t> bit </a:t>
            </a:r>
            <a:r>
              <a:rPr lang="en-US" dirty="0" err="1">
                <a:solidFill>
                  <a:schemeClr val="tx1"/>
                </a:solidFill>
              </a:rPr>
              <a:t>sayı</a:t>
            </a:r>
            <a:r>
              <a:rPr lang="en-US" dirty="0">
                <a:solidFill>
                  <a:schemeClr val="tx1"/>
                </a:solidFill>
              </a:rPr>
              <a:t> </a:t>
            </a:r>
            <a:r>
              <a:rPr lang="en-US" dirty="0" err="1">
                <a:solidFill>
                  <a:schemeClr val="tx1"/>
                </a:solidFill>
              </a:rPr>
              <a:t>ilə</a:t>
            </a:r>
            <a:r>
              <a:rPr lang="en-US" dirty="0">
                <a:solidFill>
                  <a:schemeClr val="tx1"/>
                </a:solidFill>
              </a:rPr>
              <a:t> </a:t>
            </a:r>
            <a:r>
              <a:rPr lang="en-US" dirty="0" err="1">
                <a:solidFill>
                  <a:schemeClr val="tx1"/>
                </a:solidFill>
              </a:rPr>
              <a:t>saxlaya</a:t>
            </a:r>
            <a:r>
              <a:rPr lang="en-US" dirty="0">
                <a:solidFill>
                  <a:schemeClr val="tx1"/>
                </a:solidFill>
              </a:rPr>
              <a:t> </a:t>
            </a:r>
            <a:r>
              <a:rPr lang="en-US" dirty="0" err="1">
                <a:solidFill>
                  <a:schemeClr val="tx1"/>
                </a:solidFill>
              </a:rPr>
              <a:t>bilərsiniz</a:t>
            </a:r>
            <a:r>
              <a:rPr lang="en-US" dirty="0">
                <a:solidFill>
                  <a:schemeClr val="tx1"/>
                </a:solidFill>
              </a:rPr>
              <a:t>: 1, 4, 8 </a:t>
            </a:r>
            <a:r>
              <a:rPr lang="en-US" dirty="0" err="1">
                <a:solidFill>
                  <a:schemeClr val="tx1"/>
                </a:solidFill>
              </a:rPr>
              <a:t>və</a:t>
            </a:r>
            <a:r>
              <a:rPr lang="en-US" dirty="0">
                <a:solidFill>
                  <a:schemeClr val="tx1"/>
                </a:solidFill>
              </a:rPr>
              <a:t> 24. </a:t>
            </a:r>
            <a:r>
              <a:rPr lang="en-US" dirty="0" err="1">
                <a:solidFill>
                  <a:schemeClr val="tx1"/>
                </a:solidFill>
              </a:rPr>
              <a:t>Siz</a:t>
            </a:r>
            <a:r>
              <a:rPr lang="en-US" dirty="0">
                <a:solidFill>
                  <a:schemeClr val="tx1"/>
                </a:solidFill>
              </a:rPr>
              <a:t> BMP </a:t>
            </a:r>
            <a:r>
              <a:rPr lang="en-US" dirty="0" err="1">
                <a:solidFill>
                  <a:schemeClr val="tx1"/>
                </a:solidFill>
              </a:rPr>
              <a:t>formatını</a:t>
            </a:r>
            <a:r>
              <a:rPr lang="en-US" dirty="0">
                <a:solidFill>
                  <a:schemeClr val="tx1"/>
                </a:solidFill>
              </a:rPr>
              <a:t> </a:t>
            </a:r>
            <a:r>
              <a:rPr lang="en-US" dirty="0" err="1">
                <a:solidFill>
                  <a:schemeClr val="tx1"/>
                </a:solidFill>
              </a:rPr>
              <a:t>sıxılmamış</a:t>
            </a:r>
            <a:r>
              <a:rPr lang="en-US" dirty="0">
                <a:solidFill>
                  <a:schemeClr val="tx1"/>
                </a:solidFill>
              </a:rPr>
              <a:t> </a:t>
            </a:r>
            <a:r>
              <a:rPr lang="en-US" dirty="0" err="1">
                <a:solidFill>
                  <a:schemeClr val="tx1"/>
                </a:solidFill>
              </a:rPr>
              <a:t>və</a:t>
            </a:r>
            <a:r>
              <a:rPr lang="en-US" dirty="0">
                <a:solidFill>
                  <a:schemeClr val="tx1"/>
                </a:solidFill>
              </a:rPr>
              <a:t> </a:t>
            </a:r>
            <a:r>
              <a:rPr lang="en-US" dirty="0" err="1">
                <a:solidFill>
                  <a:schemeClr val="tx1"/>
                </a:solidFill>
              </a:rPr>
              <a:t>ya</a:t>
            </a:r>
            <a:r>
              <a:rPr lang="en-US" dirty="0">
                <a:solidFill>
                  <a:schemeClr val="tx1"/>
                </a:solidFill>
              </a:rPr>
              <a:t> </a:t>
            </a:r>
            <a:r>
              <a:rPr lang="en-US" dirty="0" err="1">
                <a:solidFill>
                  <a:schemeClr val="tx1"/>
                </a:solidFill>
              </a:rPr>
              <a:t>sıxılmış</a:t>
            </a:r>
            <a:r>
              <a:rPr lang="en-US" dirty="0">
                <a:solidFill>
                  <a:schemeClr val="tx1"/>
                </a:solidFill>
              </a:rPr>
              <a:t> </a:t>
            </a:r>
            <a:r>
              <a:rPr lang="en-US" dirty="0" err="1">
                <a:solidFill>
                  <a:schemeClr val="tx1"/>
                </a:solidFill>
              </a:rPr>
              <a:t>kimi</a:t>
            </a:r>
            <a:r>
              <a:rPr lang="en-US" dirty="0">
                <a:solidFill>
                  <a:schemeClr val="tx1"/>
                </a:solidFill>
              </a:rPr>
              <a:t> </a:t>
            </a:r>
            <a:r>
              <a:rPr lang="en-US" dirty="0" err="1">
                <a:solidFill>
                  <a:schemeClr val="tx1"/>
                </a:solidFill>
              </a:rPr>
              <a:t>istifadə</a:t>
            </a:r>
            <a:r>
              <a:rPr lang="en-US" dirty="0">
                <a:solidFill>
                  <a:schemeClr val="tx1"/>
                </a:solidFill>
              </a:rPr>
              <a:t> </a:t>
            </a:r>
            <a:r>
              <a:rPr lang="en-US" dirty="0" err="1">
                <a:solidFill>
                  <a:schemeClr val="tx1"/>
                </a:solidFill>
              </a:rPr>
              <a:t>edə</a:t>
            </a:r>
            <a:r>
              <a:rPr lang="en-US" dirty="0">
                <a:solidFill>
                  <a:schemeClr val="tx1"/>
                </a:solidFill>
              </a:rPr>
              <a:t> </a:t>
            </a:r>
            <a:r>
              <a:rPr lang="en-US" dirty="0" err="1">
                <a:solidFill>
                  <a:schemeClr val="tx1"/>
                </a:solidFill>
              </a:rPr>
              <a:t>bilərsiniz</a:t>
            </a:r>
            <a:r>
              <a:rPr lang="en-US" dirty="0">
                <a:solidFill>
                  <a:schemeClr val="tx1"/>
                </a:solidFill>
              </a:rPr>
              <a:t>.</a:t>
            </a:r>
            <a:endParaRPr lang="ru-RU" dirty="0">
              <a:solidFill>
                <a:schemeClr val="tx1"/>
              </a:solidFill>
            </a:endParaRPr>
          </a:p>
          <a:p>
            <a:pPr algn="just"/>
            <a:r>
              <a:rPr lang="en-US" dirty="0" err="1">
                <a:solidFill>
                  <a:schemeClr val="tx1"/>
                </a:solidFill>
              </a:rPr>
              <a:t>Toplu</a:t>
            </a:r>
            <a:r>
              <a:rPr lang="en-US" dirty="0">
                <a:solidFill>
                  <a:schemeClr val="tx1"/>
                </a:solidFill>
              </a:rPr>
              <a:t> </a:t>
            </a:r>
            <a:r>
              <a:rPr lang="en-US" dirty="0" err="1">
                <a:solidFill>
                  <a:schemeClr val="tx1"/>
                </a:solidFill>
              </a:rPr>
              <a:t>kodlaşdırma</a:t>
            </a:r>
            <a:r>
              <a:rPr lang="en-US" dirty="0">
                <a:solidFill>
                  <a:schemeClr val="tx1"/>
                </a:solidFill>
              </a:rPr>
              <a:t> </a:t>
            </a:r>
            <a:r>
              <a:rPr lang="en-US" dirty="0" err="1">
                <a:solidFill>
                  <a:schemeClr val="tx1"/>
                </a:solidFill>
              </a:rPr>
              <a:t>metodu</a:t>
            </a:r>
            <a:r>
              <a:rPr lang="en-US" dirty="0">
                <a:solidFill>
                  <a:schemeClr val="tx1"/>
                </a:solidFill>
              </a:rPr>
              <a:t> (RLE) BMP </a:t>
            </a:r>
            <a:r>
              <a:rPr lang="en-US" dirty="0" err="1">
                <a:solidFill>
                  <a:schemeClr val="tx1"/>
                </a:solidFill>
              </a:rPr>
              <a:t>fayllarını</a:t>
            </a:r>
            <a:r>
              <a:rPr lang="en-US" dirty="0">
                <a:solidFill>
                  <a:schemeClr val="tx1"/>
                </a:solidFill>
              </a:rPr>
              <a:t> </a:t>
            </a:r>
            <a:r>
              <a:rPr lang="en-US" dirty="0" err="1">
                <a:solidFill>
                  <a:schemeClr val="tx1"/>
                </a:solidFill>
              </a:rPr>
              <a:t>sıxışdırmaq</a:t>
            </a:r>
            <a:r>
              <a:rPr lang="en-US" dirty="0">
                <a:solidFill>
                  <a:schemeClr val="tx1"/>
                </a:solidFill>
              </a:rPr>
              <a:t> </a:t>
            </a:r>
            <a:r>
              <a:rPr lang="en-US" dirty="0" err="1">
                <a:solidFill>
                  <a:schemeClr val="tx1"/>
                </a:solidFill>
              </a:rPr>
              <a:t>üçün</a:t>
            </a:r>
            <a:r>
              <a:rPr lang="en-US" dirty="0">
                <a:solidFill>
                  <a:schemeClr val="tx1"/>
                </a:solidFill>
              </a:rPr>
              <a:t> </a:t>
            </a:r>
            <a:r>
              <a:rPr lang="en-US" dirty="0" err="1">
                <a:solidFill>
                  <a:schemeClr val="tx1"/>
                </a:solidFill>
              </a:rPr>
              <a:t>istifadə</a:t>
            </a:r>
            <a:r>
              <a:rPr lang="en-US" dirty="0">
                <a:solidFill>
                  <a:schemeClr val="tx1"/>
                </a:solidFill>
              </a:rPr>
              <a:t> </a:t>
            </a:r>
            <a:r>
              <a:rPr lang="en-US" dirty="0" err="1">
                <a:solidFill>
                  <a:schemeClr val="tx1"/>
                </a:solidFill>
              </a:rPr>
              <a:t>olunur</a:t>
            </a:r>
            <a:r>
              <a:rPr lang="en-US" dirty="0">
                <a:solidFill>
                  <a:schemeClr val="tx1"/>
                </a:solidFill>
              </a:rPr>
              <a:t>. Bu </a:t>
            </a:r>
            <a:r>
              <a:rPr lang="en-US" dirty="0" err="1">
                <a:solidFill>
                  <a:schemeClr val="tx1"/>
                </a:solidFill>
              </a:rPr>
              <a:t>vəziyyətdə</a:t>
            </a:r>
            <a:r>
              <a:rPr lang="en-US" dirty="0">
                <a:solidFill>
                  <a:schemeClr val="tx1"/>
                </a:solidFill>
              </a:rPr>
              <a:t>, </a:t>
            </a:r>
            <a:r>
              <a:rPr lang="en-US" dirty="0" err="1">
                <a:solidFill>
                  <a:schemeClr val="tx1"/>
                </a:solidFill>
              </a:rPr>
              <a:t>az</a:t>
            </a:r>
            <a:r>
              <a:rPr lang="en-US" dirty="0">
                <a:solidFill>
                  <a:schemeClr val="tx1"/>
                </a:solidFill>
              </a:rPr>
              <a:t> </a:t>
            </a:r>
            <a:r>
              <a:rPr lang="en-US" dirty="0" err="1">
                <a:solidFill>
                  <a:schemeClr val="tx1"/>
                </a:solidFill>
              </a:rPr>
              <a:t>sayda</a:t>
            </a:r>
            <a:r>
              <a:rPr lang="en-US" dirty="0">
                <a:solidFill>
                  <a:schemeClr val="tx1"/>
                </a:solidFill>
              </a:rPr>
              <a:t> </a:t>
            </a:r>
            <a:r>
              <a:rPr lang="en-US" dirty="0" err="1">
                <a:solidFill>
                  <a:schemeClr val="tx1"/>
                </a:solidFill>
              </a:rPr>
              <a:t>rəng</a:t>
            </a:r>
            <a:r>
              <a:rPr lang="en-US" dirty="0">
                <a:solidFill>
                  <a:schemeClr val="tx1"/>
                </a:solidFill>
              </a:rPr>
              <a:t> </a:t>
            </a:r>
            <a:r>
              <a:rPr lang="en-US" dirty="0" err="1">
                <a:solidFill>
                  <a:schemeClr val="tx1"/>
                </a:solidFill>
              </a:rPr>
              <a:t>ilə</a:t>
            </a:r>
            <a:r>
              <a:rPr lang="en-US" dirty="0">
                <a:solidFill>
                  <a:schemeClr val="tx1"/>
                </a:solidFill>
              </a:rPr>
              <a:t> </a:t>
            </a:r>
            <a:r>
              <a:rPr lang="en-US" dirty="0" err="1">
                <a:solidFill>
                  <a:schemeClr val="tx1"/>
                </a:solidFill>
              </a:rPr>
              <a:t>homojen</a:t>
            </a:r>
            <a:r>
              <a:rPr lang="en-US" dirty="0">
                <a:solidFill>
                  <a:schemeClr val="tx1"/>
                </a:solidFill>
              </a:rPr>
              <a:t> </a:t>
            </a:r>
            <a:r>
              <a:rPr lang="en-US" dirty="0" err="1">
                <a:solidFill>
                  <a:schemeClr val="tx1"/>
                </a:solidFill>
              </a:rPr>
              <a:t>şəkillərin</a:t>
            </a:r>
            <a:r>
              <a:rPr lang="en-US" dirty="0">
                <a:solidFill>
                  <a:schemeClr val="tx1"/>
                </a:solidFill>
              </a:rPr>
              <a:t> </a:t>
            </a:r>
            <a:r>
              <a:rPr lang="en-US" dirty="0" err="1">
                <a:solidFill>
                  <a:schemeClr val="tx1"/>
                </a:solidFill>
              </a:rPr>
              <a:t>kifayət</a:t>
            </a:r>
            <a:r>
              <a:rPr lang="en-US" dirty="0">
                <a:solidFill>
                  <a:schemeClr val="tx1"/>
                </a:solidFill>
              </a:rPr>
              <a:t> </a:t>
            </a:r>
            <a:r>
              <a:rPr lang="en-US" dirty="0" err="1">
                <a:solidFill>
                  <a:schemeClr val="tx1"/>
                </a:solidFill>
              </a:rPr>
              <a:t>qədər</a:t>
            </a:r>
            <a:r>
              <a:rPr lang="en-US" dirty="0">
                <a:solidFill>
                  <a:schemeClr val="tx1"/>
                </a:solidFill>
              </a:rPr>
              <a:t> </a:t>
            </a:r>
            <a:r>
              <a:rPr lang="en-US" dirty="0" err="1">
                <a:solidFill>
                  <a:schemeClr val="tx1"/>
                </a:solidFill>
              </a:rPr>
              <a:t>yüksək</a:t>
            </a:r>
            <a:r>
              <a:rPr lang="en-US" dirty="0">
                <a:solidFill>
                  <a:schemeClr val="tx1"/>
                </a:solidFill>
              </a:rPr>
              <a:t> </a:t>
            </a:r>
            <a:r>
              <a:rPr lang="en-US" dirty="0" err="1">
                <a:solidFill>
                  <a:schemeClr val="tx1"/>
                </a:solidFill>
              </a:rPr>
              <a:t>sıxılma</a:t>
            </a:r>
            <a:r>
              <a:rPr lang="en-US" dirty="0">
                <a:solidFill>
                  <a:schemeClr val="tx1"/>
                </a:solidFill>
              </a:rPr>
              <a:t> </a:t>
            </a:r>
            <a:r>
              <a:rPr lang="en-US" dirty="0" err="1">
                <a:solidFill>
                  <a:schemeClr val="tx1"/>
                </a:solidFill>
              </a:rPr>
              <a:t>nisbətini</a:t>
            </a:r>
            <a:r>
              <a:rPr lang="en-US" dirty="0">
                <a:solidFill>
                  <a:schemeClr val="tx1"/>
                </a:solidFill>
              </a:rPr>
              <a:t> </a:t>
            </a:r>
            <a:r>
              <a:rPr lang="en-US" dirty="0" err="1">
                <a:solidFill>
                  <a:schemeClr val="tx1"/>
                </a:solidFill>
              </a:rPr>
              <a:t>əldə</a:t>
            </a:r>
            <a:r>
              <a:rPr lang="en-US" dirty="0">
                <a:solidFill>
                  <a:schemeClr val="tx1"/>
                </a:solidFill>
              </a:rPr>
              <a:t> </a:t>
            </a:r>
            <a:r>
              <a:rPr lang="en-US" dirty="0" err="1">
                <a:solidFill>
                  <a:schemeClr val="tx1"/>
                </a:solidFill>
              </a:rPr>
              <a:t>edə</a:t>
            </a:r>
            <a:r>
              <a:rPr lang="en-US" dirty="0">
                <a:solidFill>
                  <a:schemeClr val="tx1"/>
                </a:solidFill>
              </a:rPr>
              <a:t> </a:t>
            </a:r>
            <a:r>
              <a:rPr lang="en-US" dirty="0" err="1">
                <a:solidFill>
                  <a:schemeClr val="tx1"/>
                </a:solidFill>
              </a:rPr>
              <a:t>bilərsiniz</a:t>
            </a:r>
            <a:r>
              <a:rPr lang="en-US" dirty="0">
                <a:solidFill>
                  <a:schemeClr val="tx1"/>
                </a:solidFill>
              </a:rPr>
              <a:t>. </a:t>
            </a:r>
            <a:r>
              <a:rPr lang="en-US" dirty="0" err="1">
                <a:solidFill>
                  <a:schemeClr val="tx1"/>
                </a:solidFill>
              </a:rPr>
              <a:t>Bununla</a:t>
            </a:r>
            <a:r>
              <a:rPr lang="en-US" dirty="0">
                <a:solidFill>
                  <a:schemeClr val="tx1"/>
                </a:solidFill>
              </a:rPr>
              <a:t> </a:t>
            </a:r>
            <a:r>
              <a:rPr lang="en-US" dirty="0" err="1">
                <a:solidFill>
                  <a:schemeClr val="tx1"/>
                </a:solidFill>
              </a:rPr>
              <a:t>belə</a:t>
            </a:r>
            <a:r>
              <a:rPr lang="en-US" dirty="0">
                <a:solidFill>
                  <a:schemeClr val="tx1"/>
                </a:solidFill>
              </a:rPr>
              <a:t>, </a:t>
            </a:r>
            <a:r>
              <a:rPr lang="en-US" dirty="0" err="1">
                <a:solidFill>
                  <a:schemeClr val="tx1"/>
                </a:solidFill>
              </a:rPr>
              <a:t>bir</a:t>
            </a:r>
            <a:r>
              <a:rPr lang="en-US" dirty="0">
                <a:solidFill>
                  <a:schemeClr val="tx1"/>
                </a:solidFill>
              </a:rPr>
              <a:t> </a:t>
            </a:r>
            <a:r>
              <a:rPr lang="en-US" dirty="0" err="1">
                <a:solidFill>
                  <a:schemeClr val="tx1"/>
                </a:solidFill>
              </a:rPr>
              <a:t>çox</a:t>
            </a:r>
            <a:r>
              <a:rPr lang="en-US" dirty="0">
                <a:solidFill>
                  <a:schemeClr val="tx1"/>
                </a:solidFill>
              </a:rPr>
              <a:t> </a:t>
            </a:r>
            <a:r>
              <a:rPr lang="en-US" dirty="0" err="1">
                <a:solidFill>
                  <a:schemeClr val="tx1"/>
                </a:solidFill>
              </a:rPr>
              <a:t>proqramlar</a:t>
            </a:r>
            <a:r>
              <a:rPr lang="en-US" dirty="0">
                <a:solidFill>
                  <a:schemeClr val="tx1"/>
                </a:solidFill>
              </a:rPr>
              <a:t> BMP </a:t>
            </a:r>
            <a:r>
              <a:rPr lang="en-US" dirty="0" err="1">
                <a:solidFill>
                  <a:schemeClr val="tx1"/>
                </a:solidFill>
              </a:rPr>
              <a:t>sıxılmasını</a:t>
            </a:r>
            <a:r>
              <a:rPr lang="en-US" dirty="0">
                <a:solidFill>
                  <a:schemeClr val="tx1"/>
                </a:solidFill>
              </a:rPr>
              <a:t> </a:t>
            </a:r>
            <a:r>
              <a:rPr lang="en-US" dirty="0" err="1">
                <a:solidFill>
                  <a:schemeClr val="tx1"/>
                </a:solidFill>
              </a:rPr>
              <a:t>dəstəkləmir</a:t>
            </a:r>
            <a:r>
              <a:rPr lang="en-US" dirty="0">
                <a:solidFill>
                  <a:schemeClr val="tx1"/>
                </a:solidFill>
              </a:rPr>
              <a:t>. </a:t>
            </a:r>
            <a:r>
              <a:rPr lang="en-US" dirty="0" err="1">
                <a:solidFill>
                  <a:schemeClr val="tx1"/>
                </a:solidFill>
              </a:rPr>
              <a:t>Nəzərə</a:t>
            </a:r>
            <a:r>
              <a:rPr lang="en-US" dirty="0">
                <a:solidFill>
                  <a:schemeClr val="tx1"/>
                </a:solidFill>
              </a:rPr>
              <a:t> </a:t>
            </a:r>
            <a:r>
              <a:rPr lang="en-US" dirty="0" err="1">
                <a:solidFill>
                  <a:schemeClr val="tx1"/>
                </a:solidFill>
              </a:rPr>
              <a:t>alın</a:t>
            </a:r>
            <a:r>
              <a:rPr lang="en-US" dirty="0">
                <a:solidFill>
                  <a:schemeClr val="tx1"/>
                </a:solidFill>
              </a:rPr>
              <a:t> </a:t>
            </a:r>
            <a:r>
              <a:rPr lang="en-US" dirty="0" err="1">
                <a:solidFill>
                  <a:schemeClr val="tx1"/>
                </a:solidFill>
              </a:rPr>
              <a:t>ki</a:t>
            </a:r>
            <a:r>
              <a:rPr lang="en-US" dirty="0">
                <a:solidFill>
                  <a:schemeClr val="tx1"/>
                </a:solidFill>
              </a:rPr>
              <a:t>, </a:t>
            </a:r>
            <a:r>
              <a:rPr lang="en-US" dirty="0" err="1">
                <a:solidFill>
                  <a:schemeClr val="tx1"/>
                </a:solidFill>
              </a:rPr>
              <a:t>sıxılmış</a:t>
            </a:r>
            <a:r>
              <a:rPr lang="en-US" dirty="0">
                <a:solidFill>
                  <a:schemeClr val="tx1"/>
                </a:solidFill>
              </a:rPr>
              <a:t> BMP </a:t>
            </a:r>
            <a:r>
              <a:rPr lang="en-US" dirty="0" err="1">
                <a:solidFill>
                  <a:schemeClr val="tx1"/>
                </a:solidFill>
              </a:rPr>
              <a:t>faylları</a:t>
            </a:r>
            <a:r>
              <a:rPr lang="en-US" dirty="0">
                <a:solidFill>
                  <a:schemeClr val="tx1"/>
                </a:solidFill>
              </a:rPr>
              <a:t> * .</a:t>
            </a:r>
            <a:r>
              <a:rPr lang="en-US" dirty="0" err="1">
                <a:solidFill>
                  <a:schemeClr val="tx1"/>
                </a:solidFill>
              </a:rPr>
              <a:t>rle</a:t>
            </a:r>
            <a:r>
              <a:rPr lang="en-US" dirty="0">
                <a:solidFill>
                  <a:schemeClr val="tx1"/>
                </a:solidFill>
              </a:rPr>
              <a:t> </a:t>
            </a:r>
            <a:r>
              <a:rPr lang="en-US" dirty="0" err="1">
                <a:solidFill>
                  <a:schemeClr val="tx1"/>
                </a:solidFill>
              </a:rPr>
              <a:t>uzantısına</a:t>
            </a:r>
            <a:r>
              <a:rPr lang="en-US" dirty="0">
                <a:solidFill>
                  <a:schemeClr val="tx1"/>
                </a:solidFill>
              </a:rPr>
              <a:t> </a:t>
            </a:r>
            <a:r>
              <a:rPr lang="en-US" dirty="0" err="1">
                <a:solidFill>
                  <a:schemeClr val="tx1"/>
                </a:solidFill>
              </a:rPr>
              <a:t>malik</a:t>
            </a:r>
            <a:r>
              <a:rPr lang="en-US" dirty="0">
                <a:solidFill>
                  <a:schemeClr val="tx1"/>
                </a:solidFill>
              </a:rPr>
              <a:t> </a:t>
            </a:r>
            <a:r>
              <a:rPr lang="en-US" dirty="0" err="1">
                <a:solidFill>
                  <a:schemeClr val="tx1"/>
                </a:solidFill>
              </a:rPr>
              <a:t>ola</a:t>
            </a:r>
            <a:r>
              <a:rPr lang="en-US" dirty="0">
                <a:solidFill>
                  <a:schemeClr val="tx1"/>
                </a:solidFill>
              </a:rPr>
              <a:t> </a:t>
            </a:r>
            <a:r>
              <a:rPr lang="en-US" dirty="0" err="1">
                <a:solidFill>
                  <a:schemeClr val="tx1"/>
                </a:solidFill>
              </a:rPr>
              <a:t>bilər</a:t>
            </a:r>
            <a:r>
              <a:rPr lang="en-US" dirty="0">
                <a:solidFill>
                  <a:schemeClr val="tx1"/>
                </a:solidFill>
              </a:rPr>
              <a:t>.</a:t>
            </a:r>
            <a:endParaRPr lang="ru-RU" dirty="0">
              <a:solidFill>
                <a:schemeClr val="tx1"/>
              </a:solidFill>
            </a:endParaRPr>
          </a:p>
          <a:p>
            <a:pPr algn="just"/>
            <a:endParaRPr lang="ru-RU" dirty="0"/>
          </a:p>
          <a:p>
            <a:endParaRPr lang="ru-RU" dirty="0"/>
          </a:p>
        </p:txBody>
      </p:sp>
    </p:spTree>
    <p:extLst>
      <p:ext uri="{BB962C8B-B14F-4D97-AF65-F5344CB8AC3E}">
        <p14:creationId xmlns:p14="http://schemas.microsoft.com/office/powerpoint/2010/main" val="388140209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1554480"/>
            <a:ext cx="10363826" cy="4236719"/>
          </a:xfrm>
        </p:spPr>
        <p:txBody>
          <a:bodyPr>
            <a:normAutofit/>
          </a:bodyPr>
          <a:lstStyle/>
          <a:p>
            <a:r>
              <a:rPr lang="en-US" dirty="0" err="1"/>
              <a:t>Bununla</a:t>
            </a:r>
            <a:r>
              <a:rPr lang="en-US" dirty="0"/>
              <a:t> </a:t>
            </a:r>
            <a:r>
              <a:rPr lang="en-US" dirty="0" err="1"/>
              <a:t>əlaqədar</a:t>
            </a:r>
            <a:r>
              <a:rPr lang="en-US" dirty="0"/>
              <a:t> </a:t>
            </a:r>
            <a:r>
              <a:rPr lang="en-US" dirty="0" err="1"/>
              <a:t>olaraq</a:t>
            </a:r>
            <a:r>
              <a:rPr lang="en-US" dirty="0"/>
              <a:t>, 1989-cu </a:t>
            </a:r>
            <a:r>
              <a:rPr lang="en-US" dirty="0" err="1"/>
              <a:t>ildə</a:t>
            </a:r>
            <a:r>
              <a:rPr lang="en-US" dirty="0"/>
              <a:t> </a:t>
            </a:r>
            <a:r>
              <a:rPr lang="en-US" dirty="0" err="1"/>
              <a:t>bu</a:t>
            </a:r>
            <a:r>
              <a:rPr lang="en-US" dirty="0"/>
              <a:t> </a:t>
            </a:r>
            <a:r>
              <a:rPr lang="en-US" dirty="0" err="1"/>
              <a:t>problemləri</a:t>
            </a:r>
            <a:r>
              <a:rPr lang="en-US" dirty="0"/>
              <a:t>, </a:t>
            </a:r>
            <a:r>
              <a:rPr lang="en-US" dirty="0" err="1"/>
              <a:t>daha</a:t>
            </a:r>
            <a:r>
              <a:rPr lang="en-US" dirty="0"/>
              <a:t> </a:t>
            </a:r>
            <a:r>
              <a:rPr lang="en-US" dirty="0" err="1"/>
              <a:t>doğrusu</a:t>
            </a:r>
            <a:r>
              <a:rPr lang="en-US" dirty="0"/>
              <a:t>, </a:t>
            </a:r>
            <a:r>
              <a:rPr lang="en-US" dirty="0" err="1"/>
              <a:t>sonuncu</a:t>
            </a:r>
            <a:r>
              <a:rPr lang="en-US" dirty="0"/>
              <a:t> </a:t>
            </a:r>
            <a:r>
              <a:rPr lang="en-US" dirty="0" err="1"/>
              <a:t>ikisini</a:t>
            </a:r>
            <a:r>
              <a:rPr lang="en-US" dirty="0"/>
              <a:t> </a:t>
            </a:r>
            <a:r>
              <a:rPr lang="en-US" dirty="0" err="1"/>
              <a:t>bir</a:t>
            </a:r>
            <a:r>
              <a:rPr lang="en-US" dirty="0"/>
              <a:t> </a:t>
            </a:r>
            <a:r>
              <a:rPr lang="en-US" dirty="0" err="1"/>
              <a:t>qədər</a:t>
            </a:r>
            <a:r>
              <a:rPr lang="en-US" dirty="0"/>
              <a:t> </a:t>
            </a:r>
            <a:r>
              <a:rPr lang="en-US" dirty="0" err="1"/>
              <a:t>yumşaltmaq</a:t>
            </a:r>
            <a:r>
              <a:rPr lang="en-US" dirty="0"/>
              <a:t> </a:t>
            </a:r>
            <a:r>
              <a:rPr lang="en-US" dirty="0" err="1"/>
              <a:t>üçün</a:t>
            </a:r>
            <a:r>
              <a:rPr lang="en-US" dirty="0"/>
              <a:t> </a:t>
            </a:r>
            <a:r>
              <a:rPr lang="en-US" dirty="0" err="1"/>
              <a:t>nəzərdə</a:t>
            </a:r>
            <a:r>
              <a:rPr lang="en-US" dirty="0"/>
              <a:t> </a:t>
            </a:r>
            <a:r>
              <a:rPr lang="en-US" dirty="0" err="1"/>
              <a:t>tutulmuş</a:t>
            </a:r>
            <a:r>
              <a:rPr lang="en-US" dirty="0"/>
              <a:t> </a:t>
            </a:r>
            <a:r>
              <a:rPr lang="en-US" dirty="0" err="1"/>
              <a:t>yeni</a:t>
            </a:r>
            <a:r>
              <a:rPr lang="en-US" dirty="0"/>
              <a:t> "GIF89a" </a:t>
            </a:r>
            <a:r>
              <a:rPr lang="en-US" dirty="0" err="1"/>
              <a:t>standartı</a:t>
            </a:r>
            <a:r>
              <a:rPr lang="en-US" dirty="0"/>
              <a:t> </a:t>
            </a:r>
            <a:r>
              <a:rPr lang="en-US" dirty="0" err="1"/>
              <a:t>hazırlanmışdır</a:t>
            </a:r>
            <a:r>
              <a:rPr lang="en-US" dirty="0"/>
              <a:t>.</a:t>
            </a:r>
            <a:endParaRPr lang="ru-RU" dirty="0"/>
          </a:p>
          <a:p>
            <a:r>
              <a:rPr lang="en-US" dirty="0"/>
              <a:t>Bu </a:t>
            </a:r>
            <a:r>
              <a:rPr lang="en-US" dirty="0" err="1"/>
              <a:t>formatın</a:t>
            </a:r>
            <a:r>
              <a:rPr lang="en-US" dirty="0"/>
              <a:t> </a:t>
            </a:r>
            <a:r>
              <a:rPr lang="en-US" dirty="0" err="1"/>
              <a:t>iki</a:t>
            </a:r>
            <a:r>
              <a:rPr lang="en-US" dirty="0"/>
              <a:t> </a:t>
            </a:r>
            <a:r>
              <a:rPr lang="en-US" dirty="0" err="1"/>
              <a:t>xüsusiyyətini</a:t>
            </a:r>
            <a:r>
              <a:rPr lang="en-US" dirty="0"/>
              <a:t> </a:t>
            </a:r>
            <a:r>
              <a:rPr lang="en-US" dirty="0" err="1"/>
              <a:t>qeyd</a:t>
            </a:r>
            <a:r>
              <a:rPr lang="en-US" dirty="0"/>
              <a:t> </a:t>
            </a:r>
            <a:r>
              <a:rPr lang="en-US" dirty="0" err="1"/>
              <a:t>edək</a:t>
            </a:r>
            <a:r>
              <a:rPr lang="en-US" dirty="0"/>
              <a:t>. </a:t>
            </a:r>
            <a:r>
              <a:rPr lang="en-US" dirty="0" err="1"/>
              <a:t>Birincisi</a:t>
            </a:r>
            <a:r>
              <a:rPr lang="en-US" dirty="0"/>
              <a:t> interlaced </a:t>
            </a:r>
            <a:r>
              <a:rPr lang="en-US" dirty="0" err="1"/>
              <a:t>dəstəkdir</a:t>
            </a:r>
            <a:r>
              <a:rPr lang="en-US" dirty="0"/>
              <a:t>. </a:t>
            </a:r>
            <a:r>
              <a:rPr lang="en-US" dirty="0" err="1"/>
              <a:t>Yeni</a:t>
            </a:r>
            <a:r>
              <a:rPr lang="en-US" dirty="0"/>
              <a:t> </a:t>
            </a:r>
            <a:r>
              <a:rPr lang="en-US" dirty="0" err="1"/>
              <a:t>formatda</a:t>
            </a:r>
            <a:r>
              <a:rPr lang="en-US" dirty="0"/>
              <a:t> </a:t>
            </a:r>
            <a:r>
              <a:rPr lang="en-US" dirty="0" err="1"/>
              <a:t>şəkil</a:t>
            </a:r>
            <a:r>
              <a:rPr lang="en-US" dirty="0"/>
              <a:t> </a:t>
            </a:r>
            <a:r>
              <a:rPr lang="en-US" dirty="0" err="1"/>
              <a:t>sətirlərini</a:t>
            </a:r>
            <a:r>
              <a:rPr lang="en-US" dirty="0"/>
              <a:t> </a:t>
            </a:r>
            <a:r>
              <a:rPr lang="en-US" dirty="0" err="1"/>
              <a:t>nəinki</a:t>
            </a:r>
            <a:r>
              <a:rPr lang="en-US" dirty="0"/>
              <a:t> </a:t>
            </a:r>
            <a:r>
              <a:rPr lang="en-US" dirty="0" err="1"/>
              <a:t>ardıcıl</a:t>
            </a:r>
            <a:r>
              <a:rPr lang="en-US" dirty="0"/>
              <a:t> </a:t>
            </a:r>
            <a:r>
              <a:rPr lang="en-US" dirty="0" err="1"/>
              <a:t>olaraq</a:t>
            </a:r>
            <a:r>
              <a:rPr lang="en-US" dirty="0"/>
              <a:t>, </a:t>
            </a:r>
            <a:r>
              <a:rPr lang="en-US" dirty="0" err="1"/>
              <a:t>həm</a:t>
            </a:r>
            <a:r>
              <a:rPr lang="en-US" dirty="0"/>
              <a:t> </a:t>
            </a:r>
            <a:r>
              <a:rPr lang="en-US" dirty="0" err="1"/>
              <a:t>də</a:t>
            </a:r>
            <a:r>
              <a:rPr lang="en-US" dirty="0"/>
              <a:t> </a:t>
            </a:r>
            <a:r>
              <a:rPr lang="en-US" dirty="0" err="1"/>
              <a:t>fərqli</a:t>
            </a:r>
            <a:r>
              <a:rPr lang="en-US" dirty="0"/>
              <a:t> </a:t>
            </a:r>
            <a:r>
              <a:rPr lang="en-US" dirty="0" err="1"/>
              <a:t>ardıcıllıqla</a:t>
            </a:r>
            <a:r>
              <a:rPr lang="en-US" dirty="0"/>
              <a:t> - </a:t>
            </a:r>
            <a:r>
              <a:rPr lang="en-US" dirty="0" err="1"/>
              <a:t>əvvəlcə</a:t>
            </a:r>
            <a:r>
              <a:rPr lang="en-US" dirty="0"/>
              <a:t> </a:t>
            </a:r>
            <a:r>
              <a:rPr lang="en-US" dirty="0" err="1"/>
              <a:t>hər</a:t>
            </a:r>
            <a:r>
              <a:rPr lang="en-US" dirty="0"/>
              <a:t> </a:t>
            </a:r>
            <a:r>
              <a:rPr lang="en-US" dirty="0" err="1"/>
              <a:t>səkkizinci</a:t>
            </a:r>
            <a:r>
              <a:rPr lang="en-US" dirty="0"/>
              <a:t> </a:t>
            </a:r>
            <a:r>
              <a:rPr lang="en-US" dirty="0" err="1"/>
              <a:t>sətir</a:t>
            </a:r>
            <a:r>
              <a:rPr lang="en-US" dirty="0"/>
              <a:t>, </a:t>
            </a:r>
            <a:r>
              <a:rPr lang="en-US" dirty="0" err="1"/>
              <a:t>sonra</a:t>
            </a:r>
            <a:r>
              <a:rPr lang="en-US" dirty="0"/>
              <a:t> </a:t>
            </a:r>
            <a:r>
              <a:rPr lang="en-US" dirty="0" err="1"/>
              <a:t>hər</a:t>
            </a:r>
            <a:r>
              <a:rPr lang="en-US" dirty="0"/>
              <a:t> </a:t>
            </a:r>
            <a:r>
              <a:rPr lang="en-US" dirty="0" err="1"/>
              <a:t>dördüncü</a:t>
            </a:r>
            <a:r>
              <a:rPr lang="en-US" dirty="0"/>
              <a:t>, </a:t>
            </a:r>
            <a:r>
              <a:rPr lang="en-US" dirty="0" err="1"/>
              <a:t>sonra</a:t>
            </a:r>
            <a:r>
              <a:rPr lang="en-US" dirty="0"/>
              <a:t> </a:t>
            </a:r>
            <a:r>
              <a:rPr lang="en-US" dirty="0" err="1"/>
              <a:t>hər</a:t>
            </a:r>
            <a:r>
              <a:rPr lang="en-US" dirty="0"/>
              <a:t> </a:t>
            </a:r>
            <a:r>
              <a:rPr lang="en-US" dirty="0" err="1"/>
              <a:t>saniyə</a:t>
            </a:r>
            <a:r>
              <a:rPr lang="en-US" dirty="0"/>
              <a:t> </a:t>
            </a:r>
            <a:r>
              <a:rPr lang="en-US" dirty="0" err="1"/>
              <a:t>və</a:t>
            </a:r>
            <a:r>
              <a:rPr lang="en-US" dirty="0"/>
              <a:t> </a:t>
            </a:r>
            <a:r>
              <a:rPr lang="en-US" dirty="0" err="1"/>
              <a:t>nəhayət</a:t>
            </a:r>
            <a:r>
              <a:rPr lang="en-US" dirty="0"/>
              <a:t>, </a:t>
            </a:r>
            <a:r>
              <a:rPr lang="en-US" dirty="0" err="1"/>
              <a:t>bütün</a:t>
            </a:r>
            <a:r>
              <a:rPr lang="en-US" dirty="0"/>
              <a:t> </a:t>
            </a:r>
            <a:r>
              <a:rPr lang="en-US" dirty="0" err="1"/>
              <a:t>qalanları</a:t>
            </a:r>
            <a:r>
              <a:rPr lang="en-US" dirty="0"/>
              <a:t> </a:t>
            </a:r>
            <a:r>
              <a:rPr lang="en-US" dirty="0" err="1"/>
              <a:t>saxlamaq</a:t>
            </a:r>
            <a:r>
              <a:rPr lang="en-US" dirty="0"/>
              <a:t> </a:t>
            </a:r>
            <a:r>
              <a:rPr lang="en-US" dirty="0" err="1"/>
              <a:t>mümkün</a:t>
            </a:r>
            <a:r>
              <a:rPr lang="en-US" dirty="0"/>
              <a:t> </a:t>
            </a:r>
            <a:r>
              <a:rPr lang="en-US" dirty="0" err="1"/>
              <a:t>olub</a:t>
            </a:r>
            <a:r>
              <a:rPr lang="en-US" dirty="0"/>
              <a:t>. Bu, </a:t>
            </a:r>
            <a:r>
              <a:rPr lang="en-US" dirty="0" err="1"/>
              <a:t>istifadəçilərə</a:t>
            </a:r>
            <a:r>
              <a:rPr lang="en-US" dirty="0"/>
              <a:t> </a:t>
            </a:r>
            <a:r>
              <a:rPr lang="en-US" dirty="0" err="1"/>
              <a:t>təsvirin</a:t>
            </a:r>
            <a:r>
              <a:rPr lang="en-US" dirty="0"/>
              <a:t> </a:t>
            </a:r>
            <a:r>
              <a:rPr lang="en-US" dirty="0" err="1"/>
              <a:t>yalnız</a:t>
            </a:r>
            <a:r>
              <a:rPr lang="en-US" dirty="0"/>
              <a:t> </a:t>
            </a:r>
            <a:r>
              <a:rPr lang="en-US" dirty="0" err="1"/>
              <a:t>səkkizdə</a:t>
            </a:r>
            <a:r>
              <a:rPr lang="en-US" dirty="0"/>
              <a:t> </a:t>
            </a:r>
            <a:r>
              <a:rPr lang="en-US" dirty="0" err="1"/>
              <a:t>birini</a:t>
            </a:r>
            <a:r>
              <a:rPr lang="en-US" dirty="0"/>
              <a:t> </a:t>
            </a:r>
            <a:r>
              <a:rPr lang="en-US" dirty="0" err="1"/>
              <a:t>yükləmək</a:t>
            </a:r>
            <a:r>
              <a:rPr lang="en-US" dirty="0"/>
              <a:t> </a:t>
            </a:r>
            <a:r>
              <a:rPr lang="en-US" dirty="0" err="1"/>
              <a:t>imkanı</a:t>
            </a:r>
            <a:r>
              <a:rPr lang="en-US" dirty="0"/>
              <a:t> </a:t>
            </a:r>
            <a:r>
              <a:rPr lang="en-US" dirty="0" err="1"/>
              <a:t>verdi</a:t>
            </a:r>
            <a:r>
              <a:rPr lang="en-US" dirty="0"/>
              <a:t> </a:t>
            </a:r>
            <a:r>
              <a:rPr lang="en-US" dirty="0" err="1"/>
              <a:t>ki</a:t>
            </a:r>
            <a:r>
              <a:rPr lang="en-US" dirty="0"/>
              <a:t>, </a:t>
            </a:r>
            <a:r>
              <a:rPr lang="en-US" dirty="0" err="1"/>
              <a:t>onu</a:t>
            </a:r>
            <a:r>
              <a:rPr lang="en-US" dirty="0"/>
              <a:t> </a:t>
            </a:r>
            <a:r>
              <a:rPr lang="en-US" dirty="0" err="1"/>
              <a:t>təqdim</a:t>
            </a:r>
            <a:r>
              <a:rPr lang="en-US" dirty="0"/>
              <a:t> </a:t>
            </a:r>
            <a:r>
              <a:rPr lang="en-US" dirty="0" err="1"/>
              <a:t>etsinlər</a:t>
            </a:r>
            <a:r>
              <a:rPr lang="en-US" dirty="0"/>
              <a:t> </a:t>
            </a:r>
            <a:r>
              <a:rPr lang="en-US" dirty="0" err="1"/>
              <a:t>və</a:t>
            </a:r>
            <a:r>
              <a:rPr lang="en-US" dirty="0"/>
              <a:t> </a:t>
            </a:r>
            <a:r>
              <a:rPr lang="en-US" dirty="0" err="1"/>
              <a:t>onu</a:t>
            </a:r>
            <a:r>
              <a:rPr lang="en-US" dirty="0"/>
              <a:t> </a:t>
            </a:r>
            <a:r>
              <a:rPr lang="en-US" dirty="0" err="1"/>
              <a:t>daha</a:t>
            </a:r>
            <a:r>
              <a:rPr lang="en-US" dirty="0"/>
              <a:t> da </a:t>
            </a:r>
            <a:r>
              <a:rPr lang="en-US" dirty="0" err="1"/>
              <a:t>yükləmək</a:t>
            </a:r>
            <a:r>
              <a:rPr lang="en-US" dirty="0"/>
              <a:t> </a:t>
            </a:r>
            <a:r>
              <a:rPr lang="en-US" dirty="0" err="1"/>
              <a:t>barədə</a:t>
            </a:r>
            <a:r>
              <a:rPr lang="en-US" dirty="0"/>
              <a:t> </a:t>
            </a:r>
            <a:r>
              <a:rPr lang="en-US" dirty="0" err="1"/>
              <a:t>qərar</a:t>
            </a:r>
            <a:r>
              <a:rPr lang="en-US" dirty="0"/>
              <a:t> </a:t>
            </a:r>
            <a:r>
              <a:rPr lang="en-US" dirty="0" err="1"/>
              <a:t>verə</a:t>
            </a:r>
            <a:r>
              <a:rPr lang="en-US" dirty="0"/>
              <a:t> </a:t>
            </a:r>
            <a:r>
              <a:rPr lang="en-US" dirty="0" err="1"/>
              <a:t>bilsinlər</a:t>
            </a:r>
            <a:r>
              <a:rPr lang="en-US" dirty="0"/>
              <a:t>.</a:t>
            </a:r>
            <a:endParaRPr lang="ru-RU" dirty="0"/>
          </a:p>
          <a:p>
            <a:endParaRPr lang="ru-RU" dirty="0"/>
          </a:p>
        </p:txBody>
      </p:sp>
    </p:spTree>
    <p:extLst>
      <p:ext uri="{BB962C8B-B14F-4D97-AF65-F5344CB8AC3E}">
        <p14:creationId xmlns:p14="http://schemas.microsoft.com/office/powerpoint/2010/main" val="3321352610"/>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15923"/>
          </a:xfrm>
        </p:spPr>
        <p:txBody>
          <a:bodyPr>
            <a:normAutofit fontScale="90000"/>
          </a:bodyPr>
          <a:lstStyle/>
          <a:p>
            <a:r>
              <a:rPr lang="az-Latn-AZ" sz="4000" dirty="0">
                <a:solidFill>
                  <a:schemeClr val="tx1">
                    <a:lumMod val="95000"/>
                    <a:lumOff val="5000"/>
                  </a:schemeClr>
                </a:solidFill>
                <a:latin typeface="Algerian" panose="04020705040A02060702" pitchFamily="82" charset="0"/>
              </a:rPr>
              <a:t>Təsvirin kvadratlıq əmsalı </a:t>
            </a:r>
            <a:r>
              <a:rPr lang="az-Latn-AZ" dirty="0">
                <a:solidFill>
                  <a:srgbClr val="FF0000"/>
                </a:solidFill>
              </a:rPr>
              <a:t>   </a:t>
            </a:r>
            <a:br>
              <a:rPr lang="az-Latn-AZ" dirty="0">
                <a:solidFill>
                  <a:srgbClr val="FF0000"/>
                </a:solidFill>
              </a:rPr>
            </a:br>
            <a:endParaRPr lang="ru-RU" dirty="0"/>
          </a:p>
        </p:txBody>
      </p:sp>
      <p:sp>
        <p:nvSpPr>
          <p:cNvPr id="3" name="Content Placeholder 2"/>
          <p:cNvSpPr>
            <a:spLocks noGrp="1"/>
          </p:cNvSpPr>
          <p:nvPr>
            <p:ph sz="quarter" idx="13"/>
          </p:nvPr>
        </p:nvSpPr>
        <p:spPr>
          <a:xfrm>
            <a:off x="913774" y="1874519"/>
            <a:ext cx="10364452" cy="3337561"/>
          </a:xfrm>
        </p:spPr>
        <p:txBody>
          <a:bodyPr>
            <a:normAutofit fontScale="85000" lnSpcReduction="20000"/>
          </a:bodyPr>
          <a:lstStyle/>
          <a:p>
            <a:pPr marL="101600" indent="0" algn="just">
              <a:buNone/>
            </a:pPr>
            <a:r>
              <a:rPr lang="az-Latn-AZ" sz="2600" dirty="0"/>
              <a:t>Bitmapdakı istənilən pikselin rəngi bitlərin birləşməsindən istifadə edərək kompüterdə saxlanılır. Bunun üçün nə qədər çox bit istifadə edilərsə, bir o qədər çox rəng çalarları əldə edilə bilər. Kompüterin hər hansı bir piksel üçün istifadə etdiyi bitlərin sayı </a:t>
            </a:r>
            <a:r>
              <a:rPr lang="az-Latn-AZ" sz="2600" dirty="0">
                <a:solidFill>
                  <a:srgbClr val="FF0000"/>
                </a:solidFill>
              </a:rPr>
              <a:t>pikselin bit dərinliyi </a:t>
            </a:r>
            <a:r>
              <a:rPr lang="az-Latn-AZ" sz="2600" dirty="0"/>
              <a:t>adlanır. Ən sadə bitmap yalnız iki mümkün rəngə malik piksellərdən ibarətdir, qara və ağ və buna görə də bu növ piksellərdən ibarət şəkillər </a:t>
            </a:r>
            <a:r>
              <a:rPr lang="az-Latn-AZ" sz="2600" dirty="0">
                <a:solidFill>
                  <a:srgbClr val="FF0000"/>
                </a:solidFill>
              </a:rPr>
              <a:t>tək</a:t>
            </a:r>
            <a:r>
              <a:rPr lang="az-Latn-AZ" sz="2600" dirty="0"/>
              <a:t> </a:t>
            </a:r>
            <a:r>
              <a:rPr lang="az-Latn-AZ" sz="2600" dirty="0">
                <a:solidFill>
                  <a:srgbClr val="FF0000"/>
                </a:solidFill>
              </a:rPr>
              <a:t>bitli</a:t>
            </a:r>
            <a:r>
              <a:rPr lang="az-Latn-AZ" sz="2600" dirty="0"/>
              <a:t> </a:t>
            </a:r>
            <a:r>
              <a:rPr lang="az-Latn-AZ" sz="2600" dirty="0">
                <a:solidFill>
                  <a:srgbClr val="FF0000"/>
                </a:solidFill>
              </a:rPr>
              <a:t>təsvirlər</a:t>
            </a:r>
            <a:r>
              <a:rPr lang="az-Latn-AZ" sz="2600" dirty="0"/>
              <a:t> adlanır. Mövcud rənglərin və ya boz çalarlarının sayı 2-dir, bu piksel başına bit sayının gücüdür. 24-bit rənglər 16 milyondan çox rəng təqdim edir və tez-tez </a:t>
            </a:r>
            <a:r>
              <a:rPr lang="az-Latn-AZ" sz="2600" dirty="0">
                <a:solidFill>
                  <a:srgbClr val="FF0000"/>
                </a:solidFill>
              </a:rPr>
              <a:t>təbii rənglər </a:t>
            </a:r>
            <a:r>
              <a:rPr lang="az-Latn-AZ" sz="2600" dirty="0"/>
              <a:t>adlanır.</a:t>
            </a:r>
          </a:p>
          <a:p>
            <a:pPr marL="101600" indent="0" algn="just">
              <a:buNone/>
            </a:pPr>
            <a:endParaRPr lang="ru-RU" dirty="0"/>
          </a:p>
          <a:p>
            <a:endParaRPr lang="ru-RU" dirty="0"/>
          </a:p>
        </p:txBody>
      </p:sp>
    </p:spTree>
    <p:extLst>
      <p:ext uri="{BB962C8B-B14F-4D97-AF65-F5344CB8AC3E}">
        <p14:creationId xmlns:p14="http://schemas.microsoft.com/office/powerpoint/2010/main" val="274125709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71500" y="937259"/>
            <a:ext cx="5425440" cy="5242560"/>
          </a:xfrm>
        </p:spPr>
        <p:txBody>
          <a:bodyPr>
            <a:normAutofit fontScale="55000" lnSpcReduction="20000"/>
          </a:bodyPr>
          <a:lstStyle/>
          <a:p>
            <a:pPr marL="101600" indent="0" algn="just">
              <a:buNone/>
            </a:pPr>
            <a:r>
              <a:rPr lang="az-Latn-AZ" sz="2600" b="1" dirty="0">
                <a:latin typeface="Times New Roman" panose="02020603050405020304" pitchFamily="18" charset="0"/>
                <a:cs typeface="Times New Roman" panose="02020603050405020304" pitchFamily="18" charset="0"/>
              </a:rPr>
              <a:t>Piksellərin öz ölçüləri olmadığı üçün onları yalnız monitor və ya printer kimi müəyyən növ cihazlara çıxararkən əldə edilir. Bitmapın faktiki ölçülərini yadda saxlamaq üçün bitmap faylları bəzən bitmapın həllini saxlayır. Qətnamə sadəcə müəyyən bir sahədəki elementlərin sayıdır. Bitmap qrafikası haqqında danışarkən, minimum element adətən bir </a:t>
            </a:r>
            <a:r>
              <a:rPr lang="az-Latn-AZ" sz="2600" b="1" dirty="0">
                <a:solidFill>
                  <a:srgbClr val="FF0000"/>
                </a:solidFill>
                <a:latin typeface="Times New Roman" panose="02020603050405020304" pitchFamily="18" charset="0"/>
                <a:cs typeface="Times New Roman" panose="02020603050405020304" pitchFamily="18" charset="0"/>
              </a:rPr>
              <a:t>piksel</a:t>
            </a:r>
            <a:r>
              <a:rPr lang="az-Latn-AZ" sz="2600" b="1" dirty="0">
                <a:latin typeface="Times New Roman" panose="02020603050405020304" pitchFamily="18" charset="0"/>
                <a:cs typeface="Times New Roman" panose="02020603050405020304" pitchFamily="18" charset="0"/>
              </a:rPr>
              <a:t>, göstərilən sahə isə bir </a:t>
            </a:r>
            <a:r>
              <a:rPr lang="az-Latn-AZ" sz="2600" b="1" dirty="0">
                <a:solidFill>
                  <a:srgbClr val="FF0000"/>
                </a:solidFill>
                <a:latin typeface="Times New Roman" panose="02020603050405020304" pitchFamily="18" charset="0"/>
                <a:cs typeface="Times New Roman" panose="02020603050405020304" pitchFamily="18" charset="0"/>
              </a:rPr>
              <a:t>dyümdür(1 dyüm =2,54 sm)</a:t>
            </a:r>
            <a:r>
              <a:rPr lang="az-Latn-AZ" sz="2600" b="1" dirty="0">
                <a:latin typeface="Times New Roman" panose="02020603050405020304" pitchFamily="18" charset="0"/>
                <a:cs typeface="Times New Roman" panose="02020603050405020304" pitchFamily="18" charset="0"/>
              </a:rPr>
              <a:t>. Buna görə də rastr qrafika fayllarının həlli bir düym üçün piksellə təyin edilir. Bitmap faylları böyük miqdarda kompüter yaddaşını tutur. Bəzi şəkillər çox sayda pikselə görə çox yaddaş tutur, hər hansı biri yaddaşın müəyyən hissəsini tutur. Bitmapın tutduğu yaddaşın həcminə üç fakt ən çox təsir edir:</a:t>
            </a:r>
            <a:endParaRPr lang="ru-RU" sz="2600" b="1" dirty="0">
              <a:latin typeface="Times New Roman" panose="02020603050405020304" pitchFamily="18" charset="0"/>
              <a:cs typeface="Times New Roman" panose="02020603050405020304" pitchFamily="18" charset="0"/>
            </a:endParaRPr>
          </a:p>
          <a:p>
            <a:pPr algn="just"/>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təsvir</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ölçüsü</a:t>
            </a:r>
            <a:r>
              <a:rPr lang="en-US" sz="2600" b="1" dirty="0">
                <a:latin typeface="Times New Roman" panose="02020603050405020304" pitchFamily="18" charset="0"/>
                <a:cs typeface="Times New Roman" panose="02020603050405020304" pitchFamily="18" charset="0"/>
              </a:rPr>
              <a:t>;</a:t>
            </a:r>
            <a:endParaRPr lang="ru-RU" sz="2600" b="1" dirty="0">
              <a:latin typeface="Times New Roman" panose="02020603050405020304" pitchFamily="18" charset="0"/>
              <a:cs typeface="Times New Roman" panose="02020603050405020304" pitchFamily="18" charset="0"/>
            </a:endParaRPr>
          </a:p>
          <a:p>
            <a:pPr algn="just"/>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rəngin</a:t>
            </a:r>
            <a:r>
              <a:rPr lang="en-US" sz="2600" b="1" dirty="0">
                <a:latin typeface="Times New Roman" panose="02020603050405020304" pitchFamily="18" charset="0"/>
                <a:cs typeface="Times New Roman" panose="02020603050405020304" pitchFamily="18" charset="0"/>
              </a:rPr>
              <a:t> bit </a:t>
            </a:r>
            <a:r>
              <a:rPr lang="en-US" sz="2600" b="1" dirty="0" err="1">
                <a:latin typeface="Times New Roman" panose="02020603050405020304" pitchFamily="18" charset="0"/>
                <a:cs typeface="Times New Roman" panose="02020603050405020304" pitchFamily="18" charset="0"/>
              </a:rPr>
              <a:t>dərinliyi</a:t>
            </a:r>
            <a:r>
              <a:rPr lang="en-US" sz="2600" b="1" dirty="0">
                <a:latin typeface="Times New Roman" panose="02020603050405020304" pitchFamily="18" charset="0"/>
                <a:cs typeface="Times New Roman" panose="02020603050405020304" pitchFamily="18" charset="0"/>
              </a:rPr>
              <a:t>;</a:t>
            </a:r>
            <a:endParaRPr lang="ru-RU" sz="2600" b="1" dirty="0">
              <a:latin typeface="Times New Roman" panose="02020603050405020304" pitchFamily="18" charset="0"/>
              <a:cs typeface="Times New Roman" panose="02020603050405020304" pitchFamily="18" charset="0"/>
            </a:endParaRPr>
          </a:p>
          <a:p>
            <a:pPr algn="just"/>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şəkli</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saxlamaq</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üçün</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istifadə</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olunan</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fayl</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formatı</a:t>
            </a:r>
            <a:r>
              <a:rPr lang="en-US" sz="2600" b="1" dirty="0">
                <a:latin typeface="Times New Roman" panose="02020603050405020304" pitchFamily="18" charset="0"/>
                <a:cs typeface="Times New Roman" panose="02020603050405020304" pitchFamily="18" charset="0"/>
              </a:rPr>
              <a:t>.</a:t>
            </a:r>
            <a:endParaRPr lang="ru-RU" sz="2600" b="1" dirty="0">
              <a:latin typeface="Times New Roman" panose="02020603050405020304" pitchFamily="18" charset="0"/>
              <a:cs typeface="Times New Roman" panose="02020603050405020304" pitchFamily="18" charset="0"/>
            </a:endParaRPr>
          </a:p>
          <a:p>
            <a:endParaRPr lang="ru-RU" b="1" dirty="0"/>
          </a:p>
        </p:txBody>
      </p:sp>
      <p:sp>
        <p:nvSpPr>
          <p:cNvPr id="4" name="Content Placeholder 3"/>
          <p:cNvSpPr>
            <a:spLocks noGrp="1"/>
          </p:cNvSpPr>
          <p:nvPr>
            <p:ph sz="quarter" idx="14"/>
          </p:nvPr>
        </p:nvSpPr>
        <p:spPr>
          <a:xfrm>
            <a:off x="6172200" y="937259"/>
            <a:ext cx="5105400" cy="5151119"/>
          </a:xfrm>
        </p:spPr>
        <p:txBody>
          <a:bodyPr>
            <a:normAutofit fontScale="77500" lnSpcReduction="20000"/>
          </a:bodyPr>
          <a:lstStyle/>
          <a:p>
            <a:pPr algn="r"/>
            <a:r>
              <a:rPr lang="en-US" b="1" dirty="0">
                <a:latin typeface="Times New Roman" panose="02020603050405020304" pitchFamily="18" charset="0"/>
                <a:cs typeface="Times New Roman" panose="02020603050405020304" pitchFamily="18" charset="0"/>
              </a:rPr>
              <a:t>Bitmap </a:t>
            </a:r>
            <a:r>
              <a:rPr lang="en-US" b="1" dirty="0" err="1">
                <a:latin typeface="Times New Roman" panose="02020603050405020304" pitchFamily="18" charset="0"/>
                <a:cs typeface="Times New Roman" panose="02020603050405020304" pitchFamily="18" charset="0"/>
              </a:rPr>
              <a:t>faylının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ölçüsü</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ilə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birbaşa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əlaqə</a:t>
            </a:r>
            <a:r>
              <a:rPr lang="en-US" b="1" dirty="0">
                <a:latin typeface="Times New Roman" panose="02020603050405020304" pitchFamily="18" charset="0"/>
                <a:cs typeface="Times New Roman" panose="02020603050405020304" pitchFamily="18" charset="0"/>
              </a:rPr>
              <a:t> var. </a:t>
            </a:r>
            <a:r>
              <a:rPr lang="en-US" b="1" dirty="0" err="1">
                <a:latin typeface="Times New Roman" panose="02020603050405020304" pitchFamily="18" charset="0"/>
                <a:cs typeface="Times New Roman" panose="02020603050405020304" pitchFamily="18" charset="0"/>
              </a:rPr>
              <a:t>Şəkildə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qədər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çox</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piksel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varsa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fayl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ölçüsü</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bir</a:t>
            </a:r>
            <a:r>
              <a:rPr lang="en-US" b="1" dirty="0">
                <a:latin typeface="Times New Roman" panose="02020603050405020304" pitchFamily="18" charset="0"/>
                <a:cs typeface="Times New Roman" panose="02020603050405020304" pitchFamily="18" charset="0"/>
              </a:rPr>
              <a:t> o </a:t>
            </a:r>
            <a:r>
              <a:rPr lang="en-US" b="1" dirty="0" err="1">
                <a:latin typeface="Times New Roman" panose="02020603050405020304" pitchFamily="18" charset="0"/>
                <a:cs typeface="Times New Roman" panose="02020603050405020304" pitchFamily="18" charset="0"/>
              </a:rPr>
              <a:t>qədər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böyük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olur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Şəkil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həlli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heç</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şəkildə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fayl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ölçüsünə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təsir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göstərmir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Qətnamə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yalnız</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şəkilləri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skan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edərkən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redaktə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edərkən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fayl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ölçüsünə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təsir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göstərir</a:t>
            </a:r>
            <a:r>
              <a:rPr lang="en-US" b="1" dirty="0">
                <a:latin typeface="Times New Roman" panose="02020603050405020304" pitchFamily="18" charset="0"/>
                <a:cs typeface="Times New Roman" panose="02020603050405020304" pitchFamily="18" charset="0"/>
              </a:rPr>
              <a:t>. Bit </a:t>
            </a:r>
            <a:r>
              <a:rPr lang="en-US" b="1" dirty="0" err="1">
                <a:latin typeface="Times New Roman" panose="02020603050405020304" pitchFamily="18" charset="0"/>
                <a:cs typeface="Times New Roman" panose="02020603050405020304" pitchFamily="18" charset="0"/>
              </a:rPr>
              <a:t>dərinliyi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fayl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ölçüsü</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arasında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əlaqə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birbaşadır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pikseldə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qədər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çox</a:t>
            </a:r>
            <a:r>
              <a:rPr lang="en-US" b="1" dirty="0">
                <a:latin typeface="Times New Roman" panose="02020603050405020304" pitchFamily="18" charset="0"/>
                <a:cs typeface="Times New Roman" panose="02020603050405020304" pitchFamily="18" charset="0"/>
              </a:rPr>
              <a:t> bit </a:t>
            </a:r>
            <a:r>
              <a:rPr lang="en-US" b="1" dirty="0" err="1">
                <a:latin typeface="Times New Roman" panose="02020603050405020304" pitchFamily="18" charset="0"/>
                <a:cs typeface="Times New Roman" panose="02020603050405020304" pitchFamily="18" charset="0"/>
              </a:rPr>
              <a:t>istifadə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edilərsə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fayl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bir</a:t>
            </a:r>
            <a:r>
              <a:rPr lang="en-US" b="1" dirty="0">
                <a:latin typeface="Times New Roman" panose="02020603050405020304" pitchFamily="18" charset="0"/>
                <a:cs typeface="Times New Roman" panose="02020603050405020304" pitchFamily="18" charset="0"/>
              </a:rPr>
              <a:t> o </a:t>
            </a:r>
            <a:r>
              <a:rPr lang="en-US" b="1" dirty="0" err="1">
                <a:latin typeface="Times New Roman" panose="02020603050405020304" pitchFamily="18" charset="0"/>
                <a:cs typeface="Times New Roman" panose="02020603050405020304" pitchFamily="18" charset="0"/>
              </a:rPr>
              <a:t>qədər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böyük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olar</a:t>
            </a:r>
            <a:r>
              <a:rPr lang="en-US" b="1" dirty="0">
                <a:latin typeface="Times New Roman" panose="02020603050405020304" pitchFamily="18" charset="0"/>
                <a:cs typeface="Times New Roman" panose="02020603050405020304" pitchFamily="18" charset="0"/>
              </a:rPr>
              <a:t>. Bitmap </a:t>
            </a:r>
            <a:r>
              <a:rPr lang="en-US" b="1" dirty="0" err="1">
                <a:latin typeface="Times New Roman" panose="02020603050405020304" pitchFamily="18" charset="0"/>
                <a:cs typeface="Times New Roman" panose="02020603050405020304" pitchFamily="18" charset="0"/>
              </a:rPr>
              <a:t>faylının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ölçüsü</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şəklin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saxlanması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üçün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seçilmiş</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formatdan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çox</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asılıdır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Şəkil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ölçüsü</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və</a:t>
            </a:r>
            <a:r>
              <a:rPr lang="en-US" b="1" dirty="0">
                <a:latin typeface="Times New Roman" panose="02020603050405020304" pitchFamily="18" charset="0"/>
                <a:cs typeface="Times New Roman" panose="02020603050405020304" pitchFamily="18" charset="0"/>
              </a:rPr>
              <a:t> bit </a:t>
            </a:r>
            <a:r>
              <a:rPr lang="en-US" b="1" dirty="0" err="1">
                <a:latin typeface="Times New Roman" panose="02020603050405020304" pitchFamily="18" charset="0"/>
                <a:cs typeface="Times New Roman" panose="02020603050405020304" pitchFamily="18" charset="0"/>
              </a:rPr>
              <a:t>dərinliyi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kimi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bütün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digər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şeylər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bərabər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olduqda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təsvirin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sıxılma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sxemi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vacibdir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Məsələn</a:t>
            </a:r>
            <a:r>
              <a:rPr lang="en-US" b="1" dirty="0">
                <a:latin typeface="Times New Roman" panose="02020603050405020304" pitchFamily="18" charset="0"/>
                <a:cs typeface="Times New Roman" panose="02020603050405020304" pitchFamily="18" charset="0"/>
              </a:rPr>
              <a:t>, BMP </a:t>
            </a:r>
            <a:r>
              <a:rPr lang="en-US" b="1" dirty="0" err="1">
                <a:latin typeface="Times New Roman" panose="02020603050405020304" pitchFamily="18" charset="0"/>
                <a:cs typeface="Times New Roman" panose="02020603050405020304" pitchFamily="18" charset="0"/>
              </a:rPr>
              <a:t>faylı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ümumiyyətlə</a:t>
            </a:r>
            <a:r>
              <a:rPr lang="en-US" b="1" dirty="0">
                <a:latin typeface="Times New Roman" panose="02020603050405020304" pitchFamily="18" charset="0"/>
                <a:cs typeface="Times New Roman" panose="02020603050405020304" pitchFamily="18" charset="0"/>
              </a:rPr>
              <a:t> JPEG </a:t>
            </a:r>
            <a:r>
              <a:rPr lang="en-US" b="1" dirty="0" err="1">
                <a:latin typeface="Times New Roman" panose="02020603050405020304" pitchFamily="18" charset="0"/>
                <a:cs typeface="Times New Roman" panose="02020603050405020304" pitchFamily="18" charset="0"/>
              </a:rPr>
              <a:t>faylından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böyük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olan</a:t>
            </a:r>
            <a:r>
              <a:rPr lang="en-US" b="1" dirty="0">
                <a:latin typeface="Times New Roman" panose="02020603050405020304" pitchFamily="18" charset="0"/>
                <a:cs typeface="Times New Roman" panose="02020603050405020304" pitchFamily="18" charset="0"/>
              </a:rPr>
              <a:t> PCX </a:t>
            </a:r>
            <a:r>
              <a:rPr lang="en-US" b="1" dirty="0" err="1">
                <a:latin typeface="Times New Roman" panose="02020603050405020304" pitchFamily="18" charset="0"/>
                <a:cs typeface="Times New Roman" panose="02020603050405020304" pitchFamily="18" charset="0"/>
              </a:rPr>
              <a:t>və</a:t>
            </a:r>
            <a:r>
              <a:rPr lang="en-US" b="1" dirty="0">
                <a:latin typeface="Times New Roman" panose="02020603050405020304" pitchFamily="18" charset="0"/>
                <a:cs typeface="Times New Roman" panose="02020603050405020304" pitchFamily="18" charset="0"/>
              </a:rPr>
              <a:t> GIF </a:t>
            </a:r>
            <a:r>
              <a:rPr lang="en-US" b="1" dirty="0" err="1">
                <a:latin typeface="Times New Roman" panose="02020603050405020304" pitchFamily="18" charset="0"/>
                <a:cs typeface="Times New Roman" panose="02020603050405020304" pitchFamily="18" charset="0"/>
              </a:rPr>
              <a:t>fayllarından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daha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böyükdür</a:t>
            </a:r>
            <a:r>
              <a:rPr lang="en-US" b="1" dirty="0">
                <a:latin typeface="Times New Roman" panose="02020603050405020304" pitchFamily="18" charset="0"/>
                <a:cs typeface="Times New Roman" panose="02020603050405020304" pitchFamily="18" charset="0"/>
              </a:rPr>
              <a:t>.</a:t>
            </a:r>
            <a:endParaRPr lang="ru-RU" b="1" dirty="0">
              <a:latin typeface="Times New Roman" panose="02020603050405020304" pitchFamily="18" charset="0"/>
              <a:cs typeface="Times New Roman" panose="02020603050405020304" pitchFamily="18" charset="0"/>
            </a:endParaRPr>
          </a:p>
          <a:p>
            <a:endParaRPr lang="ru-R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549949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011055" y="-601980"/>
            <a:ext cx="3935688" cy="2023252"/>
          </a:xfrm>
        </p:spPr>
        <p:txBody>
          <a:bodyPr/>
          <a:lstStyle/>
          <a:p>
            <a:r>
              <a:rPr lang="en-US" dirty="0" err="1">
                <a:latin typeface="Algerian" panose="04020705040A02060702" pitchFamily="82" charset="0"/>
              </a:rPr>
              <a:t>Vektor</a:t>
            </a:r>
            <a:r>
              <a:rPr lang="en-US" dirty="0">
                <a:latin typeface="Algerian" panose="04020705040A02060702" pitchFamily="82" charset="0"/>
              </a:rPr>
              <a:t> </a:t>
            </a:r>
            <a:r>
              <a:rPr lang="en-US" dirty="0" err="1">
                <a:latin typeface="Algerian" panose="04020705040A02060702" pitchFamily="82" charset="0"/>
              </a:rPr>
              <a:t>qrafikası</a:t>
            </a:r>
            <a:endParaRPr lang="ru-RU" dirty="0"/>
          </a:p>
        </p:txBody>
      </p:sp>
      <p:pic>
        <p:nvPicPr>
          <p:cNvPr id="5" name="Picture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035006" y="1623060"/>
            <a:ext cx="4572000" cy="3429000"/>
          </a:xfrm>
        </p:spPr>
      </p:pic>
      <p:sp>
        <p:nvSpPr>
          <p:cNvPr id="7" name="Text Placeholder 6"/>
          <p:cNvSpPr>
            <a:spLocks noGrp="1"/>
          </p:cNvSpPr>
          <p:nvPr>
            <p:ph type="body" sz="half" idx="2"/>
          </p:nvPr>
        </p:nvSpPr>
        <p:spPr>
          <a:xfrm>
            <a:off x="160020" y="1623060"/>
            <a:ext cx="6515100" cy="5234940"/>
          </a:xfrm>
        </p:spPr>
        <p:txBody>
          <a:bodyPr>
            <a:normAutofit fontScale="85000" lnSpcReduction="10000"/>
          </a:bodyPr>
          <a:lstStyle/>
          <a:p>
            <a:pPr marL="101600" algn="just"/>
            <a:r>
              <a:rPr lang="az-Latn-AZ" b="1" dirty="0"/>
              <a:t> </a:t>
            </a:r>
            <a:r>
              <a:rPr lang="en-US" sz="1800" b="1" dirty="0" err="1">
                <a:latin typeface="Times New Roman" panose="02020603050405020304" pitchFamily="18" charset="0"/>
                <a:cs typeface="Times New Roman" panose="02020603050405020304" pitchFamily="18" charset="0"/>
              </a:rPr>
              <a:t>Vektor</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qrafikasında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rastr</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qrafikasından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fərqli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olaraq</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təsvir</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obyektlərin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dairələrin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və</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xətlərin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riyazi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təsvirlərindən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istifadə</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etməklə</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qurulur</a:t>
            </a:r>
            <a:r>
              <a:rPr lang="en-US" sz="1800" b="1" dirty="0">
                <a:latin typeface="Times New Roman" panose="02020603050405020304" pitchFamily="18" charset="0"/>
                <a:cs typeface="Times New Roman" panose="02020603050405020304" pitchFamily="18" charset="0"/>
              </a:rPr>
              <a:t>. Bu, ilk </a:t>
            </a:r>
            <a:r>
              <a:rPr lang="en-US" sz="1800" b="1" dirty="0" err="1">
                <a:latin typeface="Times New Roman" panose="02020603050405020304" pitchFamily="18" charset="0"/>
                <a:cs typeface="Times New Roman" panose="02020603050405020304" pitchFamily="18" charset="0"/>
              </a:rPr>
              <a:t>baxışda</a:t>
            </a:r>
            <a:r>
              <a:rPr lang="en-US" sz="1800" b="1" dirty="0">
                <a:latin typeface="Times New Roman" panose="02020603050405020304" pitchFamily="18" charset="0"/>
                <a:cs typeface="Times New Roman" panose="02020603050405020304" pitchFamily="18" charset="0"/>
              </a:rPr>
              <a:t> bitmap </a:t>
            </a:r>
            <a:r>
              <a:rPr lang="en-US" sz="1800" b="1" dirty="0" err="1">
                <a:latin typeface="Times New Roman" panose="02020603050405020304" pitchFamily="18" charset="0"/>
                <a:cs typeface="Times New Roman" panose="02020603050405020304" pitchFamily="18" charset="0"/>
              </a:rPr>
              <a:t>massivlərindən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istifadə</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etməkdən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daha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mürəkkəb</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görünsə</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də</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bəzi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təsvir</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növləri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üçün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riyazi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təsvirlərdən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istifadə</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etmək</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daha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asandır</a:t>
            </a:r>
            <a:r>
              <a:rPr lang="en-US" sz="1800" b="1" dirty="0">
                <a:latin typeface="Times New Roman" panose="02020603050405020304" pitchFamily="18" charset="0"/>
                <a:cs typeface="Times New Roman" panose="02020603050405020304" pitchFamily="18" charset="0"/>
              </a:rPr>
              <a:t>.</a:t>
            </a:r>
            <a:endParaRPr lang="ru-RU" sz="1800" b="1" dirty="0">
              <a:latin typeface="Times New Roman" panose="02020603050405020304" pitchFamily="18" charset="0"/>
              <a:cs typeface="Times New Roman" panose="02020603050405020304" pitchFamily="18" charset="0"/>
            </a:endParaRPr>
          </a:p>
          <a:p>
            <a:pPr marL="101600" algn="just"/>
            <a:r>
              <a:rPr lang="az-Latn-AZ"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Vektor</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qrafikasının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açarı</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ondan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ibarətdir</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ki</a:t>
            </a:r>
            <a:r>
              <a:rPr lang="en-US" sz="1800" b="1" dirty="0">
                <a:latin typeface="Times New Roman" panose="02020603050405020304" pitchFamily="18" charset="0"/>
                <a:cs typeface="Times New Roman" panose="02020603050405020304" pitchFamily="18" charset="0"/>
              </a:rPr>
              <a:t>, o, </a:t>
            </a:r>
            <a:r>
              <a:rPr lang="en-US" sz="1800" b="1" dirty="0" err="1">
                <a:latin typeface="Times New Roman" panose="02020603050405020304" pitchFamily="18" charset="0"/>
                <a:cs typeface="Times New Roman" panose="02020603050405020304" pitchFamily="18" charset="0"/>
              </a:rPr>
              <a:t>kompüter</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təlimatlarının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və</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obyekt</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üçün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riyazi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birləşməsindən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istifadə</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edir</a:t>
            </a:r>
            <a:r>
              <a:rPr lang="en-US" sz="1800" b="1" dirty="0">
                <a:latin typeface="Times New Roman" panose="02020603050405020304" pitchFamily="18" charset="0"/>
                <a:cs typeface="Times New Roman" panose="02020603050405020304" pitchFamily="18" charset="0"/>
              </a:rPr>
              <a:t>. Bu, </a:t>
            </a:r>
            <a:r>
              <a:rPr lang="en-US" sz="1800" b="1" dirty="0" err="1">
                <a:latin typeface="Times New Roman" panose="02020603050405020304" pitchFamily="18" charset="0"/>
                <a:cs typeface="Times New Roman" panose="02020603050405020304" pitchFamily="18" charset="0"/>
              </a:rPr>
              <a:t>hesablama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cihazlarına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bu</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obyektləri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çəkərkən</a:t>
            </a:r>
            <a:r>
              <a:rPr lang="en-US" sz="1800" b="1" dirty="0">
                <a:latin typeface="Times New Roman" panose="02020603050405020304" pitchFamily="18" charset="0"/>
                <a:cs typeface="Times New Roman" panose="02020603050405020304" pitchFamily="18" charset="0"/>
              </a:rPr>
              <a:t> real </a:t>
            </a:r>
            <a:r>
              <a:rPr lang="en-US" sz="1800" b="1" dirty="0" err="1">
                <a:latin typeface="Times New Roman" panose="02020603050405020304" pitchFamily="18" charset="0"/>
                <a:cs typeface="Times New Roman" panose="02020603050405020304" pitchFamily="18" charset="0"/>
              </a:rPr>
              <a:t>nöqtələri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hesablamağa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və</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istədiyiniz</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yerdə</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düsturları</a:t>
            </a:r>
            <a:r>
              <a:rPr lang="en-US" sz="1800" b="1" dirty="0">
                <a:latin typeface="Times New Roman" panose="02020603050405020304" pitchFamily="18" charset="0"/>
                <a:cs typeface="Times New Roman" panose="02020603050405020304" pitchFamily="18" charset="0"/>
              </a:rPr>
              <a:t> </a:t>
            </a:r>
            <a:r>
              <a:rPr lang="az-Latn-AZ" sz="1800" b="1" dirty="0">
                <a:latin typeface="Times New Roman" panose="02020603050405020304" pitchFamily="18" charset="0"/>
                <a:cs typeface="Times New Roman" panose="02020603050405020304" pitchFamily="18" charset="0"/>
              </a:rPr>
              <a:t>y</a:t>
            </a:r>
            <a:r>
              <a:rPr lang="en-US" sz="1800" b="1" dirty="0" err="1">
                <a:latin typeface="Times New Roman" panose="02020603050405020304" pitchFamily="18" charset="0"/>
                <a:cs typeface="Times New Roman" panose="02020603050405020304" pitchFamily="18" charset="0"/>
              </a:rPr>
              <a:t>erləşdirməyə</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imkan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verir</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Vektor</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qrafikasının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bu</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xüsusiyyəti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ona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rastr</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qrafika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ilə</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müqayisədə</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bir</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sıra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üstünlüklər</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verir</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lakin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eyni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zamanda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onun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çatışmazlıqlarının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səbəbidir</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Vektor</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qrafikasına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çox</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vaxt</a:t>
            </a:r>
            <a:r>
              <a:rPr lang="en-US" sz="1800" b="1" dirty="0">
                <a:latin typeface="Times New Roman" panose="02020603050405020304" pitchFamily="18" charset="0"/>
                <a:cs typeface="Times New Roman" panose="02020603050405020304" pitchFamily="18" charset="0"/>
              </a:rPr>
              <a:t> </a:t>
            </a:r>
            <a:r>
              <a:rPr lang="en-US" sz="1800" b="1" dirty="0" err="1">
                <a:solidFill>
                  <a:srgbClr val="FF0000"/>
                </a:solidFill>
                <a:latin typeface="Times New Roman" panose="02020603050405020304" pitchFamily="18" charset="0"/>
                <a:cs typeface="Times New Roman" panose="02020603050405020304" pitchFamily="18" charset="0"/>
              </a:rPr>
              <a:t>obyekt</a:t>
            </a:r>
            <a:r>
              <a:rPr lang="en-US" sz="1800" b="1" dirty="0">
                <a:solidFill>
                  <a:srgbClr val="FF0000"/>
                </a:solidFill>
                <a:latin typeface="Times New Roman" panose="02020603050405020304" pitchFamily="18" charset="0"/>
                <a:cs typeface="Times New Roman" panose="02020603050405020304" pitchFamily="18" charset="0"/>
              </a:rPr>
              <a:t> </a:t>
            </a:r>
            <a:r>
              <a:rPr lang="en-US" sz="1800" b="1" dirty="0" err="1">
                <a:solidFill>
                  <a:srgbClr val="FF0000"/>
                </a:solidFill>
                <a:latin typeface="Times New Roman" panose="02020603050405020304" pitchFamily="18" charset="0"/>
                <a:cs typeface="Times New Roman" panose="02020603050405020304" pitchFamily="18" charset="0"/>
              </a:rPr>
              <a:t>yönümlü</a:t>
            </a:r>
            <a:r>
              <a:rPr lang="en-US" sz="1800" b="1" dirty="0">
                <a:solidFill>
                  <a:srgbClr val="FF0000"/>
                </a:solidFill>
                <a:latin typeface="Times New Roman" panose="02020603050405020304" pitchFamily="18" charset="0"/>
                <a:cs typeface="Times New Roman" panose="02020603050405020304" pitchFamily="18" charset="0"/>
              </a:rPr>
              <a:t> </a:t>
            </a:r>
            <a:r>
              <a:rPr lang="en-US" sz="1800" b="1" dirty="0" err="1">
                <a:solidFill>
                  <a:srgbClr val="FF0000"/>
                </a:solidFill>
                <a:latin typeface="Times New Roman" panose="02020603050405020304" pitchFamily="18" charset="0"/>
                <a:cs typeface="Times New Roman" panose="02020603050405020304" pitchFamily="18" charset="0"/>
              </a:rPr>
              <a:t>qrafika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və</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ya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tərtib</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qrafikası</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deyilir</a:t>
            </a:r>
            <a:r>
              <a:rPr lang="en-US" sz="1800" b="1" dirty="0">
                <a:latin typeface="Times New Roman" panose="02020603050405020304" pitchFamily="18" charset="0"/>
                <a:cs typeface="Times New Roman" panose="02020603050405020304" pitchFamily="18" charset="0"/>
              </a:rPr>
              <a:t>.</a:t>
            </a:r>
            <a:endParaRPr lang="ru-RU"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493032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574" y="-204443"/>
            <a:ext cx="10364451" cy="1596177"/>
          </a:xfrm>
        </p:spPr>
        <p:txBody>
          <a:bodyPr/>
          <a:lstStyle/>
          <a:p>
            <a:r>
              <a:rPr lang="en-US" dirty="0" err="1"/>
              <a:t>Vektor</a:t>
            </a:r>
            <a:r>
              <a:rPr lang="en-US" dirty="0"/>
              <a:t> </a:t>
            </a:r>
            <a:r>
              <a:rPr lang="en-US" dirty="0" err="1"/>
              <a:t>qrafikası</a:t>
            </a:r>
            <a:endParaRPr lang="ru-RU" dirty="0"/>
          </a:p>
        </p:txBody>
      </p:sp>
      <p:sp>
        <p:nvSpPr>
          <p:cNvPr id="3" name="Content Placeholder 2"/>
          <p:cNvSpPr>
            <a:spLocks noGrp="1"/>
          </p:cNvSpPr>
          <p:nvPr>
            <p:ph sz="quarter" idx="13"/>
          </p:nvPr>
        </p:nvSpPr>
        <p:spPr>
          <a:xfrm>
            <a:off x="205740" y="1188720"/>
            <a:ext cx="5814060" cy="5440680"/>
          </a:xfrm>
        </p:spPr>
        <p:txBody>
          <a:bodyPr>
            <a:normAutofit fontScale="55000" lnSpcReduction="20000"/>
          </a:bodyPr>
          <a:lstStyle/>
          <a:p>
            <a:r>
              <a:rPr lang="en-US" sz="3600" dirty="0" err="1"/>
              <a:t>Dairələr</a:t>
            </a:r>
            <a:r>
              <a:rPr lang="en-US" sz="3600" dirty="0"/>
              <a:t>, </a:t>
            </a:r>
            <a:r>
              <a:rPr lang="en-US" sz="3600" dirty="0" err="1"/>
              <a:t>xətlər</a:t>
            </a:r>
            <a:r>
              <a:rPr lang="en-US" sz="3600" dirty="0"/>
              <a:t>, </a:t>
            </a:r>
            <a:r>
              <a:rPr lang="en-US" sz="3600" dirty="0" err="1"/>
              <a:t>kürələr</a:t>
            </a:r>
            <a:r>
              <a:rPr lang="en-US" sz="3600" dirty="0"/>
              <a:t>, </a:t>
            </a:r>
            <a:r>
              <a:rPr lang="en-US" sz="3600" dirty="0" err="1"/>
              <a:t>kublar</a:t>
            </a:r>
            <a:r>
              <a:rPr lang="en-US" sz="3600" dirty="0"/>
              <a:t> </a:t>
            </a:r>
            <a:r>
              <a:rPr lang="en-US" sz="3600" dirty="0" err="1"/>
              <a:t>və</a:t>
            </a:r>
            <a:r>
              <a:rPr lang="en-US" sz="3600" dirty="0"/>
              <a:t> </a:t>
            </a:r>
            <a:r>
              <a:rPr lang="en-US" sz="3600" dirty="0" err="1"/>
              <a:t>bu</a:t>
            </a:r>
            <a:r>
              <a:rPr lang="en-US" sz="3600" dirty="0"/>
              <a:t> </a:t>
            </a:r>
            <a:r>
              <a:rPr lang="en-US" sz="3600" dirty="0" err="1"/>
              <a:t>kimi</a:t>
            </a:r>
            <a:r>
              <a:rPr lang="en-US" sz="3600" dirty="0"/>
              <a:t> </a:t>
            </a:r>
            <a:r>
              <a:rPr lang="en-US" sz="3600" dirty="0" err="1"/>
              <a:t>sadə</a:t>
            </a:r>
            <a:r>
              <a:rPr lang="en-US" sz="3600" dirty="0"/>
              <a:t> </a:t>
            </a:r>
            <a:r>
              <a:rPr lang="en-US" sz="3600" dirty="0" err="1"/>
              <a:t>obyektlər</a:t>
            </a:r>
            <a:r>
              <a:rPr lang="en-US" sz="3600" dirty="0"/>
              <a:t> </a:t>
            </a:r>
            <a:r>
              <a:rPr lang="en-US" sz="3600" dirty="0" err="1"/>
              <a:t>primitiv</a:t>
            </a:r>
            <a:r>
              <a:rPr lang="en-US" sz="3600" dirty="0"/>
              <a:t> </a:t>
            </a:r>
            <a:r>
              <a:rPr lang="en-US" sz="3600" dirty="0" err="1"/>
              <a:t>adlanır</a:t>
            </a:r>
            <a:r>
              <a:rPr lang="en-US" sz="3600" dirty="0"/>
              <a:t> </a:t>
            </a:r>
            <a:r>
              <a:rPr lang="en-US" sz="3600" dirty="0" err="1"/>
              <a:t>və</a:t>
            </a:r>
            <a:r>
              <a:rPr lang="en-US" sz="3600" dirty="0"/>
              <a:t> </a:t>
            </a:r>
            <a:r>
              <a:rPr lang="en-US" sz="3600" dirty="0" err="1"/>
              <a:t>daha</a:t>
            </a:r>
            <a:r>
              <a:rPr lang="en-US" sz="3600" dirty="0"/>
              <a:t> </a:t>
            </a:r>
            <a:r>
              <a:rPr lang="en-US" sz="3600" dirty="0" err="1"/>
              <a:t>mürəkkəb</a:t>
            </a:r>
            <a:r>
              <a:rPr lang="en-US" sz="3600" dirty="0"/>
              <a:t> </a:t>
            </a:r>
            <a:r>
              <a:rPr lang="en-US" sz="3600" dirty="0" err="1"/>
              <a:t>obyektlər</a:t>
            </a:r>
            <a:r>
              <a:rPr lang="en-US" sz="3600" dirty="0"/>
              <a:t> </a:t>
            </a:r>
            <a:r>
              <a:rPr lang="en-US" sz="3600" dirty="0" err="1"/>
              <a:t>yaratmaq</a:t>
            </a:r>
            <a:r>
              <a:rPr lang="en-US" sz="3600" dirty="0"/>
              <a:t> </a:t>
            </a:r>
            <a:r>
              <a:rPr lang="en-US" sz="3600" dirty="0" err="1"/>
              <a:t>üçün</a:t>
            </a:r>
            <a:r>
              <a:rPr lang="en-US" sz="3600" dirty="0"/>
              <a:t> </a:t>
            </a:r>
            <a:r>
              <a:rPr lang="en-US" sz="3600" dirty="0" err="1"/>
              <a:t>istifadə</a:t>
            </a:r>
            <a:r>
              <a:rPr lang="en-US" sz="3600" dirty="0"/>
              <a:t> </a:t>
            </a:r>
            <a:r>
              <a:rPr lang="en-US" sz="3600" dirty="0" err="1"/>
              <a:t>olunur</a:t>
            </a:r>
            <a:r>
              <a:rPr lang="en-US" sz="3600" dirty="0"/>
              <a:t>. </a:t>
            </a:r>
            <a:r>
              <a:rPr lang="en-US" sz="3600" dirty="0" err="1"/>
              <a:t>Vektor</a:t>
            </a:r>
            <a:r>
              <a:rPr lang="en-US" sz="3600" dirty="0"/>
              <a:t> </a:t>
            </a:r>
            <a:r>
              <a:rPr lang="en-US" sz="3600" dirty="0" err="1"/>
              <a:t>qrafikasında</a:t>
            </a:r>
            <a:r>
              <a:rPr lang="en-US" sz="3600" dirty="0"/>
              <a:t> </a:t>
            </a:r>
            <a:r>
              <a:rPr lang="en-US" sz="3600" dirty="0" err="1"/>
              <a:t>obyektlər</a:t>
            </a:r>
            <a:r>
              <a:rPr lang="en-US" sz="3600" dirty="0"/>
              <a:t> </a:t>
            </a:r>
            <a:r>
              <a:rPr lang="en-US" sz="3600" dirty="0" err="1"/>
              <a:t>müxtəlif</a:t>
            </a:r>
            <a:r>
              <a:rPr lang="en-US" sz="3600" dirty="0"/>
              <a:t> </a:t>
            </a:r>
            <a:r>
              <a:rPr lang="en-US" sz="3600" dirty="0" err="1"/>
              <a:t>obyektləri</a:t>
            </a:r>
            <a:r>
              <a:rPr lang="en-US" sz="3600" dirty="0"/>
              <a:t> </a:t>
            </a:r>
            <a:r>
              <a:rPr lang="en-US" sz="3600" dirty="0" err="1"/>
              <a:t>birləşdirərək</a:t>
            </a:r>
            <a:r>
              <a:rPr lang="en-US" sz="3600" dirty="0"/>
              <a:t> </a:t>
            </a:r>
            <a:r>
              <a:rPr lang="en-US" sz="3600" dirty="0" err="1"/>
              <a:t>yaradılır</a:t>
            </a:r>
            <a:r>
              <a:rPr lang="en-US" sz="3600" dirty="0"/>
              <a:t>. </a:t>
            </a:r>
            <a:r>
              <a:rPr lang="en-US" sz="3600" dirty="0" err="1"/>
              <a:t>Sadə</a:t>
            </a:r>
            <a:r>
              <a:rPr lang="en-US" sz="3600" dirty="0"/>
              <a:t> </a:t>
            </a:r>
            <a:r>
              <a:rPr lang="en-US" sz="3600" dirty="0" err="1"/>
              <a:t>təsvirlərdən</a:t>
            </a:r>
            <a:r>
              <a:rPr lang="en-US" sz="3600" dirty="0"/>
              <a:t> </a:t>
            </a:r>
            <a:r>
              <a:rPr lang="en-US" sz="3600" dirty="0" err="1"/>
              <a:t>primitiv</a:t>
            </a:r>
            <a:r>
              <a:rPr lang="en-US" sz="3600" dirty="0"/>
              <a:t> </a:t>
            </a:r>
            <a:r>
              <a:rPr lang="en-US" sz="3600" dirty="0" err="1"/>
              <a:t>obyektlər</a:t>
            </a:r>
            <a:r>
              <a:rPr lang="en-US" sz="3600" dirty="0"/>
              <a:t> </a:t>
            </a:r>
            <a:r>
              <a:rPr lang="en-US" sz="3600" dirty="0" err="1"/>
              <a:t>yaratmaq</a:t>
            </a:r>
            <a:r>
              <a:rPr lang="en-US" sz="3600" dirty="0"/>
              <a:t> </a:t>
            </a:r>
            <a:r>
              <a:rPr lang="en-US" sz="3600" dirty="0" err="1"/>
              <a:t>üçün</a:t>
            </a:r>
            <a:r>
              <a:rPr lang="en-US" sz="3600" dirty="0"/>
              <a:t> </a:t>
            </a:r>
            <a:r>
              <a:rPr lang="en-US" sz="3600" dirty="0" err="1"/>
              <a:t>istifadə</a:t>
            </a:r>
            <a:r>
              <a:rPr lang="en-US" sz="3600" dirty="0"/>
              <a:t> </a:t>
            </a:r>
            <a:r>
              <a:rPr lang="en-US" sz="3600" dirty="0" err="1"/>
              <a:t>olunur</a:t>
            </a:r>
            <a:r>
              <a:rPr lang="en-US" sz="3600" dirty="0"/>
              <a:t>. </a:t>
            </a:r>
            <a:r>
              <a:rPr lang="en-US" sz="3600" dirty="0" err="1"/>
              <a:t>Düz</a:t>
            </a:r>
            <a:r>
              <a:rPr lang="en-US" sz="3600" dirty="0"/>
              <a:t> </a:t>
            </a:r>
            <a:r>
              <a:rPr lang="en-US" sz="3600" dirty="0" err="1"/>
              <a:t>xətlər</a:t>
            </a:r>
            <a:r>
              <a:rPr lang="en-US" sz="3600" dirty="0"/>
              <a:t>, </a:t>
            </a:r>
            <a:r>
              <a:rPr lang="en-US" sz="3600" dirty="0" err="1"/>
              <a:t>qövslər</a:t>
            </a:r>
            <a:r>
              <a:rPr lang="en-US" sz="3600" dirty="0"/>
              <a:t>, </a:t>
            </a:r>
            <a:r>
              <a:rPr lang="en-US" sz="3600" dirty="0" err="1"/>
              <a:t>dairələr</a:t>
            </a:r>
            <a:r>
              <a:rPr lang="en-US" sz="3600" dirty="0"/>
              <a:t>, </a:t>
            </a:r>
            <a:r>
              <a:rPr lang="en-US" sz="3600" dirty="0" err="1"/>
              <a:t>ellipslər</a:t>
            </a:r>
            <a:r>
              <a:rPr lang="en-US" sz="3600" dirty="0"/>
              <a:t> </a:t>
            </a:r>
            <a:r>
              <a:rPr lang="en-US" sz="3600" dirty="0" err="1"/>
              <a:t>və</a:t>
            </a:r>
            <a:r>
              <a:rPr lang="en-US" sz="3600" dirty="0"/>
              <a:t> </a:t>
            </a:r>
            <a:r>
              <a:rPr lang="en-US" sz="3600" dirty="0" err="1"/>
              <a:t>möhkəm</a:t>
            </a:r>
            <a:r>
              <a:rPr lang="en-US" sz="3600" dirty="0"/>
              <a:t> </a:t>
            </a:r>
            <a:r>
              <a:rPr lang="en-US" sz="3600" dirty="0" err="1"/>
              <a:t>və</a:t>
            </a:r>
            <a:r>
              <a:rPr lang="en-US" sz="3600" dirty="0"/>
              <a:t> </a:t>
            </a:r>
            <a:r>
              <a:rPr lang="en-US" sz="3600" dirty="0" err="1"/>
              <a:t>ya</a:t>
            </a:r>
            <a:r>
              <a:rPr lang="en-US" sz="3600" dirty="0"/>
              <a:t> </a:t>
            </a:r>
            <a:r>
              <a:rPr lang="en-US" sz="3600" dirty="0" err="1"/>
              <a:t>dəyişən</a:t>
            </a:r>
            <a:r>
              <a:rPr lang="en-US" sz="3600" dirty="0"/>
              <a:t> </a:t>
            </a:r>
            <a:r>
              <a:rPr lang="en-US" sz="3600" dirty="0" err="1"/>
              <a:t>işıq</a:t>
            </a:r>
            <a:r>
              <a:rPr lang="en-US" sz="3600" dirty="0"/>
              <a:t> </a:t>
            </a:r>
            <a:r>
              <a:rPr lang="en-US" sz="3600" dirty="0" err="1"/>
              <a:t>sahələri</a:t>
            </a:r>
            <a:r>
              <a:rPr lang="en-US" sz="3600" dirty="0"/>
              <a:t> </a:t>
            </a:r>
            <a:r>
              <a:rPr lang="en-US" sz="3600" dirty="0" err="1"/>
              <a:t>ətraflı</a:t>
            </a:r>
            <a:r>
              <a:rPr lang="en-US" sz="3600" dirty="0"/>
              <a:t> </a:t>
            </a:r>
            <a:r>
              <a:rPr lang="en-US" sz="3600" dirty="0" err="1"/>
              <a:t>təsvirlər</a:t>
            </a:r>
            <a:r>
              <a:rPr lang="en-US" sz="3600" dirty="0"/>
              <a:t> </a:t>
            </a:r>
            <a:r>
              <a:rPr lang="en-US" sz="3600" dirty="0" err="1"/>
              <a:t>yaratmaq</a:t>
            </a:r>
            <a:r>
              <a:rPr lang="en-US" sz="3600" dirty="0"/>
              <a:t> </a:t>
            </a:r>
            <a:r>
              <a:rPr lang="en-US" sz="3600" dirty="0" err="1"/>
              <a:t>üçün</a:t>
            </a:r>
            <a:r>
              <a:rPr lang="en-US" sz="3600" dirty="0"/>
              <a:t> </a:t>
            </a:r>
            <a:r>
              <a:rPr lang="en-US" sz="3600" dirty="0" err="1"/>
              <a:t>istifadə</a:t>
            </a:r>
            <a:r>
              <a:rPr lang="en-US" sz="3600" dirty="0"/>
              <a:t> </a:t>
            </a:r>
            <a:r>
              <a:rPr lang="en-US" sz="3600" dirty="0" err="1"/>
              <a:t>olunan</a:t>
            </a:r>
            <a:r>
              <a:rPr lang="en-US" sz="3600" dirty="0"/>
              <a:t> </a:t>
            </a:r>
            <a:r>
              <a:rPr lang="en-US" sz="3600" dirty="0" err="1"/>
              <a:t>iki</a:t>
            </a:r>
            <a:r>
              <a:rPr lang="en-US" sz="3600" dirty="0"/>
              <a:t> </a:t>
            </a:r>
            <a:r>
              <a:rPr lang="en-US" sz="3600" dirty="0" err="1"/>
              <a:t>ölçülü</a:t>
            </a:r>
            <a:r>
              <a:rPr lang="en-US" sz="3600" dirty="0"/>
              <a:t> </a:t>
            </a:r>
            <a:r>
              <a:rPr lang="en-US" sz="3600" dirty="0" err="1"/>
              <a:t>təsvirlərdir</a:t>
            </a:r>
            <a:r>
              <a:rPr lang="en-US" sz="3600" dirty="0"/>
              <a:t>. </a:t>
            </a:r>
            <a:r>
              <a:rPr lang="en-US" sz="3600" dirty="0" err="1"/>
              <a:t>Üçölçülü</a:t>
            </a:r>
            <a:r>
              <a:rPr lang="en-US" sz="3600" dirty="0"/>
              <a:t> </a:t>
            </a:r>
            <a:r>
              <a:rPr lang="en-US" sz="3600" dirty="0" err="1"/>
              <a:t>kompüter</a:t>
            </a:r>
            <a:r>
              <a:rPr lang="en-US" sz="3600" dirty="0"/>
              <a:t> </a:t>
            </a:r>
            <a:r>
              <a:rPr lang="en-US" sz="3600" dirty="0" err="1"/>
              <a:t>qrafikasında</a:t>
            </a:r>
            <a:r>
              <a:rPr lang="en-US" sz="3600" dirty="0"/>
              <a:t> </a:t>
            </a:r>
            <a:r>
              <a:rPr lang="en-US" sz="3600" dirty="0" err="1"/>
              <a:t>mürəkkəb</a:t>
            </a:r>
            <a:r>
              <a:rPr lang="en-US" sz="3600" dirty="0"/>
              <a:t> </a:t>
            </a:r>
            <a:r>
              <a:rPr lang="en-US" sz="3600" dirty="0" err="1"/>
              <a:t>təsvirlər</a:t>
            </a:r>
            <a:r>
              <a:rPr lang="en-US" sz="3600" dirty="0"/>
              <a:t> </a:t>
            </a:r>
            <a:r>
              <a:rPr lang="en-US" sz="3600" dirty="0" err="1"/>
              <a:t>yaratmaq</a:t>
            </a:r>
            <a:r>
              <a:rPr lang="en-US" sz="3600" dirty="0"/>
              <a:t> </a:t>
            </a:r>
            <a:r>
              <a:rPr lang="en-US" sz="3600" dirty="0" err="1"/>
              <a:t>üçün</a:t>
            </a:r>
            <a:r>
              <a:rPr lang="en-US" sz="3600" dirty="0"/>
              <a:t> </a:t>
            </a:r>
            <a:r>
              <a:rPr lang="en-US" sz="3600" dirty="0" err="1"/>
              <a:t>kürə</a:t>
            </a:r>
            <a:r>
              <a:rPr lang="en-US" sz="3600" dirty="0"/>
              <a:t> </a:t>
            </a:r>
            <a:r>
              <a:rPr lang="en-US" sz="3600" dirty="0" err="1"/>
              <a:t>və</a:t>
            </a:r>
            <a:r>
              <a:rPr lang="en-US" sz="3600" dirty="0"/>
              <a:t> </a:t>
            </a:r>
            <a:r>
              <a:rPr lang="en-US" sz="3600" dirty="0" err="1"/>
              <a:t>kub</a:t>
            </a:r>
            <a:r>
              <a:rPr lang="en-US" sz="3600" dirty="0"/>
              <a:t> </a:t>
            </a:r>
            <a:r>
              <a:rPr lang="en-US" sz="3600" dirty="0" err="1"/>
              <a:t>kimi</a:t>
            </a:r>
            <a:r>
              <a:rPr lang="en-US" sz="3600" dirty="0"/>
              <a:t> </a:t>
            </a:r>
            <a:r>
              <a:rPr lang="en-US" sz="3600" dirty="0" err="1"/>
              <a:t>elementlərdən</a:t>
            </a:r>
            <a:r>
              <a:rPr lang="en-US" sz="3600" dirty="0"/>
              <a:t> </a:t>
            </a:r>
            <a:r>
              <a:rPr lang="en-US" sz="3600" dirty="0" err="1"/>
              <a:t>istifadə</a:t>
            </a:r>
            <a:r>
              <a:rPr lang="en-US" sz="3600" dirty="0"/>
              <a:t> </a:t>
            </a:r>
            <a:r>
              <a:rPr lang="en-US" sz="3600" dirty="0" err="1"/>
              <a:t>etmək</a:t>
            </a:r>
            <a:r>
              <a:rPr lang="en-US" sz="3600" dirty="0"/>
              <a:t> </a:t>
            </a:r>
            <a:r>
              <a:rPr lang="en-US" sz="3600" dirty="0" err="1"/>
              <a:t>olar</a:t>
            </a:r>
            <a:r>
              <a:rPr lang="en-US" sz="3600" dirty="0"/>
              <a:t>. </a:t>
            </a:r>
            <a:r>
              <a:rPr lang="en-US" sz="3600" dirty="0" err="1"/>
              <a:t>Vektor</a:t>
            </a:r>
            <a:r>
              <a:rPr lang="en-US" sz="3600" dirty="0"/>
              <a:t> </a:t>
            </a:r>
            <a:r>
              <a:rPr lang="en-US" sz="3600" dirty="0" err="1"/>
              <a:t>obyektlərini</a:t>
            </a:r>
            <a:r>
              <a:rPr lang="en-US" sz="3600" dirty="0"/>
              <a:t> </a:t>
            </a:r>
            <a:r>
              <a:rPr lang="en-US" sz="3600" dirty="0" err="1"/>
              <a:t>təsvir</a:t>
            </a:r>
            <a:r>
              <a:rPr lang="en-US" sz="3600" dirty="0"/>
              <a:t> </a:t>
            </a:r>
            <a:r>
              <a:rPr lang="en-US" sz="3600" dirty="0" err="1"/>
              <a:t>edən</a:t>
            </a:r>
            <a:r>
              <a:rPr lang="en-US" sz="3600" dirty="0"/>
              <a:t> </a:t>
            </a:r>
            <a:r>
              <a:rPr lang="en-US" sz="3600" dirty="0" err="1"/>
              <a:t>əmrlər</a:t>
            </a:r>
            <a:r>
              <a:rPr lang="en-US" sz="3600" dirty="0"/>
              <a:t>, </a:t>
            </a:r>
            <a:r>
              <a:rPr lang="en-US" sz="3600" dirty="0" err="1"/>
              <a:t>yəqin</a:t>
            </a:r>
            <a:r>
              <a:rPr lang="en-US" sz="3600" dirty="0"/>
              <a:t> </a:t>
            </a:r>
            <a:r>
              <a:rPr lang="en-US" sz="3600" dirty="0" err="1"/>
              <a:t>ki</a:t>
            </a:r>
            <a:r>
              <a:rPr lang="en-US" sz="3600" dirty="0"/>
              <a:t>, </a:t>
            </a:r>
            <a:r>
              <a:rPr lang="en-US" sz="3600" dirty="0" err="1"/>
              <a:t>əksər</a:t>
            </a:r>
            <a:r>
              <a:rPr lang="en-US" sz="3600" dirty="0"/>
              <a:t> </a:t>
            </a:r>
            <a:r>
              <a:rPr lang="en-US" sz="3600" dirty="0" err="1"/>
              <a:t>istifadəçilər</a:t>
            </a:r>
            <a:r>
              <a:rPr lang="en-US" sz="3600" dirty="0"/>
              <a:t> </a:t>
            </a:r>
            <a:r>
              <a:rPr lang="en-US" sz="3600" dirty="0" err="1"/>
              <a:t>tərəfindən</a:t>
            </a:r>
            <a:r>
              <a:rPr lang="en-US" sz="3600" dirty="0"/>
              <a:t> </a:t>
            </a:r>
            <a:r>
              <a:rPr lang="en-US" sz="3600" dirty="0" err="1"/>
              <a:t>heç</a:t>
            </a:r>
            <a:r>
              <a:rPr lang="en-US" sz="3600" dirty="0"/>
              <a:t> </a:t>
            </a:r>
            <a:r>
              <a:rPr lang="en-US" sz="3600" dirty="0" err="1"/>
              <a:t>vaxt</a:t>
            </a:r>
            <a:r>
              <a:rPr lang="en-US" sz="3600" dirty="0"/>
              <a:t> </a:t>
            </a:r>
            <a:r>
              <a:rPr lang="en-US" sz="3600" dirty="0" err="1"/>
              <a:t>görünməyəcək</a:t>
            </a:r>
            <a:r>
              <a:rPr lang="en-US" sz="3600" dirty="0"/>
              <a:t>.</a:t>
            </a:r>
            <a:endParaRPr lang="ru-RU" sz="3600" dirty="0"/>
          </a:p>
          <a:p>
            <a:endParaRPr lang="ru-RU" dirty="0"/>
          </a:p>
        </p:txBody>
      </p:sp>
      <p:sp>
        <p:nvSpPr>
          <p:cNvPr id="4" name="Content Placeholder 3"/>
          <p:cNvSpPr>
            <a:spLocks noGrp="1"/>
          </p:cNvSpPr>
          <p:nvPr>
            <p:ph sz="quarter" idx="14"/>
          </p:nvPr>
        </p:nvSpPr>
        <p:spPr>
          <a:xfrm>
            <a:off x="6019801" y="1188720"/>
            <a:ext cx="5814058" cy="5143500"/>
          </a:xfrm>
        </p:spPr>
        <p:txBody>
          <a:bodyPr>
            <a:normAutofit/>
          </a:bodyPr>
          <a:lstStyle/>
          <a:p>
            <a:pPr marL="101600" indent="0" algn="r">
              <a:buNone/>
            </a:pPr>
            <a:r>
              <a:rPr lang="en-US" dirty="0" err="1"/>
              <a:t>Obyektləri</a:t>
            </a:r>
            <a:r>
              <a:rPr lang="en-US" dirty="0"/>
              <a:t> </a:t>
            </a:r>
            <a:r>
              <a:rPr lang="en-US" dirty="0" err="1"/>
              <a:t>necə</a:t>
            </a:r>
            <a:r>
              <a:rPr lang="en-US" dirty="0"/>
              <a:t> </a:t>
            </a:r>
            <a:r>
              <a:rPr lang="en-US" dirty="0" err="1"/>
              <a:t>təsvir</a:t>
            </a:r>
            <a:r>
              <a:rPr lang="en-US" dirty="0"/>
              <a:t> </a:t>
            </a:r>
            <a:r>
              <a:rPr lang="en-US" dirty="0" err="1"/>
              <a:t>etməyin</a:t>
            </a:r>
            <a:r>
              <a:rPr lang="en-US" dirty="0"/>
              <a:t> </a:t>
            </a:r>
            <a:r>
              <a:rPr lang="en-US" dirty="0" err="1"/>
              <a:t>tərifi</a:t>
            </a:r>
            <a:r>
              <a:rPr lang="en-US" dirty="0"/>
              <a:t> </a:t>
            </a:r>
            <a:r>
              <a:rPr lang="en-US" dirty="0" err="1"/>
              <a:t>vektor</a:t>
            </a:r>
            <a:r>
              <a:rPr lang="en-US" dirty="0"/>
              <a:t> </a:t>
            </a:r>
            <a:r>
              <a:rPr lang="en-US" dirty="0" err="1"/>
              <a:t>obyektlərini</a:t>
            </a:r>
            <a:r>
              <a:rPr lang="en-US" dirty="0"/>
              <a:t> </a:t>
            </a:r>
            <a:r>
              <a:rPr lang="en-US" dirty="0" err="1"/>
              <a:t>hazırlamaq</a:t>
            </a:r>
            <a:r>
              <a:rPr lang="en-US" dirty="0"/>
              <a:t> </a:t>
            </a:r>
            <a:r>
              <a:rPr lang="en-US" dirty="0" err="1"/>
              <a:t>üçün</a:t>
            </a:r>
            <a:r>
              <a:rPr lang="en-US" dirty="0"/>
              <a:t> </a:t>
            </a:r>
            <a:r>
              <a:rPr lang="en-US" dirty="0" err="1"/>
              <a:t>istifadə</a:t>
            </a:r>
            <a:r>
              <a:rPr lang="en-US" dirty="0"/>
              <a:t> </a:t>
            </a:r>
            <a:r>
              <a:rPr lang="en-US" dirty="0" err="1"/>
              <a:t>olunan</a:t>
            </a:r>
            <a:r>
              <a:rPr lang="en-US" dirty="0"/>
              <a:t> </a:t>
            </a:r>
            <a:r>
              <a:rPr lang="en-US" dirty="0" err="1"/>
              <a:t>kompüter</a:t>
            </a:r>
            <a:r>
              <a:rPr lang="en-US" dirty="0"/>
              <a:t> </a:t>
            </a:r>
            <a:r>
              <a:rPr lang="en-US" dirty="0" err="1"/>
              <a:t>proqramı</a:t>
            </a:r>
            <a:r>
              <a:rPr lang="en-US" dirty="0"/>
              <a:t> </a:t>
            </a:r>
            <a:r>
              <a:rPr lang="en-US" dirty="0" err="1"/>
              <a:t>olacaqdır</a:t>
            </a:r>
            <a:r>
              <a:rPr lang="en-US" dirty="0"/>
              <a:t>. </a:t>
            </a:r>
            <a:r>
              <a:rPr lang="en-US" dirty="0" err="1"/>
              <a:t>Vektor</a:t>
            </a:r>
            <a:r>
              <a:rPr lang="en-US" dirty="0"/>
              <a:t> </a:t>
            </a:r>
            <a:r>
              <a:rPr lang="en-US" dirty="0" err="1"/>
              <a:t>təsvirlərini</a:t>
            </a:r>
            <a:r>
              <a:rPr lang="en-US" dirty="0"/>
              <a:t> </a:t>
            </a:r>
            <a:r>
              <a:rPr lang="en-US" dirty="0" err="1"/>
              <a:t>yaratmaq</a:t>
            </a:r>
            <a:r>
              <a:rPr lang="en-US" dirty="0"/>
              <a:t> </a:t>
            </a:r>
            <a:r>
              <a:rPr lang="en-US" dirty="0" err="1"/>
              <a:t>üçün</a:t>
            </a:r>
            <a:r>
              <a:rPr lang="en-US" dirty="0"/>
              <a:t> </a:t>
            </a:r>
            <a:r>
              <a:rPr lang="en-US" dirty="0" err="1"/>
              <a:t>çoxlu</a:t>
            </a:r>
            <a:r>
              <a:rPr lang="en-US" dirty="0"/>
              <a:t> </a:t>
            </a:r>
            <a:r>
              <a:rPr lang="en-US" dirty="0" err="1"/>
              <a:t>illüstrasiya</a:t>
            </a:r>
            <a:r>
              <a:rPr lang="en-US" dirty="0"/>
              <a:t> </a:t>
            </a:r>
            <a:r>
              <a:rPr lang="en-US" dirty="0" err="1"/>
              <a:t>paketlərindən</a:t>
            </a:r>
            <a:r>
              <a:rPr lang="en-US" dirty="0"/>
              <a:t> </a:t>
            </a:r>
            <a:r>
              <a:rPr lang="en-US" dirty="0" err="1"/>
              <a:t>birini</a:t>
            </a:r>
            <a:r>
              <a:rPr lang="en-US" dirty="0"/>
              <a:t> </a:t>
            </a:r>
            <a:r>
              <a:rPr lang="en-US" dirty="0" err="1"/>
              <a:t>istifadə</a:t>
            </a:r>
            <a:r>
              <a:rPr lang="en-US" dirty="0"/>
              <a:t> </a:t>
            </a:r>
            <a:r>
              <a:rPr lang="en-US" dirty="0" err="1"/>
              <a:t>etməlisiniz</a:t>
            </a:r>
            <a:r>
              <a:rPr lang="en-US" dirty="0"/>
              <a:t>.</a:t>
            </a:r>
            <a:endParaRPr lang="ru-RU" dirty="0"/>
          </a:p>
          <a:p>
            <a:pPr marL="101600" indent="0" algn="r">
              <a:buNone/>
            </a:pPr>
            <a:r>
              <a:rPr lang="en-US" dirty="0" err="1"/>
              <a:t>Vektor</a:t>
            </a:r>
            <a:r>
              <a:rPr lang="en-US" dirty="0"/>
              <a:t> </a:t>
            </a:r>
            <a:r>
              <a:rPr lang="en-US" dirty="0" err="1"/>
              <a:t>qrafikasının</a:t>
            </a:r>
            <a:r>
              <a:rPr lang="en-US" dirty="0"/>
              <a:t> </a:t>
            </a:r>
            <a:r>
              <a:rPr lang="en-US" dirty="0" err="1"/>
              <a:t>əsas</a:t>
            </a:r>
            <a:r>
              <a:rPr lang="en-US" dirty="0"/>
              <a:t> </a:t>
            </a:r>
            <a:r>
              <a:rPr lang="en-US" dirty="0" err="1"/>
              <a:t>məntiqi</a:t>
            </a:r>
            <a:r>
              <a:rPr lang="en-US" dirty="0"/>
              <a:t> </a:t>
            </a:r>
            <a:r>
              <a:rPr lang="en-US" dirty="0" err="1"/>
              <a:t>elementi</a:t>
            </a:r>
            <a:r>
              <a:rPr lang="en-US" dirty="0"/>
              <a:t> </a:t>
            </a:r>
            <a:r>
              <a:rPr lang="en-US" dirty="0" err="1">
                <a:solidFill>
                  <a:srgbClr val="FF0000"/>
                </a:solidFill>
              </a:rPr>
              <a:t>həndəsi</a:t>
            </a:r>
            <a:r>
              <a:rPr lang="en-US" dirty="0">
                <a:solidFill>
                  <a:srgbClr val="FF0000"/>
                </a:solidFill>
              </a:rPr>
              <a:t> </a:t>
            </a:r>
            <a:r>
              <a:rPr lang="en-US" dirty="0" err="1">
                <a:solidFill>
                  <a:srgbClr val="FF0000"/>
                </a:solidFill>
              </a:rPr>
              <a:t>obyektdir</a:t>
            </a:r>
            <a:r>
              <a:rPr lang="en-US" dirty="0"/>
              <a:t>. </a:t>
            </a:r>
            <a:r>
              <a:rPr lang="en-US" dirty="0" err="1"/>
              <a:t>Sadə</a:t>
            </a:r>
            <a:r>
              <a:rPr lang="en-US" dirty="0"/>
              <a:t> </a:t>
            </a:r>
            <a:r>
              <a:rPr lang="en-US" dirty="0" err="1"/>
              <a:t>həndəsi</a:t>
            </a:r>
            <a:r>
              <a:rPr lang="en-US" dirty="0"/>
              <a:t> </a:t>
            </a:r>
            <a:r>
              <a:rPr lang="en-US" dirty="0" err="1"/>
              <a:t>fiqurlar</a:t>
            </a:r>
            <a:r>
              <a:rPr lang="en-US" dirty="0"/>
              <a:t> (</a:t>
            </a:r>
            <a:r>
              <a:rPr lang="en-US" dirty="0" err="1"/>
              <a:t>sözdə</a:t>
            </a:r>
            <a:r>
              <a:rPr lang="en-US" dirty="0"/>
              <a:t> </a:t>
            </a:r>
            <a:r>
              <a:rPr lang="en-US" dirty="0" err="1"/>
              <a:t>primitivlər</a:t>
            </a:r>
            <a:r>
              <a:rPr lang="en-US" dirty="0"/>
              <a:t> - </a:t>
            </a:r>
            <a:r>
              <a:rPr lang="en-US" dirty="0" err="1"/>
              <a:t>düzbucaqlı</a:t>
            </a:r>
            <a:r>
              <a:rPr lang="en-US" dirty="0"/>
              <a:t>, </a:t>
            </a:r>
            <a:r>
              <a:rPr lang="en-US" dirty="0" err="1"/>
              <a:t>dairə</a:t>
            </a:r>
            <a:r>
              <a:rPr lang="en-US" dirty="0"/>
              <a:t>, </a:t>
            </a:r>
            <a:r>
              <a:rPr lang="en-US" dirty="0" err="1"/>
              <a:t>ellips</a:t>
            </a:r>
            <a:r>
              <a:rPr lang="en-US" dirty="0"/>
              <a:t>, </a:t>
            </a:r>
            <a:r>
              <a:rPr lang="en-US" dirty="0" err="1"/>
              <a:t>xətt</a:t>
            </a:r>
            <a:r>
              <a:rPr lang="en-US" dirty="0"/>
              <a:t>), </a:t>
            </a:r>
            <a:r>
              <a:rPr lang="en-US" dirty="0" err="1"/>
              <a:t>mürəkkəb</a:t>
            </a:r>
            <a:r>
              <a:rPr lang="en-US" dirty="0"/>
              <a:t> </a:t>
            </a:r>
            <a:r>
              <a:rPr lang="en-US" dirty="0" err="1"/>
              <a:t>formalar</a:t>
            </a:r>
            <a:r>
              <a:rPr lang="en-US" dirty="0"/>
              <a:t> </a:t>
            </a:r>
            <a:r>
              <a:rPr lang="en-US" dirty="0" err="1"/>
              <a:t>və</a:t>
            </a:r>
            <a:r>
              <a:rPr lang="en-US" dirty="0"/>
              <a:t> </a:t>
            </a:r>
            <a:r>
              <a:rPr lang="en-US" dirty="0" err="1"/>
              <a:t>ya</a:t>
            </a:r>
            <a:r>
              <a:rPr lang="en-US" dirty="0"/>
              <a:t> </a:t>
            </a:r>
            <a:r>
              <a:rPr lang="en-US" dirty="0" err="1"/>
              <a:t>primitivlərdən</a:t>
            </a:r>
            <a:r>
              <a:rPr lang="en-US" dirty="0"/>
              <a:t> </a:t>
            </a:r>
            <a:r>
              <a:rPr lang="en-US" dirty="0" err="1"/>
              <a:t>qurulmuş</a:t>
            </a:r>
            <a:r>
              <a:rPr lang="en-US" dirty="0"/>
              <a:t> </a:t>
            </a:r>
            <a:r>
              <a:rPr lang="en-US" dirty="0" err="1"/>
              <a:t>formalar</a:t>
            </a:r>
            <a:r>
              <a:rPr lang="en-US" dirty="0"/>
              <a:t>, </a:t>
            </a:r>
            <a:r>
              <a:rPr lang="en-US" dirty="0" err="1"/>
              <a:t>rəng</a:t>
            </a:r>
            <a:r>
              <a:rPr lang="en-US" dirty="0"/>
              <a:t> </a:t>
            </a:r>
            <a:r>
              <a:rPr lang="en-US" dirty="0" err="1"/>
              <a:t>dolğunluqları</a:t>
            </a:r>
            <a:r>
              <a:rPr lang="en-US" dirty="0"/>
              <a:t>, o </a:t>
            </a:r>
            <a:r>
              <a:rPr lang="en-US" dirty="0" err="1"/>
              <a:t>cümlədən</a:t>
            </a:r>
            <a:r>
              <a:rPr lang="en-US" dirty="0"/>
              <a:t> </a:t>
            </a:r>
            <a:r>
              <a:rPr lang="en-US" dirty="0" err="1"/>
              <a:t>gradientlər</a:t>
            </a:r>
            <a:r>
              <a:rPr lang="en-US" dirty="0"/>
              <a:t> </a:t>
            </a:r>
            <a:r>
              <a:rPr lang="en-US" dirty="0" err="1"/>
              <a:t>obyektlər</a:t>
            </a:r>
            <a:r>
              <a:rPr lang="en-US" dirty="0"/>
              <a:t> </a:t>
            </a:r>
            <a:r>
              <a:rPr lang="en-US" dirty="0" err="1"/>
              <a:t>kimi</a:t>
            </a:r>
            <a:r>
              <a:rPr lang="en-US" dirty="0"/>
              <a:t> </a:t>
            </a:r>
            <a:r>
              <a:rPr lang="en-US" dirty="0" err="1"/>
              <a:t>qəbul</a:t>
            </a:r>
            <a:r>
              <a:rPr lang="en-US" dirty="0"/>
              <a:t> </a:t>
            </a:r>
            <a:r>
              <a:rPr lang="en-US" dirty="0" err="1"/>
              <a:t>edilir</a:t>
            </a:r>
            <a:r>
              <a:rPr lang="en-US" dirty="0"/>
              <a:t>.</a:t>
            </a:r>
            <a:endParaRPr lang="ru-RU" dirty="0"/>
          </a:p>
          <a:p>
            <a:endParaRPr lang="ru-RU" dirty="0"/>
          </a:p>
        </p:txBody>
      </p:sp>
    </p:spTree>
    <p:extLst>
      <p:ext uri="{BB962C8B-B14F-4D97-AF65-F5344CB8AC3E}">
        <p14:creationId xmlns:p14="http://schemas.microsoft.com/office/powerpoint/2010/main" val="2887299872"/>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3404"/>
            <a:ext cx="3935688" cy="2023252"/>
          </a:xfrm>
        </p:spPr>
        <p:txBody>
          <a:bodyPr/>
          <a:lstStyle/>
          <a:p>
            <a:r>
              <a:rPr lang="az-Latn-AZ" dirty="0">
                <a:latin typeface="Algerian" panose="04020705040A02060702" pitchFamily="82" charset="0"/>
              </a:rPr>
              <a:t>Fraktal qrafika</a:t>
            </a:r>
            <a:endParaRPr lang="ru-RU" dirty="0"/>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88620" y="2672787"/>
            <a:ext cx="5715000" cy="3316534"/>
          </a:xfrm>
        </p:spPr>
      </p:pic>
      <p:sp>
        <p:nvSpPr>
          <p:cNvPr id="4" name="Text Placeholder 3"/>
          <p:cNvSpPr>
            <a:spLocks noGrp="1"/>
          </p:cNvSpPr>
          <p:nvPr>
            <p:ph type="body" sz="half" idx="2"/>
          </p:nvPr>
        </p:nvSpPr>
        <p:spPr>
          <a:xfrm>
            <a:off x="6103620" y="525780"/>
            <a:ext cx="5854044" cy="6126480"/>
          </a:xfrm>
        </p:spPr>
        <p:txBody>
          <a:bodyPr>
            <a:normAutofit fontScale="92500"/>
          </a:bodyPr>
          <a:lstStyle/>
          <a:p>
            <a:pPr marL="101600" algn="just"/>
            <a:r>
              <a:rPr lang="az-Latn-AZ" dirty="0"/>
              <a:t> </a:t>
            </a:r>
            <a:r>
              <a:rPr lang="az-Latn-AZ" sz="1800" dirty="0">
                <a:latin typeface="Times New Roman" panose="02020603050405020304" pitchFamily="18" charset="0"/>
                <a:cs typeface="Times New Roman" panose="02020603050405020304" pitchFamily="18" charset="0"/>
              </a:rPr>
              <a:t>Fraktal qrafika da vektor qrafikası kimi hesablanır, lakin ondan onunla fərqlənir ki, kompüterin yaddaşında obyektlər deyil, düsturlar saxlanılır. Təsvir bir tənlik və ya tənliklər sistemindən istifadə edərək qurulur. Tənlikdəki əmsalları dəyişdirsəniz, tamamilə fərqli bir şəkil alırsınız. Fraktal qrafikanın vəhşi təbiət şəkillərini hesablama üsulu ilə simulyasiya etmək qabiliyyəti tez-tez avtomatik olaraq qeyri-adi illüstrasiyalar yaratmaq üçün istifadə olunur.</a:t>
            </a:r>
            <a:endParaRPr lang="ru-RU" sz="1800" dirty="0">
              <a:latin typeface="Times New Roman" panose="02020603050405020304" pitchFamily="18" charset="0"/>
              <a:cs typeface="Times New Roman" panose="02020603050405020304" pitchFamily="18" charset="0"/>
            </a:endParaRPr>
          </a:p>
          <a:p>
            <a:pPr marL="101600" algn="just"/>
            <a:r>
              <a:rPr lang="az-Latn-AZ" sz="1800" dirty="0">
                <a:latin typeface="Times New Roman" panose="02020603050405020304" pitchFamily="18" charset="0"/>
                <a:cs typeface="Times New Roman" panose="02020603050405020304" pitchFamily="18" charset="0"/>
              </a:rPr>
              <a:t>       Fraktalların əsas xüsusiyyəti özünə bənzəməkdir. Fraktalın hər hansı mikroskopik fraqmenti bu və ya digər şəkildə onun qlobal strukturunu təkrarlayır. Ən sadə halda, fraktalın bir hissəsi sadəcə olaraq azaldılmış tam fraktaldır</a:t>
            </a:r>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1402968"/>
      </p:ext>
    </p:extLst>
  </p:cSld>
  <p:clrMapOvr>
    <a:masterClrMapping/>
  </p:clrMapOvr>
  <mc:AlternateContent xmlns:mc="http://schemas.openxmlformats.org/markup-compatibility/2006">
    <mc:Choice xmlns:p14="http://schemas.microsoft.com/office/powerpoint/2010/main" Requires="p14">
      <p:transition spd="slow" p14:dur="3000">
        <p14:glitter pattern="hexagon"/>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635" y="2904517"/>
            <a:ext cx="10364451" cy="1596177"/>
          </a:xfrm>
        </p:spPr>
        <p:txBody>
          <a:bodyPr>
            <a:normAutofit fontScale="90000"/>
          </a:bodyPr>
          <a:lstStyle/>
          <a:p>
            <a:r>
              <a:rPr lang="az-Latn-AZ" dirty="0"/>
              <a:t>Fraktallar XX əsr həndəsəsinin məhsullarıdır. Onlar quru riyaziyyatın yaradıcısıdırlar, lakin o qədər estetikdirlər ki, kompüter tərəfindən yaradılan fraktalların sərgisi dünyanı şoka saldı və sərginin təşkilatçıları Haynts-Otto Peitgen və Peter Rixterin “Fraktalların gözəlliyi” sənət albomu kitabı satıldı. Əbəs yerə deyilmir ki, fraktallara bu ad verən adam - ömrünün çox hissəsini Amerikanın IBM korporasiyasında işləmiş fransız Benua ləqəbli polşalı riyaziyyatçı Mandelbrot özünün əsas əsərini </a:t>
            </a:r>
            <a:r>
              <a:rPr lang="en-US" dirty="0"/>
              <a:t>“</a:t>
            </a:r>
            <a:r>
              <a:rPr lang="az-Latn-AZ" dirty="0"/>
              <a:t>Təbiətin Fraktal Həndəsəsi</a:t>
            </a:r>
            <a:r>
              <a:rPr lang="en-US" dirty="0"/>
              <a:t>”</a:t>
            </a:r>
            <a:r>
              <a:rPr lang="az-Latn-AZ" dirty="0"/>
              <a:t> adlandırıb. Ən sadə fraktal, triada əyrisi 1904-cü ildə riyaziyyatçı Helqa fon Kox tərəfindən kəşf edilmişdir. </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
            </a:r>
            <a:b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br>
            <a:endParaRPr lang="ru-RU" dirty="0"/>
          </a:p>
        </p:txBody>
      </p:sp>
    </p:spTree>
    <p:extLst>
      <p:ext uri="{BB962C8B-B14F-4D97-AF65-F5344CB8AC3E}">
        <p14:creationId xmlns:p14="http://schemas.microsoft.com/office/powerpoint/2010/main" val="340848321"/>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574" y="-341603"/>
            <a:ext cx="10364451" cy="1596177"/>
          </a:xfrm>
        </p:spPr>
        <p:txBody>
          <a:bodyPr>
            <a:normAutofit/>
          </a:bodyPr>
          <a:lstStyle/>
          <a:p>
            <a:r>
              <a:rPr lang="az-Latn-AZ" sz="4000" dirty="0">
                <a:latin typeface="Algerian" panose="04020705040A02060702" pitchFamily="82" charset="0"/>
              </a:rPr>
              <a:t>Qrafik proqram</a:t>
            </a:r>
            <a:endParaRPr lang="ru-RU" sz="4000" dirty="0"/>
          </a:p>
        </p:txBody>
      </p:sp>
      <p:sp>
        <p:nvSpPr>
          <p:cNvPr id="3" name="Content Placeholder 2"/>
          <p:cNvSpPr>
            <a:spLocks noGrp="1"/>
          </p:cNvSpPr>
          <p:nvPr>
            <p:ph sz="quarter" idx="13"/>
          </p:nvPr>
        </p:nvSpPr>
        <p:spPr>
          <a:xfrm>
            <a:off x="411480" y="1005840"/>
            <a:ext cx="5608320" cy="5394960"/>
          </a:xfrm>
        </p:spPr>
        <p:txBody>
          <a:bodyPr>
            <a:normAutofit fontScale="77500" lnSpcReduction="20000"/>
          </a:bodyPr>
          <a:lstStyle/>
          <a:p>
            <a:pPr marL="101600" indent="0" algn="just">
              <a:buNone/>
            </a:pPr>
            <a:r>
              <a:rPr lang="az-Latn-AZ" dirty="0">
                <a:latin typeface="Times New Roman" panose="02020603050405020304" pitchFamily="18" charset="0"/>
                <a:cs typeface="Times New Roman" panose="02020603050405020304" pitchFamily="18" charset="0"/>
              </a:rPr>
              <a:t>Qrafiklərin, diaqramların, şəkillərin mətnə ​​daxil edilməsi zərurəti qrafik prosessorlar kimi proqram təminatının yaradılması zərurətini doğurmuşdur.</a:t>
            </a:r>
            <a:endParaRPr lang="ru-RU" dirty="0">
              <a:latin typeface="Times New Roman" panose="02020603050405020304" pitchFamily="18" charset="0"/>
              <a:cs typeface="Times New Roman" panose="02020603050405020304" pitchFamily="18" charset="0"/>
            </a:endParaRPr>
          </a:p>
          <a:p>
            <a:pPr marL="101600" indent="0" algn="just">
              <a:buNone/>
            </a:pPr>
            <a:r>
              <a:rPr lang="az-Latn-AZ" dirty="0">
                <a:latin typeface="Times New Roman" panose="02020603050405020304" pitchFamily="18" charset="0"/>
                <a:cs typeface="Times New Roman" panose="02020603050405020304" pitchFamily="18" charset="0"/>
              </a:rPr>
              <a:t> Qrafik prosessor sizə illüstrativ, kommersiya, elmi və ya digər qrafiklərdən istifadə edərək qrafik təsvirləri yaratmağa və dəyişdirməyə imkan verən alətdir.</a:t>
            </a:r>
            <a:endParaRPr lang="ru-RU" dirty="0">
              <a:latin typeface="Times New Roman" panose="02020603050405020304" pitchFamily="18" charset="0"/>
              <a:cs typeface="Times New Roman" panose="02020603050405020304" pitchFamily="18" charset="0"/>
            </a:endParaRPr>
          </a:p>
          <a:p>
            <a:pPr marL="101600" indent="0" algn="just">
              <a:buNone/>
            </a:pPr>
            <a:r>
              <a:rPr lang="en-US" dirty="0" err="1">
                <a:latin typeface="Times New Roman" panose="02020603050405020304" pitchFamily="18" charset="0"/>
                <a:cs typeface="Times New Roman" panose="02020603050405020304" pitchFamily="18" charset="0"/>
              </a:rPr>
              <a:t>Əksər</a:t>
            </a:r>
            <a:r>
              <a:rPr lang="en-US" dirty="0">
                <a:latin typeface="Times New Roman" panose="02020603050405020304" pitchFamily="18" charset="0"/>
                <a:cs typeface="Times New Roman" panose="02020603050405020304" pitchFamily="18" charset="0"/>
              </a:rPr>
              <a:t> GPU-lar </a:t>
            </a:r>
            <a:r>
              <a:rPr lang="en-US" dirty="0" err="1">
                <a:latin typeface="Times New Roman" panose="02020603050405020304" pitchFamily="18" charset="0"/>
                <a:cs typeface="Times New Roman" panose="02020603050405020304" pitchFamily="18" charset="0"/>
              </a:rPr>
              <a:t>aşağıdakılara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əsaslanan</a:t>
            </a:r>
            <a:r>
              <a:rPr lang="en-US" dirty="0">
                <a:latin typeface="Times New Roman" panose="02020603050405020304" pitchFamily="18" charset="0"/>
                <a:cs typeface="Times New Roman" panose="02020603050405020304" pitchFamily="18" charset="0"/>
              </a:rPr>
              <a:t> Windows Image Menu Pointer (WIMP) </a:t>
            </a:r>
            <a:r>
              <a:rPr lang="en-US" dirty="0" err="1">
                <a:latin typeface="Times New Roman" panose="02020603050405020304" pitchFamily="18" charset="0"/>
                <a:cs typeface="Times New Roman" panose="02020603050405020304" pitchFamily="18" charset="0"/>
              </a:rPr>
              <a:t>istifadəçi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interfeysi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standartına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uyğundur</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panelə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fəaliyyət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menyusu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alətlər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paneli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rənglər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palitrası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daxildir</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alətlər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panelində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istənilən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mürəkkəblik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dərəcəsində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təsvirin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qurulması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üçün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zəruri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qrafik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simvollar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var</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Seçici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kompüterinizin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monitorunun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gamutunu</a:t>
            </a:r>
            <a:r>
              <a:rPr lang="az-Latn-AZ" dirty="0">
                <a:latin typeface="Times New Roman" panose="02020603050405020304" pitchFamily="18" charset="0"/>
                <a:cs typeface="Times New Roman" panose="02020603050405020304" pitchFamily="18" charset="0"/>
              </a:rPr>
              <a:t>(çalarını)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ehtiva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edir</a:t>
            </a:r>
            <a:endParaRPr lang="en-US" altLang="en-US" dirty="0">
              <a:latin typeface="Times New Roman" panose="02020603050405020304" pitchFamily="18" charset="0"/>
              <a:cs typeface="Times New Roman" panose="02020603050405020304" pitchFamily="18" charset="0"/>
              <a:sym typeface="Arial" panose="020B0604020202020204" pitchFamily="34" charset="0"/>
            </a:endParaRPr>
          </a:p>
          <a:p>
            <a:endParaRPr lang="ru-RU"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4"/>
          </p:nvPr>
        </p:nvSpPr>
        <p:spPr>
          <a:xfrm>
            <a:off x="6172200" y="1005840"/>
            <a:ext cx="5105400" cy="5394960"/>
          </a:xfrm>
        </p:spPr>
        <p:txBody>
          <a:bodyPr>
            <a:normAutofit fontScale="70000" lnSpcReduction="20000"/>
          </a:bodyPr>
          <a:lstStyle/>
          <a:p>
            <a:pPr algn="r"/>
            <a:r>
              <a:rPr lang="en-US" b="1" dirty="0">
                <a:latin typeface="Times New Roman" panose="02020603050405020304" pitchFamily="18" charset="0"/>
                <a:cs typeface="Times New Roman" panose="02020603050405020304" pitchFamily="18" charset="0"/>
              </a:rPr>
              <a:t>GPU-lar </a:t>
            </a:r>
            <a:r>
              <a:rPr lang="en-US" b="1" dirty="0" err="1">
                <a:latin typeface="Times New Roman" panose="02020603050405020304" pitchFamily="18" charset="0"/>
                <a:cs typeface="Times New Roman" panose="02020603050405020304" pitchFamily="18" charset="0"/>
              </a:rPr>
              <a:t>rastr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vektor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fraktal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qrafik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paketlərə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bölünür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Birinci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növ</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paketlər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şəkillər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fotoşəkillərlə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işləmək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üçün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nəzərdə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tutulmuşdur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onlara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təsvirin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kodlaşdırılması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alətləri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dəsti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daxildir</a:t>
            </a:r>
            <a:r>
              <a:rPr lang="en-US" b="1" dirty="0">
                <a:latin typeface="Times New Roman" panose="02020603050405020304" pitchFamily="18" charset="0"/>
                <a:cs typeface="Times New Roman" panose="02020603050405020304" pitchFamily="18" charset="0"/>
              </a:rPr>
              <a:t> (Adobe </a:t>
            </a:r>
            <a:r>
              <a:rPr lang="en-US" b="1" dirty="0" err="1">
                <a:latin typeface="Times New Roman" panose="02020603050405020304" pitchFamily="18" charset="0"/>
                <a:cs typeface="Times New Roman" panose="02020603050405020304" pitchFamily="18" charset="0"/>
              </a:rPr>
              <a:t>PhotoShop</a:t>
            </a:r>
            <a:r>
              <a:rPr lang="en-US" b="1" dirty="0">
                <a:latin typeface="Times New Roman" panose="02020603050405020304" pitchFamily="18" charset="0"/>
                <a:cs typeface="Times New Roman" panose="02020603050405020304" pitchFamily="18" charset="0"/>
              </a:rPr>
              <a:t>, Picture Publisher, Photo Works Plus, Aldus Photo </a:t>
            </a:r>
            <a:r>
              <a:rPr lang="en-US" b="1" dirty="0" err="1">
                <a:latin typeface="Times New Roman" panose="02020603050405020304" pitchFamily="18" charset="0"/>
                <a:cs typeface="Times New Roman" panose="02020603050405020304" pitchFamily="18" charset="0"/>
              </a:rPr>
              <a:t>Styler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Məsələn</a:t>
            </a:r>
            <a:r>
              <a:rPr lang="en-US" b="1" dirty="0">
                <a:latin typeface="Times New Roman" panose="02020603050405020304" pitchFamily="18" charset="0"/>
                <a:cs typeface="Times New Roman" panose="02020603050405020304" pitchFamily="18" charset="0"/>
              </a:rPr>
              <a:t>, Adobe </a:t>
            </a:r>
            <a:r>
              <a:rPr lang="en-US" b="1" dirty="0" err="1">
                <a:latin typeface="Times New Roman" panose="02020603050405020304" pitchFamily="18" charset="0"/>
                <a:cs typeface="Times New Roman" panose="02020603050405020304" pitchFamily="18" charset="0"/>
              </a:rPr>
              <a:t>PhotoShop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proqramından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istifadə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etməklə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tarixi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mənbənin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elektron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bərpasını</a:t>
            </a:r>
            <a:r>
              <a:rPr lang="en-US" b="1" dirty="0">
                <a:latin typeface="Times New Roman" panose="02020603050405020304" pitchFamily="18" charset="0"/>
                <a:cs typeface="Times New Roman" panose="02020603050405020304" pitchFamily="18" charset="0"/>
              </a:rPr>
              <a:t>, o </a:t>
            </a:r>
            <a:r>
              <a:rPr lang="en-US" b="1" dirty="0" err="1">
                <a:latin typeface="Times New Roman" panose="02020603050405020304" pitchFamily="18" charset="0"/>
                <a:cs typeface="Times New Roman" panose="02020603050405020304" pitchFamily="18" charset="0"/>
              </a:rPr>
              <a:t>cümlədən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miqyasının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dəyişdirilməsi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transformasiyası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süzülməsi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şəkillərin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fokuslanması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təzad</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edilməsi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gizli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aşkar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qüsurların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aradan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qaldırılması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rənglərin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dəyişdirilməsi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detallar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fraqmentlərlə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işləmək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mümkündür</a:t>
            </a:r>
            <a:r>
              <a:rPr lang="en-US" b="1" dirty="0">
                <a:latin typeface="Times New Roman" panose="02020603050405020304" pitchFamily="18" charset="0"/>
                <a:cs typeface="Times New Roman" panose="02020603050405020304" pitchFamily="18" charset="0"/>
              </a:rPr>
              <a:t>.</a:t>
            </a:r>
            <a:endParaRPr lang="ru-RU" b="1" dirty="0">
              <a:latin typeface="Times New Roman" panose="02020603050405020304" pitchFamily="18" charset="0"/>
              <a:cs typeface="Times New Roman" panose="02020603050405020304" pitchFamily="18" charset="0"/>
            </a:endParaRPr>
          </a:p>
          <a:p>
            <a:pPr algn="r"/>
            <a:r>
              <a:rPr lang="en-US" b="1" dirty="0" err="1">
                <a:latin typeface="Times New Roman" panose="02020603050405020304" pitchFamily="18" charset="0"/>
                <a:cs typeface="Times New Roman" panose="02020603050405020304" pitchFamily="18" charset="0"/>
              </a:rPr>
              <a:t>Vektor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qrafikası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paketləri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peşəkar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incəsənət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texniki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illüstrasiya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işləri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üçün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nəzərdə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tutulmuşdur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Onlar</a:t>
            </a:r>
            <a:r>
              <a:rPr lang="en-US" b="1" dirty="0">
                <a:latin typeface="Times New Roman" panose="02020603050405020304" pitchFamily="18" charset="0"/>
                <a:cs typeface="Times New Roman" panose="02020603050405020304" pitchFamily="18" charset="0"/>
              </a:rPr>
              <a:t> CAD </a:t>
            </a:r>
            <a:r>
              <a:rPr lang="en-US" b="1" dirty="0" err="1">
                <a:latin typeface="Times New Roman" panose="02020603050405020304" pitchFamily="18" charset="0"/>
                <a:cs typeface="Times New Roman" panose="02020603050405020304" pitchFamily="18" charset="0"/>
              </a:rPr>
              <a:t>sistemləri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ilə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masaüstü</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nəşriyyat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sistemləri</a:t>
            </a:r>
            <a:r>
              <a:rPr lang="en-US" b="1" dirty="0">
                <a:latin typeface="Times New Roman" panose="02020603050405020304" pitchFamily="18" charset="0"/>
                <a:cs typeface="Times New Roman" panose="02020603050405020304" pitchFamily="18" charset="0"/>
              </a:rPr>
              <a:t> (CorelDraw, Adobe Illustrator, Aldus Free Hand, Professional Draw) </a:t>
            </a:r>
            <a:r>
              <a:rPr lang="en-US" b="1" dirty="0" err="1">
                <a:latin typeface="Times New Roman" panose="02020603050405020304" pitchFamily="18" charset="0"/>
                <a:cs typeface="Times New Roman" panose="02020603050405020304" pitchFamily="18" charset="0"/>
              </a:rPr>
              <a:t>arasında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aralıq</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mövqe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tuturlar</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84791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575" y="-361946"/>
            <a:ext cx="10364451" cy="1256180"/>
          </a:xfrm>
        </p:spPr>
        <p:txBody>
          <a:bodyPr>
            <a:normAutofit/>
          </a:bodyPr>
          <a:lstStyle/>
          <a:p>
            <a:r>
              <a:rPr lang="en-US" sz="4000" dirty="0" err="1">
                <a:latin typeface="Algerian" panose="04020705040A02060702" pitchFamily="82" charset="0"/>
              </a:rPr>
              <a:t>Təqdimat</a:t>
            </a:r>
            <a:r>
              <a:rPr lang="en-US" sz="4000" dirty="0">
                <a:latin typeface="Algerian" panose="04020705040A02060702" pitchFamily="82" charset="0"/>
              </a:rPr>
              <a:t> </a:t>
            </a:r>
            <a:r>
              <a:rPr lang="en-US" sz="4000" dirty="0" err="1">
                <a:latin typeface="Algerian" panose="04020705040A02060702" pitchFamily="82" charset="0"/>
              </a:rPr>
              <a:t>qrafikası</a:t>
            </a:r>
            <a:endParaRPr lang="ru-RU" sz="4000" dirty="0"/>
          </a:p>
        </p:txBody>
      </p:sp>
      <p:sp>
        <p:nvSpPr>
          <p:cNvPr id="4" name="Text Placeholder 3"/>
          <p:cNvSpPr>
            <a:spLocks noGrp="1"/>
          </p:cNvSpPr>
          <p:nvPr>
            <p:ph type="body" idx="1"/>
          </p:nvPr>
        </p:nvSpPr>
        <p:spPr>
          <a:xfrm>
            <a:off x="308610" y="554237"/>
            <a:ext cx="11727180" cy="679994"/>
          </a:xfrm>
        </p:spPr>
        <p:txBody>
          <a:bodyPr/>
          <a:lstStyle/>
          <a:p>
            <a:pPr algn="r"/>
            <a:r>
              <a:rPr lang="en-US" dirty="0"/>
              <a:t>MS PowerPoint </a:t>
            </a:r>
            <a:r>
              <a:rPr lang="en-US" dirty="0" err="1"/>
              <a:t>paketi</a:t>
            </a:r>
            <a:endParaRPr lang="ru-RU" dirty="0"/>
          </a:p>
        </p:txBody>
      </p:sp>
      <p:sp>
        <p:nvSpPr>
          <p:cNvPr id="6" name="Content Placeholder 5"/>
          <p:cNvSpPr>
            <a:spLocks noGrp="1"/>
          </p:cNvSpPr>
          <p:nvPr>
            <p:ph sz="quarter" idx="13"/>
          </p:nvPr>
        </p:nvSpPr>
        <p:spPr>
          <a:xfrm>
            <a:off x="0" y="894234"/>
            <a:ext cx="6019801" cy="5963766"/>
          </a:xfrm>
        </p:spPr>
        <p:txBody>
          <a:bodyPr>
            <a:normAutofit fontScale="92500" lnSpcReduction="20000"/>
          </a:bodyPr>
          <a:lstStyle/>
          <a:p>
            <a:pPr marL="101600" indent="0" algn="just">
              <a:buNone/>
            </a:pPr>
            <a:r>
              <a:rPr lang="en-US" dirty="0" err="1"/>
              <a:t>Təqdimat</a:t>
            </a:r>
            <a:r>
              <a:rPr lang="en-US" dirty="0"/>
              <a:t> </a:t>
            </a:r>
            <a:r>
              <a:rPr lang="en-US" dirty="0" err="1"/>
              <a:t>çıxış</a:t>
            </a:r>
            <a:r>
              <a:rPr lang="en-US" dirty="0"/>
              <a:t>, </a:t>
            </a:r>
            <a:r>
              <a:rPr lang="en-US" dirty="0" err="1"/>
              <a:t>məruzə</a:t>
            </a:r>
            <a:r>
              <a:rPr lang="en-US" dirty="0"/>
              <a:t>, </a:t>
            </a:r>
            <a:r>
              <a:rPr lang="en-US" dirty="0" err="1"/>
              <a:t>layihənin</a:t>
            </a:r>
            <a:r>
              <a:rPr lang="en-US" dirty="0"/>
              <a:t> </a:t>
            </a:r>
            <a:r>
              <a:rPr lang="en-US" dirty="0" err="1"/>
              <a:t>müdafiəsidir</a:t>
            </a:r>
            <a:r>
              <a:rPr lang="en-US" dirty="0"/>
              <a:t>. </a:t>
            </a:r>
            <a:r>
              <a:rPr lang="en-US" dirty="0" err="1"/>
              <a:t>İstənilən</a:t>
            </a:r>
            <a:r>
              <a:rPr lang="en-US" dirty="0"/>
              <a:t> </a:t>
            </a:r>
            <a:r>
              <a:rPr lang="en-US" dirty="0" err="1"/>
              <a:t>təqdimat</a:t>
            </a:r>
            <a:r>
              <a:rPr lang="en-US" dirty="0"/>
              <a:t> </a:t>
            </a:r>
            <a:r>
              <a:rPr lang="en-US" dirty="0" err="1"/>
              <a:t>effektiv</a:t>
            </a:r>
            <a:r>
              <a:rPr lang="en-US" dirty="0"/>
              <a:t>, </a:t>
            </a:r>
            <a:r>
              <a:rPr lang="en-US" dirty="0" err="1"/>
              <a:t>mümkün</a:t>
            </a:r>
            <a:r>
              <a:rPr lang="en-US" dirty="0"/>
              <a:t> </a:t>
            </a:r>
            <a:r>
              <a:rPr lang="en-US" dirty="0" err="1"/>
              <a:t>qədər</a:t>
            </a:r>
            <a:r>
              <a:rPr lang="en-US" dirty="0"/>
              <a:t> </a:t>
            </a:r>
            <a:r>
              <a:rPr lang="en-US" dirty="0" err="1"/>
              <a:t>təsirli</a:t>
            </a:r>
            <a:r>
              <a:rPr lang="en-US" dirty="0"/>
              <a:t> </a:t>
            </a:r>
            <a:r>
              <a:rPr lang="en-US" dirty="0" err="1"/>
              <a:t>olmalıdır</a:t>
            </a:r>
            <a:r>
              <a:rPr lang="en-US" dirty="0"/>
              <a:t>.</a:t>
            </a:r>
            <a:endParaRPr lang="ru-RU" dirty="0"/>
          </a:p>
          <a:p>
            <a:pPr marL="101600" indent="0" algn="just">
              <a:buNone/>
            </a:pPr>
            <a:r>
              <a:rPr lang="en-US" dirty="0" err="1"/>
              <a:t>Fərdi</a:t>
            </a:r>
            <a:r>
              <a:rPr lang="en-US" dirty="0"/>
              <a:t> </a:t>
            </a:r>
            <a:r>
              <a:rPr lang="en-US" dirty="0" err="1"/>
              <a:t>kompüter</a:t>
            </a:r>
            <a:r>
              <a:rPr lang="en-US" dirty="0"/>
              <a:t> </a:t>
            </a:r>
            <a:r>
              <a:rPr lang="en-US" dirty="0" err="1"/>
              <a:t>təqdimatların</a:t>
            </a:r>
            <a:r>
              <a:rPr lang="en-US" dirty="0"/>
              <a:t> </a:t>
            </a:r>
            <a:r>
              <a:rPr lang="en-US" dirty="0" err="1"/>
              <a:t>hazırlanması</a:t>
            </a:r>
            <a:r>
              <a:rPr lang="en-US" dirty="0"/>
              <a:t> </a:t>
            </a:r>
            <a:r>
              <a:rPr lang="en-US" dirty="0" err="1"/>
              <a:t>üçün</a:t>
            </a:r>
            <a:r>
              <a:rPr lang="en-US" dirty="0"/>
              <a:t> </a:t>
            </a:r>
            <a:r>
              <a:rPr lang="en-US" dirty="0" err="1"/>
              <a:t>istənilən</a:t>
            </a:r>
            <a:r>
              <a:rPr lang="en-US" dirty="0"/>
              <a:t> </a:t>
            </a:r>
            <a:r>
              <a:rPr lang="en-US" dirty="0" err="1"/>
              <a:t>texniki</a:t>
            </a:r>
            <a:r>
              <a:rPr lang="en-US" dirty="0"/>
              <a:t> </a:t>
            </a:r>
            <a:r>
              <a:rPr lang="en-US" dirty="0" err="1"/>
              <a:t>vasitələri</a:t>
            </a:r>
            <a:r>
              <a:rPr lang="en-US" dirty="0"/>
              <a:t> </a:t>
            </a:r>
            <a:r>
              <a:rPr lang="en-US" dirty="0" err="1"/>
              <a:t>əvəz</a:t>
            </a:r>
            <a:r>
              <a:rPr lang="en-US" dirty="0"/>
              <a:t> </a:t>
            </a:r>
            <a:r>
              <a:rPr lang="en-US" dirty="0" err="1"/>
              <a:t>edə</a:t>
            </a:r>
            <a:r>
              <a:rPr lang="en-US" dirty="0"/>
              <a:t> </a:t>
            </a:r>
            <a:r>
              <a:rPr lang="en-US" dirty="0" err="1"/>
              <a:t>bilər</a:t>
            </a:r>
            <a:r>
              <a:rPr lang="en-US" dirty="0"/>
              <a:t>. PC-</a:t>
            </a:r>
            <a:r>
              <a:rPr lang="en-US" dirty="0" err="1"/>
              <a:t>nin</a:t>
            </a:r>
            <a:r>
              <a:rPr lang="en-US" dirty="0"/>
              <a:t> </a:t>
            </a:r>
            <a:r>
              <a:rPr lang="en-US" dirty="0" err="1"/>
              <a:t>avtomatlaşdırma</a:t>
            </a:r>
            <a:r>
              <a:rPr lang="en-US" dirty="0"/>
              <a:t>, </a:t>
            </a:r>
            <a:r>
              <a:rPr lang="en-US" dirty="0" err="1"/>
              <a:t>interaktivlik</a:t>
            </a:r>
            <a:r>
              <a:rPr lang="en-US" dirty="0"/>
              <a:t>, multimedia </a:t>
            </a:r>
            <a:r>
              <a:rPr lang="en-US" dirty="0" err="1"/>
              <a:t>kimi</a:t>
            </a:r>
            <a:r>
              <a:rPr lang="en-US" dirty="0"/>
              <a:t> </a:t>
            </a:r>
            <a:r>
              <a:rPr lang="en-US" dirty="0" err="1"/>
              <a:t>xüsusiyyətləri</a:t>
            </a:r>
            <a:r>
              <a:rPr lang="en-US" dirty="0"/>
              <a:t> </a:t>
            </a:r>
            <a:r>
              <a:rPr lang="en-US" dirty="0" err="1"/>
              <a:t>ona</a:t>
            </a:r>
            <a:r>
              <a:rPr lang="en-US" dirty="0"/>
              <a:t> </a:t>
            </a:r>
            <a:r>
              <a:rPr lang="en-US" dirty="0" err="1"/>
              <a:t>təqdimatların</a:t>
            </a:r>
            <a:r>
              <a:rPr lang="en-US" dirty="0"/>
              <a:t> </a:t>
            </a:r>
            <a:r>
              <a:rPr lang="en-US" dirty="0" err="1"/>
              <a:t>hazırlanmasında</a:t>
            </a:r>
            <a:r>
              <a:rPr lang="en-US" dirty="0"/>
              <a:t> </a:t>
            </a:r>
            <a:r>
              <a:rPr lang="en-US" dirty="0" err="1"/>
              <a:t>və</a:t>
            </a:r>
            <a:r>
              <a:rPr lang="en-US" dirty="0"/>
              <a:t> </a:t>
            </a:r>
            <a:r>
              <a:rPr lang="en-US" dirty="0" err="1"/>
              <a:t>keçirilməsində</a:t>
            </a:r>
            <a:r>
              <a:rPr lang="en-US" dirty="0"/>
              <a:t> </a:t>
            </a:r>
            <a:r>
              <a:rPr lang="en-US" dirty="0" err="1"/>
              <a:t>aparıcı</a:t>
            </a:r>
            <a:r>
              <a:rPr lang="en-US" dirty="0"/>
              <a:t> </a:t>
            </a:r>
            <a:r>
              <a:rPr lang="en-US" dirty="0" err="1"/>
              <a:t>yer</a:t>
            </a:r>
            <a:r>
              <a:rPr lang="en-US" dirty="0"/>
              <a:t> </a:t>
            </a:r>
            <a:r>
              <a:rPr lang="en-US" dirty="0" err="1"/>
              <a:t>tutmağa</a:t>
            </a:r>
            <a:r>
              <a:rPr lang="en-US" dirty="0"/>
              <a:t> </a:t>
            </a:r>
            <a:r>
              <a:rPr lang="en-US" dirty="0" err="1"/>
              <a:t>imkan</a:t>
            </a:r>
            <a:r>
              <a:rPr lang="en-US" dirty="0"/>
              <a:t> </a:t>
            </a:r>
            <a:r>
              <a:rPr lang="en-US" dirty="0" err="1"/>
              <a:t>verir</a:t>
            </a:r>
            <a:r>
              <a:rPr lang="en-US" dirty="0"/>
              <a:t>. Bu </a:t>
            </a:r>
            <a:r>
              <a:rPr lang="en-US" dirty="0" err="1"/>
              <a:t>sahədə</a:t>
            </a:r>
            <a:r>
              <a:rPr lang="en-US" dirty="0"/>
              <a:t> </a:t>
            </a:r>
            <a:r>
              <a:rPr lang="en-US" dirty="0" err="1"/>
              <a:t>kompüterdən</a:t>
            </a:r>
            <a:r>
              <a:rPr lang="en-US" dirty="0"/>
              <a:t> </a:t>
            </a:r>
            <a:r>
              <a:rPr lang="en-US" dirty="0" err="1"/>
              <a:t>istifadə</a:t>
            </a:r>
            <a:r>
              <a:rPr lang="en-US" dirty="0"/>
              <a:t> </a:t>
            </a:r>
            <a:r>
              <a:rPr lang="en-US" dirty="0" err="1"/>
              <a:t>çoxlu</a:t>
            </a:r>
            <a:r>
              <a:rPr lang="en-US" dirty="0"/>
              <a:t> </a:t>
            </a:r>
            <a:r>
              <a:rPr lang="en-US" dirty="0" err="1"/>
              <a:t>sayda</a:t>
            </a:r>
            <a:r>
              <a:rPr lang="en-US" dirty="0"/>
              <a:t> </a:t>
            </a:r>
            <a:r>
              <a:rPr lang="en-US" dirty="0" err="1"/>
              <a:t>xüsusi</a:t>
            </a:r>
            <a:r>
              <a:rPr lang="en-US" dirty="0"/>
              <a:t> </a:t>
            </a:r>
            <a:r>
              <a:rPr lang="en-US" dirty="0" err="1"/>
              <a:t>proqramların</a:t>
            </a:r>
            <a:r>
              <a:rPr lang="en-US" dirty="0"/>
              <a:t> </a:t>
            </a:r>
            <a:r>
              <a:rPr lang="en-US" dirty="0" err="1"/>
              <a:t>yaranmasına</a:t>
            </a:r>
            <a:r>
              <a:rPr lang="en-US" dirty="0"/>
              <a:t> </a:t>
            </a:r>
            <a:r>
              <a:rPr lang="en-US" dirty="0" err="1"/>
              <a:t>səbəb</a:t>
            </a:r>
            <a:r>
              <a:rPr lang="en-US" dirty="0"/>
              <a:t> </a:t>
            </a:r>
            <a:r>
              <a:rPr lang="en-US" dirty="0" err="1"/>
              <a:t>olmuşdur</a:t>
            </a:r>
            <a:r>
              <a:rPr lang="en-US" dirty="0"/>
              <a:t>.</a:t>
            </a:r>
            <a:endParaRPr lang="ru-RU" dirty="0"/>
          </a:p>
          <a:p>
            <a:pPr algn="just"/>
            <a:r>
              <a:rPr lang="en-US" dirty="0" err="1"/>
              <a:t>Təqdimat</a:t>
            </a:r>
            <a:r>
              <a:rPr lang="en-US" dirty="0"/>
              <a:t> (demo) </a:t>
            </a:r>
            <a:r>
              <a:rPr lang="en-US" dirty="0" err="1"/>
              <a:t>qrafika</a:t>
            </a:r>
            <a:r>
              <a:rPr lang="en-US" dirty="0"/>
              <a:t> </a:t>
            </a:r>
            <a:r>
              <a:rPr lang="en-US" dirty="0" err="1"/>
              <a:t>paketləri</a:t>
            </a:r>
            <a:r>
              <a:rPr lang="en-US" dirty="0"/>
              <a:t> </a:t>
            </a:r>
            <a:r>
              <a:rPr lang="en-US" dirty="0" err="1"/>
              <a:t>biznes</a:t>
            </a:r>
            <a:r>
              <a:rPr lang="en-US" dirty="0"/>
              <a:t>, </a:t>
            </a:r>
            <a:r>
              <a:rPr lang="en-US" dirty="0" err="1"/>
              <a:t>elmi</a:t>
            </a:r>
            <a:r>
              <a:rPr lang="en-US" dirty="0"/>
              <a:t>, </a:t>
            </a:r>
            <a:r>
              <a:rPr lang="en-US" dirty="0" err="1"/>
              <a:t>təhsil</a:t>
            </a:r>
            <a:r>
              <a:rPr lang="en-US" dirty="0"/>
              <a:t> </a:t>
            </a:r>
            <a:r>
              <a:rPr lang="en-US" dirty="0" err="1"/>
              <a:t>məlumatları</a:t>
            </a:r>
            <a:r>
              <a:rPr lang="en-US" dirty="0"/>
              <a:t> </a:t>
            </a:r>
            <a:r>
              <a:rPr lang="en-US" dirty="0" err="1"/>
              <a:t>üçün</a:t>
            </a:r>
            <a:r>
              <a:rPr lang="en-US" dirty="0"/>
              <a:t> </a:t>
            </a:r>
            <a:r>
              <a:rPr lang="en-US" dirty="0" err="1"/>
              <a:t>qrafik</a:t>
            </a:r>
            <a:r>
              <a:rPr lang="en-US" dirty="0"/>
              <a:t> </a:t>
            </a:r>
            <a:r>
              <a:rPr lang="en-US" dirty="0" err="1"/>
              <a:t>dizaynerlərdir</a:t>
            </a:r>
            <a:r>
              <a:rPr lang="en-US" dirty="0"/>
              <a:t> (MS PowerPoint, Harvard Graphics, WordPerfect Presentations, Freelance Graphics). </a:t>
            </a:r>
            <a:r>
              <a:rPr lang="en-US" dirty="0" err="1"/>
              <a:t>Onların</a:t>
            </a:r>
            <a:r>
              <a:rPr lang="en-US" dirty="0"/>
              <a:t> </a:t>
            </a:r>
            <a:r>
              <a:rPr lang="en-US" dirty="0" err="1"/>
              <a:t>funksiyası</a:t>
            </a:r>
            <a:r>
              <a:rPr lang="en-US" dirty="0"/>
              <a:t> </a:t>
            </a:r>
            <a:r>
              <a:rPr lang="en-US" dirty="0" err="1"/>
              <a:t>ondan</a:t>
            </a:r>
            <a:r>
              <a:rPr lang="en-US" dirty="0"/>
              <a:t> </a:t>
            </a:r>
            <a:r>
              <a:rPr lang="en-US" dirty="0" err="1"/>
              <a:t>ibarətdir</a:t>
            </a:r>
            <a:r>
              <a:rPr lang="en-US" dirty="0"/>
              <a:t> </a:t>
            </a:r>
            <a:r>
              <a:rPr lang="en-US" dirty="0" err="1"/>
              <a:t>ki</a:t>
            </a:r>
            <a:r>
              <a:rPr lang="en-US" dirty="0"/>
              <a:t>, </a:t>
            </a:r>
            <a:r>
              <a:rPr lang="en-US" dirty="0" err="1"/>
              <a:t>onlar</a:t>
            </a:r>
            <a:r>
              <a:rPr lang="en-US" dirty="0"/>
              <a:t> </a:t>
            </a:r>
            <a:r>
              <a:rPr lang="en-US" dirty="0" err="1"/>
              <a:t>tədqiqatın</a:t>
            </a:r>
            <a:r>
              <a:rPr lang="en-US" dirty="0"/>
              <a:t> </a:t>
            </a:r>
            <a:r>
              <a:rPr lang="en-US" dirty="0" err="1"/>
              <a:t>nəticələrini</a:t>
            </a:r>
            <a:r>
              <a:rPr lang="en-US" dirty="0"/>
              <a:t>, </a:t>
            </a:r>
            <a:r>
              <a:rPr lang="en-US" dirty="0" err="1"/>
              <a:t>təşkilatın</a:t>
            </a:r>
            <a:r>
              <a:rPr lang="en-US" dirty="0"/>
              <a:t> </a:t>
            </a:r>
            <a:r>
              <a:rPr lang="en-US" dirty="0" err="1"/>
              <a:t>işini</a:t>
            </a:r>
            <a:r>
              <a:rPr lang="en-US" dirty="0"/>
              <a:t>, </a:t>
            </a:r>
            <a:r>
              <a:rPr lang="en-US" dirty="0" err="1"/>
              <a:t>hazır</a:t>
            </a:r>
            <a:r>
              <a:rPr lang="en-US" dirty="0"/>
              <a:t> </a:t>
            </a:r>
            <a:r>
              <a:rPr lang="en-US" dirty="0" err="1"/>
              <a:t>məhsulu</a:t>
            </a:r>
            <a:r>
              <a:rPr lang="en-US" dirty="0"/>
              <a:t> </a:t>
            </a:r>
            <a:r>
              <a:rPr lang="en-US" dirty="0" err="1"/>
              <a:t>və</a:t>
            </a:r>
            <a:r>
              <a:rPr lang="en-US" dirty="0"/>
              <a:t> s.-</a:t>
            </a:r>
            <a:r>
              <a:rPr lang="en-US" dirty="0" err="1"/>
              <a:t>ni</a:t>
            </a:r>
            <a:r>
              <a:rPr lang="en-US" dirty="0"/>
              <a:t> </a:t>
            </a:r>
            <a:r>
              <a:rPr lang="en-US" dirty="0" err="1"/>
              <a:t>əyani</a:t>
            </a:r>
            <a:r>
              <a:rPr lang="en-US" dirty="0"/>
              <a:t> </a:t>
            </a:r>
            <a:r>
              <a:rPr lang="en-US" dirty="0" err="1"/>
              <a:t>və</a:t>
            </a:r>
            <a:r>
              <a:rPr lang="en-US" dirty="0"/>
              <a:t> </a:t>
            </a:r>
            <a:r>
              <a:rPr lang="en-US" dirty="0" err="1"/>
              <a:t>dinamik</a:t>
            </a:r>
            <a:r>
              <a:rPr lang="en-US" dirty="0"/>
              <a:t> </a:t>
            </a:r>
            <a:r>
              <a:rPr lang="en-US" dirty="0" err="1"/>
              <a:t>formada</a:t>
            </a:r>
            <a:r>
              <a:rPr lang="en-US" dirty="0"/>
              <a:t> </a:t>
            </a:r>
            <a:r>
              <a:rPr lang="en-US" dirty="0" err="1"/>
              <a:t>təqdim</a:t>
            </a:r>
            <a:r>
              <a:rPr lang="en-US" dirty="0"/>
              <a:t> </a:t>
            </a:r>
            <a:r>
              <a:rPr lang="en-US" dirty="0" err="1"/>
              <a:t>edirlər</a:t>
            </a:r>
            <a:r>
              <a:rPr lang="en-US" dirty="0"/>
              <a:t>.</a:t>
            </a:r>
            <a:endParaRPr lang="en-US" altLang="en-US" dirty="0">
              <a:latin typeface="Arial" panose="020B0604020202020204" pitchFamily="34" charset="0"/>
              <a:cs typeface="Arial" panose="020B0604020202020204" pitchFamily="34" charset="0"/>
              <a:sym typeface="Arial" panose="020B0604020202020204" pitchFamily="34" charset="0"/>
            </a:endParaRPr>
          </a:p>
          <a:p>
            <a:endParaRPr lang="ru-RU" dirty="0"/>
          </a:p>
        </p:txBody>
      </p:sp>
      <p:sp>
        <p:nvSpPr>
          <p:cNvPr id="7" name="Content Placeholder 6"/>
          <p:cNvSpPr>
            <a:spLocks noGrp="1"/>
          </p:cNvSpPr>
          <p:nvPr>
            <p:ph sz="quarter" idx="14"/>
          </p:nvPr>
        </p:nvSpPr>
        <p:spPr>
          <a:xfrm>
            <a:off x="6770369" y="1554481"/>
            <a:ext cx="5105401" cy="4960620"/>
          </a:xfrm>
        </p:spPr>
        <p:txBody>
          <a:bodyPr>
            <a:normAutofit fontScale="92500" lnSpcReduction="20000"/>
          </a:bodyPr>
          <a:lstStyle/>
          <a:p>
            <a:pPr marL="101600" indent="0" algn="r">
              <a:buNone/>
            </a:pPr>
            <a:r>
              <a:rPr lang="en-US" dirty="0" err="1"/>
              <a:t>Ən</a:t>
            </a:r>
            <a:r>
              <a:rPr lang="en-US" dirty="0"/>
              <a:t> </a:t>
            </a:r>
            <a:r>
              <a:rPr lang="en-US" dirty="0" err="1"/>
              <a:t>populyar</a:t>
            </a:r>
            <a:r>
              <a:rPr lang="en-US" dirty="0"/>
              <a:t> </a:t>
            </a:r>
            <a:r>
              <a:rPr lang="en-US" dirty="0" err="1"/>
              <a:t>təqdimat</a:t>
            </a:r>
            <a:r>
              <a:rPr lang="en-US" dirty="0"/>
              <a:t> </a:t>
            </a:r>
            <a:r>
              <a:rPr lang="en-US" dirty="0" err="1"/>
              <a:t>vasitəsi</a:t>
            </a:r>
            <a:r>
              <a:rPr lang="en-US" dirty="0"/>
              <a:t> MS PowerPoint </a:t>
            </a:r>
            <a:r>
              <a:rPr lang="en-US" dirty="0" err="1"/>
              <a:t>paketidir</a:t>
            </a:r>
            <a:r>
              <a:rPr lang="en-US" dirty="0"/>
              <a:t>. </a:t>
            </a:r>
            <a:r>
              <a:rPr lang="en-US" dirty="0" err="1"/>
              <a:t>Proqram</a:t>
            </a:r>
            <a:r>
              <a:rPr lang="en-US" dirty="0"/>
              <a:t> </a:t>
            </a:r>
            <a:r>
              <a:rPr lang="en-US" dirty="0" err="1"/>
              <a:t>emal</a:t>
            </a:r>
            <a:r>
              <a:rPr lang="en-US" dirty="0"/>
              <a:t> </a:t>
            </a:r>
            <a:r>
              <a:rPr lang="en-US" dirty="0" err="1"/>
              <a:t>obyekti</a:t>
            </a:r>
            <a:r>
              <a:rPr lang="en-US" dirty="0"/>
              <a:t> – </a:t>
            </a:r>
            <a:r>
              <a:rPr lang="en-US" dirty="0" err="1"/>
              <a:t>genişlənməsi</a:t>
            </a:r>
            <a:r>
              <a:rPr lang="en-US" dirty="0"/>
              <a:t> .</a:t>
            </a:r>
            <a:r>
              <a:rPr lang="en-US" dirty="0" err="1"/>
              <a:t>ppt</a:t>
            </a:r>
            <a:r>
              <a:rPr lang="en-US" dirty="0"/>
              <a:t> (</a:t>
            </a:r>
            <a:r>
              <a:rPr lang="en-US" dirty="0" err="1"/>
              <a:t>təqdimat</a:t>
            </a:r>
            <a:r>
              <a:rPr lang="en-US" dirty="0"/>
              <a:t>) </a:t>
            </a:r>
            <a:r>
              <a:rPr lang="en-US" dirty="0" err="1"/>
              <a:t>olan</a:t>
            </a:r>
            <a:r>
              <a:rPr lang="en-US" dirty="0"/>
              <a:t> </a:t>
            </a:r>
            <a:r>
              <a:rPr lang="en-US" dirty="0" err="1"/>
              <a:t>sənəddir</a:t>
            </a:r>
            <a:r>
              <a:rPr lang="en-US" dirty="0"/>
              <a:t>.</a:t>
            </a:r>
            <a:endParaRPr lang="ru-RU" dirty="0"/>
          </a:p>
          <a:p>
            <a:pPr marL="101600" indent="0" algn="r">
              <a:buNone/>
            </a:pPr>
            <a:r>
              <a:rPr lang="en-US" dirty="0" err="1"/>
              <a:t>Təqdimat</a:t>
            </a:r>
            <a:r>
              <a:rPr lang="en-US" dirty="0"/>
              <a:t> </a:t>
            </a:r>
            <a:r>
              <a:rPr lang="en-US" dirty="0" err="1"/>
              <a:t>həm</a:t>
            </a:r>
            <a:r>
              <a:rPr lang="en-US" dirty="0"/>
              <a:t> </a:t>
            </a:r>
            <a:r>
              <a:rPr lang="en-US" dirty="0" err="1"/>
              <a:t>istifadəçinin</a:t>
            </a:r>
            <a:r>
              <a:rPr lang="en-US" dirty="0"/>
              <a:t> </a:t>
            </a:r>
            <a:r>
              <a:rPr lang="en-US" dirty="0" err="1"/>
              <a:t>özü</a:t>
            </a:r>
            <a:r>
              <a:rPr lang="en-US" dirty="0"/>
              <a:t> </a:t>
            </a:r>
            <a:r>
              <a:rPr lang="en-US" dirty="0" err="1"/>
              <a:t>tərəfindən</a:t>
            </a:r>
            <a:r>
              <a:rPr lang="en-US" dirty="0"/>
              <a:t>, </a:t>
            </a:r>
            <a:r>
              <a:rPr lang="en-US" dirty="0" err="1"/>
              <a:t>həm</a:t>
            </a:r>
            <a:r>
              <a:rPr lang="en-US" dirty="0"/>
              <a:t> </a:t>
            </a:r>
            <a:r>
              <a:rPr lang="en-US" dirty="0" err="1"/>
              <a:t>də</a:t>
            </a:r>
            <a:r>
              <a:rPr lang="en-US" dirty="0"/>
              <a:t> </a:t>
            </a:r>
            <a:r>
              <a:rPr lang="en-US" dirty="0" err="1"/>
              <a:t>hazır</a:t>
            </a:r>
            <a:r>
              <a:rPr lang="en-US" dirty="0"/>
              <a:t> </a:t>
            </a:r>
            <a:r>
              <a:rPr lang="en-US" dirty="0" err="1"/>
              <a:t>şablon</a:t>
            </a:r>
            <a:r>
              <a:rPr lang="en-US" dirty="0"/>
              <a:t> </a:t>
            </a:r>
            <a:r>
              <a:rPr lang="en-US" dirty="0" err="1"/>
              <a:t>əsasında</a:t>
            </a:r>
            <a:r>
              <a:rPr lang="en-US" dirty="0"/>
              <a:t> </a:t>
            </a:r>
            <a:r>
              <a:rPr lang="en-US" dirty="0" err="1"/>
              <a:t>yaradılır</a:t>
            </a:r>
            <a:r>
              <a:rPr lang="en-US" dirty="0"/>
              <a:t>.</a:t>
            </a:r>
            <a:endParaRPr lang="az-Latn-AZ" dirty="0"/>
          </a:p>
          <a:p>
            <a:pPr marL="101600" indent="0" algn="r">
              <a:buNone/>
            </a:pPr>
            <a:r>
              <a:rPr lang="en-US" dirty="0"/>
              <a:t>MS PowerPoint-</a:t>
            </a:r>
            <a:r>
              <a:rPr lang="en-US" dirty="0" err="1"/>
              <a:t>də</a:t>
            </a:r>
            <a:r>
              <a:rPr lang="en-US" dirty="0"/>
              <a:t> </a:t>
            </a:r>
            <a:r>
              <a:rPr lang="en-US" dirty="0" err="1"/>
              <a:t>təqdimatla</a:t>
            </a:r>
            <a:r>
              <a:rPr lang="en-US" dirty="0"/>
              <a:t> </a:t>
            </a:r>
            <a:r>
              <a:rPr lang="en-US" dirty="0" err="1"/>
              <a:t>işləmək</a:t>
            </a:r>
            <a:r>
              <a:rPr lang="en-US" dirty="0"/>
              <a:t> </a:t>
            </a:r>
            <a:r>
              <a:rPr lang="en-US" dirty="0" err="1"/>
              <a:t>üçün</a:t>
            </a:r>
            <a:r>
              <a:rPr lang="en-US" dirty="0"/>
              <a:t> </a:t>
            </a:r>
            <a:r>
              <a:rPr lang="en-US" dirty="0" err="1"/>
              <a:t>dörd</a:t>
            </a:r>
            <a:r>
              <a:rPr lang="en-US" dirty="0"/>
              <a:t> </a:t>
            </a:r>
            <a:r>
              <a:rPr lang="en-US" dirty="0" err="1"/>
              <a:t>iş</a:t>
            </a:r>
            <a:r>
              <a:rPr lang="en-US" dirty="0"/>
              <a:t> </a:t>
            </a:r>
            <a:r>
              <a:rPr lang="en-US" dirty="0" err="1"/>
              <a:t>rejimi</a:t>
            </a:r>
            <a:r>
              <a:rPr lang="en-US" dirty="0"/>
              <a:t> </a:t>
            </a:r>
            <a:r>
              <a:rPr lang="en-US" dirty="0" err="1"/>
              <a:t>var</a:t>
            </a:r>
            <a:r>
              <a:rPr lang="en-US" dirty="0"/>
              <a:t>:</a:t>
            </a:r>
            <a:endParaRPr lang="ru-RU" dirty="0"/>
          </a:p>
          <a:p>
            <a:pPr algn="r">
              <a:buFont typeface="Wingdings" pitchFamily="2" charset="2"/>
              <a:buChar char="Ø"/>
            </a:pPr>
            <a:r>
              <a:rPr lang="en-US" dirty="0"/>
              <a:t> </a:t>
            </a:r>
            <a:r>
              <a:rPr lang="en-US" dirty="0" err="1"/>
              <a:t>müntəzəm</a:t>
            </a:r>
            <a:r>
              <a:rPr lang="en-US" dirty="0"/>
              <a:t> (</a:t>
            </a:r>
            <a:r>
              <a:rPr lang="en-US" dirty="0" err="1"/>
              <a:t>struktur</a:t>
            </a:r>
            <a:r>
              <a:rPr lang="en-US" dirty="0"/>
              <a:t>, </a:t>
            </a:r>
            <a:r>
              <a:rPr lang="en-US" dirty="0" err="1"/>
              <a:t>slaydlar</a:t>
            </a:r>
            <a:r>
              <a:rPr lang="en-US" dirty="0"/>
              <a:t>),</a:t>
            </a:r>
            <a:endParaRPr lang="ru-RU" dirty="0"/>
          </a:p>
          <a:p>
            <a:pPr algn="r">
              <a:buFont typeface="Wingdings" pitchFamily="2" charset="2"/>
              <a:buChar char="Ø"/>
            </a:pPr>
            <a:r>
              <a:rPr lang="en-US" dirty="0"/>
              <a:t> </a:t>
            </a:r>
            <a:r>
              <a:rPr lang="en-US" dirty="0" err="1"/>
              <a:t>slayd</a:t>
            </a:r>
            <a:r>
              <a:rPr lang="en-US" dirty="0"/>
              <a:t> </a:t>
            </a:r>
            <a:r>
              <a:rPr lang="en-US" dirty="0" err="1"/>
              <a:t>çeşidləyicisi</a:t>
            </a:r>
            <a:r>
              <a:rPr lang="en-US" dirty="0"/>
              <a:t>,</a:t>
            </a:r>
            <a:endParaRPr lang="ru-RU" dirty="0"/>
          </a:p>
          <a:p>
            <a:pPr algn="r">
              <a:buFont typeface="Wingdings" pitchFamily="2" charset="2"/>
              <a:buChar char="Ø"/>
            </a:pPr>
            <a:r>
              <a:rPr lang="en-US" dirty="0"/>
              <a:t> </a:t>
            </a:r>
            <a:r>
              <a:rPr lang="en-US" dirty="0" err="1"/>
              <a:t>qeyd</a:t>
            </a:r>
            <a:r>
              <a:rPr lang="en-US" dirty="0"/>
              <a:t> </a:t>
            </a:r>
            <a:r>
              <a:rPr lang="en-US" dirty="0" err="1"/>
              <a:t>səhifələri</a:t>
            </a:r>
            <a:endParaRPr lang="ru-RU" dirty="0"/>
          </a:p>
          <a:p>
            <a:pPr algn="r">
              <a:buFont typeface="Wingdings" pitchFamily="2" charset="2"/>
              <a:buChar char="Ø"/>
            </a:pPr>
            <a:r>
              <a:rPr lang="en-US" dirty="0"/>
              <a:t> </a:t>
            </a:r>
            <a:r>
              <a:rPr lang="en-US" dirty="0" err="1"/>
              <a:t>slayd</a:t>
            </a:r>
            <a:r>
              <a:rPr lang="en-US" dirty="0"/>
              <a:t> </a:t>
            </a:r>
            <a:r>
              <a:rPr lang="en-US" dirty="0" err="1"/>
              <a:t>şousu</a:t>
            </a:r>
            <a:r>
              <a:rPr lang="en-US" dirty="0"/>
              <a:t>.</a:t>
            </a:r>
            <a:endParaRPr lang="ru-RU" dirty="0"/>
          </a:p>
          <a:p>
            <a:endParaRPr lang="ru-RU" dirty="0"/>
          </a:p>
        </p:txBody>
      </p:sp>
    </p:spTree>
    <p:extLst>
      <p:ext uri="{BB962C8B-B14F-4D97-AF65-F5344CB8AC3E}">
        <p14:creationId xmlns:p14="http://schemas.microsoft.com/office/powerpoint/2010/main" val="1502520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Latn-AZ" dirty="0"/>
              <a:t>Kompüter qrafikası: konsepsiya və istifadə istiqamətləri</a:t>
            </a:r>
            <a:endParaRPr lang="ru-RU" dirty="0"/>
          </a:p>
        </p:txBody>
      </p:sp>
      <p:sp>
        <p:nvSpPr>
          <p:cNvPr id="3" name="Content Placeholder 2"/>
          <p:cNvSpPr>
            <a:spLocks noGrp="1"/>
          </p:cNvSpPr>
          <p:nvPr>
            <p:ph sz="quarter" idx="13"/>
          </p:nvPr>
        </p:nvSpPr>
        <p:spPr/>
        <p:txBody>
          <a:bodyPr>
            <a:normAutofit fontScale="92500" lnSpcReduction="20000"/>
          </a:bodyPr>
          <a:lstStyle/>
          <a:p>
            <a:r>
              <a:rPr lang="az-Latn-AZ" dirty="0"/>
              <a:t>Kompüter qrafikası informatikanın proqram və aparat hesablama sistemlərindən istifadə etməklə təsvirlərin yaradılması və işlənməsi üsul və vasitələrini öyrənən sahəsidir. Məlumatların kompüter monitorunda qrafik formada təqdim edilməsi ilk dəfə 1950-ci illərin ortalarında elmi və hərbi tədqiqatlarda istifadə olunan əksər kompüterlər üçün tətbiq edilmişdir.</a:t>
            </a:r>
            <a:endParaRPr lang="ru-RU" dirty="0"/>
          </a:p>
          <a:p>
            <a:pPr marL="101600" indent="0">
              <a:buSzTx/>
              <a:buNone/>
            </a:pPr>
            <a:endPar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a:p>
            <a:endParaRPr lang="ru-RU" dirty="0"/>
          </a:p>
        </p:txBody>
      </p:sp>
      <p:sp>
        <p:nvSpPr>
          <p:cNvPr id="4" name="Content Placeholder 3"/>
          <p:cNvSpPr>
            <a:spLocks noGrp="1"/>
          </p:cNvSpPr>
          <p:nvPr>
            <p:ph sz="quarter" idx="14"/>
          </p:nvPr>
        </p:nvSpPr>
        <p:spPr/>
        <p:txBody>
          <a:bodyPr/>
          <a:lstStyle/>
          <a:p>
            <a:r>
              <a:rPr lang="az-Latn-AZ" altLang="ru-RU" dirty="0">
                <a:latin typeface="Arial" panose="020B0604020202020204" pitchFamily="34" charset="0"/>
                <a:cs typeface="Arial" panose="020B0604020202020204" pitchFamily="34" charset="0"/>
                <a:sym typeface="Arial" panose="020B0604020202020204" pitchFamily="34" charset="0"/>
              </a:rPr>
              <a:t>Bir çox sahələrdə: </a:t>
            </a:r>
            <a:r>
              <a:rPr lang="az-Latn-AZ" dirty="0"/>
              <a:t>modelləşdirmə və animasiya, kompüter tərtibatı əsasında dərsliklərin yaradılması, elm və incəsənət əsərlərindən istifadə, tədqiqat işlərinin həyata keçirilməsi və s. istifadə olunur.</a:t>
            </a:r>
            <a:r>
              <a:rPr lang="az-Latn-AZ" altLang="ru-RU" dirty="0">
                <a:latin typeface="Arial" panose="020B0604020202020204" pitchFamily="34" charset="0"/>
                <a:cs typeface="Arial" panose="020B0604020202020204" pitchFamily="34" charset="0"/>
                <a:sym typeface="Arial" panose="020B0604020202020204" pitchFamily="34" charset="0"/>
              </a:rPr>
              <a:t> </a:t>
            </a:r>
            <a:endParaRPr lang="ru-RU" dirty="0"/>
          </a:p>
        </p:txBody>
      </p:sp>
    </p:spTree>
    <p:extLst>
      <p:ext uri="{BB962C8B-B14F-4D97-AF65-F5344CB8AC3E}">
        <p14:creationId xmlns:p14="http://schemas.microsoft.com/office/powerpoint/2010/main" val="3815182075"/>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120" y="2721637"/>
            <a:ext cx="10364451" cy="1596177"/>
          </a:xfrm>
        </p:spPr>
        <p:txBody>
          <a:bodyPr>
            <a:normAutofit/>
          </a:bodyPr>
          <a:lstStyle/>
          <a:p>
            <a:r>
              <a:rPr lang="en-US" sz="9600" dirty="0" smtClean="0">
                <a:latin typeface="Algerian" panose="04020705040A02060702" pitchFamily="82" charset="0"/>
              </a:rPr>
              <a:t>T</a:t>
            </a:r>
            <a:r>
              <a:rPr lang="az-Latn-AZ" sz="9600" dirty="0" smtClean="0">
                <a:latin typeface="Algerian" panose="04020705040A02060702" pitchFamily="82" charset="0"/>
              </a:rPr>
              <a:t>əşəkkürlər </a:t>
            </a:r>
            <a:endParaRPr lang="ru-RU" sz="9600" dirty="0"/>
          </a:p>
        </p:txBody>
      </p:sp>
    </p:spTree>
    <p:extLst>
      <p:ext uri="{BB962C8B-B14F-4D97-AF65-F5344CB8AC3E}">
        <p14:creationId xmlns:p14="http://schemas.microsoft.com/office/powerpoint/2010/main" val="51001667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82880" y="1668780"/>
            <a:ext cx="6469380" cy="4790281"/>
          </a:xfrm>
        </p:spPr>
        <p:txBody>
          <a:bodyPr>
            <a:normAutofit/>
          </a:bodyPr>
          <a:lstStyle/>
          <a:p>
            <a:r>
              <a:rPr lang="az-Latn-AZ" sz="2400" dirty="0"/>
              <a:t>Bu gün kompüter qrafikası kompüter texnologiyasının avanqardıdır. Müasir təsvir texnologiyalarından istifadə edən kommersiya tətbiqləri on ildən çox deyil. </a:t>
            </a:r>
            <a:r>
              <a:rPr lang="az-Latn-AZ" sz="2400" b="1" i="1" u="sng" dirty="0">
                <a:solidFill>
                  <a:srgbClr val="FF0000"/>
                </a:solidFill>
              </a:rPr>
              <a:t>Andries van Dam</a:t>
            </a:r>
            <a:r>
              <a:rPr lang="az-Latn-AZ" sz="2400" i="1" dirty="0">
                <a:solidFill>
                  <a:srgbClr val="FFC000"/>
                </a:solidFill>
              </a:rPr>
              <a:t> </a:t>
            </a:r>
            <a:r>
              <a:rPr lang="az-Latn-AZ" sz="2400" dirty="0"/>
              <a:t>kompüter qrafikasının atalarından biri hesab olunur və onun kitabları kompüter qrafikasının əsasını təşkil edən bütün texnologiyalar spektri üzrə fundamental dərsliklərdir.</a:t>
            </a:r>
          </a:p>
          <a:p>
            <a:endParaRPr lang="ru-RU" dirty="0"/>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6842760" y="586581"/>
            <a:ext cx="4404360" cy="5872480"/>
          </a:xfrm>
        </p:spPr>
      </p:pic>
    </p:spTree>
    <p:extLst>
      <p:ext uri="{BB962C8B-B14F-4D97-AF65-F5344CB8AC3E}">
        <p14:creationId xmlns:p14="http://schemas.microsoft.com/office/powerpoint/2010/main" val="41166175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5120" y="0"/>
            <a:ext cx="5737860" cy="2214695"/>
          </a:xfrm>
        </p:spPr>
        <p:txBody>
          <a:bodyPr>
            <a:normAutofit/>
          </a:bodyPr>
          <a:lstStyle/>
          <a:p>
            <a:r>
              <a:rPr lang="az-Latn-AZ" sz="5400" dirty="0">
                <a:latin typeface="Algerian" panose="04020705040A02060702" pitchFamily="82" charset="0"/>
              </a:rPr>
              <a:t>Verilənlərin qrafik təsviri</a:t>
            </a:r>
            <a:r>
              <a:rPr lang="az-Latn-AZ" dirty="0">
                <a:solidFill>
                  <a:srgbClr val="FF0000"/>
                </a:solidFill>
              </a:rPr>
              <a:t> </a:t>
            </a:r>
            <a:br>
              <a:rPr lang="az-Latn-AZ" dirty="0">
                <a:solidFill>
                  <a:srgbClr val="FF0000"/>
                </a:solidFill>
              </a:rPr>
            </a:br>
            <a:endParaRPr lang="ru-RU" dirty="0"/>
          </a:p>
        </p:txBody>
      </p:sp>
      <p:sp>
        <p:nvSpPr>
          <p:cNvPr id="3" name="Content Placeholder 2"/>
          <p:cNvSpPr>
            <a:spLocks noGrp="1"/>
          </p:cNvSpPr>
          <p:nvPr>
            <p:ph sz="quarter" idx="13"/>
          </p:nvPr>
        </p:nvSpPr>
        <p:spPr>
          <a:xfrm>
            <a:off x="411480" y="1805940"/>
            <a:ext cx="10858500" cy="4229100"/>
          </a:xfrm>
        </p:spPr>
        <p:txBody>
          <a:bodyPr>
            <a:normAutofit fontScale="25000" lnSpcReduction="20000"/>
          </a:bodyPr>
          <a:lstStyle/>
          <a:p>
            <a:pPr marL="101600" indent="0" algn="just">
              <a:buNone/>
            </a:pPr>
            <a:r>
              <a:rPr lang="az-Latn-AZ" sz="8800" dirty="0">
                <a:solidFill>
                  <a:srgbClr val="FF0000"/>
                </a:solidFill>
                <a:latin typeface="Times New Roman" panose="02020603050405020304" pitchFamily="18" charset="0"/>
                <a:cs typeface="Times New Roman" panose="02020603050405020304" pitchFamily="18" charset="0"/>
              </a:rPr>
              <a:t>İllüstrativ</a:t>
            </a:r>
            <a:r>
              <a:rPr lang="az-Latn-AZ" sz="8800" dirty="0">
                <a:latin typeface="Times New Roman" panose="02020603050405020304" pitchFamily="18" charset="0"/>
                <a:cs typeface="Times New Roman" panose="02020603050405020304" pitchFamily="18" charset="0"/>
              </a:rPr>
              <a:t> qrafikanın məqsədi illüstrativ material rolunu oynayan maşın</a:t>
            </a:r>
            <a:r>
              <a:rPr lang="ru-RU" sz="8800" dirty="0">
                <a:latin typeface="Times New Roman" panose="02020603050405020304" pitchFamily="18" charset="0"/>
                <a:cs typeface="Times New Roman" panose="02020603050405020304" pitchFamily="18" charset="0"/>
              </a:rPr>
              <a:t>(</a:t>
            </a:r>
            <a:r>
              <a:rPr lang="az-Latn-AZ" sz="8800" dirty="0">
                <a:latin typeface="Times New Roman" panose="02020603050405020304" pitchFamily="18" charset="0"/>
                <a:cs typeface="Times New Roman" panose="02020603050405020304" pitchFamily="18" charset="0"/>
              </a:rPr>
              <a:t>kompüter) təsvirlərini yaratmaqdır. Bunlar diaqramlar, eskizlər, tarixi xəritələr, çertyojlar və s. formasındakı təsvirlər ola bilər. Eyni zamanda, illüstrativ qrafik paketləri tərtib edənlərin səyləri qrafik təsvirlərin formalaşdırılmasını və çevrilməsini asanlaşdırmağa yönəlib.</a:t>
            </a:r>
          </a:p>
          <a:p>
            <a:pPr marL="101600" indent="0" algn="just">
              <a:buNone/>
            </a:pPr>
            <a:r>
              <a:rPr lang="az-Latn-AZ" sz="8800" dirty="0">
                <a:latin typeface="Times New Roman" panose="02020603050405020304" pitchFamily="18" charset="0"/>
                <a:cs typeface="Times New Roman" panose="02020603050405020304" pitchFamily="18" charset="0"/>
              </a:rPr>
              <a:t>       Paketlər müntəzəm strukturlara (qrafik primitivlər: dairələr, düzbucaqlılar, ellipslər, xətlər və s.) əsaslanan qrafik təsvirlərin yaradılması üçün geniş alətlər və onları manipulyasiya etmək üçün alətlər ilə təchiz edilmişdir. Hər bir obyekt nəzarət nöqtələrinin koordinatları və bəzi parametrlər ilə müəyyən edildiyi üçün bu tip görüntü sözdə vektor və ya koordinat qrafikasına aiddir.</a:t>
            </a:r>
            <a:endParaRPr lang="ru-RU" sz="8800" dirty="0">
              <a:latin typeface="Times New Roman" panose="02020603050405020304" pitchFamily="18" charset="0"/>
              <a:cs typeface="Times New Roman" panose="02020603050405020304" pitchFamily="18" charset="0"/>
            </a:endParaRPr>
          </a:p>
          <a:p>
            <a:pPr algn="just"/>
            <a:endParaRPr lang="ru-RU" dirty="0"/>
          </a:p>
          <a:p>
            <a:pPr algn="just"/>
            <a:endParaRPr lang="ru-RU" dirty="0"/>
          </a:p>
        </p:txBody>
      </p:sp>
    </p:spTree>
    <p:extLst>
      <p:ext uri="{BB962C8B-B14F-4D97-AF65-F5344CB8AC3E}">
        <p14:creationId xmlns:p14="http://schemas.microsoft.com/office/powerpoint/2010/main" val="2643844862"/>
      </p:ext>
    </p:extLst>
  </p:cSld>
  <p:clrMapOvr>
    <a:masterClrMapping/>
  </p:clrMapOvr>
  <mc:AlternateContent xmlns:mc="http://schemas.openxmlformats.org/markup-compatibility/2006">
    <mc:Choice xmlns:p14="http://schemas.microsoft.com/office/powerpoint/2010/main" Requires="p14">
      <p:transition spd="slow" p14:dur="3000">
        <p14:honeycomb/>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3775" y="618517"/>
            <a:ext cx="4184005" cy="1596177"/>
          </a:xfrm>
        </p:spPr>
        <p:txBody>
          <a:bodyPr>
            <a:normAutofit/>
          </a:bodyPr>
          <a:lstStyle/>
          <a:p>
            <a:r>
              <a:rPr lang="az-Latn-AZ" altLang="en-US" sz="6000" dirty="0">
                <a:latin typeface="Algerian" panose="04020705040A02060702" pitchFamily="82" charset="0"/>
                <a:cs typeface="Times New Roman" panose="02020603050405020304" pitchFamily="18" charset="0"/>
                <a:sym typeface="Times New Roman" panose="02020603050405020304" pitchFamily="18" charset="0"/>
              </a:rPr>
              <a:t>Şəkillər</a:t>
            </a:r>
            <a:endParaRPr lang="ru-RU" sz="6000" dirty="0"/>
          </a:p>
        </p:txBody>
      </p:sp>
      <p:sp>
        <p:nvSpPr>
          <p:cNvPr id="7" name="Content Placeholder 6"/>
          <p:cNvSpPr>
            <a:spLocks noGrp="1"/>
          </p:cNvSpPr>
          <p:nvPr>
            <p:ph sz="quarter" idx="14"/>
          </p:nvPr>
        </p:nvSpPr>
        <p:spPr>
          <a:xfrm>
            <a:off x="913775" y="2214694"/>
            <a:ext cx="10363825" cy="3576506"/>
          </a:xfrm>
        </p:spPr>
        <p:txBody>
          <a:bodyPr>
            <a:normAutofit/>
          </a:bodyPr>
          <a:lstStyle/>
          <a:p>
            <a:r>
              <a:rPr lang="az-Latn-AZ" dirty="0"/>
              <a:t> Qrafiklərin başqa bir növü nizamsız strukturlara əsaslanan şəkillərdir. Onlar rəssam və ya dizayner tərəfindən yaradılmış rəsmlərlə müqayisə edilə bilər. Paketlərdə bu cür şəkillər yaratmaq üçün qələm, fırça və boyalarla işləməyi simulyasiya edən pulsuz rəsm üçün alətlər var. Onlara həmçinin təsvir fraqmentlərinin kəsilməsi, silinməsi və yapışdırılması, onların fraqment bazasından götürülmüş fərdi blanklarının düzülməsi üçün alətlər daxildir. Bəzi redaktorlarda "şəkilləri canlandırmaq" (animasiya) üçün alətlər var. Tipik olaraq, bu redaktorların öz genişlənə bilən şriftlər dəsti var.</a:t>
            </a:r>
            <a:endParaRPr lang="ru-RU" dirty="0"/>
          </a:p>
        </p:txBody>
      </p:sp>
    </p:spTree>
    <p:extLst>
      <p:ext uri="{BB962C8B-B14F-4D97-AF65-F5344CB8AC3E}">
        <p14:creationId xmlns:p14="http://schemas.microsoft.com/office/powerpoint/2010/main" val="54679299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1" y="770915"/>
            <a:ext cx="5539740" cy="1596177"/>
          </a:xfrm>
        </p:spPr>
        <p:txBody>
          <a:bodyPr>
            <a:normAutofit fontScale="90000"/>
          </a:bodyPr>
          <a:lstStyle/>
          <a:p>
            <a:r>
              <a:rPr lang="az-Latn-AZ" sz="4400" dirty="0">
                <a:latin typeface="Algerian" panose="04020705040A02060702" pitchFamily="82" charset="0"/>
              </a:rPr>
              <a:t>Mühəndislik (dizayn) qrafikası</a:t>
            </a:r>
            <a:endParaRPr lang="ru-RU" sz="4400" dirty="0"/>
          </a:p>
        </p:txBody>
      </p:sp>
      <p:sp>
        <p:nvSpPr>
          <p:cNvPr id="3" name="Content Placeholder 2"/>
          <p:cNvSpPr>
            <a:spLocks noGrp="1"/>
          </p:cNvSpPr>
          <p:nvPr>
            <p:ph sz="quarter" idx="13"/>
          </p:nvPr>
        </p:nvSpPr>
        <p:spPr>
          <a:xfrm>
            <a:off x="0" y="2367092"/>
            <a:ext cx="6019800" cy="4308028"/>
          </a:xfrm>
        </p:spPr>
        <p:txBody>
          <a:bodyPr>
            <a:normAutofit/>
          </a:bodyPr>
          <a:lstStyle/>
          <a:p>
            <a:r>
              <a:rPr lang="az-Latn-AZ" dirty="0"/>
              <a:t>paketləri və sistemləri əsasən rəsm və dizayn işlərinin avtomatlaşdırılmasına yönəldilmişdir. Onlar mexaniki, elektrik, elektron cihazların layihələndirilməsi və tikintidə oxşar işlərin layihələndirilməsinin avtomatlaşdırılması sistemlərində (CAD) istifadə olunur.  Onlardan texnologiya, arxiv və muzey xidmətləri tarixində oxşar problemlərin həllində istifadə etmək mümkündür.</a:t>
            </a:r>
            <a:endParaRPr lang="ru-RU" dirty="0"/>
          </a:p>
          <a:p>
            <a:endParaRPr lang="ru-RU" dirty="0"/>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6499861" y="770915"/>
            <a:ext cx="4542473" cy="4867019"/>
          </a:xfrm>
        </p:spPr>
      </p:pic>
    </p:spTree>
    <p:extLst>
      <p:ext uri="{BB962C8B-B14F-4D97-AF65-F5344CB8AC3E}">
        <p14:creationId xmlns:p14="http://schemas.microsoft.com/office/powerpoint/2010/main" val="181528692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770915"/>
            <a:ext cx="5421629" cy="1596177"/>
          </a:xfrm>
        </p:spPr>
        <p:txBody>
          <a:bodyPr>
            <a:normAutofit/>
          </a:bodyPr>
          <a:lstStyle/>
          <a:p>
            <a:r>
              <a:rPr lang="en-US" altLang="en-US" sz="6000" dirty="0">
                <a:latin typeface="Algerian" panose="04020705040A02060702" pitchFamily="82" charset="0"/>
                <a:cs typeface="Times New Roman" pitchFamily="18" charset="0"/>
                <a:sym typeface="Times New Roman" pitchFamily="18" charset="0"/>
              </a:rPr>
              <a:t>3D </a:t>
            </a:r>
            <a:r>
              <a:rPr lang="en-US" altLang="en-US" sz="6000" dirty="0" err="1">
                <a:latin typeface="Algerian" panose="04020705040A02060702" pitchFamily="82" charset="0"/>
                <a:cs typeface="Times New Roman" pitchFamily="18" charset="0"/>
                <a:sym typeface="Times New Roman" pitchFamily="18" charset="0"/>
              </a:rPr>
              <a:t>qrafika</a:t>
            </a:r>
            <a:endParaRPr lang="ru-RU" sz="6000" dirty="0"/>
          </a:p>
        </p:txBody>
      </p:sp>
      <p:sp>
        <p:nvSpPr>
          <p:cNvPr id="3" name="Content Placeholder 2"/>
          <p:cNvSpPr>
            <a:spLocks noGrp="1"/>
          </p:cNvSpPr>
          <p:nvPr>
            <p:ph sz="quarter" idx="13"/>
          </p:nvPr>
        </p:nvSpPr>
        <p:spPr>
          <a:xfrm>
            <a:off x="72389" y="2367092"/>
            <a:ext cx="5947411" cy="4490908"/>
          </a:xfrm>
        </p:spPr>
        <p:txBody>
          <a:bodyPr>
            <a:normAutofit fontScale="92500" lnSpcReduction="10000"/>
          </a:bodyPr>
          <a:lstStyle/>
          <a:p>
            <a:r>
              <a:rPr lang="az-Latn-AZ" dirty="0"/>
              <a:t>Kompüter qrafikası da öz növbəsində ikiölçülü və üçölçülü qrafikaya bölünür. İkiölçülü rastr qrafikasının əsas obyekti </a:t>
            </a:r>
            <a:r>
              <a:rPr lang="az-Latn-AZ" dirty="0">
                <a:solidFill>
                  <a:srgbClr val="FF0000"/>
                </a:solidFill>
              </a:rPr>
              <a:t>diskret müstəvidir</a:t>
            </a:r>
            <a:r>
              <a:rPr lang="az-Latn-AZ" dirty="0"/>
              <a:t> (daha dəqiq desək, onun düzbucaqlı sahəsi), üçölçülü rastr qrafikasının əsas obyekti isə üçölçülü </a:t>
            </a:r>
            <a:r>
              <a:rPr lang="az-Latn-AZ" dirty="0">
                <a:solidFill>
                  <a:srgbClr val="FF0000"/>
                </a:solidFill>
              </a:rPr>
              <a:t>diskret fəzadır.</a:t>
            </a:r>
            <a:r>
              <a:rPr lang="az-Latn-AZ" dirty="0"/>
              <a:t> Bu məkanın elementlərinə adətən </a:t>
            </a:r>
            <a:r>
              <a:rPr lang="az-Latn-AZ" dirty="0">
                <a:solidFill>
                  <a:srgbClr val="FF0000"/>
                </a:solidFill>
              </a:rPr>
              <a:t>kubik (voksellər) </a:t>
            </a:r>
            <a:r>
              <a:rPr lang="az-Latn-AZ" dirty="0"/>
              <a:t>deyilir. 2D bitmap qrafikləri çox vaxt sadəcə </a:t>
            </a:r>
            <a:r>
              <a:rPr lang="az-Latn-AZ" dirty="0">
                <a:solidFill>
                  <a:srgbClr val="FF0000"/>
                </a:solidFill>
              </a:rPr>
              <a:t>bitmap qrafikləri, </a:t>
            </a:r>
            <a:r>
              <a:rPr lang="az-Latn-AZ" dirty="0"/>
              <a:t>3D bitmap qrafikləri isə </a:t>
            </a:r>
            <a:r>
              <a:rPr lang="az-Latn-AZ" dirty="0">
                <a:solidFill>
                  <a:srgbClr val="FF0000"/>
                </a:solidFill>
              </a:rPr>
              <a:t>həcmli qrafiklər </a:t>
            </a:r>
            <a:r>
              <a:rPr lang="az-Latn-AZ" dirty="0"/>
              <a:t>adlanır. Eynilə, vektor qrafikası iki ölçülü və üç ölçülü ola bilər. Bu bölmələr müvafiq olaraq planar və ya həcmli həndəsi modellərdən bəhs edir.</a:t>
            </a:r>
            <a:endParaRPr lang="ru-RU" dirty="0"/>
          </a:p>
          <a:p>
            <a:endParaRPr lang="ru-RU" dirty="0"/>
          </a:p>
        </p:txBody>
      </p:sp>
      <p:pic>
        <p:nvPicPr>
          <p:cNvPr id="7" name="Content Placeholder 6"/>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6019800" y="1297460"/>
            <a:ext cx="5200929" cy="4164887"/>
          </a:xfrm>
        </p:spPr>
      </p:pic>
    </p:spTree>
    <p:extLst>
      <p:ext uri="{BB962C8B-B14F-4D97-AF65-F5344CB8AC3E}">
        <p14:creationId xmlns:p14="http://schemas.microsoft.com/office/powerpoint/2010/main" val="192422230"/>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 y="1633972"/>
            <a:ext cx="5646420" cy="1125747"/>
          </a:xfrm>
        </p:spPr>
        <p:txBody>
          <a:bodyPr>
            <a:normAutofit/>
          </a:bodyPr>
          <a:lstStyle/>
          <a:p>
            <a:r>
              <a:rPr lang="az-Latn-AZ" sz="4800" dirty="0" smtClean="0">
                <a:latin typeface="Algerian" panose="04020705040A02060702" pitchFamily="82" charset="0"/>
              </a:rPr>
              <a:t>Rastr </a:t>
            </a:r>
            <a:r>
              <a:rPr lang="az-Latn-AZ" sz="4800" dirty="0">
                <a:latin typeface="Algerian" panose="04020705040A02060702" pitchFamily="82" charset="0"/>
              </a:rPr>
              <a:t>qrafika</a:t>
            </a:r>
            <a:endParaRPr lang="ru-RU" sz="4800" dirty="0"/>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51460" y="3217286"/>
            <a:ext cx="4937759" cy="2457968"/>
          </a:xfrm>
        </p:spPr>
      </p:pic>
      <p:sp>
        <p:nvSpPr>
          <p:cNvPr id="4" name="Content Placeholder 3"/>
          <p:cNvSpPr>
            <a:spLocks noGrp="1"/>
          </p:cNvSpPr>
          <p:nvPr>
            <p:ph sz="quarter" idx="14"/>
          </p:nvPr>
        </p:nvSpPr>
        <p:spPr>
          <a:xfrm>
            <a:off x="5646420" y="617220"/>
            <a:ext cx="6111240" cy="7658100"/>
          </a:xfrm>
        </p:spPr>
        <p:txBody>
          <a:bodyPr>
            <a:normAutofit fontScale="77500" lnSpcReduction="20000"/>
          </a:bodyPr>
          <a:lstStyle/>
          <a:p>
            <a:r>
              <a:rPr lang="az-Latn-AZ" sz="2300" dirty="0">
                <a:latin typeface="Times New Roman" panose="02020603050405020304" pitchFamily="18" charset="0"/>
                <a:cs typeface="Times New Roman" panose="02020603050405020304" pitchFamily="18" charset="0"/>
              </a:rPr>
              <a:t>Şəkil matrisinin üfüqi və şaquli olaraq piksel sayının təsviri üçün xüsusi olaraq təqdim olunan təsvirin kvadratlıq əmsalı var. Kağız vərəqi ilə bənzətməyə qayıdaraq, hər hansı rastr təsvirin üfüqi və şaquli cərgələrdə müəyyən sayda pikselə malik olduğunu görə bilərsiniz. Ekranlar üçün aşağıdakı kvadratlıq əmsalları var: 320x200, 320x240, 600x400, 640x480, 800x600 və s. Bu əmsal çox vaxt </a:t>
            </a:r>
            <a:r>
              <a:rPr lang="az-Latn-AZ" sz="2300" dirty="0">
                <a:solidFill>
                  <a:srgbClr val="FF0000"/>
                </a:solidFill>
                <a:latin typeface="Times New Roman" panose="02020603050405020304" pitchFamily="18" charset="0"/>
                <a:cs typeface="Times New Roman" panose="02020603050405020304" pitchFamily="18" charset="0"/>
              </a:rPr>
              <a:t>təsvir</a:t>
            </a:r>
            <a:r>
              <a:rPr lang="az-Latn-AZ" sz="2300" dirty="0">
                <a:latin typeface="Times New Roman" panose="02020603050405020304" pitchFamily="18" charset="0"/>
                <a:cs typeface="Times New Roman" panose="02020603050405020304" pitchFamily="18" charset="0"/>
              </a:rPr>
              <a:t> </a:t>
            </a:r>
            <a:r>
              <a:rPr lang="az-Latn-AZ" sz="2300" dirty="0">
                <a:solidFill>
                  <a:srgbClr val="FF0000"/>
                </a:solidFill>
                <a:latin typeface="Times New Roman" panose="02020603050405020304" pitchFamily="18" charset="0"/>
                <a:cs typeface="Times New Roman" panose="02020603050405020304" pitchFamily="18" charset="0"/>
              </a:rPr>
              <a:t>ölçüsü</a:t>
            </a:r>
            <a:r>
              <a:rPr lang="az-Latn-AZ" sz="2300" dirty="0">
                <a:latin typeface="Times New Roman" panose="02020603050405020304" pitchFamily="18" charset="0"/>
                <a:cs typeface="Times New Roman" panose="02020603050405020304" pitchFamily="18" charset="0"/>
              </a:rPr>
              <a:t> adlanır. Bu iki ədədin hasili təsvirdəki piksellərin ümumi sayını verir. Piksellərin kvadratlıq əmsalı kimi bir şey də var. Şəklin kvadratlıq faktorundan fərqli olaraq, o, video pikselin real ölçülərinə istinad edir və real enin real hündürlüyə nisbətidir. Bu amil ekranın ölçüsündən və cari qətnamədən (</a:t>
            </a:r>
            <a:r>
              <a:rPr lang="az-Latn-AZ" sz="2300" dirty="0">
                <a:solidFill>
                  <a:srgbClr val="FF0000"/>
                </a:solidFill>
                <a:latin typeface="Times New Roman" panose="02020603050405020304" pitchFamily="18" charset="0"/>
                <a:cs typeface="Times New Roman" panose="02020603050405020304" pitchFamily="18" charset="0"/>
              </a:rPr>
              <a:t>Qətnamə sadəcə müəyyən bir sahədəki elementlərin sayıdır) </a:t>
            </a:r>
            <a:r>
              <a:rPr lang="az-Latn-AZ" sz="2300" dirty="0">
                <a:latin typeface="Times New Roman" panose="02020603050405020304" pitchFamily="18" charset="0"/>
                <a:cs typeface="Times New Roman" panose="02020603050405020304" pitchFamily="18" charset="0"/>
              </a:rPr>
              <a:t>asılıdır  və buna görə də müxtəlif kompüter sistemlərində fərqli dəyərlər alır.</a:t>
            </a:r>
            <a:endParaRPr lang="ru-RU" sz="2300"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1431462002"/>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600" dirty="0" err="1">
                <a:latin typeface="Algerian" panose="04020705040A02060702" pitchFamily="82" charset="0"/>
              </a:rPr>
              <a:t>Rastr</a:t>
            </a:r>
            <a:r>
              <a:rPr lang="en-US" sz="3600" dirty="0">
                <a:latin typeface="Algerian" panose="04020705040A02060702" pitchFamily="82" charset="0"/>
              </a:rPr>
              <a:t> </a:t>
            </a:r>
            <a:r>
              <a:rPr lang="en-US" sz="3600" dirty="0" err="1">
                <a:latin typeface="Algerian" panose="04020705040A02060702" pitchFamily="82" charset="0"/>
              </a:rPr>
              <a:t>qrafikasının</a:t>
            </a:r>
            <a:r>
              <a:rPr lang="en-US" sz="3600" dirty="0">
                <a:latin typeface="Algerian" panose="04020705040A02060702" pitchFamily="82" charset="0"/>
              </a:rPr>
              <a:t> </a:t>
            </a:r>
            <a:r>
              <a:rPr lang="en-US" sz="3600" dirty="0" err="1">
                <a:latin typeface="Algerian" panose="04020705040A02060702" pitchFamily="82" charset="0"/>
              </a:rPr>
              <a:t>üstünlükləri</a:t>
            </a:r>
            <a:endParaRPr lang="ru-RU" sz="3600" dirty="0"/>
          </a:p>
        </p:txBody>
      </p:sp>
      <p:sp>
        <p:nvSpPr>
          <p:cNvPr id="8" name="Text Placeholder 7"/>
          <p:cNvSpPr>
            <a:spLocks noGrp="1"/>
          </p:cNvSpPr>
          <p:nvPr>
            <p:ph sz="quarter" idx="13"/>
          </p:nvPr>
        </p:nvSpPr>
        <p:spPr/>
        <p:txBody>
          <a:bodyPr>
            <a:normAutofit fontScale="85000" lnSpcReduction="10000"/>
          </a:bodyPr>
          <a:lstStyle/>
          <a:p>
            <a:pPr marL="101600" algn="just"/>
            <a:r>
              <a:rPr lang="en-US" sz="2000" dirty="0" err="1">
                <a:latin typeface="Arial" panose="020B0604020202020204" pitchFamily="34" charset="0"/>
                <a:cs typeface="Arial" panose="020B0604020202020204" pitchFamily="34" charset="0"/>
              </a:rPr>
              <a:t>Rastr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qrafikasının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həm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üstünlükləri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həm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mənfi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cəhətləri</a:t>
            </a:r>
            <a:r>
              <a:rPr lang="en-US" sz="2000" dirty="0">
                <a:latin typeface="Arial" panose="020B0604020202020204" pitchFamily="34" charset="0"/>
                <a:cs typeface="Arial" panose="020B0604020202020204" pitchFamily="34" charset="0"/>
              </a:rPr>
              <a:t> var. Bu tip </a:t>
            </a:r>
            <a:r>
              <a:rPr lang="en-US" sz="2000" dirty="0" err="1">
                <a:latin typeface="Arial" panose="020B0604020202020204" pitchFamily="34" charset="0"/>
                <a:cs typeface="Arial" panose="020B0604020202020204" pitchFamily="34" charset="0"/>
              </a:rPr>
              <a:t>qrafika</a:t>
            </a:r>
            <a:r>
              <a:rPr lang="en-US" sz="2000" dirty="0">
                <a:latin typeface="Arial" panose="020B0604020202020204" pitchFamily="34" charset="0"/>
                <a:cs typeface="Arial" panose="020B0604020202020204" pitchFamily="34" charset="0"/>
              </a:rPr>
              <a:t> real </a:t>
            </a:r>
            <a:r>
              <a:rPr lang="en-US" sz="2000" dirty="0" err="1">
                <a:latin typeface="Arial" panose="020B0604020202020204" pitchFamily="34" charset="0"/>
                <a:cs typeface="Arial" panose="020B0604020202020204" pitchFamily="34" charset="0"/>
              </a:rPr>
              <a:t>şəkilləri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effektiv</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şəkildə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təmsil</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edir</a:t>
            </a:r>
            <a:r>
              <a:rPr lang="en-US" sz="2000" dirty="0">
                <a:latin typeface="Arial" panose="020B0604020202020204" pitchFamily="34" charset="0"/>
                <a:cs typeface="Arial" panose="020B0604020202020204" pitchFamily="34" charset="0"/>
              </a:rPr>
              <a:t>. Real </a:t>
            </a:r>
            <a:r>
              <a:rPr lang="en-US" sz="2000" dirty="0" err="1">
                <a:latin typeface="Arial" panose="020B0604020202020204" pitchFamily="34" charset="0"/>
                <a:cs typeface="Arial" panose="020B0604020202020204" pitchFamily="34" charset="0"/>
              </a:rPr>
              <a:t>dünya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milyardlarla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xırda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cisimdən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ibarətdir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insan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gözü</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sadəcə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olaraq</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obyektləri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meydana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gətirən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nəhəng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diskret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elementlər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dəstini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qavramağa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uyğunlaşdırılmışdır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Ən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yüksək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keyfiyyət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səviyyəsində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şəkillər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çertyojlarla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müqayisədə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fotoşəkillərin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necə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göründüyü</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kimi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olduqca</a:t>
            </a:r>
            <a:r>
              <a:rPr lang="en-US" sz="2000" dirty="0">
                <a:latin typeface="Arial" panose="020B0604020202020204" pitchFamily="34" charset="0"/>
                <a:cs typeface="Arial" panose="020B0604020202020204" pitchFamily="34" charset="0"/>
              </a:rPr>
              <a:t> real </a:t>
            </a:r>
            <a:r>
              <a:rPr lang="en-US" sz="2000" dirty="0" err="1">
                <a:latin typeface="Arial" panose="020B0604020202020204" pitchFamily="34" charset="0"/>
                <a:cs typeface="Arial" panose="020B0604020202020204" pitchFamily="34" charset="0"/>
              </a:rPr>
              <a:t>görünür</a:t>
            </a:r>
            <a:r>
              <a:rPr lang="en-US" sz="2000" dirty="0">
                <a:latin typeface="Arial" panose="020B0604020202020204" pitchFamily="34" charset="0"/>
                <a:cs typeface="Arial" panose="020B0604020202020204" pitchFamily="34" charset="0"/>
              </a:rPr>
              <a:t>. </a:t>
            </a:r>
            <a:endParaRPr lang="az-Latn-AZ" sz="2000" dirty="0">
              <a:latin typeface="Arial" panose="020B0604020202020204" pitchFamily="34" charset="0"/>
              <a:cs typeface="Arial" panose="020B0604020202020204" pitchFamily="34" charset="0"/>
            </a:endParaRPr>
          </a:p>
          <a:p>
            <a:pPr marL="101600" algn="just"/>
            <a:r>
              <a:rPr lang="en-US" sz="2000" dirty="0" err="1">
                <a:latin typeface="Arial" panose="020B0604020202020204" pitchFamily="34" charset="0"/>
                <a:cs typeface="Arial" panose="020B0604020202020204" pitchFamily="34" charset="0"/>
              </a:rPr>
              <a:t>Rastr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qrafikanın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çatışmazlıqlarına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yuxarıda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qeyd</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edildiyi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kimi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onun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çoxlu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yaddaş</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tutma</a:t>
            </a:r>
            <a:r>
              <a:rPr lang="az-Latn-AZ" sz="2000" dirty="0">
                <a:latin typeface="Arial" panose="020B0604020202020204" pitchFamily="34" charset="0"/>
                <a:cs typeface="Arial" panose="020B0604020202020204" pitchFamily="34" charset="0"/>
              </a:rPr>
              <a:t>s</a:t>
            </a:r>
            <a:r>
              <a:rPr lang="en-US" sz="2000" dirty="0" err="1">
                <a:latin typeface="Arial" panose="020B0604020202020204" pitchFamily="34" charset="0"/>
                <a:cs typeface="Arial" panose="020B0604020202020204" pitchFamily="34" charset="0"/>
              </a:rPr>
              <a:t>ı</a:t>
            </a:r>
            <a:r>
              <a:rPr lang="az-Latn-AZ" sz="2000" dirty="0">
                <a:latin typeface="Arial" panose="020B0604020202020204" pitchFamily="34" charset="0"/>
                <a:cs typeface="Arial" panose="020B0604020202020204" pitchFamily="34" charset="0"/>
              </a:rPr>
              <a:t>dır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Rastr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şəkillərinin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redaktə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edilməsi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problemi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var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çünki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böyük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rastr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təsvirlər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əhəmiyyətli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miqdarda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yaddaş</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tutduğundan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belə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şəkillər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üçün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redaktə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funksiyalarının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işləməsini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təmin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etmək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üçün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əhəmiyyətli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miqdarda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yaddaş</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digər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kompüter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resursları</a:t>
            </a:r>
            <a:r>
              <a:rPr lang="en-US" sz="2000" dirty="0">
                <a:latin typeface="Arial" panose="020B0604020202020204" pitchFamily="34" charset="0"/>
                <a:cs typeface="Arial" panose="020B0604020202020204" pitchFamily="34" charset="0"/>
              </a:rPr>
              <a:t> da </a:t>
            </a:r>
            <a:r>
              <a:rPr lang="en-US" sz="2000" dirty="0" err="1">
                <a:latin typeface="Arial" panose="020B0604020202020204" pitchFamily="34" charset="0"/>
                <a:cs typeface="Arial" panose="020B0604020202020204" pitchFamily="34" charset="0"/>
              </a:rPr>
              <a:t>sərf</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olunur</a:t>
            </a:r>
            <a:r>
              <a:rPr lang="en-US" sz="2000" dirty="0">
                <a:latin typeface="Arial" panose="020B0604020202020204" pitchFamily="34" charset="0"/>
                <a:cs typeface="Arial" panose="020B0604020202020204" pitchFamily="34" charset="0"/>
              </a:rPr>
              <a:t>.</a:t>
            </a:r>
            <a:endParaRPr lang="ru-RU" sz="2000" dirty="0">
              <a:latin typeface="Arial" panose="020B0604020202020204" pitchFamily="34" charset="0"/>
              <a:cs typeface="Arial" panose="020B0604020202020204" pitchFamily="34" charset="0"/>
            </a:endParaRPr>
          </a:p>
          <a:p>
            <a:endParaRPr lang="ru-RU" dirty="0"/>
          </a:p>
        </p:txBody>
      </p:sp>
    </p:spTree>
    <p:extLst>
      <p:ext uri="{BB962C8B-B14F-4D97-AF65-F5344CB8AC3E}">
        <p14:creationId xmlns:p14="http://schemas.microsoft.com/office/powerpoint/2010/main" val="3856566918"/>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Dropl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506</TotalTime>
  <Words>2186</Words>
  <Application>Microsoft Office PowerPoint</Application>
  <PresentationFormat>Widescreen</PresentationFormat>
  <Paragraphs>64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Algerian</vt:lpstr>
      <vt:lpstr>Arial</vt:lpstr>
      <vt:lpstr>Times New Roman</vt:lpstr>
      <vt:lpstr>Tw Cen MT</vt:lpstr>
      <vt:lpstr>Wingdings</vt:lpstr>
      <vt:lpstr>Droplet</vt:lpstr>
      <vt:lpstr>Mövzu 12. KOMPÜTER QRAFİKASI</vt:lpstr>
      <vt:lpstr>Kompüter qrafikası: konsepsiya və istifadə istiqamətləri</vt:lpstr>
      <vt:lpstr>PowerPoint Presentation</vt:lpstr>
      <vt:lpstr>Verilənlərin qrafik təsviri  </vt:lpstr>
      <vt:lpstr>Şəkillər</vt:lpstr>
      <vt:lpstr>Mühəndislik (dizayn) qrafikası</vt:lpstr>
      <vt:lpstr>3D qrafika</vt:lpstr>
      <vt:lpstr>Rastr qrafika</vt:lpstr>
      <vt:lpstr>Rastr qrafikasının üstünlükləri</vt:lpstr>
      <vt:lpstr>PowerPoint Presentation</vt:lpstr>
      <vt:lpstr>PowerPoint Presentation</vt:lpstr>
      <vt:lpstr>Təsvirin kvadratlıq əmsalı     </vt:lpstr>
      <vt:lpstr>PowerPoint Presentation</vt:lpstr>
      <vt:lpstr>Vektor qrafikası</vt:lpstr>
      <vt:lpstr>Vektor qrafikası</vt:lpstr>
      <vt:lpstr>Fraktal qrafika</vt:lpstr>
      <vt:lpstr>Fraktallar XX əsr həndəsəsinin məhsullarıdır. Onlar quru riyaziyyatın yaradıcısıdırlar, lakin o qədər estetikdirlər ki, kompüter tərəfindən yaradılan fraktalların sərgisi dünyanı şoka saldı və sərginin təşkilatçıları Haynts-Otto Peitgen və Peter Rixterin “Fraktalların gözəlliyi” sənət albomu kitabı satıldı. Əbəs yerə deyilmir ki, fraktallara bu ad verən adam - ömrünün çox hissəsini Amerikanın IBM korporasiyasında işləmiş fransız Benua ləqəbli polşalı riyaziyyatçı Mandelbrot özünün əsas əsərini “Təbiətin Fraktal Həndəsəsi” adlandırıb. Ən sadə fraktal, triada əyrisi 1904-cü ildə riyaziyyatçı Helqa fon Kox tərəfindən kəşf edilmişdir.  </vt:lpstr>
      <vt:lpstr>Qrafik proqram</vt:lpstr>
      <vt:lpstr>Təqdimat qrafikası</vt:lpstr>
      <vt:lpstr>Təşəkkürlər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Mövzu 12. KOMPÜTER QRAFİKASI</dc:title>
  <dc:creator>hp</dc:creator>
  <cp:lastModifiedBy>hp</cp:lastModifiedBy>
  <cp:revision>12</cp:revision>
  <dcterms:created xsi:type="dcterms:W3CDTF">2022-12-07T10:12:37Z</dcterms:created>
  <dcterms:modified xsi:type="dcterms:W3CDTF">2022-12-07T18:39:25Z</dcterms:modified>
</cp:coreProperties>
</file>