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05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04367"/>
            <a:ext cx="7477601" cy="1916430"/>
          </a:xfrm>
          <a:prstGeom prst="rect">
            <a:avLst/>
          </a:prstGeom>
          <a:noFill/>
          <a:ln/>
        </p:spPr>
        <p:txBody>
          <a:bodyPr wrap="square" rtlCol="0" anchor="t"/>
          <a:lstStyle/>
          <a:p>
            <a:pPr marL="0" indent="0">
              <a:lnSpc>
                <a:spcPts val="7545"/>
              </a:lnSpc>
              <a:buNone/>
            </a:pPr>
            <a:r>
              <a:rPr lang="en-US" sz="6036" b="1" dirty="0" err="1">
                <a:solidFill>
                  <a:srgbClr val="60A9FF"/>
                </a:solidFill>
                <a:latin typeface="Barlow" pitchFamily="34" charset="0"/>
                <a:ea typeface="Barlow" pitchFamily="34" charset="-122"/>
                <a:cs typeface="Barlow" pitchFamily="34" charset="-120"/>
              </a:rPr>
              <a:t>Biznes-planın</a:t>
            </a:r>
            <a:r>
              <a:rPr lang="en-US" sz="6036" b="1" dirty="0">
                <a:solidFill>
                  <a:srgbClr val="60A9FF"/>
                </a:solidFill>
                <a:latin typeface="Barlow" pitchFamily="34" charset="0"/>
                <a:ea typeface="Barlow" pitchFamily="34" charset="-122"/>
                <a:cs typeface="Barlow" pitchFamily="34" charset="-120"/>
              </a:rPr>
              <a:t> strukturu</a:t>
            </a:r>
            <a:endParaRPr lang="en-US" sz="6036" dirty="0"/>
          </a:p>
        </p:txBody>
      </p:sp>
      <p:sp>
        <p:nvSpPr>
          <p:cNvPr id="6" name="Text 3"/>
          <p:cNvSpPr/>
          <p:nvPr/>
        </p:nvSpPr>
        <p:spPr>
          <a:xfrm>
            <a:off x="833199" y="3854053"/>
            <a:ext cx="7477601" cy="2132409"/>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Biznes-plan dedikdə müəssisə və təşkilatın təsisi, rekonstruksiyası, fəaliyyəti üzrə işçi sənədlərin hazırlanmasının nəticəsi nəzərdə tutulur. Bu, yeni istehsalat müəssisələrinin yaradılması, işləyən müəssisələrin modernləşdirilməsi, texnologiyanın əldə edilməsi, avadanlığın alınması və kadrların hazırlanması kimi məsələləri əhatə edir.</a:t>
            </a:r>
            <a:endParaRPr lang="en-US" sz="1750" dirty="0"/>
          </a:p>
        </p:txBody>
      </p:sp>
      <p:sp>
        <p:nvSpPr>
          <p:cNvPr id="7" name="Shape 4"/>
          <p:cNvSpPr/>
          <p:nvPr/>
        </p:nvSpPr>
        <p:spPr>
          <a:xfrm>
            <a:off x="833199" y="6253043"/>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6260663"/>
            <a:ext cx="340162" cy="340162"/>
          </a:xfrm>
          <a:prstGeom prst="rect">
            <a:avLst/>
          </a:prstGeom>
        </p:spPr>
      </p:pic>
      <p:sp>
        <p:nvSpPr>
          <p:cNvPr id="9" name="Text 5"/>
          <p:cNvSpPr/>
          <p:nvPr/>
        </p:nvSpPr>
        <p:spPr>
          <a:xfrm>
            <a:off x="1299686" y="6236375"/>
            <a:ext cx="3731776" cy="388858"/>
          </a:xfrm>
          <a:prstGeom prst="rect">
            <a:avLst/>
          </a:prstGeom>
          <a:noFill/>
          <a:ln/>
        </p:spPr>
        <p:txBody>
          <a:bodyPr wrap="none" rtlCol="0" anchor="t"/>
          <a:lstStyle/>
          <a:p>
            <a:pPr marL="0" indent="0" algn="l">
              <a:lnSpc>
                <a:spcPts val="3062"/>
              </a:lnSpc>
              <a:buNone/>
            </a:pPr>
            <a:r>
              <a:rPr lang="en-US" sz="2187" b="1" dirty="0">
                <a:solidFill>
                  <a:srgbClr val="EEEFF5"/>
                </a:solidFill>
                <a:latin typeface="Montserrat" pitchFamily="34" charset="0"/>
                <a:ea typeface="Montserrat" pitchFamily="34" charset="-122"/>
                <a:cs typeface="Montserrat" pitchFamily="34" charset="-120"/>
              </a:rPr>
              <a:t>by Mədinə Allahverdiyeva</a:t>
            </a:r>
            <a:endParaRPr lang="en-US" sz="2187"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11" name="Rectangle 10">
            <a:extLst>
              <a:ext uri="{FF2B5EF4-FFF2-40B4-BE49-F238E27FC236}">
                <a16:creationId xmlns:a16="http://schemas.microsoft.com/office/drawing/2014/main" id="{C7A59F2C-AD49-4D8E-8F96-65186C55413B}"/>
              </a:ext>
            </a:extLst>
          </p:cNvPr>
          <p:cNvSpPr/>
          <p:nvPr/>
        </p:nvSpPr>
        <p:spPr>
          <a:xfrm>
            <a:off x="840819" y="460065"/>
            <a:ext cx="2398732" cy="877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M</a:t>
            </a:r>
            <a:r>
              <a:rPr lang="az-Latn-AZ" sz="4000" dirty="0"/>
              <a:t>övzu 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2807732" y="496610"/>
            <a:ext cx="9014817" cy="1126808"/>
          </a:xfrm>
          <a:prstGeom prst="rect">
            <a:avLst/>
          </a:prstGeom>
          <a:noFill/>
          <a:ln/>
        </p:spPr>
        <p:txBody>
          <a:bodyPr wrap="square" rtlCol="0" anchor="t"/>
          <a:lstStyle/>
          <a:p>
            <a:pPr marL="0" indent="0">
              <a:lnSpc>
                <a:spcPts val="4436"/>
              </a:lnSpc>
              <a:buNone/>
            </a:pPr>
            <a:r>
              <a:rPr lang="en-US" sz="3549" b="1" dirty="0">
                <a:solidFill>
                  <a:srgbClr val="60A9FF"/>
                </a:solidFill>
                <a:latin typeface="Barlow" pitchFamily="34" charset="0"/>
                <a:ea typeface="Barlow" pitchFamily="34" charset="-122"/>
                <a:cs typeface="Barlow" pitchFamily="34" charset="-120"/>
              </a:rPr>
              <a:t>Biznes-plan əsasında həll edilən iqtisadi məsələlər</a:t>
            </a:r>
            <a:endParaRPr lang="en-US" sz="3549" dirty="0"/>
          </a:p>
        </p:txBody>
      </p:sp>
      <p:sp>
        <p:nvSpPr>
          <p:cNvPr id="5" name="Text 3"/>
          <p:cNvSpPr/>
          <p:nvPr/>
        </p:nvSpPr>
        <p:spPr>
          <a:xfrm>
            <a:off x="3096101" y="1983938"/>
            <a:ext cx="8726448" cy="576739"/>
          </a:xfrm>
          <a:prstGeom prst="rect">
            <a:avLst/>
          </a:prstGeom>
          <a:noFill/>
          <a:ln/>
        </p:spPr>
        <p:txBody>
          <a:bodyPr wrap="square" rtlCol="0" anchor="t"/>
          <a:lstStyle/>
          <a:p>
            <a:pPr marL="342900" indent="-342900" algn="l">
              <a:lnSpc>
                <a:spcPts val="2271"/>
              </a:lnSpc>
              <a:buSzPct val="100000"/>
              <a:buChar char="•"/>
            </a:pPr>
            <a:r>
              <a:rPr lang="en-US" sz="1420" b="1" dirty="0">
                <a:solidFill>
                  <a:srgbClr val="EEEFF5"/>
                </a:solidFill>
                <a:latin typeface="Montserrat" pitchFamily="34" charset="0"/>
                <a:ea typeface="Montserrat" pitchFamily="34" charset="-122"/>
                <a:cs typeface="Montserrat" pitchFamily="34" charset="-120"/>
              </a:rPr>
              <a:t>Müəssisənin strateji inkişaf konsepsiyasının məqsədəuyğunluğunun iqtisadi cəhətdən əsaslandırılması;</a:t>
            </a:r>
            <a:endParaRPr lang="en-US" sz="1420" dirty="0"/>
          </a:p>
        </p:txBody>
      </p:sp>
      <p:sp>
        <p:nvSpPr>
          <p:cNvPr id="6" name="Text 4"/>
          <p:cNvSpPr/>
          <p:nvPr/>
        </p:nvSpPr>
        <p:spPr>
          <a:xfrm>
            <a:off x="3096101" y="2632710"/>
            <a:ext cx="8726448" cy="576739"/>
          </a:xfrm>
          <a:prstGeom prst="rect">
            <a:avLst/>
          </a:prstGeom>
          <a:noFill/>
          <a:ln/>
        </p:spPr>
        <p:txBody>
          <a:bodyPr wrap="square" rtlCol="0" anchor="t"/>
          <a:lstStyle/>
          <a:p>
            <a:pPr marL="342900" indent="-342900" algn="l">
              <a:lnSpc>
                <a:spcPts val="2271"/>
              </a:lnSpc>
              <a:buSzPct val="100000"/>
              <a:buChar char="•"/>
            </a:pPr>
            <a:r>
              <a:rPr lang="en-US" sz="1420" b="1" dirty="0">
                <a:solidFill>
                  <a:srgbClr val="EEEFF5"/>
                </a:solidFill>
                <a:latin typeface="Montserrat" pitchFamily="34" charset="0"/>
                <a:ea typeface="Montserrat" pitchFamily="34" charset="-122"/>
                <a:cs typeface="Montserrat" pitchFamily="34" charset="-120"/>
              </a:rPr>
              <a:t>Müəssisənin fəaliyyətindən əldə ediləcək məhsul istehsalı və satışı həcminin, maliyyə nəticələrinin, mənfəətin və s. göstəricilərinin hesablanması;</a:t>
            </a:r>
            <a:endParaRPr lang="en-US" sz="1420" dirty="0"/>
          </a:p>
        </p:txBody>
      </p:sp>
      <p:sp>
        <p:nvSpPr>
          <p:cNvPr id="7" name="Text 5"/>
          <p:cNvSpPr/>
          <p:nvPr/>
        </p:nvSpPr>
        <p:spPr>
          <a:xfrm>
            <a:off x="3096101" y="3281482"/>
            <a:ext cx="8726448" cy="288369"/>
          </a:xfrm>
          <a:prstGeom prst="rect">
            <a:avLst/>
          </a:prstGeom>
          <a:noFill/>
          <a:ln/>
        </p:spPr>
        <p:txBody>
          <a:bodyPr wrap="none" rtlCol="0" anchor="t"/>
          <a:lstStyle/>
          <a:p>
            <a:pPr marL="342900" indent="-342900" algn="l">
              <a:lnSpc>
                <a:spcPts val="2271"/>
              </a:lnSpc>
              <a:buSzPct val="100000"/>
              <a:buChar char="•"/>
            </a:pPr>
            <a:r>
              <a:rPr lang="en-US" sz="1420" b="1" dirty="0">
                <a:solidFill>
                  <a:srgbClr val="EEEFF5"/>
                </a:solidFill>
                <a:latin typeface="Montserrat" pitchFamily="34" charset="0"/>
                <a:ea typeface="Montserrat" pitchFamily="34" charset="-122"/>
                <a:cs typeface="Montserrat" pitchFamily="34" charset="-120"/>
              </a:rPr>
              <a:t>Maliyyə mənbələrinin müəyyənləşdirilməsi;</a:t>
            </a:r>
            <a:endParaRPr lang="en-US" sz="1420" dirty="0"/>
          </a:p>
        </p:txBody>
      </p:sp>
      <p:sp>
        <p:nvSpPr>
          <p:cNvPr id="8" name="Text 6"/>
          <p:cNvSpPr/>
          <p:nvPr/>
        </p:nvSpPr>
        <p:spPr>
          <a:xfrm>
            <a:off x="3096101" y="3641884"/>
            <a:ext cx="8726448" cy="288369"/>
          </a:xfrm>
          <a:prstGeom prst="rect">
            <a:avLst/>
          </a:prstGeom>
          <a:noFill/>
          <a:ln/>
        </p:spPr>
        <p:txBody>
          <a:bodyPr wrap="none" rtlCol="0" anchor="t"/>
          <a:lstStyle/>
          <a:p>
            <a:pPr marL="342900" indent="-342900" algn="l">
              <a:lnSpc>
                <a:spcPts val="2271"/>
              </a:lnSpc>
              <a:buSzPct val="100000"/>
              <a:buChar char="•"/>
            </a:pPr>
            <a:r>
              <a:rPr lang="en-US" sz="1420" b="1" dirty="0">
                <a:solidFill>
                  <a:srgbClr val="EEEFF5"/>
                </a:solidFill>
                <a:latin typeface="Montserrat" pitchFamily="34" charset="0"/>
                <a:ea typeface="Montserrat" pitchFamily="34" charset="-122"/>
                <a:cs typeface="Montserrat" pitchFamily="34" charset="-120"/>
              </a:rPr>
              <a:t>Texniki və təşkilati tədbirlərin müəyyənləşdirilməsi.</a:t>
            </a:r>
            <a:endParaRPr lang="en-US" sz="1420" dirty="0"/>
          </a:p>
        </p:txBody>
      </p:sp>
      <p:sp>
        <p:nvSpPr>
          <p:cNvPr id="9" name="Text 7"/>
          <p:cNvSpPr/>
          <p:nvPr/>
        </p:nvSpPr>
        <p:spPr>
          <a:xfrm>
            <a:off x="2807732" y="4200644"/>
            <a:ext cx="3735467" cy="450771"/>
          </a:xfrm>
          <a:prstGeom prst="rect">
            <a:avLst/>
          </a:prstGeom>
          <a:noFill/>
          <a:ln/>
        </p:spPr>
        <p:txBody>
          <a:bodyPr wrap="none" rtlCol="0" anchor="t"/>
          <a:lstStyle/>
          <a:p>
            <a:pPr marL="0" indent="0">
              <a:lnSpc>
                <a:spcPts val="3549"/>
              </a:lnSpc>
              <a:buNone/>
            </a:pPr>
            <a:r>
              <a:rPr lang="en-US" sz="2839" b="1" dirty="0">
                <a:solidFill>
                  <a:srgbClr val="60A9FF"/>
                </a:solidFill>
                <a:latin typeface="Barlow" pitchFamily="34" charset="0"/>
                <a:ea typeface="Barlow" pitchFamily="34" charset="-122"/>
                <a:cs typeface="Barlow" pitchFamily="34" charset="-120"/>
              </a:rPr>
              <a:t>Biznes-planın bölmələri</a:t>
            </a:r>
            <a:endParaRPr lang="en-US" sz="2839" dirty="0"/>
          </a:p>
        </p:txBody>
      </p:sp>
      <p:sp>
        <p:nvSpPr>
          <p:cNvPr id="10" name="Text 8"/>
          <p:cNvSpPr/>
          <p:nvPr/>
        </p:nvSpPr>
        <p:spPr>
          <a:xfrm>
            <a:off x="3096101" y="4921806"/>
            <a:ext cx="8726448" cy="288369"/>
          </a:xfrm>
          <a:prstGeom prst="rect">
            <a:avLst/>
          </a:prstGeom>
          <a:noFill/>
          <a:ln/>
        </p:spPr>
        <p:txBody>
          <a:bodyPr wrap="none" rtlCol="0" anchor="t"/>
          <a:lstStyle/>
          <a:p>
            <a:pPr marL="342900" indent="-342900" algn="l">
              <a:lnSpc>
                <a:spcPts val="2271"/>
              </a:lnSpc>
              <a:buSzPct val="100000"/>
              <a:buChar char="•"/>
            </a:pPr>
            <a:r>
              <a:rPr lang="en-US" sz="1420" dirty="0">
                <a:solidFill>
                  <a:srgbClr val="EEEFF5"/>
                </a:solidFill>
                <a:latin typeface="Montserrat" pitchFamily="34" charset="0"/>
                <a:ea typeface="Montserrat" pitchFamily="34" charset="-122"/>
                <a:cs typeface="Montserrat" pitchFamily="34" charset="-120"/>
              </a:rPr>
              <a:t>Titul vərəqi</a:t>
            </a:r>
            <a:endParaRPr lang="en-US" sz="1420" dirty="0"/>
          </a:p>
        </p:txBody>
      </p:sp>
      <p:sp>
        <p:nvSpPr>
          <p:cNvPr id="11" name="Text 9"/>
          <p:cNvSpPr/>
          <p:nvPr/>
        </p:nvSpPr>
        <p:spPr>
          <a:xfrm>
            <a:off x="3096101" y="5282208"/>
            <a:ext cx="8726448" cy="288369"/>
          </a:xfrm>
          <a:prstGeom prst="rect">
            <a:avLst/>
          </a:prstGeom>
          <a:noFill/>
          <a:ln/>
        </p:spPr>
        <p:txBody>
          <a:bodyPr wrap="none" rtlCol="0" anchor="t"/>
          <a:lstStyle/>
          <a:p>
            <a:pPr marL="342900" indent="-342900" algn="l">
              <a:lnSpc>
                <a:spcPts val="2271"/>
              </a:lnSpc>
              <a:buSzPct val="100000"/>
              <a:buChar char="•"/>
            </a:pPr>
            <a:r>
              <a:rPr lang="en-US" sz="1420" dirty="0">
                <a:solidFill>
                  <a:srgbClr val="EEEFF5"/>
                </a:solidFill>
                <a:latin typeface="Montserrat" pitchFamily="34" charset="0"/>
                <a:ea typeface="Montserrat" pitchFamily="34" charset="-122"/>
                <a:cs typeface="Montserrat" pitchFamily="34" charset="-120"/>
              </a:rPr>
              <a:t>Təşkilati-plan</a:t>
            </a:r>
            <a:endParaRPr lang="en-US" sz="1420" dirty="0"/>
          </a:p>
        </p:txBody>
      </p:sp>
      <p:sp>
        <p:nvSpPr>
          <p:cNvPr id="12" name="Text 10"/>
          <p:cNvSpPr/>
          <p:nvPr/>
        </p:nvSpPr>
        <p:spPr>
          <a:xfrm>
            <a:off x="3096101" y="5642610"/>
            <a:ext cx="8726448" cy="288369"/>
          </a:xfrm>
          <a:prstGeom prst="rect">
            <a:avLst/>
          </a:prstGeom>
          <a:noFill/>
          <a:ln/>
        </p:spPr>
        <p:txBody>
          <a:bodyPr wrap="none" rtlCol="0" anchor="t"/>
          <a:lstStyle/>
          <a:p>
            <a:pPr marL="342900" indent="-342900" algn="l">
              <a:lnSpc>
                <a:spcPts val="2271"/>
              </a:lnSpc>
              <a:buSzPct val="100000"/>
              <a:buChar char="•"/>
            </a:pPr>
            <a:r>
              <a:rPr lang="en-US" sz="1420" dirty="0">
                <a:solidFill>
                  <a:srgbClr val="EEEFF5"/>
                </a:solidFill>
                <a:latin typeface="Montserrat" pitchFamily="34" charset="0"/>
                <a:ea typeface="Montserrat" pitchFamily="34" charset="-122"/>
                <a:cs typeface="Montserrat" pitchFamily="34" charset="-120"/>
              </a:rPr>
              <a:t>İstehsal planı</a:t>
            </a:r>
            <a:endParaRPr lang="en-US" sz="1420" dirty="0"/>
          </a:p>
        </p:txBody>
      </p:sp>
      <p:sp>
        <p:nvSpPr>
          <p:cNvPr id="13" name="Text 11"/>
          <p:cNvSpPr/>
          <p:nvPr/>
        </p:nvSpPr>
        <p:spPr>
          <a:xfrm>
            <a:off x="3096101" y="6003012"/>
            <a:ext cx="8726448" cy="288369"/>
          </a:xfrm>
          <a:prstGeom prst="rect">
            <a:avLst/>
          </a:prstGeom>
          <a:noFill/>
          <a:ln/>
        </p:spPr>
        <p:txBody>
          <a:bodyPr wrap="none" rtlCol="0" anchor="t"/>
          <a:lstStyle/>
          <a:p>
            <a:pPr marL="342900" indent="-342900" algn="l">
              <a:lnSpc>
                <a:spcPts val="2271"/>
              </a:lnSpc>
              <a:buSzPct val="100000"/>
              <a:buChar char="•"/>
            </a:pPr>
            <a:r>
              <a:rPr lang="en-US" sz="1420" dirty="0">
                <a:solidFill>
                  <a:srgbClr val="EEEFF5"/>
                </a:solidFill>
                <a:latin typeface="Montserrat" pitchFamily="34" charset="0"/>
                <a:ea typeface="Montserrat" pitchFamily="34" charset="-122"/>
                <a:cs typeface="Montserrat" pitchFamily="34" charset="-120"/>
              </a:rPr>
              <a:t>Marketinq planı</a:t>
            </a:r>
            <a:endParaRPr lang="en-US" sz="1420" dirty="0"/>
          </a:p>
        </p:txBody>
      </p:sp>
      <p:sp>
        <p:nvSpPr>
          <p:cNvPr id="14" name="Text 12"/>
          <p:cNvSpPr/>
          <p:nvPr/>
        </p:nvSpPr>
        <p:spPr>
          <a:xfrm>
            <a:off x="3096101" y="6363414"/>
            <a:ext cx="8726448" cy="288369"/>
          </a:xfrm>
          <a:prstGeom prst="rect">
            <a:avLst/>
          </a:prstGeom>
          <a:noFill/>
          <a:ln/>
        </p:spPr>
        <p:txBody>
          <a:bodyPr wrap="none" rtlCol="0" anchor="t"/>
          <a:lstStyle/>
          <a:p>
            <a:pPr marL="342900" indent="-342900" algn="l">
              <a:lnSpc>
                <a:spcPts val="2271"/>
              </a:lnSpc>
              <a:buSzPct val="100000"/>
              <a:buChar char="•"/>
            </a:pPr>
            <a:r>
              <a:rPr lang="en-US" sz="1420" dirty="0">
                <a:solidFill>
                  <a:srgbClr val="EEEFF5"/>
                </a:solidFill>
                <a:latin typeface="Montserrat" pitchFamily="34" charset="0"/>
                <a:ea typeface="Montserrat" pitchFamily="34" charset="-122"/>
                <a:cs typeface="Montserrat" pitchFamily="34" charset="-120"/>
              </a:rPr>
              <a:t>Maliyyə planı</a:t>
            </a:r>
            <a:endParaRPr lang="en-US" sz="1420" dirty="0"/>
          </a:p>
        </p:txBody>
      </p:sp>
      <p:sp>
        <p:nvSpPr>
          <p:cNvPr id="15" name="Text 13"/>
          <p:cNvSpPr/>
          <p:nvPr/>
        </p:nvSpPr>
        <p:spPr>
          <a:xfrm>
            <a:off x="3096101" y="6723817"/>
            <a:ext cx="8726448" cy="288369"/>
          </a:xfrm>
          <a:prstGeom prst="rect">
            <a:avLst/>
          </a:prstGeom>
          <a:noFill/>
          <a:ln/>
        </p:spPr>
        <p:txBody>
          <a:bodyPr wrap="none" rtlCol="0" anchor="t"/>
          <a:lstStyle/>
          <a:p>
            <a:pPr marL="342900" indent="-342900" algn="l">
              <a:lnSpc>
                <a:spcPts val="2271"/>
              </a:lnSpc>
              <a:buSzPct val="100000"/>
              <a:buChar char="•"/>
            </a:pPr>
            <a:r>
              <a:rPr lang="en-US" sz="1420" dirty="0">
                <a:solidFill>
                  <a:srgbClr val="EEEFF5"/>
                </a:solidFill>
                <a:latin typeface="Montserrat" pitchFamily="34" charset="0"/>
                <a:ea typeface="Montserrat" pitchFamily="34" charset="-122"/>
                <a:cs typeface="Montserrat" pitchFamily="34" charset="-120"/>
              </a:rPr>
              <a:t>Risklər</a:t>
            </a:r>
            <a:endParaRPr lang="en-US" sz="1420" dirty="0"/>
          </a:p>
        </p:txBody>
      </p:sp>
      <p:sp>
        <p:nvSpPr>
          <p:cNvPr id="16" name="Text 14"/>
          <p:cNvSpPr/>
          <p:nvPr/>
        </p:nvSpPr>
        <p:spPr>
          <a:xfrm>
            <a:off x="3096101" y="7084219"/>
            <a:ext cx="8726448" cy="288369"/>
          </a:xfrm>
          <a:prstGeom prst="rect">
            <a:avLst/>
          </a:prstGeom>
          <a:noFill/>
          <a:ln/>
        </p:spPr>
        <p:txBody>
          <a:bodyPr wrap="none" rtlCol="0" anchor="t"/>
          <a:lstStyle/>
          <a:p>
            <a:pPr marL="342900" indent="-342900" algn="l">
              <a:lnSpc>
                <a:spcPts val="2271"/>
              </a:lnSpc>
              <a:buSzPct val="100000"/>
              <a:buChar char="•"/>
            </a:pPr>
            <a:r>
              <a:rPr lang="en-US" sz="1420" dirty="0">
                <a:solidFill>
                  <a:srgbClr val="EEEFF5"/>
                </a:solidFill>
                <a:latin typeface="Montserrat" pitchFamily="34" charset="0"/>
                <a:ea typeface="Montserrat" pitchFamily="34" charset="-122"/>
                <a:cs typeface="Montserrat" pitchFamily="34" charset="-120"/>
              </a:rPr>
              <a:t>Kreditin qaytarılması mərhələləri</a:t>
            </a:r>
            <a:endParaRPr lang="en-US" sz="1420" dirty="0"/>
          </a:p>
        </p:txBody>
      </p:sp>
      <p:sp>
        <p:nvSpPr>
          <p:cNvPr id="17" name="Text 15"/>
          <p:cNvSpPr/>
          <p:nvPr/>
        </p:nvSpPr>
        <p:spPr>
          <a:xfrm>
            <a:off x="3096101" y="7444621"/>
            <a:ext cx="8726448" cy="288369"/>
          </a:xfrm>
          <a:prstGeom prst="rect">
            <a:avLst/>
          </a:prstGeom>
          <a:noFill/>
          <a:ln/>
        </p:spPr>
        <p:txBody>
          <a:bodyPr wrap="none" rtlCol="0" anchor="t"/>
          <a:lstStyle/>
          <a:p>
            <a:pPr marL="342900" indent="-342900" algn="l">
              <a:lnSpc>
                <a:spcPts val="2271"/>
              </a:lnSpc>
              <a:buSzPct val="100000"/>
              <a:buChar char="•"/>
            </a:pPr>
            <a:r>
              <a:rPr lang="en-US" sz="1420" dirty="0">
                <a:solidFill>
                  <a:srgbClr val="EEEFF5"/>
                </a:solidFill>
                <a:latin typeface="Montserrat" pitchFamily="34" charset="0"/>
                <a:ea typeface="Montserrat" pitchFamily="34" charset="-122"/>
                <a:cs typeface="Montserrat" pitchFamily="34" charset="-120"/>
              </a:rPr>
              <a:t>Kreditin girov təminatı</a:t>
            </a:r>
            <a:endParaRPr lang="en-US" sz="1420" dirty="0"/>
          </a:p>
        </p:txBody>
      </p:sp>
      <p:pic>
        <p:nvPicPr>
          <p:cNvPr id="1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512927"/>
            <a:ext cx="5560457"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Biznes-planın məqsədi</a:t>
            </a:r>
            <a:endParaRPr lang="en-US" sz="4374" dirty="0"/>
          </a:p>
        </p:txBody>
      </p:sp>
      <p:sp>
        <p:nvSpPr>
          <p:cNvPr id="5" name="Text 3"/>
          <p:cNvSpPr/>
          <p:nvPr/>
        </p:nvSpPr>
        <p:spPr>
          <a:xfrm>
            <a:off x="2115622" y="2651641"/>
            <a:ext cx="10754558"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Biznes-plan sahibkarların üzləşdikləri başlıca problemlərin təhlil edildiyi və onların həllinin əsas üsullarını müəyyənləşdirən sənəddir.</a:t>
            </a:r>
            <a:endParaRPr lang="en-US" sz="1750" dirty="0"/>
          </a:p>
        </p:txBody>
      </p:sp>
      <p:sp>
        <p:nvSpPr>
          <p:cNvPr id="6" name="Text 4"/>
          <p:cNvSpPr/>
          <p:nvPr/>
        </p:nvSpPr>
        <p:spPr>
          <a:xfrm>
            <a:off x="2115622" y="3451265"/>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Biznes-plan bazarda baş verən dəyişiklikləri qiymətləndirmək imkanına malikdir.</a:t>
            </a:r>
            <a:endParaRPr lang="en-US" sz="1750" dirty="0"/>
          </a:p>
        </p:txBody>
      </p:sp>
      <p:sp>
        <p:nvSpPr>
          <p:cNvPr id="7" name="Text 5"/>
          <p:cNvSpPr/>
          <p:nvPr/>
        </p:nvSpPr>
        <p:spPr>
          <a:xfrm>
            <a:off x="2115622" y="3895487"/>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Biznes-plan gözlənilməz problemləri qiymətləndirmək imkanına malikdir.</a:t>
            </a:r>
            <a:endParaRPr lang="en-US" sz="1750" dirty="0"/>
          </a:p>
        </p:txBody>
      </p:sp>
      <p:sp>
        <p:nvSpPr>
          <p:cNvPr id="8" name="Text 6"/>
          <p:cNvSpPr/>
          <p:nvPr/>
        </p:nvSpPr>
        <p:spPr>
          <a:xfrm>
            <a:off x="1760220" y="4584144"/>
            <a:ext cx="7863126" cy="555427"/>
          </a:xfrm>
          <a:prstGeom prst="rect">
            <a:avLst/>
          </a:prstGeom>
          <a:noFill/>
          <a:ln/>
        </p:spPr>
        <p:txBody>
          <a:bodyPr wrap="none" rtlCol="0" anchor="t"/>
          <a:lstStyle/>
          <a:p>
            <a:pPr marL="0" indent="0">
              <a:lnSpc>
                <a:spcPts val="4374"/>
              </a:lnSpc>
              <a:buNone/>
            </a:pPr>
            <a:r>
              <a:rPr lang="en-US" sz="3499" b="1" dirty="0">
                <a:solidFill>
                  <a:srgbClr val="60A9FF"/>
                </a:solidFill>
                <a:latin typeface="Barlow" pitchFamily="34" charset="0"/>
                <a:ea typeface="Barlow" pitchFamily="34" charset="-122"/>
                <a:cs typeface="Barlow" pitchFamily="34" charset="-120"/>
              </a:rPr>
              <a:t>Biznes-plan müəssisənin inkişaf planıdır</a:t>
            </a:r>
            <a:endParaRPr lang="en-US" sz="3499" dirty="0"/>
          </a:p>
        </p:txBody>
      </p:sp>
      <p:sp>
        <p:nvSpPr>
          <p:cNvPr id="9" name="Text 7"/>
          <p:cNvSpPr/>
          <p:nvPr/>
        </p:nvSpPr>
        <p:spPr>
          <a:xfrm>
            <a:off x="2115622" y="5472827"/>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Biznes-plan müəssisənin mövcud fəaliyyətinin inkişafını təmin edir.</a:t>
            </a:r>
            <a:endParaRPr lang="en-US" sz="1750" dirty="0"/>
          </a:p>
        </p:txBody>
      </p:sp>
      <p:sp>
        <p:nvSpPr>
          <p:cNvPr id="10" name="Text 8"/>
          <p:cNvSpPr/>
          <p:nvPr/>
        </p:nvSpPr>
        <p:spPr>
          <a:xfrm>
            <a:off x="2115622" y="5917049"/>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Biznes-plan yeni fəaliyyət növlərinin mənimsənilməsini təmin edir.</a:t>
            </a:r>
            <a:endParaRPr lang="en-US" sz="1750" dirty="0"/>
          </a:p>
        </p:txBody>
      </p:sp>
      <p:sp>
        <p:nvSpPr>
          <p:cNvPr id="11" name="Text 9"/>
          <p:cNvSpPr/>
          <p:nvPr/>
        </p:nvSpPr>
        <p:spPr>
          <a:xfrm>
            <a:off x="2115622" y="6361271"/>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Biznes-plan biznesin yeni növ və formalarını yaratmaq üçün zəruri bir sənəddir.</a:t>
            </a:r>
            <a:endParaRPr lang="en-US" sz="1750" dirty="0"/>
          </a:p>
        </p:txBody>
      </p:sp>
      <p:pic>
        <p:nvPicPr>
          <p:cNvPr id="12"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799386"/>
            <a:ext cx="11109960" cy="1388745"/>
          </a:xfrm>
          <a:prstGeom prst="rect">
            <a:avLst/>
          </a:prstGeom>
          <a:noFill/>
          <a:ln/>
        </p:spPr>
        <p:txBody>
          <a:bodyPr wrap="squar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Biznes-planın vəzifələri və həll etdiyi problemlər</a:t>
            </a:r>
            <a:endParaRPr lang="en-US" sz="4374" dirty="0"/>
          </a:p>
        </p:txBody>
      </p:sp>
      <p:sp>
        <p:nvSpPr>
          <p:cNvPr id="5" name="Text 3"/>
          <p:cNvSpPr/>
          <p:nvPr/>
        </p:nvSpPr>
        <p:spPr>
          <a:xfrm>
            <a:off x="2115622" y="2632472"/>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EEFF5"/>
                </a:solidFill>
                <a:latin typeface="Montserrat" pitchFamily="34" charset="0"/>
                <a:ea typeface="Montserrat" pitchFamily="34" charset="-122"/>
                <a:cs typeface="Montserrat" pitchFamily="34" charset="-120"/>
              </a:rPr>
              <a:t>Biznes-planın vəzifələri:</a:t>
            </a:r>
            <a:endParaRPr lang="en-US" sz="1750" dirty="0"/>
          </a:p>
        </p:txBody>
      </p:sp>
      <p:sp>
        <p:nvSpPr>
          <p:cNvPr id="6" name="Text 4"/>
          <p:cNvSpPr/>
          <p:nvPr/>
        </p:nvSpPr>
        <p:spPr>
          <a:xfrm>
            <a:off x="2115622" y="3076694"/>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Dövriyyə fondunu formalaşdırmaq</a:t>
            </a:r>
            <a:endParaRPr lang="en-US" sz="1750" dirty="0"/>
          </a:p>
        </p:txBody>
      </p:sp>
      <p:sp>
        <p:nvSpPr>
          <p:cNvPr id="7" name="Text 5"/>
          <p:cNvSpPr/>
          <p:nvPr/>
        </p:nvSpPr>
        <p:spPr>
          <a:xfrm>
            <a:off x="2115622" y="3520916"/>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Əlavə investisiyanın cəlb edilməsi</a:t>
            </a:r>
            <a:endParaRPr lang="en-US" sz="1750" dirty="0"/>
          </a:p>
        </p:txBody>
      </p:sp>
      <p:sp>
        <p:nvSpPr>
          <p:cNvPr id="8" name="Text 6"/>
          <p:cNvSpPr/>
          <p:nvPr/>
        </p:nvSpPr>
        <p:spPr>
          <a:xfrm>
            <a:off x="2115622" y="3965138"/>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Potensial investorların cəlb edilməsi</a:t>
            </a:r>
            <a:endParaRPr lang="en-US" sz="1750" dirty="0"/>
          </a:p>
        </p:txBody>
      </p:sp>
      <p:sp>
        <p:nvSpPr>
          <p:cNvPr id="9" name="Text 7"/>
          <p:cNvSpPr/>
          <p:nvPr/>
        </p:nvSpPr>
        <p:spPr>
          <a:xfrm>
            <a:off x="2115622" y="4409361"/>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 layihəsinin iqtisadi səmərəliliyinin əsaslandırılması</a:t>
            </a:r>
            <a:endParaRPr lang="en-US" sz="1750" dirty="0"/>
          </a:p>
        </p:txBody>
      </p:sp>
      <p:sp>
        <p:nvSpPr>
          <p:cNvPr id="10" name="Text 8"/>
          <p:cNvSpPr/>
          <p:nvPr/>
        </p:nvSpPr>
        <p:spPr>
          <a:xfrm>
            <a:off x="2115622" y="4853583"/>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EEFF5"/>
                </a:solidFill>
                <a:latin typeface="Montserrat" pitchFamily="34" charset="0"/>
                <a:ea typeface="Montserrat" pitchFamily="34" charset="-122"/>
                <a:cs typeface="Montserrat" pitchFamily="34" charset="-120"/>
              </a:rPr>
              <a:t>Biznes-planlaşdırmanın həll etdiyi problemlər:</a:t>
            </a:r>
            <a:endParaRPr lang="en-US" sz="1750" dirty="0"/>
          </a:p>
        </p:txBody>
      </p:sp>
      <p:sp>
        <p:nvSpPr>
          <p:cNvPr id="11" name="Text 9"/>
          <p:cNvSpPr/>
          <p:nvPr/>
        </p:nvSpPr>
        <p:spPr>
          <a:xfrm>
            <a:off x="2115622" y="5297805"/>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Müəssisənin tədiyyə qabiliyyətini müəyyənləşdir</a:t>
            </a:r>
            <a:endParaRPr lang="en-US" sz="1750" dirty="0"/>
          </a:p>
        </p:txBody>
      </p:sp>
      <p:sp>
        <p:nvSpPr>
          <p:cNvPr id="12" name="Text 10"/>
          <p:cNvSpPr/>
          <p:nvPr/>
        </p:nvSpPr>
        <p:spPr>
          <a:xfrm>
            <a:off x="2115622" y="5742027"/>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Sahibkarlıq fəaliyyətində riskləri azaldır</a:t>
            </a:r>
            <a:endParaRPr lang="en-US" sz="1750" dirty="0"/>
          </a:p>
        </p:txBody>
      </p:sp>
      <p:sp>
        <p:nvSpPr>
          <p:cNvPr id="13" name="Text 11"/>
          <p:cNvSpPr/>
          <p:nvPr/>
        </p:nvSpPr>
        <p:spPr>
          <a:xfrm>
            <a:off x="2115622" y="6186249"/>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Biznesin inkişaf perspektivlərinin kəmiyyət və keyfiyyət göstəricilərini konkretləşdirir</a:t>
            </a:r>
            <a:endParaRPr lang="en-US" sz="1750" dirty="0"/>
          </a:p>
        </p:txBody>
      </p:sp>
      <p:sp>
        <p:nvSpPr>
          <p:cNvPr id="14" name="Text 12"/>
          <p:cNvSpPr/>
          <p:nvPr/>
        </p:nvSpPr>
        <p:spPr>
          <a:xfrm>
            <a:off x="2115622" y="6630472"/>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Potensial investorların diqqət və marağını artırır</a:t>
            </a:r>
            <a:endParaRPr lang="en-US" sz="1750" dirty="0"/>
          </a:p>
        </p:txBody>
      </p:sp>
      <p:sp>
        <p:nvSpPr>
          <p:cNvPr id="15" name="Text 13"/>
          <p:cNvSpPr/>
          <p:nvPr/>
        </p:nvSpPr>
        <p:spPr>
          <a:xfrm>
            <a:off x="2115622" y="7074694"/>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Planlaşdırmanın müsbət təcrübəsini əldə etməyə kömək edir</a:t>
            </a:r>
            <a:endParaRPr lang="en-US" sz="1750" dirty="0"/>
          </a:p>
        </p:txBody>
      </p:sp>
      <p:pic>
        <p:nvPicPr>
          <p:cNvPr id="1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33291"/>
          </a:xfrm>
          <a:prstGeom prst="rect">
            <a:avLst/>
          </a:prstGeom>
          <a:solidFill>
            <a:srgbClr val="282C32"/>
          </a:solidFill>
          <a:ln/>
        </p:spPr>
      </p:sp>
      <p:sp>
        <p:nvSpPr>
          <p:cNvPr id="4" name="Text 2"/>
          <p:cNvSpPr/>
          <p:nvPr/>
        </p:nvSpPr>
        <p:spPr>
          <a:xfrm>
            <a:off x="1910358" y="594479"/>
            <a:ext cx="9887664" cy="675680"/>
          </a:xfrm>
          <a:prstGeom prst="rect">
            <a:avLst/>
          </a:prstGeom>
          <a:noFill/>
          <a:ln/>
        </p:spPr>
        <p:txBody>
          <a:bodyPr wrap="none" rtlCol="0" anchor="t"/>
          <a:lstStyle/>
          <a:p>
            <a:pPr marL="0" indent="0">
              <a:lnSpc>
                <a:spcPts val="5320"/>
              </a:lnSpc>
              <a:buNone/>
            </a:pPr>
            <a:r>
              <a:rPr lang="en-US" sz="4256" b="1" dirty="0">
                <a:solidFill>
                  <a:srgbClr val="60A9FF"/>
                </a:solidFill>
                <a:latin typeface="Barlow" pitchFamily="34" charset="0"/>
                <a:ea typeface="Barlow" pitchFamily="34" charset="-122"/>
                <a:cs typeface="Barlow" pitchFamily="34" charset="-120"/>
              </a:rPr>
              <a:t>Biznes-plan: Müasir və Gələcək Aspektlər</a:t>
            </a:r>
            <a:endParaRPr lang="en-US" sz="4256" dirty="0"/>
          </a:p>
        </p:txBody>
      </p:sp>
      <p:sp>
        <p:nvSpPr>
          <p:cNvPr id="5" name="Text 3"/>
          <p:cNvSpPr/>
          <p:nvPr/>
        </p:nvSpPr>
        <p:spPr>
          <a:xfrm>
            <a:off x="1910358" y="1810464"/>
            <a:ext cx="2702362" cy="337780"/>
          </a:xfrm>
          <a:prstGeom prst="rect">
            <a:avLst/>
          </a:prstGeom>
          <a:noFill/>
          <a:ln/>
        </p:spPr>
        <p:txBody>
          <a:bodyPr wrap="none" rtlCol="0" anchor="t"/>
          <a:lstStyle/>
          <a:p>
            <a:pPr marL="0" indent="0">
              <a:lnSpc>
                <a:spcPts val="2660"/>
              </a:lnSpc>
              <a:buNone/>
            </a:pPr>
            <a:r>
              <a:rPr lang="en-US" sz="2128" b="1" dirty="0">
                <a:solidFill>
                  <a:srgbClr val="60A9FF"/>
                </a:solidFill>
                <a:latin typeface="Barlow" pitchFamily="34" charset="0"/>
                <a:ea typeface="Barlow" pitchFamily="34" charset="-122"/>
                <a:cs typeface="Barlow" pitchFamily="34" charset="-120"/>
              </a:rPr>
              <a:t>Kompleks Sənəd</a:t>
            </a:r>
            <a:endParaRPr lang="en-US" sz="2128" dirty="0"/>
          </a:p>
        </p:txBody>
      </p:sp>
      <p:sp>
        <p:nvSpPr>
          <p:cNvPr id="6" name="Text 4"/>
          <p:cNvSpPr/>
          <p:nvPr/>
        </p:nvSpPr>
        <p:spPr>
          <a:xfrm>
            <a:off x="1910358" y="2364343"/>
            <a:ext cx="3251121" cy="1383506"/>
          </a:xfrm>
          <a:prstGeom prst="rect">
            <a:avLst/>
          </a:prstGeom>
          <a:noFill/>
          <a:ln/>
        </p:spPr>
        <p:txBody>
          <a:bodyPr wrap="square" rtlCol="0" anchor="t"/>
          <a:lstStyle/>
          <a:p>
            <a:pPr marL="0" indent="0">
              <a:lnSpc>
                <a:spcPts val="2724"/>
              </a:lnSpc>
              <a:buNone/>
            </a:pPr>
            <a:r>
              <a:rPr lang="en-US" sz="1702" dirty="0">
                <a:solidFill>
                  <a:srgbClr val="EEEFF5"/>
                </a:solidFill>
                <a:latin typeface="Montserrat" pitchFamily="34" charset="0"/>
                <a:ea typeface="Montserrat" pitchFamily="34" charset="-122"/>
                <a:cs typeface="Montserrat" pitchFamily="34" charset="-120"/>
              </a:rPr>
              <a:t>Biznes-plan biznesin müasir və gələcəyi haqqında mühüm aspektləri əks etdirən kompleks sənəddir.</a:t>
            </a:r>
            <a:endParaRPr lang="en-US" sz="1702" dirty="0"/>
          </a:p>
        </p:txBody>
      </p:sp>
      <p:sp>
        <p:nvSpPr>
          <p:cNvPr id="7" name="Text 5"/>
          <p:cNvSpPr/>
          <p:nvPr/>
        </p:nvSpPr>
        <p:spPr>
          <a:xfrm>
            <a:off x="5696545" y="1810464"/>
            <a:ext cx="2702362" cy="337780"/>
          </a:xfrm>
          <a:prstGeom prst="rect">
            <a:avLst/>
          </a:prstGeom>
          <a:noFill/>
          <a:ln/>
        </p:spPr>
        <p:txBody>
          <a:bodyPr wrap="none" rtlCol="0" anchor="t"/>
          <a:lstStyle/>
          <a:p>
            <a:pPr marL="0" indent="0">
              <a:lnSpc>
                <a:spcPts val="2660"/>
              </a:lnSpc>
              <a:buNone/>
            </a:pPr>
            <a:r>
              <a:rPr lang="en-US" sz="2128" b="1" dirty="0">
                <a:solidFill>
                  <a:srgbClr val="60A9FF"/>
                </a:solidFill>
                <a:latin typeface="Barlow" pitchFamily="34" charset="0"/>
                <a:ea typeface="Barlow" pitchFamily="34" charset="-122"/>
                <a:cs typeface="Barlow" pitchFamily="34" charset="-120"/>
              </a:rPr>
              <a:t>Optimallaşdırma Planı</a:t>
            </a:r>
            <a:endParaRPr lang="en-US" sz="2128" dirty="0"/>
          </a:p>
        </p:txBody>
      </p:sp>
      <p:sp>
        <p:nvSpPr>
          <p:cNvPr id="8" name="Text 6"/>
          <p:cNvSpPr/>
          <p:nvPr/>
        </p:nvSpPr>
        <p:spPr>
          <a:xfrm>
            <a:off x="5696545" y="2364343"/>
            <a:ext cx="3251121" cy="3458766"/>
          </a:xfrm>
          <a:prstGeom prst="rect">
            <a:avLst/>
          </a:prstGeom>
          <a:noFill/>
          <a:ln/>
        </p:spPr>
        <p:txBody>
          <a:bodyPr wrap="square" rtlCol="0" anchor="t"/>
          <a:lstStyle/>
          <a:p>
            <a:pPr marL="0" indent="0">
              <a:lnSpc>
                <a:spcPts val="2724"/>
              </a:lnSpc>
              <a:buNone/>
            </a:pPr>
            <a:r>
              <a:rPr lang="en-US" sz="1702" dirty="0">
                <a:solidFill>
                  <a:srgbClr val="EEEFF5"/>
                </a:solidFill>
                <a:latin typeface="Montserrat" pitchFamily="34" charset="0"/>
                <a:ea typeface="Montserrat" pitchFamily="34" charset="-122"/>
                <a:cs typeface="Montserrat" pitchFamily="34" charset="-120"/>
              </a:rPr>
              <a:t>Biznes-plan biznesin optimallaşdırılmasının plan proqramıdır. O, biznesin inkişafının plan proqramını, planlaşdırmanın effektivliyinə nəzarəti, nail olunmuş nəticənin qiymətləndirilməsini və qeyd olunan planın praktiki reallaşdırılmasını əhatə edir.</a:t>
            </a:r>
            <a:endParaRPr lang="en-US" sz="1702" dirty="0"/>
          </a:p>
        </p:txBody>
      </p:sp>
      <p:sp>
        <p:nvSpPr>
          <p:cNvPr id="9" name="Text 7"/>
          <p:cNvSpPr/>
          <p:nvPr/>
        </p:nvSpPr>
        <p:spPr>
          <a:xfrm>
            <a:off x="9482733" y="1810464"/>
            <a:ext cx="2702362" cy="337780"/>
          </a:xfrm>
          <a:prstGeom prst="rect">
            <a:avLst/>
          </a:prstGeom>
          <a:noFill/>
          <a:ln/>
        </p:spPr>
        <p:txBody>
          <a:bodyPr wrap="none" rtlCol="0" anchor="t"/>
          <a:lstStyle/>
          <a:p>
            <a:pPr marL="0" indent="0">
              <a:lnSpc>
                <a:spcPts val="2660"/>
              </a:lnSpc>
              <a:buNone/>
            </a:pPr>
            <a:r>
              <a:rPr lang="en-US" sz="2128" b="1" dirty="0">
                <a:solidFill>
                  <a:srgbClr val="60A9FF"/>
                </a:solidFill>
                <a:latin typeface="Barlow" pitchFamily="34" charset="0"/>
                <a:ea typeface="Barlow" pitchFamily="34" charset="-122"/>
                <a:cs typeface="Barlow" pitchFamily="34" charset="-120"/>
              </a:rPr>
              <a:t>Problemlərin Həlli</a:t>
            </a:r>
            <a:endParaRPr lang="en-US" sz="2128" dirty="0"/>
          </a:p>
        </p:txBody>
      </p:sp>
      <p:sp>
        <p:nvSpPr>
          <p:cNvPr id="10" name="Text 8"/>
          <p:cNvSpPr/>
          <p:nvPr/>
        </p:nvSpPr>
        <p:spPr>
          <a:xfrm>
            <a:off x="9828490" y="2364343"/>
            <a:ext cx="2905363" cy="1037630"/>
          </a:xfrm>
          <a:prstGeom prst="rect">
            <a:avLst/>
          </a:prstGeom>
          <a:noFill/>
          <a:ln/>
        </p:spPr>
        <p:txBody>
          <a:bodyPr wrap="square" rtlCol="0" anchor="t"/>
          <a:lstStyle/>
          <a:p>
            <a:pPr marL="342900" indent="-342900" algn="l">
              <a:lnSpc>
                <a:spcPts val="2724"/>
              </a:lnSpc>
              <a:buSzPct val="100000"/>
              <a:buChar char="•"/>
            </a:pPr>
            <a:r>
              <a:rPr lang="en-US" sz="1702" dirty="0">
                <a:solidFill>
                  <a:srgbClr val="EEEFF5"/>
                </a:solidFill>
                <a:latin typeface="Montserrat" pitchFamily="34" charset="0"/>
                <a:ea typeface="Montserrat" pitchFamily="34" charset="-122"/>
                <a:cs typeface="Montserrat" pitchFamily="34" charset="-120"/>
              </a:rPr>
              <a:t>Müəssisənin tədiyyə qabiliyyətini müəyyənləşdirir</a:t>
            </a:r>
            <a:endParaRPr lang="en-US" sz="1702" dirty="0"/>
          </a:p>
        </p:txBody>
      </p:sp>
      <p:sp>
        <p:nvSpPr>
          <p:cNvPr id="11" name="Text 9"/>
          <p:cNvSpPr/>
          <p:nvPr/>
        </p:nvSpPr>
        <p:spPr>
          <a:xfrm>
            <a:off x="9828490" y="3488412"/>
            <a:ext cx="2905363" cy="691753"/>
          </a:xfrm>
          <a:prstGeom prst="rect">
            <a:avLst/>
          </a:prstGeom>
          <a:noFill/>
          <a:ln/>
        </p:spPr>
        <p:txBody>
          <a:bodyPr wrap="square" rtlCol="0" anchor="t"/>
          <a:lstStyle/>
          <a:p>
            <a:pPr marL="342900" indent="-342900" algn="l">
              <a:lnSpc>
                <a:spcPts val="2724"/>
              </a:lnSpc>
              <a:buSzPct val="100000"/>
              <a:buChar char="•"/>
            </a:pPr>
            <a:r>
              <a:rPr lang="en-US" sz="1702" dirty="0">
                <a:solidFill>
                  <a:srgbClr val="EEEFF5"/>
                </a:solidFill>
                <a:latin typeface="Montserrat" pitchFamily="34" charset="0"/>
                <a:ea typeface="Montserrat" pitchFamily="34" charset="-122"/>
                <a:cs typeface="Montserrat" pitchFamily="34" charset="-120"/>
              </a:rPr>
              <a:t>Sahibkarlıq fəaliyyətində riskləri azaldır</a:t>
            </a:r>
            <a:endParaRPr lang="en-US" sz="1702" dirty="0"/>
          </a:p>
        </p:txBody>
      </p:sp>
      <p:sp>
        <p:nvSpPr>
          <p:cNvPr id="12" name="Text 10"/>
          <p:cNvSpPr/>
          <p:nvPr/>
        </p:nvSpPr>
        <p:spPr>
          <a:xfrm>
            <a:off x="9828490" y="4266605"/>
            <a:ext cx="2905363" cy="1383506"/>
          </a:xfrm>
          <a:prstGeom prst="rect">
            <a:avLst/>
          </a:prstGeom>
          <a:noFill/>
          <a:ln/>
        </p:spPr>
        <p:txBody>
          <a:bodyPr wrap="square" rtlCol="0" anchor="t"/>
          <a:lstStyle/>
          <a:p>
            <a:pPr marL="342900" indent="-342900" algn="l">
              <a:lnSpc>
                <a:spcPts val="2724"/>
              </a:lnSpc>
              <a:buSzPct val="100000"/>
              <a:buChar char="•"/>
            </a:pPr>
            <a:r>
              <a:rPr lang="en-US" sz="1702" dirty="0">
                <a:solidFill>
                  <a:srgbClr val="EEEFF5"/>
                </a:solidFill>
                <a:latin typeface="Montserrat" pitchFamily="34" charset="0"/>
                <a:ea typeface="Montserrat" pitchFamily="34" charset="-122"/>
                <a:cs typeface="Montserrat" pitchFamily="34" charset="-120"/>
              </a:rPr>
              <a:t>Biznesin inkişaf perspektivlərinin kəmiyyət və keyfiyyət göstəricilərini konkretləşdirir</a:t>
            </a:r>
            <a:endParaRPr lang="en-US" sz="1702" dirty="0"/>
          </a:p>
        </p:txBody>
      </p:sp>
      <p:sp>
        <p:nvSpPr>
          <p:cNvPr id="13" name="Text 11"/>
          <p:cNvSpPr/>
          <p:nvPr/>
        </p:nvSpPr>
        <p:spPr>
          <a:xfrm>
            <a:off x="9828490" y="5736550"/>
            <a:ext cx="2905363" cy="691753"/>
          </a:xfrm>
          <a:prstGeom prst="rect">
            <a:avLst/>
          </a:prstGeom>
          <a:noFill/>
          <a:ln/>
        </p:spPr>
        <p:txBody>
          <a:bodyPr wrap="square" rtlCol="0" anchor="t"/>
          <a:lstStyle/>
          <a:p>
            <a:pPr marL="342900" indent="-342900" algn="l">
              <a:lnSpc>
                <a:spcPts val="2724"/>
              </a:lnSpc>
              <a:buSzPct val="100000"/>
              <a:buChar char="•"/>
            </a:pPr>
            <a:r>
              <a:rPr lang="en-US" sz="1702" dirty="0">
                <a:solidFill>
                  <a:srgbClr val="EEEFF5"/>
                </a:solidFill>
                <a:latin typeface="Montserrat" pitchFamily="34" charset="0"/>
                <a:ea typeface="Montserrat" pitchFamily="34" charset="-122"/>
                <a:cs typeface="Montserrat" pitchFamily="34" charset="-120"/>
              </a:rPr>
              <a:t>Potensial investorların diqqət və marağını artırır</a:t>
            </a:r>
            <a:endParaRPr lang="en-US" sz="1702" dirty="0"/>
          </a:p>
        </p:txBody>
      </p:sp>
      <p:sp>
        <p:nvSpPr>
          <p:cNvPr id="14" name="Text 12"/>
          <p:cNvSpPr/>
          <p:nvPr/>
        </p:nvSpPr>
        <p:spPr>
          <a:xfrm>
            <a:off x="9828490" y="6514743"/>
            <a:ext cx="2905363" cy="1037630"/>
          </a:xfrm>
          <a:prstGeom prst="rect">
            <a:avLst/>
          </a:prstGeom>
          <a:noFill/>
          <a:ln/>
        </p:spPr>
        <p:txBody>
          <a:bodyPr wrap="square" rtlCol="0" anchor="t"/>
          <a:lstStyle/>
          <a:p>
            <a:pPr marL="342900" indent="-342900" algn="l">
              <a:lnSpc>
                <a:spcPts val="2724"/>
              </a:lnSpc>
              <a:buSzPct val="100000"/>
              <a:buChar char="•"/>
            </a:pPr>
            <a:r>
              <a:rPr lang="en-US" sz="1702" dirty="0">
                <a:solidFill>
                  <a:srgbClr val="EEEFF5"/>
                </a:solidFill>
                <a:latin typeface="Montserrat" pitchFamily="34" charset="0"/>
                <a:ea typeface="Montserrat" pitchFamily="34" charset="-122"/>
                <a:cs typeface="Montserrat" pitchFamily="34" charset="-120"/>
              </a:rPr>
              <a:t>Planlaşdırmanın müsbət təcrübəsini əldə etməyə kömək edir</a:t>
            </a:r>
            <a:endParaRPr lang="en-US" sz="1702" dirty="0"/>
          </a:p>
        </p:txBody>
      </p:sp>
      <p:pic>
        <p:nvPicPr>
          <p:cNvPr id="1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2009894"/>
            <a:ext cx="7477601" cy="1388745"/>
          </a:xfrm>
          <a:prstGeom prst="rect">
            <a:avLst/>
          </a:prstGeom>
          <a:noFill/>
          <a:ln/>
        </p:spPr>
        <p:txBody>
          <a:bodyPr wrap="squar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Biznes-planın işlənib hazırlanmasında əsas məqsəd</a:t>
            </a:r>
            <a:endParaRPr lang="en-US" sz="4374" dirty="0"/>
          </a:p>
        </p:txBody>
      </p:sp>
      <p:sp>
        <p:nvSpPr>
          <p:cNvPr id="6" name="Text 3"/>
          <p:cNvSpPr/>
          <p:nvPr/>
        </p:nvSpPr>
        <p:spPr>
          <a:xfrm>
            <a:off x="6319599" y="3731895"/>
            <a:ext cx="7477601" cy="2487811"/>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Biznes-planın əsas məqsədi arzu edilən nəticələrə nail olmağın reallıq səviyyəsini aydınlaşdırmaqdır. Bundan əlavə, mövcud fəaliyyətin yeniləşdirilməsi və ya yeni fəaliyyətin yaranmasının məqsədəuyğunluğunu maraqlı şəxslərə sübut etmək, yeni ideyanın reallaşması üçün tərəfdaşı inandırmaq, həmçinin xarici bazara çıxış və investisiyaların cəlb edilməsi də biznes-planın əsas məqsədləri arasındadır.</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257187"/>
            <a:ext cx="7682151"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Biznes-plan sahibkara nə verir?</a:t>
            </a:r>
            <a:endParaRPr lang="en-US" sz="4374" dirty="0"/>
          </a:p>
        </p:txBody>
      </p:sp>
      <p:sp>
        <p:nvSpPr>
          <p:cNvPr id="5" name="Text 3"/>
          <p:cNvSpPr/>
          <p:nvPr/>
        </p:nvSpPr>
        <p:spPr>
          <a:xfrm>
            <a:off x="2115622" y="3395901"/>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EEFF5"/>
                </a:solidFill>
                <a:latin typeface="Montserrat" pitchFamily="34" charset="0"/>
                <a:ea typeface="Montserrat" pitchFamily="34" charset="-122"/>
                <a:cs typeface="Montserrat" pitchFamily="34" charset="-120"/>
              </a:rPr>
              <a:t>Sahibkarı öz ideyasının perspektivlərini öyrənməyə məcbur edir;</a:t>
            </a:r>
            <a:endParaRPr lang="en-US" sz="1750" dirty="0"/>
          </a:p>
        </p:txBody>
      </p:sp>
      <p:sp>
        <p:nvSpPr>
          <p:cNvPr id="6" name="Text 4"/>
          <p:cNvSpPr/>
          <p:nvPr/>
        </p:nvSpPr>
        <p:spPr>
          <a:xfrm>
            <a:off x="2115622" y="3840123"/>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EEFF5"/>
                </a:solidFill>
                <a:latin typeface="Montserrat" pitchFamily="34" charset="0"/>
                <a:ea typeface="Montserrat" pitchFamily="34" charset="-122"/>
                <a:cs typeface="Montserrat" pitchFamily="34" charset="-120"/>
              </a:rPr>
              <a:t>Məqsədə çatmaq üçün göstərilən səyləri daha da dəqiq əlaqələndirməyə imkan verir;</a:t>
            </a:r>
            <a:endParaRPr lang="en-US" sz="1750" dirty="0"/>
          </a:p>
        </p:txBody>
      </p:sp>
      <p:sp>
        <p:nvSpPr>
          <p:cNvPr id="7" name="Text 5"/>
          <p:cNvSpPr/>
          <p:nvPr/>
        </p:nvSpPr>
        <p:spPr>
          <a:xfrm>
            <a:off x="2115622" y="4284345"/>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EEFF5"/>
                </a:solidFill>
                <a:latin typeface="Montserrat" pitchFamily="34" charset="0"/>
                <a:ea typeface="Montserrat" pitchFamily="34" charset="-122"/>
                <a:cs typeface="Montserrat" pitchFamily="34" charset="-120"/>
              </a:rPr>
              <a:t>Nəzarətin həyata keçirilməsi üçün firmanın fəaliyyət göstərməsini müəyyən edir;</a:t>
            </a:r>
            <a:endParaRPr lang="en-US" sz="1750" dirty="0"/>
          </a:p>
        </p:txBody>
      </p:sp>
      <p:sp>
        <p:nvSpPr>
          <p:cNvPr id="8" name="Text 6"/>
          <p:cNvSpPr/>
          <p:nvPr/>
        </p:nvSpPr>
        <p:spPr>
          <a:xfrm>
            <a:off x="2115622" y="4728567"/>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EEFF5"/>
                </a:solidFill>
                <a:latin typeface="Montserrat" pitchFamily="34" charset="0"/>
                <a:ea typeface="Montserrat" pitchFamily="34" charset="-122"/>
                <a:cs typeface="Montserrat" pitchFamily="34" charset="-120"/>
              </a:rPr>
              <a:t>Sahibkara öz məqsədlərini və ya onlara nail olmaq yollarını dəqiqləşdirməyə imkan verir;</a:t>
            </a:r>
            <a:endParaRPr lang="en-US" sz="1750" dirty="0"/>
          </a:p>
        </p:txBody>
      </p:sp>
      <p:sp>
        <p:nvSpPr>
          <p:cNvPr id="9" name="Text 7"/>
          <p:cNvSpPr/>
          <p:nvPr/>
        </p:nvSpPr>
        <p:spPr>
          <a:xfrm>
            <a:off x="2115622" y="5172789"/>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EEFF5"/>
                </a:solidFill>
                <a:latin typeface="Montserrat" pitchFamily="34" charset="0"/>
                <a:ea typeface="Montserrat" pitchFamily="34" charset="-122"/>
                <a:cs typeface="Montserrat" pitchFamily="34" charset="-120"/>
              </a:rPr>
              <a:t>Firmanın bazardakı qəfil dəyişmələrə daha çox hazırlıqlı edir;</a:t>
            </a:r>
            <a:endParaRPr lang="en-US" sz="1750" dirty="0"/>
          </a:p>
        </p:txBody>
      </p:sp>
      <p:sp>
        <p:nvSpPr>
          <p:cNvPr id="10" name="Text 8"/>
          <p:cNvSpPr/>
          <p:nvPr/>
        </p:nvSpPr>
        <p:spPr>
          <a:xfrm>
            <a:off x="2115622" y="5617012"/>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Sahibkarın muzdlu işçilərinin məsuliyyət və vəzifələrini dəqiqləşdirməyə imkan verir.</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30314"/>
          </a:xfrm>
          <a:prstGeom prst="rect">
            <a:avLst/>
          </a:prstGeom>
          <a:solidFill>
            <a:srgbClr val="282C32"/>
          </a:solidFill>
          <a:ln/>
        </p:spPr>
      </p:sp>
      <p:sp>
        <p:nvSpPr>
          <p:cNvPr id="4" name="Text 2"/>
          <p:cNvSpPr/>
          <p:nvPr/>
        </p:nvSpPr>
        <p:spPr>
          <a:xfrm>
            <a:off x="1795939" y="607100"/>
            <a:ext cx="8426291" cy="689967"/>
          </a:xfrm>
          <a:prstGeom prst="rect">
            <a:avLst/>
          </a:prstGeom>
          <a:noFill/>
          <a:ln/>
        </p:spPr>
        <p:txBody>
          <a:bodyPr wrap="none" rtlCol="0" anchor="t"/>
          <a:lstStyle/>
          <a:p>
            <a:pPr marL="0" indent="0">
              <a:lnSpc>
                <a:spcPts val="5432"/>
              </a:lnSpc>
              <a:buNone/>
            </a:pPr>
            <a:r>
              <a:rPr lang="en-US" sz="4346" b="1" dirty="0">
                <a:solidFill>
                  <a:srgbClr val="60A9FF"/>
                </a:solidFill>
                <a:latin typeface="Barlow" pitchFamily="34" charset="0"/>
                <a:ea typeface="Barlow" pitchFamily="34" charset="-122"/>
                <a:cs typeface="Barlow" pitchFamily="34" charset="-120"/>
              </a:rPr>
              <a:t>Biznes-planın hazırlanması prosesi</a:t>
            </a:r>
            <a:endParaRPr lang="en-US" sz="4346" dirty="0"/>
          </a:p>
        </p:txBody>
      </p:sp>
      <p:sp>
        <p:nvSpPr>
          <p:cNvPr id="5" name="Text 3"/>
          <p:cNvSpPr/>
          <p:nvPr/>
        </p:nvSpPr>
        <p:spPr>
          <a:xfrm>
            <a:off x="1795939" y="1738551"/>
            <a:ext cx="11038403" cy="1765697"/>
          </a:xfrm>
          <a:prstGeom prst="rect">
            <a:avLst/>
          </a:prstGeom>
          <a:noFill/>
          <a:ln/>
        </p:spPr>
        <p:txBody>
          <a:bodyPr wrap="square" rtlCol="0" anchor="t"/>
          <a:lstStyle/>
          <a:p>
            <a:pPr marL="0" indent="0">
              <a:lnSpc>
                <a:spcPts val="2781"/>
              </a:lnSpc>
              <a:buNone/>
            </a:pPr>
            <a:r>
              <a:rPr lang="en-US" sz="1738" dirty="0">
                <a:solidFill>
                  <a:srgbClr val="EEEFF5"/>
                </a:solidFill>
                <a:latin typeface="Montserrat" pitchFamily="34" charset="0"/>
                <a:ea typeface="Montserrat" pitchFamily="34" charset="-122"/>
                <a:cs typeface="Montserrat" pitchFamily="34" charset="-120"/>
              </a:rPr>
              <a:t>Biznes-planın hazırlanması prosesi layihənin reallaşdırılması sisteminin ardıcıl şərh edilməsidir. Bu proses məhsulun (xidmətin) istehsal imkanlarının, zəruriliyinin və həcminin əsaslandırılmasını, potensial istehlakçının aşkara çıxarılmasını, daxili və xarici bazarlarda məhsulun rəqabətqabliyyətinin müəyyən edilməsini və öz bazar seqmentinin müəyyən edilməsini, eləcə də müxtəlif səmərəlilik göstəricilərinə nail olunmasını əhatə edir.</a:t>
            </a:r>
            <a:endParaRPr lang="en-US" sz="1738" dirty="0"/>
          </a:p>
        </p:txBody>
      </p:sp>
      <p:sp>
        <p:nvSpPr>
          <p:cNvPr id="6" name="Text 4"/>
          <p:cNvSpPr/>
          <p:nvPr/>
        </p:nvSpPr>
        <p:spPr>
          <a:xfrm>
            <a:off x="1795939" y="3835360"/>
            <a:ext cx="8500348" cy="344924"/>
          </a:xfrm>
          <a:prstGeom prst="rect">
            <a:avLst/>
          </a:prstGeom>
          <a:noFill/>
          <a:ln/>
        </p:spPr>
        <p:txBody>
          <a:bodyPr wrap="none" rtlCol="0" anchor="t"/>
          <a:lstStyle/>
          <a:p>
            <a:pPr marL="0" indent="0">
              <a:lnSpc>
                <a:spcPts val="2716"/>
              </a:lnSpc>
              <a:buNone/>
            </a:pPr>
            <a:r>
              <a:rPr lang="en-US" sz="2173" b="1" dirty="0">
                <a:solidFill>
                  <a:srgbClr val="60A9FF"/>
                </a:solidFill>
                <a:latin typeface="Barlow" pitchFamily="34" charset="0"/>
                <a:ea typeface="Barlow" pitchFamily="34" charset="-122"/>
                <a:cs typeface="Barlow" pitchFamily="34" charset="-120"/>
              </a:rPr>
              <a:t>Biznes-plan kompleks şəkildə aşağıdakı məsələləri özündə əks etdirir:</a:t>
            </a:r>
            <a:endParaRPr lang="en-US" sz="2173" dirty="0"/>
          </a:p>
        </p:txBody>
      </p:sp>
      <p:sp>
        <p:nvSpPr>
          <p:cNvPr id="7" name="Text 5"/>
          <p:cNvSpPr/>
          <p:nvPr/>
        </p:nvSpPr>
        <p:spPr>
          <a:xfrm>
            <a:off x="1795939" y="4511397"/>
            <a:ext cx="11038403" cy="353139"/>
          </a:xfrm>
          <a:prstGeom prst="rect">
            <a:avLst/>
          </a:prstGeom>
          <a:noFill/>
          <a:ln/>
        </p:spPr>
        <p:txBody>
          <a:bodyPr wrap="none" rtlCol="0" anchor="t"/>
          <a:lstStyle/>
          <a:p>
            <a:pPr marL="0" indent="0">
              <a:lnSpc>
                <a:spcPts val="2781"/>
              </a:lnSpc>
              <a:buNone/>
            </a:pPr>
            <a:r>
              <a:rPr lang="en-US" sz="1738" dirty="0">
                <a:solidFill>
                  <a:srgbClr val="EEEFF5"/>
                </a:solidFill>
                <a:latin typeface="Montserrat" pitchFamily="34" charset="0"/>
                <a:ea typeface="Montserrat" pitchFamily="34" charset="-122"/>
                <a:cs typeface="Montserrat" pitchFamily="34" charset="-120"/>
              </a:rPr>
              <a:t>- Layihənin faydalı olmasına investoru inandıra biləcək dəlillər sisteminin şərh edilməsi;</a:t>
            </a:r>
            <a:endParaRPr lang="en-US" sz="1738" dirty="0"/>
          </a:p>
        </p:txBody>
      </p:sp>
      <p:sp>
        <p:nvSpPr>
          <p:cNvPr id="8" name="Text 6"/>
          <p:cNvSpPr/>
          <p:nvPr/>
        </p:nvSpPr>
        <p:spPr>
          <a:xfrm>
            <a:off x="1795939" y="5112782"/>
            <a:ext cx="11038403" cy="353139"/>
          </a:xfrm>
          <a:prstGeom prst="rect">
            <a:avLst/>
          </a:prstGeom>
          <a:noFill/>
          <a:ln/>
        </p:spPr>
        <p:txBody>
          <a:bodyPr wrap="none" rtlCol="0" anchor="t"/>
          <a:lstStyle/>
          <a:p>
            <a:pPr marL="0" indent="0">
              <a:lnSpc>
                <a:spcPts val="2781"/>
              </a:lnSpc>
              <a:buNone/>
            </a:pPr>
            <a:r>
              <a:rPr lang="en-US" sz="1738" dirty="0">
                <a:solidFill>
                  <a:srgbClr val="EEEFF5"/>
                </a:solidFill>
                <a:latin typeface="Montserrat" pitchFamily="34" charset="0"/>
                <a:ea typeface="Montserrat" pitchFamily="34" charset="-122"/>
                <a:cs typeface="Montserrat" pitchFamily="34" charset="-120"/>
              </a:rPr>
              <a:t>- Müəssisənin fəaliyyət göstərmə qabiliyyətinin və gələcək dayanıqlığının müəyyənləşdirilməsi;</a:t>
            </a:r>
            <a:endParaRPr lang="en-US" sz="1738" dirty="0"/>
          </a:p>
        </p:txBody>
      </p:sp>
      <p:sp>
        <p:nvSpPr>
          <p:cNvPr id="9" name="Text 7"/>
          <p:cNvSpPr/>
          <p:nvPr/>
        </p:nvSpPr>
        <p:spPr>
          <a:xfrm>
            <a:off x="1795939" y="5714167"/>
            <a:ext cx="11038403" cy="353139"/>
          </a:xfrm>
          <a:prstGeom prst="rect">
            <a:avLst/>
          </a:prstGeom>
          <a:noFill/>
          <a:ln/>
        </p:spPr>
        <p:txBody>
          <a:bodyPr wrap="none" rtlCol="0" anchor="t"/>
          <a:lstStyle/>
          <a:p>
            <a:pPr marL="0" indent="0">
              <a:lnSpc>
                <a:spcPts val="2781"/>
              </a:lnSpc>
              <a:buNone/>
            </a:pPr>
            <a:r>
              <a:rPr lang="en-US" sz="1738" dirty="0">
                <a:solidFill>
                  <a:srgbClr val="EEEFF5"/>
                </a:solidFill>
                <a:latin typeface="Montserrat" pitchFamily="34" charset="0"/>
                <a:ea typeface="Montserrat" pitchFamily="34" charset="-122"/>
                <a:cs typeface="Montserrat" pitchFamily="34" charset="-120"/>
              </a:rPr>
              <a:t>- Sahibkarlıq fəaliyyəti risklərinin qabaqcadan dərk edilməsi, qiymətləndirilməsi;</a:t>
            </a:r>
            <a:endParaRPr lang="en-US" sz="1738" dirty="0"/>
          </a:p>
        </p:txBody>
      </p:sp>
      <p:sp>
        <p:nvSpPr>
          <p:cNvPr id="10" name="Text 8"/>
          <p:cNvSpPr/>
          <p:nvPr/>
        </p:nvSpPr>
        <p:spPr>
          <a:xfrm>
            <a:off x="1795939" y="6315551"/>
            <a:ext cx="11038403" cy="706279"/>
          </a:xfrm>
          <a:prstGeom prst="rect">
            <a:avLst/>
          </a:prstGeom>
          <a:noFill/>
          <a:ln/>
        </p:spPr>
        <p:txBody>
          <a:bodyPr wrap="square" rtlCol="0" anchor="t"/>
          <a:lstStyle/>
          <a:p>
            <a:pPr marL="0" indent="0">
              <a:lnSpc>
                <a:spcPts val="2781"/>
              </a:lnSpc>
              <a:buNone/>
            </a:pPr>
            <a:r>
              <a:rPr lang="en-US" sz="1738" dirty="0">
                <a:solidFill>
                  <a:srgbClr val="EEEFF5"/>
                </a:solidFill>
                <a:latin typeface="Montserrat" pitchFamily="34" charset="0"/>
                <a:ea typeface="Montserrat" pitchFamily="34" charset="-122"/>
                <a:cs typeface="Montserrat" pitchFamily="34" charset="-120"/>
              </a:rPr>
              <a:t>- Kəmiyyət və keyfiyyət göstəriciləri şəklində biznesin inkişafının prioritet istiqamətlərinin müəyyənləşdirilməsi;</a:t>
            </a:r>
            <a:endParaRPr lang="en-US" sz="1738" dirty="0"/>
          </a:p>
        </p:txBody>
      </p:sp>
      <p:sp>
        <p:nvSpPr>
          <p:cNvPr id="11" name="Text 9"/>
          <p:cNvSpPr/>
          <p:nvPr/>
        </p:nvSpPr>
        <p:spPr>
          <a:xfrm>
            <a:off x="1795939" y="7270075"/>
            <a:ext cx="11038403" cy="353139"/>
          </a:xfrm>
          <a:prstGeom prst="rect">
            <a:avLst/>
          </a:prstGeom>
          <a:noFill/>
          <a:ln/>
        </p:spPr>
        <p:txBody>
          <a:bodyPr wrap="none" rtlCol="0" anchor="t"/>
          <a:lstStyle/>
          <a:p>
            <a:pPr marL="0" indent="0">
              <a:lnSpc>
                <a:spcPts val="2781"/>
              </a:lnSpc>
              <a:buNone/>
            </a:pPr>
            <a:r>
              <a:rPr lang="en-US" sz="1738" dirty="0">
                <a:solidFill>
                  <a:srgbClr val="EEEFF5"/>
                </a:solidFill>
                <a:latin typeface="Montserrat" pitchFamily="34" charset="0"/>
                <a:ea typeface="Montserrat" pitchFamily="34" charset="-122"/>
                <a:cs typeface="Montserrat" pitchFamily="34" charset="-120"/>
              </a:rPr>
              <a:t>- Perspektiv (strateji) baxışın inkişaf etdirilməsi.</a:t>
            </a:r>
            <a:endParaRPr lang="en-US" sz="1738" dirty="0"/>
          </a:p>
        </p:txBody>
      </p:sp>
      <p:pic>
        <p:nvPicPr>
          <p:cNvPr id="12"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428274"/>
            <a:ext cx="6306383"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Biznes-planın funksiyaları</a:t>
            </a:r>
            <a:endParaRPr lang="en-US" sz="4374" dirty="0"/>
          </a:p>
        </p:txBody>
      </p:sp>
      <p:sp>
        <p:nvSpPr>
          <p:cNvPr id="5" name="Text 3"/>
          <p:cNvSpPr/>
          <p:nvPr/>
        </p:nvSpPr>
        <p:spPr>
          <a:xfrm>
            <a:off x="1760220" y="2678073"/>
            <a:ext cx="2832378"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Firmadaxili Funksiyalar</a:t>
            </a:r>
            <a:endParaRPr lang="en-US" sz="2187" dirty="0"/>
          </a:p>
        </p:txBody>
      </p:sp>
      <p:sp>
        <p:nvSpPr>
          <p:cNvPr id="6" name="Text 4"/>
          <p:cNvSpPr/>
          <p:nvPr/>
        </p:nvSpPr>
        <p:spPr>
          <a:xfrm>
            <a:off x="2115622" y="3247430"/>
            <a:ext cx="492859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Firmanın maliyyə vəziyyətinə nəzarət</a:t>
            </a:r>
            <a:endParaRPr lang="en-US" sz="1750" dirty="0"/>
          </a:p>
        </p:txBody>
      </p:sp>
      <p:sp>
        <p:nvSpPr>
          <p:cNvPr id="7" name="Text 5"/>
          <p:cNvSpPr/>
          <p:nvPr/>
        </p:nvSpPr>
        <p:spPr>
          <a:xfrm>
            <a:off x="2115622" y="3691652"/>
            <a:ext cx="492859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Sahibkarlıq risklərinin aşağı salınması</a:t>
            </a:r>
            <a:endParaRPr lang="en-US" sz="1750" dirty="0"/>
          </a:p>
        </p:txBody>
      </p:sp>
      <p:sp>
        <p:nvSpPr>
          <p:cNvPr id="8" name="Text 6"/>
          <p:cNvSpPr/>
          <p:nvPr/>
        </p:nvSpPr>
        <p:spPr>
          <a:xfrm>
            <a:off x="2115622" y="4135874"/>
            <a:ext cx="492859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Firmanın müsbət imicinin formalaşdırılması</a:t>
            </a:r>
            <a:endParaRPr lang="en-US" sz="1750" dirty="0"/>
          </a:p>
        </p:txBody>
      </p:sp>
      <p:sp>
        <p:nvSpPr>
          <p:cNvPr id="9" name="Text 7"/>
          <p:cNvSpPr/>
          <p:nvPr/>
        </p:nvSpPr>
        <p:spPr>
          <a:xfrm>
            <a:off x="2115622" y="4580096"/>
            <a:ext cx="492859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Firmanın tənəzzül prosesi haqqında xəbərdarlıq</a:t>
            </a:r>
            <a:endParaRPr lang="en-US" sz="1750" dirty="0"/>
          </a:p>
        </p:txBody>
      </p:sp>
      <p:sp>
        <p:nvSpPr>
          <p:cNvPr id="10" name="Text 8"/>
          <p:cNvSpPr/>
          <p:nvPr/>
        </p:nvSpPr>
        <p:spPr>
          <a:xfrm>
            <a:off x="7593806" y="2678073"/>
            <a:ext cx="286262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Firmaxarici Funksiyalar</a:t>
            </a:r>
            <a:endParaRPr lang="en-US" sz="2187" dirty="0"/>
          </a:p>
        </p:txBody>
      </p:sp>
      <p:sp>
        <p:nvSpPr>
          <p:cNvPr id="11" name="Text 9"/>
          <p:cNvSpPr/>
          <p:nvPr/>
        </p:nvSpPr>
        <p:spPr>
          <a:xfrm>
            <a:off x="7949208" y="3247430"/>
            <a:ext cx="492859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Layihənin reallaşdırılması üçün zəruri investisiyanın cəlb edilməsi</a:t>
            </a:r>
            <a:endParaRPr lang="en-US" sz="1750" dirty="0"/>
          </a:p>
        </p:txBody>
      </p:sp>
      <p:sp>
        <p:nvSpPr>
          <p:cNvPr id="12" name="Text 10"/>
          <p:cNvSpPr/>
          <p:nvPr/>
        </p:nvSpPr>
        <p:spPr>
          <a:xfrm>
            <a:off x="7949208" y="4047053"/>
            <a:ext cx="492859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Fond bazarında firmanın səhmlərinin müvəffəqiyyətlə satılmasının təmin edilməsi</a:t>
            </a:r>
            <a:endParaRPr lang="en-US" sz="1750" dirty="0"/>
          </a:p>
        </p:txBody>
      </p:sp>
      <p:sp>
        <p:nvSpPr>
          <p:cNvPr id="13" name="Text 11"/>
          <p:cNvSpPr/>
          <p:nvPr/>
        </p:nvSpPr>
        <p:spPr>
          <a:xfrm>
            <a:off x="7949208" y="4846677"/>
            <a:ext cx="492859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Layihənin məqsədəuyğunluğunun təşkilati-maliyyə əsaslandırılması</a:t>
            </a:r>
            <a:endParaRPr lang="en-US" sz="1750" dirty="0"/>
          </a:p>
        </p:txBody>
      </p:sp>
      <p:sp>
        <p:nvSpPr>
          <p:cNvPr id="14" name="Text 12"/>
          <p:cNvSpPr/>
          <p:nvPr/>
        </p:nvSpPr>
        <p:spPr>
          <a:xfrm>
            <a:off x="7949208" y="5646301"/>
            <a:ext cx="4928592"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Müştərək sahibkarlıq fəaliyyətini həyata keçirmək üçün tərəfdaşların kapitalından səmərəli istifadə olunması</a:t>
            </a:r>
            <a:endParaRPr lang="en-US" sz="1750" dirty="0"/>
          </a:p>
        </p:txBody>
      </p:sp>
      <p:pic>
        <p:nvPicPr>
          <p:cNvPr id="1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776770"/>
            <a:ext cx="9466183"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Biznes-planın hazırlanması mərhələləri</a:t>
            </a:r>
            <a:endParaRPr lang="en-US" sz="4374" dirty="0"/>
          </a:p>
        </p:txBody>
      </p:sp>
      <p:sp>
        <p:nvSpPr>
          <p:cNvPr id="5" name="Text 3"/>
          <p:cNvSpPr/>
          <p:nvPr/>
        </p:nvSpPr>
        <p:spPr>
          <a:xfrm>
            <a:off x="1760220" y="2915483"/>
            <a:ext cx="11109960"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Biznes-planın hazırlanması prosesi aşağıdakı mərhələləri əhatə edir:</a:t>
            </a:r>
            <a:endParaRPr lang="en-US" sz="1750" dirty="0"/>
          </a:p>
        </p:txBody>
      </p:sp>
      <p:sp>
        <p:nvSpPr>
          <p:cNvPr id="6" name="Text 4"/>
          <p:cNvSpPr/>
          <p:nvPr/>
        </p:nvSpPr>
        <p:spPr>
          <a:xfrm>
            <a:off x="2115622" y="3520797"/>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İnformasiyanın alınması mənbələrinin müəyyən edilməsi</a:t>
            </a:r>
            <a:endParaRPr lang="en-US" sz="1750" dirty="0"/>
          </a:p>
        </p:txBody>
      </p:sp>
      <p:sp>
        <p:nvSpPr>
          <p:cNvPr id="7" name="Text 5"/>
          <p:cNvSpPr/>
          <p:nvPr/>
        </p:nvSpPr>
        <p:spPr>
          <a:xfrm>
            <a:off x="2115622" y="3965019"/>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Məqsədlərin müəyyən edilməsi</a:t>
            </a:r>
            <a:endParaRPr lang="en-US" sz="1750" dirty="0"/>
          </a:p>
        </p:txBody>
      </p:sp>
      <p:sp>
        <p:nvSpPr>
          <p:cNvPr id="8" name="Text 6"/>
          <p:cNvSpPr/>
          <p:nvPr/>
        </p:nvSpPr>
        <p:spPr>
          <a:xfrm>
            <a:off x="2115622" y="4409242"/>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Özünün məqsədli oxucusunın dəqiq müəyyənləşməsi</a:t>
            </a:r>
            <a:endParaRPr lang="en-US" sz="1750" dirty="0"/>
          </a:p>
        </p:txBody>
      </p:sp>
      <p:sp>
        <p:nvSpPr>
          <p:cNvPr id="9" name="Text 7"/>
          <p:cNvSpPr/>
          <p:nvPr/>
        </p:nvSpPr>
        <p:spPr>
          <a:xfrm>
            <a:off x="2115622" y="4853464"/>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Biznes-planın layihəsini kimə göndərmək</a:t>
            </a:r>
            <a:endParaRPr lang="en-US" sz="1750" dirty="0"/>
          </a:p>
        </p:txBody>
      </p:sp>
      <p:sp>
        <p:nvSpPr>
          <p:cNvPr id="10" name="Text 8"/>
          <p:cNvSpPr/>
          <p:nvPr/>
        </p:nvSpPr>
        <p:spPr>
          <a:xfrm>
            <a:off x="2115622" y="5297686"/>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Tərtib olunan sənədin strukturunun müəyyənləşdirilməsi</a:t>
            </a:r>
            <a:endParaRPr lang="en-US" sz="1750" dirty="0"/>
          </a:p>
        </p:txBody>
      </p:sp>
      <p:sp>
        <p:nvSpPr>
          <p:cNvPr id="11" name="Text 9"/>
          <p:cNvSpPr/>
          <p:nvPr/>
        </p:nvSpPr>
        <p:spPr>
          <a:xfrm>
            <a:off x="2115622" y="5741908"/>
            <a:ext cx="10754558"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Biznes-planın bölmələrinin hazırlanması (istehsal planı, marketinq planı, təşkilati plan, maliyyə planı və s.)</a:t>
            </a:r>
            <a:endParaRPr lang="en-US" sz="1750" dirty="0"/>
          </a:p>
        </p:txBody>
      </p:sp>
      <p:pic>
        <p:nvPicPr>
          <p:cNvPr id="12"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677</Words>
  <Application>Microsoft Office PowerPoint</Application>
  <PresentationFormat>Custom</PresentationFormat>
  <Paragraphs>95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Madina Allahverdiyeva</cp:lastModifiedBy>
  <cp:revision>2</cp:revision>
  <dcterms:created xsi:type="dcterms:W3CDTF">2024-05-14T10:47:23Z</dcterms:created>
  <dcterms:modified xsi:type="dcterms:W3CDTF">2024-05-14T10:50:05Z</dcterms:modified>
</cp:coreProperties>
</file>