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7" d="100"/>
          <a:sy n="97" d="100"/>
        </p:scale>
        <p:origin x="3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13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90499"/>
            <a:ext cx="7477601" cy="1666280"/>
          </a:xfrm>
          <a:prstGeom prst="rect">
            <a:avLst/>
          </a:prstGeom>
          <a:noFill/>
          <a:ln/>
        </p:spPr>
        <p:txBody>
          <a:bodyPr wrap="square" rtlCol="0" anchor="t"/>
          <a:lstStyle/>
          <a:p>
            <a:pPr marL="0" indent="0">
              <a:lnSpc>
                <a:spcPts val="4374"/>
              </a:lnSpc>
              <a:buNone/>
            </a:pPr>
            <a:r>
              <a:rPr lang="en-US" sz="3499" dirty="0">
                <a:solidFill>
                  <a:srgbClr val="6EB9FC"/>
                </a:solidFill>
                <a:latin typeface="Lora" pitchFamily="34" charset="0"/>
                <a:ea typeface="Lora" pitchFamily="34" charset="-122"/>
                <a:cs typeface="Lora" pitchFamily="34" charset="-120"/>
              </a:rPr>
              <a:t>Biznesin planlaşdırılması- 1. </a:t>
            </a:r>
            <a:r>
              <a:rPr lang="en-US" sz="3499" i="1" dirty="0">
                <a:solidFill>
                  <a:srgbClr val="6EB9FC"/>
                </a:solidFill>
                <a:latin typeface="Lora" pitchFamily="34" charset="0"/>
                <a:ea typeface="Lora" pitchFamily="34" charset="-122"/>
                <a:cs typeface="Lora" pitchFamily="34" charset="-120"/>
              </a:rPr>
              <a:t>Strateji planlaşdırmanın mahiyyəti və məzmunu</a:t>
            </a:r>
            <a:endParaRPr lang="en-US" sz="3499" dirty="0"/>
          </a:p>
        </p:txBody>
      </p:sp>
      <p:sp>
        <p:nvSpPr>
          <p:cNvPr id="6" name="Text 3"/>
          <p:cNvSpPr/>
          <p:nvPr/>
        </p:nvSpPr>
        <p:spPr>
          <a:xfrm>
            <a:off x="833199" y="4006691"/>
            <a:ext cx="7477601"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Strateji planlaşdırma şirkətin məqsəd və vəzifələrinin konkretləşdirilməsi, onların vaxt baxımından icrası, resursların bölüşdürülməsi, perspektiv meyillərin müəyyənləşdirilməsi, fəaliyyətə səmərəli nəzarətin yaradılması kimi fəaliyyətin əsasını təşkil edir. Strateji planlaşdırma özünün məqsədinə, məzmununa, səviyyəsinə və dövrlərinə görə fərqlənir. Biznes planının tərtib olunmasında ən böyük məqsəd investisiyaları cəlb etməkdən ibarətdir.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5755957" y="429458"/>
            <a:ext cx="3118485" cy="389692"/>
          </a:xfrm>
          <a:prstGeom prst="rect">
            <a:avLst/>
          </a:prstGeom>
          <a:noFill/>
          <a:ln/>
        </p:spPr>
        <p:txBody>
          <a:bodyPr wrap="none" rtlCol="0" anchor="t"/>
          <a:lstStyle/>
          <a:p>
            <a:pPr marL="0" indent="0" algn="ctr">
              <a:lnSpc>
                <a:spcPts val="3069"/>
              </a:lnSpc>
              <a:buNone/>
            </a:pPr>
            <a:r>
              <a:rPr lang="en-US" sz="2456" i="1" dirty="0">
                <a:solidFill>
                  <a:srgbClr val="6EB9FC"/>
                </a:solidFill>
                <a:latin typeface="Lora" pitchFamily="34" charset="0"/>
                <a:ea typeface="Lora" pitchFamily="34" charset="-122"/>
                <a:cs typeface="Lora" pitchFamily="34" charset="-120"/>
              </a:rPr>
              <a:t>Strateji planlaşdırma</a:t>
            </a:r>
            <a:endParaRPr lang="en-US" sz="2456" dirty="0"/>
          </a:p>
        </p:txBody>
      </p:sp>
      <p:sp>
        <p:nvSpPr>
          <p:cNvPr id="5" name="Text 3"/>
          <p:cNvSpPr/>
          <p:nvPr/>
        </p:nvSpPr>
        <p:spPr>
          <a:xfrm>
            <a:off x="3829764" y="975003"/>
            <a:ext cx="6970871" cy="2338387"/>
          </a:xfrm>
          <a:prstGeom prst="rect">
            <a:avLst/>
          </a:prstGeom>
          <a:noFill/>
          <a:ln/>
        </p:spPr>
        <p:txBody>
          <a:bodyPr wrap="square" rtlCol="0" anchor="t"/>
          <a:lstStyle/>
          <a:p>
            <a:pPr marL="0" indent="0">
              <a:lnSpc>
                <a:spcPts val="2302"/>
              </a:lnSpc>
              <a:buNone/>
            </a:pPr>
            <a:r>
              <a:rPr lang="en-US" sz="1842" dirty="0">
                <a:solidFill>
                  <a:srgbClr val="6EB9FC"/>
                </a:solidFill>
                <a:latin typeface="Lora" pitchFamily="34" charset="0"/>
                <a:ea typeface="Lora" pitchFamily="34" charset="-122"/>
                <a:cs typeface="Lora" pitchFamily="34" charset="-120"/>
              </a:rPr>
              <a:t>Strateji planlaşdırma seçilmiş strategiyanın həyata keçirilməsi və qoyulmuş məqsədə nail olunması üzrə sistem tədbirlərin hazırlanması və reallaşmasını nəzərdə tutur. O, çıxış mövqeyinin təhlilinə və biznes parametrlərinin dəyişilməsi proqnozlarına əsaslanır. Strateji planlaşdırma firmaya imkan verir ki, bazar konyukturunun dəyişilməsinə çevik reaksiya verməyə kömək edən seçilmiş kursu və taktikanı saxlasın. Strateji planlaşdirmanin əsas funksiyalari:</a:t>
            </a:r>
            <a:endParaRPr lang="en-US" sz="1842" dirty="0"/>
          </a:p>
        </p:txBody>
      </p:sp>
      <p:sp>
        <p:nvSpPr>
          <p:cNvPr id="6" name="Shape 4"/>
          <p:cNvSpPr/>
          <p:nvPr/>
        </p:nvSpPr>
        <p:spPr>
          <a:xfrm>
            <a:off x="3829764" y="3669030"/>
            <a:ext cx="350758" cy="350758"/>
          </a:xfrm>
          <a:prstGeom prst="roundRect">
            <a:avLst>
              <a:gd name="adj" fmla="val 13336"/>
            </a:avLst>
          </a:prstGeom>
          <a:solidFill>
            <a:srgbClr val="363A4A"/>
          </a:solidFill>
          <a:ln/>
        </p:spPr>
      </p:sp>
      <p:sp>
        <p:nvSpPr>
          <p:cNvPr id="7" name="Text 5"/>
          <p:cNvSpPr/>
          <p:nvPr/>
        </p:nvSpPr>
        <p:spPr>
          <a:xfrm>
            <a:off x="3962519" y="3698200"/>
            <a:ext cx="85130" cy="292298"/>
          </a:xfrm>
          <a:prstGeom prst="rect">
            <a:avLst/>
          </a:prstGeom>
          <a:noFill/>
          <a:ln/>
        </p:spPr>
        <p:txBody>
          <a:bodyPr wrap="none" rtlCol="0" anchor="t"/>
          <a:lstStyle/>
          <a:p>
            <a:pPr marL="0" indent="0" algn="ctr">
              <a:lnSpc>
                <a:spcPts val="2302"/>
              </a:lnSpc>
              <a:buNone/>
            </a:pPr>
            <a:r>
              <a:rPr lang="en-US" sz="1842" dirty="0">
                <a:solidFill>
                  <a:srgbClr val="6EB9FC"/>
                </a:solidFill>
                <a:latin typeface="Lora" pitchFamily="34" charset="0"/>
                <a:ea typeface="Lora" pitchFamily="34" charset="-122"/>
                <a:cs typeface="Lora" pitchFamily="34" charset="-120"/>
              </a:rPr>
              <a:t>1</a:t>
            </a:r>
            <a:endParaRPr lang="en-US" sz="1842" dirty="0"/>
          </a:p>
        </p:txBody>
      </p:sp>
      <p:sp>
        <p:nvSpPr>
          <p:cNvPr id="8" name="Text 6"/>
          <p:cNvSpPr/>
          <p:nvPr/>
        </p:nvSpPr>
        <p:spPr>
          <a:xfrm>
            <a:off x="4336375" y="3722608"/>
            <a:ext cx="2900958" cy="730806"/>
          </a:xfrm>
          <a:prstGeom prst="rect">
            <a:avLst/>
          </a:prstGeom>
          <a:noFill/>
          <a:ln/>
        </p:spPr>
        <p:txBody>
          <a:bodyPr wrap="square" rtlCol="0" anchor="t"/>
          <a:lstStyle/>
          <a:p>
            <a:pPr marL="0" indent="0">
              <a:lnSpc>
                <a:spcPts val="1918"/>
              </a:lnSpc>
              <a:buNone/>
            </a:pPr>
            <a:r>
              <a:rPr lang="en-US" sz="1535" dirty="0">
                <a:solidFill>
                  <a:srgbClr val="6EB9FC"/>
                </a:solidFill>
                <a:latin typeface="Lora" pitchFamily="34" charset="0"/>
                <a:ea typeface="Lora" pitchFamily="34" charset="-122"/>
                <a:cs typeface="Lora" pitchFamily="34" charset="-120"/>
              </a:rPr>
              <a:t>- Müəssisənin əsas problemlərini özündə əks etdirir</a:t>
            </a:r>
            <a:endParaRPr lang="en-US" sz="1535" dirty="0"/>
          </a:p>
        </p:txBody>
      </p:sp>
      <p:sp>
        <p:nvSpPr>
          <p:cNvPr id="9" name="Shape 7"/>
          <p:cNvSpPr/>
          <p:nvPr/>
        </p:nvSpPr>
        <p:spPr>
          <a:xfrm>
            <a:off x="7393186" y="3669030"/>
            <a:ext cx="350758" cy="350758"/>
          </a:xfrm>
          <a:prstGeom prst="roundRect">
            <a:avLst>
              <a:gd name="adj" fmla="val 13336"/>
            </a:avLst>
          </a:prstGeom>
          <a:solidFill>
            <a:srgbClr val="363A4A"/>
          </a:solidFill>
          <a:ln/>
        </p:spPr>
      </p:sp>
      <p:sp>
        <p:nvSpPr>
          <p:cNvPr id="10" name="Text 8"/>
          <p:cNvSpPr/>
          <p:nvPr/>
        </p:nvSpPr>
        <p:spPr>
          <a:xfrm>
            <a:off x="7505700" y="3698200"/>
            <a:ext cx="125611" cy="292298"/>
          </a:xfrm>
          <a:prstGeom prst="rect">
            <a:avLst/>
          </a:prstGeom>
          <a:noFill/>
          <a:ln/>
        </p:spPr>
        <p:txBody>
          <a:bodyPr wrap="none" rtlCol="0" anchor="t"/>
          <a:lstStyle/>
          <a:p>
            <a:pPr marL="0" indent="0" algn="ctr">
              <a:lnSpc>
                <a:spcPts val="2302"/>
              </a:lnSpc>
              <a:buNone/>
            </a:pPr>
            <a:r>
              <a:rPr lang="en-US" sz="1842" dirty="0">
                <a:solidFill>
                  <a:srgbClr val="6EB9FC"/>
                </a:solidFill>
                <a:latin typeface="Lora" pitchFamily="34" charset="0"/>
                <a:ea typeface="Lora" pitchFamily="34" charset="-122"/>
                <a:cs typeface="Lora" pitchFamily="34" charset="-120"/>
              </a:rPr>
              <a:t>2</a:t>
            </a:r>
            <a:endParaRPr lang="en-US" sz="1842" dirty="0"/>
          </a:p>
        </p:txBody>
      </p:sp>
      <p:sp>
        <p:nvSpPr>
          <p:cNvPr id="11" name="Text 9"/>
          <p:cNvSpPr/>
          <p:nvPr/>
        </p:nvSpPr>
        <p:spPr>
          <a:xfrm>
            <a:off x="7899797" y="3722608"/>
            <a:ext cx="2900958" cy="730806"/>
          </a:xfrm>
          <a:prstGeom prst="rect">
            <a:avLst/>
          </a:prstGeom>
          <a:noFill/>
          <a:ln/>
        </p:spPr>
        <p:txBody>
          <a:bodyPr wrap="square" rtlCol="0" anchor="t"/>
          <a:lstStyle/>
          <a:p>
            <a:pPr marL="0" indent="0">
              <a:lnSpc>
                <a:spcPts val="1918"/>
              </a:lnSpc>
              <a:buNone/>
            </a:pPr>
            <a:r>
              <a:rPr lang="en-US" sz="1535" dirty="0">
                <a:solidFill>
                  <a:srgbClr val="6EB9FC"/>
                </a:solidFill>
                <a:latin typeface="Lora" pitchFamily="34" charset="0"/>
                <a:ea typeface="Lora" pitchFamily="34" charset="-122"/>
                <a:cs typeface="Lora" pitchFamily="34" charset="-120"/>
              </a:rPr>
              <a:t>- Daha detal planlaşdirma və cari qərarlarin qəbulu üçün çərçivə yaradir;</a:t>
            </a:r>
            <a:endParaRPr lang="en-US" sz="1535" dirty="0"/>
          </a:p>
        </p:txBody>
      </p:sp>
      <p:sp>
        <p:nvSpPr>
          <p:cNvPr id="12" name="Text 10"/>
          <p:cNvSpPr/>
          <p:nvPr/>
        </p:nvSpPr>
        <p:spPr>
          <a:xfrm>
            <a:off x="7899797" y="4546878"/>
            <a:ext cx="2900958" cy="249555"/>
          </a:xfrm>
          <a:prstGeom prst="rect">
            <a:avLst/>
          </a:prstGeom>
          <a:noFill/>
          <a:ln/>
        </p:spPr>
        <p:txBody>
          <a:bodyPr wrap="none" rtlCol="0" anchor="t"/>
          <a:lstStyle/>
          <a:p>
            <a:pPr marL="0" indent="0">
              <a:lnSpc>
                <a:spcPts val="1964"/>
              </a:lnSpc>
              <a:buNone/>
            </a:pPr>
            <a:endParaRPr lang="en-US" sz="1228" dirty="0"/>
          </a:p>
        </p:txBody>
      </p:sp>
      <p:sp>
        <p:nvSpPr>
          <p:cNvPr id="13" name="Shape 11"/>
          <p:cNvSpPr/>
          <p:nvPr/>
        </p:nvSpPr>
        <p:spPr>
          <a:xfrm>
            <a:off x="3829764" y="5074087"/>
            <a:ext cx="350758" cy="350758"/>
          </a:xfrm>
          <a:prstGeom prst="roundRect">
            <a:avLst>
              <a:gd name="adj" fmla="val 13336"/>
            </a:avLst>
          </a:prstGeom>
          <a:solidFill>
            <a:srgbClr val="363A4A"/>
          </a:solidFill>
          <a:ln/>
        </p:spPr>
      </p:sp>
      <p:sp>
        <p:nvSpPr>
          <p:cNvPr id="14" name="Text 12"/>
          <p:cNvSpPr/>
          <p:nvPr/>
        </p:nvSpPr>
        <p:spPr>
          <a:xfrm>
            <a:off x="3940016" y="5103257"/>
            <a:ext cx="130254" cy="292298"/>
          </a:xfrm>
          <a:prstGeom prst="rect">
            <a:avLst/>
          </a:prstGeom>
          <a:noFill/>
          <a:ln/>
        </p:spPr>
        <p:txBody>
          <a:bodyPr wrap="none" rtlCol="0" anchor="t"/>
          <a:lstStyle/>
          <a:p>
            <a:pPr marL="0" indent="0" algn="ctr">
              <a:lnSpc>
                <a:spcPts val="2302"/>
              </a:lnSpc>
              <a:buNone/>
            </a:pPr>
            <a:r>
              <a:rPr lang="en-US" sz="1842" dirty="0">
                <a:solidFill>
                  <a:srgbClr val="6EB9FC"/>
                </a:solidFill>
                <a:latin typeface="Lora" pitchFamily="34" charset="0"/>
                <a:ea typeface="Lora" pitchFamily="34" charset="-122"/>
                <a:cs typeface="Lora" pitchFamily="34" charset="-120"/>
              </a:rPr>
              <a:t>3</a:t>
            </a:r>
            <a:endParaRPr lang="en-US" sz="1842" dirty="0"/>
          </a:p>
        </p:txBody>
      </p:sp>
      <p:sp>
        <p:nvSpPr>
          <p:cNvPr id="15" name="Text 13"/>
          <p:cNvSpPr/>
          <p:nvPr/>
        </p:nvSpPr>
        <p:spPr>
          <a:xfrm>
            <a:off x="4336375" y="5127665"/>
            <a:ext cx="2900958" cy="730806"/>
          </a:xfrm>
          <a:prstGeom prst="rect">
            <a:avLst/>
          </a:prstGeom>
          <a:noFill/>
          <a:ln/>
        </p:spPr>
        <p:txBody>
          <a:bodyPr wrap="square" rtlCol="0" anchor="t"/>
          <a:lstStyle/>
          <a:p>
            <a:pPr marL="0" indent="0">
              <a:lnSpc>
                <a:spcPts val="1918"/>
              </a:lnSpc>
              <a:buNone/>
            </a:pPr>
            <a:r>
              <a:rPr lang="en-US" sz="1535" dirty="0">
                <a:solidFill>
                  <a:srgbClr val="6EB9FC"/>
                </a:solidFill>
                <a:latin typeface="Lora" pitchFamily="34" charset="0"/>
                <a:ea typeface="Lora" pitchFamily="34" charset="-122"/>
                <a:cs typeface="Lora" pitchFamily="34" charset="-120"/>
              </a:rPr>
              <a:t>- Planlaşdirmanin digər növləri ilə müqayisədə daha uzunmüddətlidir;</a:t>
            </a:r>
            <a:endParaRPr lang="en-US" sz="1535" dirty="0"/>
          </a:p>
        </p:txBody>
      </p:sp>
      <p:sp>
        <p:nvSpPr>
          <p:cNvPr id="16" name="Text 14"/>
          <p:cNvSpPr/>
          <p:nvPr/>
        </p:nvSpPr>
        <p:spPr>
          <a:xfrm>
            <a:off x="4336375" y="5951934"/>
            <a:ext cx="2900958" cy="249555"/>
          </a:xfrm>
          <a:prstGeom prst="rect">
            <a:avLst/>
          </a:prstGeom>
          <a:noFill/>
          <a:ln/>
        </p:spPr>
        <p:txBody>
          <a:bodyPr wrap="none" rtlCol="0" anchor="t"/>
          <a:lstStyle/>
          <a:p>
            <a:pPr marL="0" indent="0">
              <a:lnSpc>
                <a:spcPts val="1964"/>
              </a:lnSpc>
              <a:buNone/>
            </a:pPr>
            <a:endParaRPr lang="en-US" sz="1228" dirty="0"/>
          </a:p>
        </p:txBody>
      </p:sp>
      <p:sp>
        <p:nvSpPr>
          <p:cNvPr id="17" name="Shape 15"/>
          <p:cNvSpPr/>
          <p:nvPr/>
        </p:nvSpPr>
        <p:spPr>
          <a:xfrm>
            <a:off x="7393186" y="5074087"/>
            <a:ext cx="350758" cy="350758"/>
          </a:xfrm>
          <a:prstGeom prst="roundRect">
            <a:avLst>
              <a:gd name="adj" fmla="val 13336"/>
            </a:avLst>
          </a:prstGeom>
          <a:solidFill>
            <a:srgbClr val="363A4A"/>
          </a:solidFill>
          <a:ln/>
        </p:spPr>
      </p:sp>
      <p:sp>
        <p:nvSpPr>
          <p:cNvPr id="18" name="Text 16"/>
          <p:cNvSpPr/>
          <p:nvPr/>
        </p:nvSpPr>
        <p:spPr>
          <a:xfrm>
            <a:off x="7505105" y="5103257"/>
            <a:ext cx="126802" cy="292298"/>
          </a:xfrm>
          <a:prstGeom prst="rect">
            <a:avLst/>
          </a:prstGeom>
          <a:noFill/>
          <a:ln/>
        </p:spPr>
        <p:txBody>
          <a:bodyPr wrap="none" rtlCol="0" anchor="t"/>
          <a:lstStyle/>
          <a:p>
            <a:pPr marL="0" indent="0" algn="ctr">
              <a:lnSpc>
                <a:spcPts val="2302"/>
              </a:lnSpc>
              <a:buNone/>
            </a:pPr>
            <a:r>
              <a:rPr lang="en-US" sz="1842" dirty="0">
                <a:solidFill>
                  <a:srgbClr val="6EB9FC"/>
                </a:solidFill>
                <a:latin typeface="Lora" pitchFamily="34" charset="0"/>
                <a:ea typeface="Lora" pitchFamily="34" charset="-122"/>
                <a:cs typeface="Lora" pitchFamily="34" charset="-120"/>
              </a:rPr>
              <a:t>4</a:t>
            </a:r>
            <a:endParaRPr lang="en-US" sz="1842" dirty="0"/>
          </a:p>
        </p:txBody>
      </p:sp>
      <p:sp>
        <p:nvSpPr>
          <p:cNvPr id="19" name="Text 17"/>
          <p:cNvSpPr/>
          <p:nvPr/>
        </p:nvSpPr>
        <p:spPr>
          <a:xfrm>
            <a:off x="7899797" y="5127665"/>
            <a:ext cx="2900958" cy="730806"/>
          </a:xfrm>
          <a:prstGeom prst="rect">
            <a:avLst/>
          </a:prstGeom>
          <a:noFill/>
          <a:ln/>
        </p:spPr>
        <p:txBody>
          <a:bodyPr wrap="square" rtlCol="0" anchor="t"/>
          <a:lstStyle/>
          <a:p>
            <a:pPr marL="0" indent="0">
              <a:lnSpc>
                <a:spcPts val="1918"/>
              </a:lnSpc>
              <a:buNone/>
            </a:pPr>
            <a:r>
              <a:rPr lang="en-US" sz="1535" dirty="0">
                <a:solidFill>
                  <a:srgbClr val="6EB9FC"/>
                </a:solidFill>
                <a:latin typeface="Lora" pitchFamily="34" charset="0"/>
                <a:ea typeface="Lora" pitchFamily="34" charset="-122"/>
                <a:cs typeface="Lora" pitchFamily="34" charset="-120"/>
              </a:rPr>
              <a:t>- Müxtəlif dövrlərdə müəssisənin fəaliyyətinə ahənglik və daxili birlik gətirir.</a:t>
            </a:r>
            <a:endParaRPr lang="en-US" sz="1535" dirty="0"/>
          </a:p>
        </p:txBody>
      </p:sp>
      <p:sp>
        <p:nvSpPr>
          <p:cNvPr id="20" name="Text 18"/>
          <p:cNvSpPr/>
          <p:nvPr/>
        </p:nvSpPr>
        <p:spPr>
          <a:xfrm>
            <a:off x="7899797" y="5951934"/>
            <a:ext cx="2900958" cy="249555"/>
          </a:xfrm>
          <a:prstGeom prst="rect">
            <a:avLst/>
          </a:prstGeom>
          <a:noFill/>
          <a:ln/>
        </p:spPr>
        <p:txBody>
          <a:bodyPr wrap="none" rtlCol="0" anchor="t"/>
          <a:lstStyle/>
          <a:p>
            <a:pPr marL="0" indent="0">
              <a:lnSpc>
                <a:spcPts val="1964"/>
              </a:lnSpc>
              <a:buNone/>
            </a:pPr>
            <a:endParaRPr lang="en-US" sz="1228" dirty="0"/>
          </a:p>
        </p:txBody>
      </p:sp>
      <p:sp>
        <p:nvSpPr>
          <p:cNvPr id="21" name="Text 19"/>
          <p:cNvSpPr/>
          <p:nvPr/>
        </p:nvSpPr>
        <p:spPr>
          <a:xfrm>
            <a:off x="3829764" y="6376868"/>
            <a:ext cx="6970871" cy="748665"/>
          </a:xfrm>
          <a:prstGeom prst="rect">
            <a:avLst/>
          </a:prstGeom>
          <a:noFill/>
          <a:ln/>
        </p:spPr>
        <p:txBody>
          <a:bodyPr wrap="square" rtlCol="0" anchor="t"/>
          <a:lstStyle/>
          <a:p>
            <a:pPr marL="0" indent="0">
              <a:lnSpc>
                <a:spcPts val="1964"/>
              </a:lnSpc>
              <a:buNone/>
            </a:pPr>
            <a:r>
              <a:rPr lang="en-US" sz="1228" dirty="0">
                <a:solidFill>
                  <a:srgbClr val="D6E5EF"/>
                </a:solidFill>
                <a:latin typeface="Source Sans Pro" pitchFamily="34" charset="0"/>
                <a:ea typeface="Source Sans Pro" pitchFamily="34" charset="-122"/>
                <a:cs typeface="Source Sans Pro" pitchFamily="34" charset="-120"/>
              </a:rPr>
              <a:t>Strateji planlaşdirma prosesi firmanin fəaliyyət xəttini və məqsədini dəqiqləşdirməyi, fəaliyyət taktikasini, prosedurasini və qaydasini hazirlamaği, resurslarm bölgüsünü, müəssisənin strukturunun qiymətləndi-rilməsini əhatə edir.</a:t>
            </a:r>
            <a:endParaRPr lang="en-US" sz="1228" dirty="0"/>
          </a:p>
        </p:txBody>
      </p:sp>
      <p:sp>
        <p:nvSpPr>
          <p:cNvPr id="22" name="Text 20"/>
          <p:cNvSpPr/>
          <p:nvPr/>
        </p:nvSpPr>
        <p:spPr>
          <a:xfrm>
            <a:off x="3829764" y="7300912"/>
            <a:ext cx="6970871" cy="499110"/>
          </a:xfrm>
          <a:prstGeom prst="rect">
            <a:avLst/>
          </a:prstGeom>
          <a:noFill/>
          <a:ln/>
        </p:spPr>
        <p:txBody>
          <a:bodyPr wrap="square" rtlCol="0" anchor="t"/>
          <a:lstStyle/>
          <a:p>
            <a:pPr marL="0" indent="0">
              <a:lnSpc>
                <a:spcPts val="1964"/>
              </a:lnSpc>
              <a:buNone/>
            </a:pPr>
            <a:r>
              <a:rPr lang="en-US" sz="1228" dirty="0">
                <a:solidFill>
                  <a:srgbClr val="D6E5EF"/>
                </a:solidFill>
                <a:latin typeface="Source Sans Pro" pitchFamily="34" charset="0"/>
                <a:ea typeface="Source Sans Pro" pitchFamily="34" charset="-122"/>
                <a:cs typeface="Source Sans Pro" pitchFamily="34" charset="-120"/>
              </a:rPr>
              <a:t>Taktika - firmanin ümumi uzunmüddətli plani və konkret vəziyyətilə uyğunlaşdirilan konkret qisamüddətli strategiyadir. Taktika çevik olmali, burada daxili və xarici amillərin dəyişilməsi nəzərə alinmalidir.</a:t>
            </a:r>
            <a:endParaRPr lang="en-US" sz="122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672"/>
          </a:xfrm>
          <a:prstGeom prst="rect">
            <a:avLst/>
          </a:prstGeom>
          <a:solidFill>
            <a:srgbClr val="252833"/>
          </a:solidFill>
          <a:ln/>
        </p:spPr>
      </p:sp>
      <p:sp>
        <p:nvSpPr>
          <p:cNvPr id="4" name="Text 2"/>
          <p:cNvSpPr/>
          <p:nvPr/>
        </p:nvSpPr>
        <p:spPr>
          <a:xfrm>
            <a:off x="3644622" y="481608"/>
            <a:ext cx="7340917" cy="547330"/>
          </a:xfrm>
          <a:prstGeom prst="rect">
            <a:avLst/>
          </a:prstGeom>
          <a:noFill/>
          <a:ln/>
        </p:spPr>
        <p:txBody>
          <a:bodyPr wrap="none" rtlCol="0" anchor="t"/>
          <a:lstStyle/>
          <a:p>
            <a:pPr marL="0" indent="0" algn="ctr">
              <a:lnSpc>
                <a:spcPts val="4310"/>
              </a:lnSpc>
              <a:buNone/>
            </a:pPr>
            <a:r>
              <a:rPr lang="en-US" sz="3448" dirty="0">
                <a:solidFill>
                  <a:srgbClr val="6EB9FC"/>
                </a:solidFill>
                <a:latin typeface="Lora" pitchFamily="34" charset="0"/>
                <a:ea typeface="Lora" pitchFamily="34" charset="-122"/>
                <a:cs typeface="Lora" pitchFamily="34" charset="-120"/>
              </a:rPr>
              <a:t>Strateji plan və Strateji planlaşdırma</a:t>
            </a:r>
            <a:endParaRPr lang="en-US" sz="3448" dirty="0"/>
          </a:p>
        </p:txBody>
      </p:sp>
      <p:sp>
        <p:nvSpPr>
          <p:cNvPr id="5" name="Text 3"/>
          <p:cNvSpPr/>
          <p:nvPr/>
        </p:nvSpPr>
        <p:spPr>
          <a:xfrm>
            <a:off x="3399711" y="1379220"/>
            <a:ext cx="7830860" cy="560308"/>
          </a:xfrm>
          <a:prstGeom prst="rect">
            <a:avLst/>
          </a:prstGeom>
          <a:noFill/>
          <a:ln/>
        </p:spPr>
        <p:txBody>
          <a:bodyPr wrap="squar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Strateji plan - firmanın real imkanları əsasında qarşıya qoyulan məqsədə nail olmaq üçün əsas yolların müəyyən edilməsidir. Strateji planın işlənib hazırlanmasına aşağıdakı elementlər daxildir:</a:t>
            </a:r>
            <a:endParaRPr lang="en-US" sz="1379" dirty="0"/>
          </a:p>
        </p:txBody>
      </p:sp>
      <p:sp>
        <p:nvSpPr>
          <p:cNvPr id="6" name="Text 4"/>
          <p:cNvSpPr/>
          <p:nvPr/>
        </p:nvSpPr>
        <p:spPr>
          <a:xfrm>
            <a:off x="3399711" y="2136577"/>
            <a:ext cx="7830860" cy="280154"/>
          </a:xfrm>
          <a:prstGeom prst="rect">
            <a:avLst/>
          </a:prstGeom>
          <a:noFill/>
          <a:ln/>
        </p:spPr>
        <p:txBody>
          <a:bodyPr wrap="non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strateji planların təşkili üzrə rəhbər tərəfindən göstərişin hazırlanması;</a:t>
            </a:r>
            <a:endParaRPr lang="en-US" sz="1379" dirty="0"/>
          </a:p>
        </p:txBody>
      </p:sp>
      <p:sp>
        <p:nvSpPr>
          <p:cNvPr id="7" name="Text 5"/>
          <p:cNvSpPr/>
          <p:nvPr/>
        </p:nvSpPr>
        <p:spPr>
          <a:xfrm>
            <a:off x="3399711" y="2613779"/>
            <a:ext cx="7830860" cy="280154"/>
          </a:xfrm>
          <a:prstGeom prst="rect">
            <a:avLst/>
          </a:prstGeom>
          <a:noFill/>
          <a:ln/>
        </p:spPr>
        <p:txBody>
          <a:bodyPr wrap="non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alınan təkliflərin ümumiləşdirilməsi;</a:t>
            </a:r>
            <a:endParaRPr lang="en-US" sz="1379" dirty="0"/>
          </a:p>
        </p:txBody>
      </p:sp>
      <p:sp>
        <p:nvSpPr>
          <p:cNvPr id="8" name="Text 6"/>
          <p:cNvSpPr/>
          <p:nvPr/>
        </p:nvSpPr>
        <p:spPr>
          <a:xfrm>
            <a:off x="3399711" y="3090982"/>
            <a:ext cx="7830860" cy="280154"/>
          </a:xfrm>
          <a:prstGeom prst="rect">
            <a:avLst/>
          </a:prstGeom>
          <a:noFill/>
          <a:ln/>
        </p:spPr>
        <p:txBody>
          <a:bodyPr wrap="non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əsas strateji məqsədin və kommersiya siyasətinin hərtərəfli, müfəssəl əsaslandırılması;</a:t>
            </a:r>
            <a:endParaRPr lang="en-US" sz="1379" dirty="0"/>
          </a:p>
        </p:txBody>
      </p:sp>
      <p:sp>
        <p:nvSpPr>
          <p:cNvPr id="9" name="Text 7"/>
          <p:cNvSpPr/>
          <p:nvPr/>
        </p:nvSpPr>
        <p:spPr>
          <a:xfrm>
            <a:off x="3399711" y="3568184"/>
            <a:ext cx="7830860" cy="280154"/>
          </a:xfrm>
          <a:prstGeom prst="rect">
            <a:avLst/>
          </a:prstGeom>
          <a:noFill/>
          <a:ln/>
        </p:spPr>
        <p:txBody>
          <a:bodyPr wrap="non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vahid perspektiv planın yaradılması.</a:t>
            </a:r>
            <a:endParaRPr lang="en-US" sz="1379" dirty="0"/>
          </a:p>
        </p:txBody>
      </p:sp>
      <p:sp>
        <p:nvSpPr>
          <p:cNvPr id="10" name="Text 8"/>
          <p:cNvSpPr/>
          <p:nvPr/>
        </p:nvSpPr>
        <p:spPr>
          <a:xfrm>
            <a:off x="3399711" y="4045387"/>
            <a:ext cx="7830860" cy="840462"/>
          </a:xfrm>
          <a:prstGeom prst="rect">
            <a:avLst/>
          </a:prstGeom>
          <a:noFill/>
          <a:ln/>
        </p:spPr>
        <p:txBody>
          <a:bodyPr wrap="squar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Strateji planlaşdırma - müəssisənin, firmanın məqsədini, marketinqin bütün elementlərini, maliyyə resurslarının və istehsal imkanlarının vahid kompleks plan halında əks etdirilməsidir. Strateji planlaşdırmanın əsasını 5 strateji konsepsiya:</a:t>
            </a:r>
            <a:endParaRPr lang="en-US" sz="1379" dirty="0"/>
          </a:p>
        </p:txBody>
      </p:sp>
      <p:sp>
        <p:nvSpPr>
          <p:cNvPr id="11" name="Text 9"/>
          <p:cNvSpPr/>
          <p:nvPr/>
        </p:nvSpPr>
        <p:spPr>
          <a:xfrm>
            <a:off x="3399711" y="5082897"/>
            <a:ext cx="7830860" cy="280154"/>
          </a:xfrm>
          <a:prstGeom prst="rect">
            <a:avLst/>
          </a:prstGeom>
          <a:noFill/>
          <a:ln/>
        </p:spPr>
        <p:txBody>
          <a:bodyPr wrap="none" rtlCol="0" anchor="t"/>
          <a:lstStyle/>
          <a:p>
            <a:pPr marL="0" indent="0">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bazarın seqmentasiyası;</a:t>
            </a:r>
            <a:endParaRPr lang="en-US" sz="1379" dirty="0"/>
          </a:p>
        </p:txBody>
      </p:sp>
      <p:sp>
        <p:nvSpPr>
          <p:cNvPr id="12" name="Text 10"/>
          <p:cNvSpPr/>
          <p:nvPr/>
        </p:nvSpPr>
        <p:spPr>
          <a:xfrm>
            <a:off x="3399711" y="5560100"/>
            <a:ext cx="7830860" cy="280154"/>
          </a:xfrm>
          <a:prstGeom prst="rect">
            <a:avLst/>
          </a:prstGeom>
          <a:noFill/>
          <a:ln/>
        </p:spPr>
        <p:txBody>
          <a:bodyPr wrap="none" rtlCol="0" anchor="t"/>
          <a:lstStyle/>
          <a:p>
            <a:pPr marL="0" indent="0" algn="l">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məqsədli bazarların seçilməsi;</a:t>
            </a:r>
            <a:endParaRPr lang="en-US" sz="1379" dirty="0"/>
          </a:p>
        </p:txBody>
      </p:sp>
      <p:sp>
        <p:nvSpPr>
          <p:cNvPr id="13" name="Text 11"/>
          <p:cNvSpPr/>
          <p:nvPr/>
        </p:nvSpPr>
        <p:spPr>
          <a:xfrm>
            <a:off x="3399711" y="6037302"/>
            <a:ext cx="7830860" cy="280154"/>
          </a:xfrm>
          <a:prstGeom prst="rect">
            <a:avLst/>
          </a:prstGeom>
          <a:noFill/>
          <a:ln/>
        </p:spPr>
        <p:txBody>
          <a:bodyPr wrap="none" rtlCol="0" anchor="t"/>
          <a:lstStyle/>
          <a:p>
            <a:pPr marL="0" indent="0" algn="l">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bazara çıxış metodlarının seçilməsi;</a:t>
            </a:r>
            <a:endParaRPr lang="en-US" sz="1379" dirty="0"/>
          </a:p>
        </p:txBody>
      </p:sp>
      <p:sp>
        <p:nvSpPr>
          <p:cNvPr id="14" name="Text 12"/>
          <p:cNvSpPr/>
          <p:nvPr/>
        </p:nvSpPr>
        <p:spPr>
          <a:xfrm>
            <a:off x="3399711" y="6514505"/>
            <a:ext cx="7830860" cy="280154"/>
          </a:xfrm>
          <a:prstGeom prst="rect">
            <a:avLst/>
          </a:prstGeom>
          <a:noFill/>
          <a:ln/>
        </p:spPr>
        <p:txBody>
          <a:bodyPr wrap="none" rtlCol="0" anchor="t"/>
          <a:lstStyle/>
          <a:p>
            <a:pPr marL="0" indent="0" algn="l">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marketinq metodunun və vasitələrinin seçilməsi;</a:t>
            </a:r>
            <a:endParaRPr lang="en-US" sz="1379" dirty="0"/>
          </a:p>
        </p:txBody>
      </p:sp>
      <p:sp>
        <p:nvSpPr>
          <p:cNvPr id="15" name="Text 13"/>
          <p:cNvSpPr/>
          <p:nvPr/>
        </p:nvSpPr>
        <p:spPr>
          <a:xfrm>
            <a:off x="3399711" y="6991707"/>
            <a:ext cx="7830860" cy="280154"/>
          </a:xfrm>
          <a:prstGeom prst="rect">
            <a:avLst/>
          </a:prstGeom>
          <a:noFill/>
          <a:ln/>
        </p:spPr>
        <p:txBody>
          <a:bodyPr wrap="none" rtlCol="0" anchor="t"/>
          <a:lstStyle/>
          <a:p>
            <a:pPr marL="0" indent="0" algn="l">
              <a:lnSpc>
                <a:spcPts val="2207"/>
              </a:lnSpc>
              <a:buNone/>
            </a:pPr>
            <a:r>
              <a:rPr lang="en-US" sz="1379" dirty="0">
                <a:solidFill>
                  <a:srgbClr val="D6E5EF"/>
                </a:solidFill>
                <a:latin typeface="Source Sans Pro" pitchFamily="34" charset="0"/>
                <a:ea typeface="Source Sans Pro" pitchFamily="34" charset="-122"/>
                <a:cs typeface="Source Sans Pro" pitchFamily="34" charset="-120"/>
              </a:rPr>
              <a:t>- bazara çıxış müddətinin seçilməsi.</a:t>
            </a:r>
            <a:endParaRPr lang="en-US" sz="1379" dirty="0"/>
          </a:p>
        </p:txBody>
      </p:sp>
      <p:sp>
        <p:nvSpPr>
          <p:cNvPr id="16" name="Text 14"/>
          <p:cNvSpPr/>
          <p:nvPr/>
        </p:nvSpPr>
        <p:spPr>
          <a:xfrm>
            <a:off x="3399711" y="7468910"/>
            <a:ext cx="7830860" cy="280154"/>
          </a:xfrm>
          <a:prstGeom prst="rect">
            <a:avLst/>
          </a:prstGeom>
          <a:noFill/>
          <a:ln/>
        </p:spPr>
        <p:txBody>
          <a:bodyPr wrap="none" rtlCol="0" anchor="t"/>
          <a:lstStyle/>
          <a:p>
            <a:pPr marL="0" indent="0">
              <a:lnSpc>
                <a:spcPts val="2207"/>
              </a:lnSpc>
              <a:buNone/>
            </a:pPr>
            <a:endParaRPr lang="en-US" sz="137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1081468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838456" y="2371844"/>
            <a:ext cx="6953488" cy="972026"/>
          </a:xfrm>
          <a:prstGeom prst="rect">
            <a:avLst/>
          </a:prstGeom>
          <a:noFill/>
          <a:ln/>
        </p:spPr>
        <p:txBody>
          <a:bodyPr wrap="square" rtlCol="0" anchor="t"/>
          <a:lstStyle/>
          <a:p>
            <a:pPr marL="0" indent="0">
              <a:lnSpc>
                <a:spcPts val="3827"/>
              </a:lnSpc>
              <a:buNone/>
            </a:pPr>
            <a:r>
              <a:rPr lang="en-US" sz="3062" dirty="0">
                <a:solidFill>
                  <a:srgbClr val="6EB9FC"/>
                </a:solidFill>
                <a:latin typeface="Lora" pitchFamily="34" charset="0"/>
                <a:ea typeface="Lora" pitchFamily="34" charset="-122"/>
                <a:cs typeface="Lora" pitchFamily="34" charset="-120"/>
              </a:rPr>
              <a:t>2. Strateji planlaşdırma konsepsiyaları və modelləri</a:t>
            </a:r>
            <a:endParaRPr lang="en-US" sz="3062" dirty="0"/>
          </a:p>
        </p:txBody>
      </p:sp>
      <p:sp>
        <p:nvSpPr>
          <p:cNvPr id="6" name="Text 3"/>
          <p:cNvSpPr/>
          <p:nvPr/>
        </p:nvSpPr>
        <p:spPr>
          <a:xfrm>
            <a:off x="3838456" y="3577114"/>
            <a:ext cx="6953488" cy="994886"/>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Dialektik nöqteyi-nəzərdən hər bir təsərrüfat subyektinin necə olacağı sualına düzgün cavab verməkdən ötrü ilk növbədə orada həyata keçirilən biznesin inkişaf perspektivini müəyyənləşdirmək lazımdır.Strateji planlaşdırmanın klassik nəzəriyyəsi çərçivəsində müəssisənin perspektiv inkişafının müəyyənləşdirilməsinə dair altı yanaşma mövcuddur.</a:t>
            </a:r>
            <a:endParaRPr lang="en-US" sz="1225" dirty="0"/>
          </a:p>
        </p:txBody>
      </p:sp>
      <p:sp>
        <p:nvSpPr>
          <p:cNvPr id="7" name="Text 4"/>
          <p:cNvSpPr/>
          <p:nvPr/>
        </p:nvSpPr>
        <p:spPr>
          <a:xfrm>
            <a:off x="3993952" y="4847749"/>
            <a:ext cx="3161943"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Adı</a:t>
            </a:r>
            <a:endParaRPr lang="en-US" sz="1225" dirty="0"/>
          </a:p>
        </p:txBody>
      </p:sp>
      <p:sp>
        <p:nvSpPr>
          <p:cNvPr id="8" name="Text 5"/>
          <p:cNvSpPr/>
          <p:nvPr/>
        </p:nvSpPr>
        <p:spPr>
          <a:xfrm>
            <a:off x="7474506" y="4847749"/>
            <a:ext cx="3161943"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Qısa xarakteristikası</a:t>
            </a:r>
            <a:endParaRPr lang="en-US" sz="1225" dirty="0"/>
          </a:p>
        </p:txBody>
      </p:sp>
      <p:sp>
        <p:nvSpPr>
          <p:cNvPr id="9" name="Shape 6"/>
          <p:cNvSpPr/>
          <p:nvPr/>
        </p:nvSpPr>
        <p:spPr>
          <a:xfrm>
            <a:off x="3838456" y="5197316"/>
            <a:ext cx="6953488" cy="1196578"/>
          </a:xfrm>
          <a:prstGeom prst="rect">
            <a:avLst/>
          </a:prstGeom>
          <a:solidFill>
            <a:srgbClr val="363A4A"/>
          </a:solidFill>
          <a:ln/>
        </p:spPr>
      </p:sp>
      <p:sp>
        <p:nvSpPr>
          <p:cNvPr id="10" name="Text 7"/>
          <p:cNvSpPr/>
          <p:nvPr/>
        </p:nvSpPr>
        <p:spPr>
          <a:xfrm>
            <a:off x="3993952" y="5298162"/>
            <a:ext cx="3161943" cy="248722"/>
          </a:xfrm>
          <a:prstGeom prst="rect">
            <a:avLst/>
          </a:prstGeom>
          <a:noFill/>
          <a:ln/>
        </p:spPr>
        <p:txBody>
          <a:bodyPr wrap="none" rtlCol="0" anchor="t"/>
          <a:lstStyle/>
          <a:p>
            <a:pPr marL="0" indent="0" algn="l">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K.Endryusun yanaşması</a:t>
            </a:r>
            <a:endParaRPr lang="en-US" sz="1225" dirty="0"/>
          </a:p>
        </p:txBody>
      </p:sp>
      <p:sp>
        <p:nvSpPr>
          <p:cNvPr id="11" name="Text 8"/>
          <p:cNvSpPr/>
          <p:nvPr/>
        </p:nvSpPr>
        <p:spPr>
          <a:xfrm>
            <a:off x="7474506" y="5298162"/>
            <a:ext cx="3161943" cy="994886"/>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Təşkilatın hazırkı vəziyyətinin onun daxili potensialının və xarici mühitin inkişaf meyilinə uyğunlaşdırmaq vasitəsilə təşkilatın gələcək vəziyyətinin müəyyən edilməsi</a:t>
            </a:r>
            <a:endParaRPr lang="en-US" sz="1225" dirty="0"/>
          </a:p>
        </p:txBody>
      </p:sp>
      <p:sp>
        <p:nvSpPr>
          <p:cNvPr id="12" name="Text 9"/>
          <p:cNvSpPr/>
          <p:nvPr/>
        </p:nvSpPr>
        <p:spPr>
          <a:xfrm>
            <a:off x="3993952" y="6494740"/>
            <a:ext cx="3161943" cy="248722"/>
          </a:xfrm>
          <a:prstGeom prst="rect">
            <a:avLst/>
          </a:prstGeom>
          <a:noFill/>
          <a:ln/>
        </p:spPr>
        <p:txBody>
          <a:bodyPr wrap="none" rtlCol="0" anchor="t"/>
          <a:lstStyle/>
          <a:p>
            <a:pPr marL="0" indent="0" algn="l">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M.Porterin yanaşması</a:t>
            </a:r>
            <a:endParaRPr lang="en-US" sz="1225" dirty="0"/>
          </a:p>
        </p:txBody>
      </p:sp>
      <p:sp>
        <p:nvSpPr>
          <p:cNvPr id="13" name="Text 10"/>
          <p:cNvSpPr/>
          <p:nvPr/>
        </p:nvSpPr>
        <p:spPr>
          <a:xfrm>
            <a:off x="7474506" y="6494740"/>
            <a:ext cx="3161943" cy="994886"/>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Sahədə rəqabətin təhlili nəticəsində təşkilatın məqsədli vəziyyətinin müəyyən edilməsi. Bu zaman gələcək vəziyyət sahədə təşkilatın rəqib mövqelərilə əlaqələndirilir</a:t>
            </a:r>
            <a:endParaRPr lang="en-US" sz="1225" dirty="0"/>
          </a:p>
        </p:txBody>
      </p:sp>
      <p:sp>
        <p:nvSpPr>
          <p:cNvPr id="14" name="Shape 11"/>
          <p:cNvSpPr/>
          <p:nvPr/>
        </p:nvSpPr>
        <p:spPr>
          <a:xfrm>
            <a:off x="3838456" y="7590472"/>
            <a:ext cx="6953488" cy="699135"/>
          </a:xfrm>
          <a:prstGeom prst="rect">
            <a:avLst/>
          </a:prstGeom>
          <a:solidFill>
            <a:srgbClr val="363A4A"/>
          </a:solidFill>
          <a:ln/>
        </p:spPr>
      </p:sp>
      <p:sp>
        <p:nvSpPr>
          <p:cNvPr id="15" name="Text 12"/>
          <p:cNvSpPr/>
          <p:nvPr/>
        </p:nvSpPr>
        <p:spPr>
          <a:xfrm>
            <a:off x="3993952" y="7691318"/>
            <a:ext cx="3161943" cy="248722"/>
          </a:xfrm>
          <a:prstGeom prst="rect">
            <a:avLst/>
          </a:prstGeom>
          <a:noFill/>
          <a:ln/>
        </p:spPr>
        <p:txBody>
          <a:bodyPr wrap="none" rtlCol="0" anchor="t"/>
          <a:lstStyle/>
          <a:p>
            <a:pPr marL="0" indent="0" algn="l">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Bennis və Neymusun yanaşması</a:t>
            </a:r>
            <a:endParaRPr lang="en-US" sz="1225" dirty="0"/>
          </a:p>
        </p:txBody>
      </p:sp>
      <p:sp>
        <p:nvSpPr>
          <p:cNvPr id="16" name="Text 13"/>
          <p:cNvSpPr/>
          <p:nvPr/>
        </p:nvSpPr>
        <p:spPr>
          <a:xfrm>
            <a:off x="7474506" y="7691318"/>
            <a:ext cx="3161943"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Lider öz təşkilatının məqsədli vəziyyətini görməyi bacarmalıdır</a:t>
            </a:r>
            <a:endParaRPr lang="en-US" sz="1225" dirty="0"/>
          </a:p>
        </p:txBody>
      </p:sp>
      <p:sp>
        <p:nvSpPr>
          <p:cNvPr id="17" name="Text 14"/>
          <p:cNvSpPr/>
          <p:nvPr/>
        </p:nvSpPr>
        <p:spPr>
          <a:xfrm>
            <a:off x="3993952" y="8390453"/>
            <a:ext cx="3161943" cy="248722"/>
          </a:xfrm>
          <a:prstGeom prst="rect">
            <a:avLst/>
          </a:prstGeom>
          <a:noFill/>
          <a:ln/>
        </p:spPr>
        <p:txBody>
          <a:bodyPr wrap="none" rtlCol="0" anchor="t"/>
          <a:lstStyle/>
          <a:p>
            <a:pPr marL="0" indent="0" algn="l">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K.Proalad və Q.Xmelin yanaşması</a:t>
            </a:r>
            <a:endParaRPr lang="en-US" sz="1225" dirty="0"/>
          </a:p>
        </p:txBody>
      </p:sp>
      <p:sp>
        <p:nvSpPr>
          <p:cNvPr id="18" name="Text 15"/>
          <p:cNvSpPr/>
          <p:nvPr/>
        </p:nvSpPr>
        <p:spPr>
          <a:xfrm>
            <a:off x="7474506" y="8390453"/>
            <a:ext cx="3161943"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Təşkilatın məqsədli vəziyyəti fərqli qabiliyyətin təzahür etdiyi vəziyyət kimi</a:t>
            </a:r>
            <a:endParaRPr lang="en-US" sz="1225" dirty="0"/>
          </a:p>
        </p:txBody>
      </p:sp>
      <p:sp>
        <p:nvSpPr>
          <p:cNvPr id="19" name="Shape 16"/>
          <p:cNvSpPr/>
          <p:nvPr/>
        </p:nvSpPr>
        <p:spPr>
          <a:xfrm>
            <a:off x="3838456" y="8988743"/>
            <a:ext cx="6953488" cy="699135"/>
          </a:xfrm>
          <a:prstGeom prst="rect">
            <a:avLst/>
          </a:prstGeom>
          <a:solidFill>
            <a:srgbClr val="363A4A"/>
          </a:solidFill>
          <a:ln/>
        </p:spPr>
      </p:sp>
      <p:sp>
        <p:nvSpPr>
          <p:cNvPr id="20" name="Text 17"/>
          <p:cNvSpPr/>
          <p:nvPr/>
        </p:nvSpPr>
        <p:spPr>
          <a:xfrm>
            <a:off x="3993952" y="9089588"/>
            <a:ext cx="3161943" cy="248722"/>
          </a:xfrm>
          <a:prstGeom prst="rect">
            <a:avLst/>
          </a:prstGeom>
          <a:noFill/>
          <a:ln/>
        </p:spPr>
        <p:txBody>
          <a:bodyPr wrap="none" rtlCol="0" anchor="t"/>
          <a:lstStyle/>
          <a:p>
            <a:pPr marL="0" indent="0" algn="l">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Səmərəli inkrimentalizm</a:t>
            </a:r>
            <a:endParaRPr lang="en-US" sz="1225" dirty="0"/>
          </a:p>
        </p:txBody>
      </p:sp>
      <p:sp>
        <p:nvSpPr>
          <p:cNvPr id="21" name="Text 18"/>
          <p:cNvSpPr/>
          <p:nvPr/>
        </p:nvSpPr>
        <p:spPr>
          <a:xfrm>
            <a:off x="7474506" y="9089588"/>
            <a:ext cx="3161943"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Təşkilatın məqsədli vəziyyəti təşkilati böhranın imtina olunması kimi</a:t>
            </a:r>
            <a:endParaRPr lang="en-US" sz="1225" dirty="0"/>
          </a:p>
        </p:txBody>
      </p:sp>
      <p:sp>
        <p:nvSpPr>
          <p:cNvPr id="22" name="Text 19"/>
          <p:cNvSpPr/>
          <p:nvPr/>
        </p:nvSpPr>
        <p:spPr>
          <a:xfrm>
            <a:off x="3993952" y="9788723"/>
            <a:ext cx="3161943" cy="248722"/>
          </a:xfrm>
          <a:prstGeom prst="rect">
            <a:avLst/>
          </a:prstGeom>
          <a:noFill/>
          <a:ln/>
        </p:spPr>
        <p:txBody>
          <a:bodyPr wrap="none" rtlCol="0" anchor="t"/>
          <a:lstStyle/>
          <a:p>
            <a:pPr marL="0" indent="0" algn="l">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Liderin arxasınca qaçmaq</a:t>
            </a:r>
            <a:endParaRPr lang="en-US" sz="1225" dirty="0"/>
          </a:p>
        </p:txBody>
      </p:sp>
      <p:sp>
        <p:nvSpPr>
          <p:cNvPr id="23" name="Text 20"/>
          <p:cNvSpPr/>
          <p:nvPr/>
        </p:nvSpPr>
        <p:spPr>
          <a:xfrm>
            <a:off x="7474506" y="9788723"/>
            <a:ext cx="3161943"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Təşkilatın məqsədli vəziyyəti sahə liderinin vəziyyəti kimi</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4403169" y="601504"/>
            <a:ext cx="5824061" cy="683538"/>
          </a:xfrm>
          <a:prstGeom prst="rect">
            <a:avLst/>
          </a:prstGeom>
          <a:noFill/>
          <a:ln/>
        </p:spPr>
        <p:txBody>
          <a:bodyPr wrap="none" rtlCol="0" anchor="t"/>
          <a:lstStyle/>
          <a:p>
            <a:pPr marL="0" indent="0" algn="ctr">
              <a:lnSpc>
                <a:spcPts val="5383"/>
              </a:lnSpc>
              <a:buNone/>
            </a:pPr>
            <a:r>
              <a:rPr lang="en-US" sz="4306" dirty="0">
                <a:solidFill>
                  <a:srgbClr val="6EB9FC"/>
                </a:solidFill>
                <a:latin typeface="Lora" pitchFamily="34" charset="0"/>
                <a:ea typeface="Lora" pitchFamily="34" charset="-122"/>
                <a:cs typeface="Lora" pitchFamily="34" charset="-120"/>
              </a:rPr>
              <a:t>Planlaşdırma modelləri</a:t>
            </a:r>
            <a:endParaRPr lang="en-US" sz="4306" dirty="0"/>
          </a:p>
        </p:txBody>
      </p:sp>
      <p:sp>
        <p:nvSpPr>
          <p:cNvPr id="5" name="Text 3"/>
          <p:cNvSpPr/>
          <p:nvPr/>
        </p:nvSpPr>
        <p:spPr>
          <a:xfrm>
            <a:off x="2425422" y="1722477"/>
            <a:ext cx="9779556" cy="349925"/>
          </a:xfrm>
          <a:prstGeom prst="rect">
            <a:avLst/>
          </a:prstGeom>
          <a:noFill/>
          <a:ln/>
        </p:spPr>
        <p:txBody>
          <a:bodyPr wrap="none" rtlCol="0" anchor="t"/>
          <a:lstStyle/>
          <a:p>
            <a:pPr marL="0" indent="0" algn="ctr">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Biznesin strateji planlaşdırılmasında və idarə edilməsində müxtəlif klassik modellərdən istifadə olunur.</a:t>
            </a:r>
            <a:endParaRPr lang="en-US" sz="1722" dirty="0"/>
          </a:p>
        </p:txBody>
      </p:sp>
      <p:sp>
        <p:nvSpPr>
          <p:cNvPr id="6" name="Text 4"/>
          <p:cNvSpPr/>
          <p:nvPr/>
        </p:nvSpPr>
        <p:spPr>
          <a:xfrm>
            <a:off x="2644140" y="2457212"/>
            <a:ext cx="4448532" cy="349925"/>
          </a:xfrm>
          <a:prstGeom prst="rect">
            <a:avLst/>
          </a:prstGeom>
          <a:noFill/>
          <a:ln/>
        </p:spPr>
        <p:txBody>
          <a:bodyPr wrap="non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Adlan</a:t>
            </a:r>
            <a:endParaRPr lang="en-US" sz="1722" dirty="0"/>
          </a:p>
        </p:txBody>
      </p:sp>
      <p:sp>
        <p:nvSpPr>
          <p:cNvPr id="7" name="Text 5"/>
          <p:cNvSpPr/>
          <p:nvPr/>
        </p:nvSpPr>
        <p:spPr>
          <a:xfrm>
            <a:off x="7537728" y="2457212"/>
            <a:ext cx="4448532" cy="349925"/>
          </a:xfrm>
          <a:prstGeom prst="rect">
            <a:avLst/>
          </a:prstGeom>
          <a:noFill/>
          <a:ln/>
        </p:spPr>
        <p:txBody>
          <a:bodyPr wrap="non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Qisa xarakteristikasi</a:t>
            </a:r>
            <a:endParaRPr lang="en-US" sz="1722" dirty="0"/>
          </a:p>
        </p:txBody>
      </p:sp>
      <p:sp>
        <p:nvSpPr>
          <p:cNvPr id="8" name="Shape 6"/>
          <p:cNvSpPr/>
          <p:nvPr/>
        </p:nvSpPr>
        <p:spPr>
          <a:xfrm>
            <a:off x="2425422" y="2945963"/>
            <a:ext cx="9779556" cy="977503"/>
          </a:xfrm>
          <a:prstGeom prst="rect">
            <a:avLst/>
          </a:prstGeom>
          <a:solidFill>
            <a:srgbClr val="363A4A"/>
          </a:solidFill>
          <a:ln/>
        </p:spPr>
      </p:sp>
      <p:sp>
        <p:nvSpPr>
          <p:cNvPr id="9" name="Text 7"/>
          <p:cNvSpPr/>
          <p:nvPr/>
        </p:nvSpPr>
        <p:spPr>
          <a:xfrm>
            <a:off x="2644140" y="3084790"/>
            <a:ext cx="4448532" cy="699849"/>
          </a:xfrm>
          <a:prstGeom prst="rect">
            <a:avLst/>
          </a:prstGeom>
          <a:noFill/>
          <a:ln/>
        </p:spPr>
        <p:txBody>
          <a:bodyPr wrap="squar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“Bazarin - bazarda payin artmasi tempi” tipli model (BCG modeli)</a:t>
            </a:r>
            <a:endParaRPr lang="en-US" sz="1722" dirty="0"/>
          </a:p>
        </p:txBody>
      </p:sp>
      <p:sp>
        <p:nvSpPr>
          <p:cNvPr id="10" name="Text 8"/>
          <p:cNvSpPr/>
          <p:nvPr/>
        </p:nvSpPr>
        <p:spPr>
          <a:xfrm>
            <a:off x="7537728" y="3084790"/>
            <a:ext cx="4448532" cy="699849"/>
          </a:xfrm>
          <a:prstGeom prst="rect">
            <a:avLst/>
          </a:prstGeom>
          <a:noFill/>
          <a:ln/>
        </p:spPr>
        <p:txBody>
          <a:bodyPr wrap="squar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Təşkilatin vəziyyəti bazarda fəaliyyət göstərən bütün qalan təşkilatlarla nisbətən mövqeləşir</a:t>
            </a:r>
            <a:endParaRPr lang="en-US" sz="1722" dirty="0"/>
          </a:p>
        </p:txBody>
      </p:sp>
      <p:sp>
        <p:nvSpPr>
          <p:cNvPr id="11" name="Text 9"/>
          <p:cNvSpPr/>
          <p:nvPr/>
        </p:nvSpPr>
        <p:spPr>
          <a:xfrm>
            <a:off x="2644140" y="4062293"/>
            <a:ext cx="4448532" cy="1049774"/>
          </a:xfrm>
          <a:prstGeom prst="rect">
            <a:avLst/>
          </a:prstGeom>
          <a:noFill/>
          <a:ln/>
        </p:spPr>
        <p:txBody>
          <a:bodyPr wrap="squar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“Bazarin (sahənin) cəlbediciliyi - şirkətin rəqabətqabiliyyəti” tipli model (GE/Mckinsey, Shell/ DPM) modeli</a:t>
            </a:r>
            <a:endParaRPr lang="en-US" sz="1722" dirty="0"/>
          </a:p>
        </p:txBody>
      </p:sp>
      <p:sp>
        <p:nvSpPr>
          <p:cNvPr id="12" name="Text 10"/>
          <p:cNvSpPr/>
          <p:nvPr/>
        </p:nvSpPr>
        <p:spPr>
          <a:xfrm>
            <a:off x="7537728" y="4062293"/>
            <a:ext cx="4448532" cy="1399699"/>
          </a:xfrm>
          <a:prstGeom prst="rect">
            <a:avLst/>
          </a:prstGeom>
          <a:noFill/>
          <a:ln/>
        </p:spPr>
        <p:txBody>
          <a:bodyPr wrap="squar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Təşkilatin vəziyyəti bazarda onun güclü tərəflərinin nisbi qiymətləndirilməsini həmin bazarin perspektivinin nisbi qiymətləndirilməsi ilə əlaqələndirmək yolu ilə mövqeləşir</a:t>
            </a:r>
            <a:endParaRPr lang="en-US" sz="1722" dirty="0"/>
          </a:p>
        </p:txBody>
      </p:sp>
      <p:sp>
        <p:nvSpPr>
          <p:cNvPr id="13" name="Shape 11"/>
          <p:cNvSpPr/>
          <p:nvPr/>
        </p:nvSpPr>
        <p:spPr>
          <a:xfrm>
            <a:off x="2425422" y="5600819"/>
            <a:ext cx="9779556" cy="2027277"/>
          </a:xfrm>
          <a:prstGeom prst="rect">
            <a:avLst/>
          </a:prstGeom>
          <a:solidFill>
            <a:srgbClr val="363A4A"/>
          </a:solidFill>
          <a:ln/>
        </p:spPr>
      </p:sp>
      <p:sp>
        <p:nvSpPr>
          <p:cNvPr id="14" name="Text 12"/>
          <p:cNvSpPr/>
          <p:nvPr/>
        </p:nvSpPr>
        <p:spPr>
          <a:xfrm>
            <a:off x="2644140" y="5739646"/>
            <a:ext cx="4448532" cy="1049774"/>
          </a:xfrm>
          <a:prstGeom prst="rect">
            <a:avLst/>
          </a:prstGeom>
          <a:noFill/>
          <a:ln/>
        </p:spPr>
        <p:txBody>
          <a:bodyPr wrap="squar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“Bazarin (məhsulun həyat tsiklinin) təkamül mərhələsi - şirkətin rəqib vəziyyəti” tipli model (Xofer-Şendel, ADL modeli)</a:t>
            </a:r>
            <a:endParaRPr lang="en-US" sz="1722" dirty="0"/>
          </a:p>
        </p:txBody>
      </p:sp>
      <p:sp>
        <p:nvSpPr>
          <p:cNvPr id="15" name="Text 13"/>
          <p:cNvSpPr/>
          <p:nvPr/>
        </p:nvSpPr>
        <p:spPr>
          <a:xfrm>
            <a:off x="7537728" y="5739646"/>
            <a:ext cx="4448532" cy="1749623"/>
          </a:xfrm>
          <a:prstGeom prst="rect">
            <a:avLst/>
          </a:prstGeom>
          <a:noFill/>
          <a:ln/>
        </p:spPr>
        <p:txBody>
          <a:bodyPr wrap="square" rtlCol="0" anchor="t"/>
          <a:lstStyle/>
          <a:p>
            <a:pPr marL="0" indent="0">
              <a:lnSpc>
                <a:spcPts val="2756"/>
              </a:lnSpc>
              <a:buNone/>
            </a:pPr>
            <a:r>
              <a:rPr lang="en-US" sz="1722" dirty="0">
                <a:solidFill>
                  <a:srgbClr val="D6E5EF"/>
                </a:solidFill>
                <a:latin typeface="Source Sans Pro" pitchFamily="34" charset="0"/>
                <a:ea typeface="Source Sans Pro" pitchFamily="34" charset="-122"/>
                <a:cs typeface="Source Sans Pro" pitchFamily="34" charset="-120"/>
              </a:rPr>
              <a:t>Təşkilatin vəziyyəti bazarin təkamül mərhələsindən (yaxud məhsulun həyat tsikli mərhələsindən) asili olaraq rəqiblərə nisbətən onun mövqeyinin qiymətləndirilməsi nəticəsində müəyyən edilir</a:t>
            </a:r>
            <a:endParaRPr lang="en-US" sz="172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9033391"/>
          </a:xfrm>
          <a:prstGeom prst="rect">
            <a:avLst/>
          </a:prstGeom>
          <a:solidFill>
            <a:srgbClr val="252833"/>
          </a:solidFill>
          <a:ln/>
        </p:spPr>
      </p:sp>
      <p:sp>
        <p:nvSpPr>
          <p:cNvPr id="4" name="Text 2"/>
          <p:cNvSpPr/>
          <p:nvPr/>
        </p:nvSpPr>
        <p:spPr>
          <a:xfrm>
            <a:off x="3838456" y="427673"/>
            <a:ext cx="6800255" cy="486013"/>
          </a:xfrm>
          <a:prstGeom prst="rect">
            <a:avLst/>
          </a:prstGeom>
          <a:noFill/>
          <a:ln/>
        </p:spPr>
        <p:txBody>
          <a:bodyPr wrap="none" rtlCol="0" anchor="t"/>
          <a:lstStyle/>
          <a:p>
            <a:pPr marL="0" indent="0">
              <a:lnSpc>
                <a:spcPts val="3827"/>
              </a:lnSpc>
              <a:buNone/>
            </a:pPr>
            <a:r>
              <a:rPr lang="en-US" sz="3062" dirty="0">
                <a:solidFill>
                  <a:srgbClr val="6EB9FC"/>
                </a:solidFill>
                <a:latin typeface="Lora" pitchFamily="34" charset="0"/>
                <a:ea typeface="Lora" pitchFamily="34" charset="-122"/>
                <a:cs typeface="Lora" pitchFamily="34" charset="-120"/>
              </a:rPr>
              <a:t>3.Strateji planlaşdirmanin mərhələləri</a:t>
            </a:r>
            <a:endParaRPr lang="en-US" sz="3062" dirty="0"/>
          </a:p>
        </p:txBody>
      </p:sp>
      <p:sp>
        <p:nvSpPr>
          <p:cNvPr id="5" name="Text 3"/>
          <p:cNvSpPr/>
          <p:nvPr/>
        </p:nvSpPr>
        <p:spPr>
          <a:xfrm>
            <a:off x="3838456" y="1224677"/>
            <a:ext cx="6953488"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Müəssisədə bütün planlaşdirma prosesi iki əsas mərhələyə bölünür:</a:t>
            </a:r>
            <a:endParaRPr lang="en-US" sz="1225" dirty="0"/>
          </a:p>
        </p:txBody>
      </p:sp>
      <p:pic>
        <p:nvPicPr>
          <p:cNvPr id="6" name="Image 0" descr="preencoded.png"/>
          <p:cNvPicPr>
            <a:picLocks noChangeAspect="1"/>
          </p:cNvPicPr>
          <p:nvPr/>
        </p:nvPicPr>
        <p:blipFill>
          <a:blip r:embed="rId3"/>
          <a:stretch>
            <a:fillRect/>
          </a:stretch>
        </p:blipFill>
        <p:spPr>
          <a:xfrm>
            <a:off x="3838456" y="1648301"/>
            <a:ext cx="3476744" cy="622102"/>
          </a:xfrm>
          <a:prstGeom prst="rect">
            <a:avLst/>
          </a:prstGeom>
        </p:spPr>
      </p:pic>
      <p:sp>
        <p:nvSpPr>
          <p:cNvPr id="7" name="Text 4"/>
          <p:cNvSpPr/>
          <p:nvPr/>
        </p:nvSpPr>
        <p:spPr>
          <a:xfrm>
            <a:off x="3993952" y="2503646"/>
            <a:ext cx="3165753" cy="729020"/>
          </a:xfrm>
          <a:prstGeom prst="rect">
            <a:avLst/>
          </a:prstGeom>
          <a:noFill/>
          <a:ln/>
        </p:spPr>
        <p:txBody>
          <a:bodyPr wrap="square" rtlCol="0" anchor="t"/>
          <a:lstStyle/>
          <a:p>
            <a:pPr marL="0" indent="0" algn="l">
              <a:lnSpc>
                <a:spcPts val="1914"/>
              </a:lnSpc>
              <a:buNone/>
            </a:pPr>
            <a:r>
              <a:rPr lang="en-US" sz="1531" dirty="0">
                <a:solidFill>
                  <a:srgbClr val="6EB9FC"/>
                </a:solidFill>
                <a:latin typeface="Lora" pitchFamily="34" charset="0"/>
                <a:ea typeface="Lora" pitchFamily="34" charset="-122"/>
                <a:cs typeface="Lora" pitchFamily="34" charset="-120"/>
              </a:rPr>
              <a:t>bazarda müəssisənin fəaliyyət strategiyasinin işlənib hazirlanmasi (strateji planlaşdirma)</a:t>
            </a:r>
            <a:endParaRPr lang="en-US" sz="1531" dirty="0"/>
          </a:p>
        </p:txBody>
      </p:sp>
      <p:sp>
        <p:nvSpPr>
          <p:cNvPr id="8" name="Text 5"/>
          <p:cNvSpPr/>
          <p:nvPr/>
        </p:nvSpPr>
        <p:spPr>
          <a:xfrm>
            <a:off x="3993952" y="3325892"/>
            <a:ext cx="3165753" cy="248722"/>
          </a:xfrm>
          <a:prstGeom prst="rect">
            <a:avLst/>
          </a:prstGeom>
          <a:noFill/>
          <a:ln/>
        </p:spPr>
        <p:txBody>
          <a:bodyPr wrap="none" rtlCol="0" anchor="t"/>
          <a:lstStyle/>
          <a:p>
            <a:pPr marL="0" indent="0" algn="l">
              <a:lnSpc>
                <a:spcPts val="1960"/>
              </a:lnSpc>
              <a:buNone/>
            </a:pPr>
            <a:endParaRPr lang="en-US" sz="1225" dirty="0"/>
          </a:p>
        </p:txBody>
      </p:sp>
      <p:pic>
        <p:nvPicPr>
          <p:cNvPr id="9" name="Image 1" descr="preencoded.png"/>
          <p:cNvPicPr>
            <a:picLocks noChangeAspect="1"/>
          </p:cNvPicPr>
          <p:nvPr/>
        </p:nvPicPr>
        <p:blipFill>
          <a:blip r:embed="rId4"/>
          <a:stretch>
            <a:fillRect/>
          </a:stretch>
        </p:blipFill>
        <p:spPr>
          <a:xfrm>
            <a:off x="7315200" y="1648301"/>
            <a:ext cx="3476744" cy="622102"/>
          </a:xfrm>
          <a:prstGeom prst="rect">
            <a:avLst/>
          </a:prstGeom>
        </p:spPr>
      </p:pic>
      <p:sp>
        <p:nvSpPr>
          <p:cNvPr id="10" name="Text 6"/>
          <p:cNvSpPr/>
          <p:nvPr/>
        </p:nvSpPr>
        <p:spPr>
          <a:xfrm>
            <a:off x="7470696" y="2503646"/>
            <a:ext cx="3165753" cy="972026"/>
          </a:xfrm>
          <a:prstGeom prst="rect">
            <a:avLst/>
          </a:prstGeom>
          <a:noFill/>
          <a:ln/>
        </p:spPr>
        <p:txBody>
          <a:bodyPr wrap="square" rtlCol="0" anchor="t"/>
          <a:lstStyle/>
          <a:p>
            <a:pPr marL="0" indent="0" algn="l">
              <a:lnSpc>
                <a:spcPts val="1914"/>
              </a:lnSpc>
              <a:buNone/>
            </a:pPr>
            <a:r>
              <a:rPr lang="en-US" sz="1531" dirty="0">
                <a:solidFill>
                  <a:srgbClr val="6EB9FC"/>
                </a:solidFill>
                <a:latin typeface="Lora" pitchFamily="34" charset="0"/>
                <a:ea typeface="Lora" pitchFamily="34" charset="-122"/>
                <a:cs typeface="Lora" pitchFamily="34" charset="-120"/>
              </a:rPr>
              <a:t>işlənilmiş (seçilmiş) strategiyanın reallaşdırılması taktikasının müəyyənləşdirilməsi (operativ, taktiki planlaşdırma).</a:t>
            </a:r>
            <a:endParaRPr lang="en-US" sz="1531" dirty="0"/>
          </a:p>
        </p:txBody>
      </p:sp>
      <p:sp>
        <p:nvSpPr>
          <p:cNvPr id="11" name="Text 7"/>
          <p:cNvSpPr/>
          <p:nvPr/>
        </p:nvSpPr>
        <p:spPr>
          <a:xfrm>
            <a:off x="7470696" y="3568898"/>
            <a:ext cx="3165753" cy="248722"/>
          </a:xfrm>
          <a:prstGeom prst="rect">
            <a:avLst/>
          </a:prstGeom>
          <a:noFill/>
          <a:ln/>
        </p:spPr>
        <p:txBody>
          <a:bodyPr wrap="none" rtlCol="0" anchor="t"/>
          <a:lstStyle/>
          <a:p>
            <a:pPr marL="0" indent="0" algn="l">
              <a:lnSpc>
                <a:spcPts val="1960"/>
              </a:lnSpc>
              <a:buNone/>
            </a:pPr>
            <a:endParaRPr lang="en-US" sz="1225" dirty="0"/>
          </a:p>
        </p:txBody>
      </p:sp>
      <p:sp>
        <p:nvSpPr>
          <p:cNvPr id="12" name="Text 8"/>
          <p:cNvSpPr/>
          <p:nvPr/>
        </p:nvSpPr>
        <p:spPr>
          <a:xfrm>
            <a:off x="3838456" y="4148018"/>
            <a:ext cx="6953488" cy="746165"/>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Firmanın inkişaf strategiyasının işlənib hazırlanması onun fəaliyyətinin ümumi istiqamətlərinin müəyyənləşdirilməsi deməkdir.Birinci mərhələdə müəssisənin xarici və daxili mühitinin təhlili aparılır, işgüzar mühitin proqnozu tərtib olunur, bazarda müəssisənin real vəziyyəti qiymətləndirilir. </a:t>
            </a:r>
            <a:endParaRPr lang="en-US" sz="1225" dirty="0"/>
          </a:p>
        </p:txBody>
      </p:sp>
      <p:sp>
        <p:nvSpPr>
          <p:cNvPr id="13" name="Text 9"/>
          <p:cNvSpPr/>
          <p:nvPr/>
        </p:nvSpPr>
        <p:spPr>
          <a:xfrm>
            <a:off x="3838456" y="5069086"/>
            <a:ext cx="6953488"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İkinci mərhələdə müəssisənin fəaliyyətinin əsas istiqamətləri və oriyentirləri, görünüşü, missiyası və məqsədi göstərilir.</a:t>
            </a:r>
            <a:endParaRPr lang="en-US" sz="1225" dirty="0"/>
          </a:p>
        </p:txBody>
      </p:sp>
      <p:sp>
        <p:nvSpPr>
          <p:cNvPr id="14" name="Text 10"/>
          <p:cNvSpPr/>
          <p:nvPr/>
        </p:nvSpPr>
        <p:spPr>
          <a:xfrm>
            <a:off x="3838456" y="5741432"/>
            <a:ext cx="6953488"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Üçüncü mərhələdə strateji təhlil aparılır, arzuolunan göstəricilər, xarici və daxili mühit amillərinin tədqiqi nəticələri ilə müqayisə edilir, strategiyanın müxtəlif variantları formalaşdırılır.</a:t>
            </a:r>
            <a:endParaRPr lang="en-US" sz="1225" dirty="0"/>
          </a:p>
        </p:txBody>
      </p:sp>
      <p:sp>
        <p:nvSpPr>
          <p:cNvPr id="15" name="Text 11"/>
          <p:cNvSpPr/>
          <p:nvPr/>
        </p:nvSpPr>
        <p:spPr>
          <a:xfrm>
            <a:off x="3838456" y="6413778"/>
            <a:ext cx="6953488"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Dördüncü mərhələdə alternativ strategiyalardan biri seçilir və onun yenidən işlənilməsi həyata keçirilir.</a:t>
            </a:r>
            <a:endParaRPr lang="en-US" sz="1225" dirty="0"/>
          </a:p>
        </p:txBody>
      </p:sp>
      <p:sp>
        <p:nvSpPr>
          <p:cNvPr id="16" name="Text 12"/>
          <p:cNvSpPr/>
          <p:nvPr/>
        </p:nvSpPr>
        <p:spPr>
          <a:xfrm>
            <a:off x="3838456" y="6837402"/>
            <a:ext cx="6953488"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Beşinci mərhələdə sonuncu dəfə müəssisənin fəaliyyətinin strateji planı aşkarlanır.</a:t>
            </a:r>
            <a:endParaRPr lang="en-US" sz="1225" dirty="0"/>
          </a:p>
        </p:txBody>
      </p:sp>
      <p:sp>
        <p:nvSpPr>
          <p:cNvPr id="17" name="Text 13"/>
          <p:cNvSpPr/>
          <p:nvPr/>
        </p:nvSpPr>
        <p:spPr>
          <a:xfrm>
            <a:off x="3838456" y="7261027"/>
            <a:ext cx="6953488"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Altıncı mərhələdə ortamüddətli planlaşdırma reallaşdırılır, ortamüddətli proqramlar işlənib hazırlanır.</a:t>
            </a:r>
            <a:endParaRPr lang="en-US" sz="1225" dirty="0"/>
          </a:p>
        </p:txBody>
      </p:sp>
      <p:sp>
        <p:nvSpPr>
          <p:cNvPr id="18" name="Text 14"/>
          <p:cNvSpPr/>
          <p:nvPr/>
        </p:nvSpPr>
        <p:spPr>
          <a:xfrm>
            <a:off x="3838456" y="7684651"/>
            <a:ext cx="6953488" cy="497443"/>
          </a:xfrm>
          <a:prstGeom prst="rect">
            <a:avLst/>
          </a:prstGeom>
          <a:noFill/>
          <a:ln/>
        </p:spPr>
        <p:txBody>
          <a:bodyPr wrap="squar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Yeddinci mərhələdə strateji plan və ortamüddətli planlaşdırmanın nəticələri əsasında müəssisə illik operativ plan və layihələri işləyib hazırlayır.</a:t>
            </a:r>
            <a:endParaRPr lang="en-US" sz="1225" dirty="0"/>
          </a:p>
        </p:txBody>
      </p:sp>
      <p:sp>
        <p:nvSpPr>
          <p:cNvPr id="19" name="Text 15"/>
          <p:cNvSpPr/>
          <p:nvPr/>
        </p:nvSpPr>
        <p:spPr>
          <a:xfrm>
            <a:off x="3838456" y="8356997"/>
            <a:ext cx="6953488" cy="248722"/>
          </a:xfrm>
          <a:prstGeom prst="rect">
            <a:avLst/>
          </a:prstGeom>
          <a:noFill/>
          <a:ln/>
        </p:spPr>
        <p:txBody>
          <a:bodyPr wrap="none" rtlCol="0" anchor="t"/>
          <a:lstStyle/>
          <a:p>
            <a:pPr marL="0" indent="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Sonuncu mərhələdə yeni planların formalaşdırılması üçün zəminlər müəyyənləşdirilir.</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093470"/>
            <a:ext cx="9933503" cy="1110853"/>
          </a:xfrm>
          <a:prstGeom prst="rect">
            <a:avLst/>
          </a:prstGeom>
          <a:noFill/>
          <a:ln/>
        </p:spPr>
        <p:txBody>
          <a:bodyPr wrap="square" rtlCol="0" anchor="t"/>
          <a:lstStyle/>
          <a:p>
            <a:pPr marL="0" indent="0">
              <a:lnSpc>
                <a:spcPts val="4374"/>
              </a:lnSpc>
              <a:buNone/>
            </a:pPr>
            <a:r>
              <a:rPr lang="en-US" sz="3499" dirty="0">
                <a:solidFill>
                  <a:srgbClr val="6EB9FC"/>
                </a:solidFill>
                <a:latin typeface="Lora" pitchFamily="34" charset="0"/>
                <a:ea typeface="Lora" pitchFamily="34" charset="-122"/>
                <a:cs typeface="Lora" pitchFamily="34" charset="-120"/>
              </a:rPr>
              <a:t>Strateji planın müəyyən edilməsi zamanı rəhbərlik aşağıdakı mərhələləri həyata keçirir:</a:t>
            </a:r>
            <a:endParaRPr lang="en-US" sz="3499" dirty="0"/>
          </a:p>
        </p:txBody>
      </p:sp>
      <p:pic>
        <p:nvPicPr>
          <p:cNvPr id="5" name="Image 0" descr="preencoded.png"/>
          <p:cNvPicPr>
            <a:picLocks noChangeAspect="1"/>
          </p:cNvPicPr>
          <p:nvPr/>
        </p:nvPicPr>
        <p:blipFill>
          <a:blip r:embed="rId3"/>
          <a:stretch>
            <a:fillRect/>
          </a:stretch>
        </p:blipFill>
        <p:spPr>
          <a:xfrm>
            <a:off x="2348389" y="2648664"/>
            <a:ext cx="555427" cy="555427"/>
          </a:xfrm>
          <a:prstGeom prst="rect">
            <a:avLst/>
          </a:prstGeom>
        </p:spPr>
      </p:pic>
      <p:sp>
        <p:nvSpPr>
          <p:cNvPr id="6" name="Text 3"/>
          <p:cNvSpPr/>
          <p:nvPr/>
        </p:nvSpPr>
        <p:spPr>
          <a:xfrm>
            <a:off x="2348389" y="3426262"/>
            <a:ext cx="3088958"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 Strategiyanın müəyyənləşdirilməsi;</a:t>
            </a:r>
            <a:endParaRPr lang="en-US" sz="2187" dirty="0"/>
          </a:p>
        </p:txBody>
      </p:sp>
      <p:sp>
        <p:nvSpPr>
          <p:cNvPr id="7" name="Text 4"/>
          <p:cNvSpPr/>
          <p:nvPr/>
        </p:nvSpPr>
        <p:spPr>
          <a:xfrm>
            <a:off x="2348389" y="4253865"/>
            <a:ext cx="3088958" cy="355402"/>
          </a:xfrm>
          <a:prstGeom prst="rect">
            <a:avLst/>
          </a:prstGeom>
          <a:noFill/>
          <a:ln/>
        </p:spPr>
        <p:txBody>
          <a:bodyPr wrap="none" rtlCol="0" anchor="t"/>
          <a:lstStyle/>
          <a:p>
            <a:pPr marL="0" indent="0" algn="l">
              <a:lnSpc>
                <a:spcPts val="2799"/>
              </a:lnSpc>
              <a:buNone/>
            </a:pPr>
            <a:endParaRPr lang="en-US" sz="1750" dirty="0"/>
          </a:p>
        </p:txBody>
      </p:sp>
      <p:pic>
        <p:nvPicPr>
          <p:cNvPr id="8" name="Image 1" descr="preencoded.png"/>
          <p:cNvPicPr>
            <a:picLocks noChangeAspect="1"/>
          </p:cNvPicPr>
          <p:nvPr/>
        </p:nvPicPr>
        <p:blipFill>
          <a:blip r:embed="rId4"/>
          <a:stretch>
            <a:fillRect/>
          </a:stretch>
        </p:blipFill>
        <p:spPr>
          <a:xfrm>
            <a:off x="5770602" y="2648664"/>
            <a:ext cx="555427" cy="555427"/>
          </a:xfrm>
          <a:prstGeom prst="rect">
            <a:avLst/>
          </a:prstGeom>
        </p:spPr>
      </p:pic>
      <p:sp>
        <p:nvSpPr>
          <p:cNvPr id="9" name="Text 5"/>
          <p:cNvSpPr/>
          <p:nvPr/>
        </p:nvSpPr>
        <p:spPr>
          <a:xfrm>
            <a:off x="5770602" y="3426262"/>
            <a:ext cx="2896553"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 Strategiyanın tətbiqi;</a:t>
            </a:r>
            <a:endParaRPr lang="en-US" sz="2187" dirty="0"/>
          </a:p>
        </p:txBody>
      </p:sp>
      <p:sp>
        <p:nvSpPr>
          <p:cNvPr id="10" name="Text 6"/>
          <p:cNvSpPr/>
          <p:nvPr/>
        </p:nvSpPr>
        <p:spPr>
          <a:xfrm>
            <a:off x="5770602" y="3906679"/>
            <a:ext cx="3088958" cy="355402"/>
          </a:xfrm>
          <a:prstGeom prst="rect">
            <a:avLst/>
          </a:prstGeom>
          <a:noFill/>
          <a:ln/>
        </p:spPr>
        <p:txBody>
          <a:bodyPr wrap="none" rtlCol="0" anchor="t"/>
          <a:lstStyle/>
          <a:p>
            <a:pPr marL="0" indent="0" algn="l">
              <a:lnSpc>
                <a:spcPts val="2799"/>
              </a:lnSpc>
              <a:buNone/>
            </a:pPr>
            <a:endParaRPr lang="en-US" sz="1750" dirty="0"/>
          </a:p>
        </p:txBody>
      </p:sp>
      <p:pic>
        <p:nvPicPr>
          <p:cNvPr id="11" name="Image 2" descr="preencoded.png"/>
          <p:cNvPicPr>
            <a:picLocks noChangeAspect="1"/>
          </p:cNvPicPr>
          <p:nvPr/>
        </p:nvPicPr>
        <p:blipFill>
          <a:blip r:embed="rId5"/>
          <a:stretch>
            <a:fillRect/>
          </a:stretch>
        </p:blipFill>
        <p:spPr>
          <a:xfrm>
            <a:off x="9192816" y="2648664"/>
            <a:ext cx="555427" cy="555427"/>
          </a:xfrm>
          <a:prstGeom prst="rect">
            <a:avLst/>
          </a:prstGeom>
        </p:spPr>
      </p:pic>
      <p:sp>
        <p:nvSpPr>
          <p:cNvPr id="12" name="Text 7"/>
          <p:cNvSpPr/>
          <p:nvPr/>
        </p:nvSpPr>
        <p:spPr>
          <a:xfrm>
            <a:off x="9192816" y="3426262"/>
            <a:ext cx="277749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Strateji öyrənmə.</a:t>
            </a:r>
            <a:endParaRPr lang="en-US" sz="2187" dirty="0"/>
          </a:p>
        </p:txBody>
      </p:sp>
      <p:sp>
        <p:nvSpPr>
          <p:cNvPr id="13" name="Text 8"/>
          <p:cNvSpPr/>
          <p:nvPr/>
        </p:nvSpPr>
        <p:spPr>
          <a:xfrm>
            <a:off x="9192816" y="3906679"/>
            <a:ext cx="3089077" cy="355402"/>
          </a:xfrm>
          <a:prstGeom prst="rect">
            <a:avLst/>
          </a:prstGeom>
          <a:noFill/>
          <a:ln/>
        </p:spPr>
        <p:txBody>
          <a:bodyPr wrap="none" rtlCol="0" anchor="t"/>
          <a:lstStyle/>
          <a:p>
            <a:pPr marL="0" indent="0" algn="l">
              <a:lnSpc>
                <a:spcPts val="2799"/>
              </a:lnSpc>
              <a:buNone/>
            </a:pPr>
            <a:endParaRPr lang="en-US" sz="1750" dirty="0"/>
          </a:p>
        </p:txBody>
      </p:sp>
      <p:sp>
        <p:nvSpPr>
          <p:cNvPr id="14" name="Text 9"/>
          <p:cNvSpPr/>
          <p:nvPr/>
        </p:nvSpPr>
        <p:spPr>
          <a:xfrm>
            <a:off x="2348389" y="4859179"/>
            <a:ext cx="9933503" cy="355402"/>
          </a:xfrm>
          <a:prstGeom prst="rect">
            <a:avLst/>
          </a:prstGeom>
          <a:noFill/>
          <a:ln/>
        </p:spPr>
        <p:txBody>
          <a:bodyPr wrap="none" rtlCol="0" anchor="t"/>
          <a:lstStyle/>
          <a:p>
            <a:pPr marL="0" indent="0">
              <a:lnSpc>
                <a:spcPts val="2799"/>
              </a:lnSpc>
              <a:buNone/>
            </a:pPr>
            <a:r>
              <a:rPr lang="en-US" sz="1750" dirty="0">
                <a:solidFill>
                  <a:srgbClr val="B05EF1"/>
                </a:solidFill>
                <a:latin typeface="Source Sans Pro" pitchFamily="34" charset="0"/>
                <a:ea typeface="Source Sans Pro" pitchFamily="34" charset="-122"/>
                <a:cs typeface="Source Sans Pro" pitchFamily="34" charset="-120"/>
              </a:rPr>
              <a:t>Strategiyanın tətbiqi:  </a:t>
            </a:r>
            <a:r>
              <a:rPr lang="en-US" sz="1750" dirty="0">
                <a:solidFill>
                  <a:srgbClr val="D6E5EF"/>
                </a:solidFill>
                <a:latin typeface="Source Sans Pro" pitchFamily="34" charset="0"/>
                <a:ea typeface="Source Sans Pro" pitchFamily="34" charset="-122"/>
                <a:cs typeface="Source Sans Pro" pitchFamily="34" charset="-120"/>
              </a:rPr>
              <a:t>                                                          </a:t>
            </a:r>
            <a:endParaRPr lang="en-US" sz="1750" dirty="0"/>
          </a:p>
        </p:txBody>
      </p:sp>
      <p:sp>
        <p:nvSpPr>
          <p:cNvPr id="15" name="Text 10"/>
          <p:cNvSpPr/>
          <p:nvPr/>
        </p:nvSpPr>
        <p:spPr>
          <a:xfrm>
            <a:off x="2348389" y="5464493"/>
            <a:ext cx="9933503"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Sənədləşdirmə     b) Təchizat hazırlama     c) Təlim və ixtisaslaşdırma     d) Təqdimat</a:t>
            </a:r>
            <a:endParaRPr lang="en-US" sz="1750" dirty="0"/>
          </a:p>
        </p:txBody>
      </p:sp>
      <p:sp>
        <p:nvSpPr>
          <p:cNvPr id="16" name="Text 11"/>
          <p:cNvSpPr/>
          <p:nvPr/>
        </p:nvSpPr>
        <p:spPr>
          <a:xfrm>
            <a:off x="2348389" y="6069806"/>
            <a:ext cx="9933503" cy="1066205"/>
          </a:xfrm>
          <a:prstGeom prst="rect">
            <a:avLst/>
          </a:prstGeom>
          <a:noFill/>
          <a:ln/>
        </p:spPr>
        <p:txBody>
          <a:bodyPr wrap="square" rtlCol="0" anchor="t"/>
          <a:lstStyle/>
          <a:p>
            <a:pPr marL="0" indent="0" algn="l">
              <a:lnSpc>
                <a:spcPts val="2799"/>
              </a:lnSpc>
              <a:buNone/>
            </a:pPr>
            <a:r>
              <a:rPr lang="en-US" sz="1750" dirty="0">
                <a:solidFill>
                  <a:srgbClr val="B05EF1"/>
                </a:solidFill>
                <a:latin typeface="Source Sans Pro" pitchFamily="34" charset="0"/>
                <a:ea typeface="Source Sans Pro" pitchFamily="34" charset="-122"/>
                <a:cs typeface="Source Sans Pro" pitchFamily="34" charset="-120"/>
              </a:rPr>
              <a:t>Strateji öyrənmə: </a:t>
            </a:r>
            <a:r>
              <a:rPr lang="en-US" sz="1750" dirty="0">
                <a:solidFill>
                  <a:srgbClr val="D6E5EF"/>
                </a:solidFill>
                <a:latin typeface="Source Sans Pro" pitchFamily="34" charset="0"/>
                <a:ea typeface="Source Sans Pro" pitchFamily="34" charset="-122"/>
                <a:cs typeface="Source Sans Pro" pitchFamily="34" charset="-120"/>
              </a:rPr>
              <a:t>   a) Strategiya izləmə    b) Strategiyanı qiymətləndirmə    c) Strateji “səbəb-nəticə” analizi       d) Strategiyanı inkişaf etdirmək üçün alternativ layihələrdən ən optimalının seçilməsi   e) Seçilən layihənin tətbiqi və buna uyğun təşkilatlanma</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4" name="Text 2"/>
          <p:cNvSpPr/>
          <p:nvPr/>
        </p:nvSpPr>
        <p:spPr>
          <a:xfrm>
            <a:off x="2706767" y="566857"/>
            <a:ext cx="9216747" cy="1288494"/>
          </a:xfrm>
          <a:prstGeom prst="rect">
            <a:avLst/>
          </a:prstGeom>
          <a:noFill/>
          <a:ln/>
        </p:spPr>
        <p:txBody>
          <a:bodyPr wrap="square" rtlCol="0" anchor="t"/>
          <a:lstStyle/>
          <a:p>
            <a:pPr marL="0" indent="0">
              <a:lnSpc>
                <a:spcPts val="5073"/>
              </a:lnSpc>
              <a:buNone/>
            </a:pPr>
            <a:r>
              <a:rPr lang="en-US" sz="4058" dirty="0">
                <a:solidFill>
                  <a:srgbClr val="6EB9FC"/>
                </a:solidFill>
                <a:latin typeface="Lora" pitchFamily="34" charset="0"/>
                <a:ea typeface="Lora" pitchFamily="34" charset="-122"/>
                <a:cs typeface="Lora" pitchFamily="34" charset="-120"/>
              </a:rPr>
              <a:t>4. Strateji planın əsas elementləri və onların formalaşması</a:t>
            </a:r>
            <a:endParaRPr lang="en-US" sz="4058" dirty="0"/>
          </a:p>
        </p:txBody>
      </p:sp>
      <p:sp>
        <p:nvSpPr>
          <p:cNvPr id="5" name="Text 3"/>
          <p:cNvSpPr/>
          <p:nvPr/>
        </p:nvSpPr>
        <p:spPr>
          <a:xfrm>
            <a:off x="2706767" y="2267664"/>
            <a:ext cx="9216747" cy="1319689"/>
          </a:xfrm>
          <a:prstGeom prst="rect">
            <a:avLst/>
          </a:prstGeom>
          <a:noFill/>
          <a:ln/>
        </p:spPr>
        <p:txBody>
          <a:bodyPr wrap="squar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Bir çox müəlliflər strateji planlaşdırmanın konseptual əsasları kimi müəssisənin missiyasını təklif edirlər. Missiya anlayışı iqtisadi ədəbiyyata hərbidən gəlib. Hərb idə elmdə missiya dedikdə yerinə yetirilməsi nəzərdə tutulan tapşırıq başa düşülür. iqtisad elmində isə hər bir müəllif missiya anlayışına özünəməxsus məna verməyə çalışır. Onlardan ən geniş yayılanları : </a:t>
            </a:r>
            <a:endParaRPr lang="en-US" sz="1623" dirty="0"/>
          </a:p>
        </p:txBody>
      </p:sp>
      <p:sp>
        <p:nvSpPr>
          <p:cNvPr id="6" name="Text 4"/>
          <p:cNvSpPr/>
          <p:nvPr/>
        </p:nvSpPr>
        <p:spPr>
          <a:xfrm>
            <a:off x="2912864" y="3950494"/>
            <a:ext cx="4192310" cy="659844"/>
          </a:xfrm>
          <a:prstGeom prst="rect">
            <a:avLst/>
          </a:prstGeom>
          <a:noFill/>
          <a:ln/>
        </p:spPr>
        <p:txBody>
          <a:bodyPr wrap="squar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 missiya - biznes növünü fərqləndirən məqsədin dəqiq xarakteristikasıdır;</a:t>
            </a:r>
            <a:endParaRPr lang="en-US" sz="1623" dirty="0"/>
          </a:p>
        </p:txBody>
      </p:sp>
      <p:sp>
        <p:nvSpPr>
          <p:cNvPr id="7" name="Text 5"/>
          <p:cNvSpPr/>
          <p:nvPr/>
        </p:nvSpPr>
        <p:spPr>
          <a:xfrm>
            <a:off x="7524988" y="3950494"/>
            <a:ext cx="4192310" cy="659844"/>
          </a:xfrm>
          <a:prstGeom prst="rect">
            <a:avLst/>
          </a:prstGeom>
          <a:noFill/>
          <a:ln/>
        </p:spPr>
        <p:txBody>
          <a:bodyPr wrap="squar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 missiya - biznesin mövcud olması səbəbinin deklarasiyasıdır;</a:t>
            </a:r>
            <a:endParaRPr lang="en-US" sz="1623" dirty="0"/>
          </a:p>
        </p:txBody>
      </p:sp>
      <p:sp>
        <p:nvSpPr>
          <p:cNvPr id="8" name="Shape 6"/>
          <p:cNvSpPr/>
          <p:nvPr/>
        </p:nvSpPr>
        <p:spPr>
          <a:xfrm>
            <a:off x="2706767" y="4741545"/>
            <a:ext cx="9216747" cy="1375767"/>
          </a:xfrm>
          <a:prstGeom prst="rect">
            <a:avLst/>
          </a:prstGeom>
          <a:solidFill>
            <a:srgbClr val="363A4A"/>
          </a:solidFill>
          <a:ln/>
        </p:spPr>
      </p:sp>
      <p:sp>
        <p:nvSpPr>
          <p:cNvPr id="9" name="Text 7"/>
          <p:cNvSpPr/>
          <p:nvPr/>
        </p:nvSpPr>
        <p:spPr>
          <a:xfrm>
            <a:off x="2912864" y="4872752"/>
            <a:ext cx="4192310" cy="989767"/>
          </a:xfrm>
          <a:prstGeom prst="rect">
            <a:avLst/>
          </a:prstGeom>
          <a:noFill/>
          <a:ln/>
        </p:spPr>
        <p:txBody>
          <a:bodyPr wrap="squar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 missiya - uzunmüddətli perspektivdə biznesə baxışdır, hansıki necə olmağa cəhd edir və kimə xidmət göstərir.</a:t>
            </a:r>
            <a:endParaRPr lang="en-US" sz="1623" dirty="0"/>
          </a:p>
        </p:txBody>
      </p:sp>
      <p:sp>
        <p:nvSpPr>
          <p:cNvPr id="10" name="Text 8"/>
          <p:cNvSpPr/>
          <p:nvPr/>
        </p:nvSpPr>
        <p:spPr>
          <a:xfrm>
            <a:off x="7524988" y="4872752"/>
            <a:ext cx="4192310" cy="659844"/>
          </a:xfrm>
          <a:prstGeom prst="rect">
            <a:avLst/>
          </a:prstGeom>
          <a:noFill/>
          <a:ln/>
        </p:spPr>
        <p:txBody>
          <a:bodyPr wrap="squar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 Çox vaxt missiyanı biznesin məqsədi, fəlsəfəsi, dəyəri və prinsipi, yaxud</a:t>
            </a:r>
            <a:endParaRPr lang="en-US" sz="1623" dirty="0"/>
          </a:p>
        </p:txBody>
      </p:sp>
      <p:sp>
        <p:nvSpPr>
          <p:cNvPr id="11" name="Text 9"/>
          <p:cNvSpPr/>
          <p:nvPr/>
        </p:nvSpPr>
        <p:spPr>
          <a:xfrm>
            <a:off x="7524988" y="5656183"/>
            <a:ext cx="4192310" cy="329922"/>
          </a:xfrm>
          <a:prstGeom prst="rect">
            <a:avLst/>
          </a:prstGeom>
          <a:noFill/>
          <a:ln/>
        </p:spPr>
        <p:txBody>
          <a:bodyPr wrap="non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sadəcə təsəvvürü kimi müəyyənləşdirmək olar.</a:t>
            </a:r>
            <a:endParaRPr lang="en-US" sz="1623" dirty="0"/>
          </a:p>
        </p:txBody>
      </p:sp>
      <p:sp>
        <p:nvSpPr>
          <p:cNvPr id="12" name="Text 10"/>
          <p:cNvSpPr/>
          <p:nvPr/>
        </p:nvSpPr>
        <p:spPr>
          <a:xfrm>
            <a:off x="2706767" y="6349246"/>
            <a:ext cx="9216747" cy="1319689"/>
          </a:xfrm>
          <a:prstGeom prst="rect">
            <a:avLst/>
          </a:prstGeom>
          <a:noFill/>
          <a:ln/>
        </p:spPr>
        <p:txBody>
          <a:bodyPr wrap="square" rtlCol="0" anchor="t"/>
          <a:lstStyle/>
          <a:p>
            <a:pPr marL="0" indent="0">
              <a:lnSpc>
                <a:spcPts val="2597"/>
              </a:lnSpc>
              <a:buNone/>
            </a:pPr>
            <a:r>
              <a:rPr lang="en-US" sz="1623" dirty="0">
                <a:solidFill>
                  <a:srgbClr val="D6E5EF"/>
                </a:solidFill>
                <a:latin typeface="Source Sans Pro" pitchFamily="34" charset="0"/>
                <a:ea typeface="Source Sans Pro" pitchFamily="34" charset="-122"/>
                <a:cs typeface="Source Sans Pro" pitchFamily="34" charset="-120"/>
              </a:rPr>
              <a:t>Missiyaya verilən müxtəlif təriflərin təhlili göstərir ki, onlardan hər biri aşağidaki suallara cavabi formalaşdirmağa özünəməxsus cəhddir: 1. Biz nə edirik və başqalarinin elədiklərindən nə ilə fərqlənirik? 2. Bizim məhsulu, yaxud xidməti alan istehlakçi hansi faydani görür? 3. Bizim biznes həyati nəyi dəstəkləyir və nəyə xidmət edir? 4. Bizim istehlakçi kimdir? O bizdən nə gözləyir?</a:t>
            </a:r>
            <a:endParaRPr lang="en-US" sz="162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Произвольный</PresentationFormat>
  <Paragraphs>87</Paragraphs>
  <Slides>8</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Lora</vt:lpstr>
      <vt:lpstr>Source Sans Pro</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kitabxana</cp:lastModifiedBy>
  <cp:revision>2</cp:revision>
  <dcterms:created xsi:type="dcterms:W3CDTF">2024-05-15T08:52:20Z</dcterms:created>
  <dcterms:modified xsi:type="dcterms:W3CDTF">2024-05-15T08:54:13Z</dcterms:modified>
</cp:coreProperties>
</file>