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746052"/>
            <a:ext cx="7477601" cy="19164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5" dirty="0">
                <a:solidFill>
                  <a:srgbClr val="F5F0F0"/>
                </a:solidFill>
                <a:latin typeface="+mj-ea"/>
                <a:ea typeface="adonis-web" pitchFamily="34" charset="-122"/>
                <a:cs typeface="+mj-ea"/>
              </a:rPr>
              <a:t>Biznes-planin strukturu</a:t>
            </a:r>
            <a:endParaRPr lang="en-US" sz="6035" dirty="0">
              <a:latin typeface="+mj-ea"/>
              <a:cs typeface="+mj-ea"/>
            </a:endParaRPr>
          </a:p>
        </p:txBody>
      </p:sp>
      <p:sp>
        <p:nvSpPr>
          <p:cNvPr id="6" name="Text 2"/>
          <p:cNvSpPr/>
          <p:nvPr/>
        </p:nvSpPr>
        <p:spPr>
          <a:xfrm>
            <a:off x="833199" y="3995738"/>
            <a:ext cx="7477601" cy="24878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+mj-ea"/>
                <a:ea typeface="adonis-web" pitchFamily="34" charset="-122"/>
                <a:cs typeface="+mj-ea"/>
              </a:rPr>
              <a:t>Biznes-plan kifayət qədər geniş və tutumlu anlayışdır. Layihənin texniki-iqtisadi əsaslandırılması (TiƏ), investisiya layihəsi kimi terminlər ona çox yaxındır. Texniki-iqtisadi əsaslandırma hər bir layihənin bütün cəhətlərini – iqtisadi, texniki, hüquqi və layihənin vaxtında təhvil verilməsi üçün planlaşdırma kimi faktorların nəzərə alındığı analiz prosesidir. investisiyaların istifadə edilməsi planıdır. Buna görə də biznes-plan anlayışının mənasını araşdırmamışdan əvvəl terminologiyadakı bir sıra fərqləri aşkarlamağa cəhd göstərməliyik.</a:t>
            </a:r>
            <a:endParaRPr lang="en-US" sz="1750" dirty="0">
              <a:latin typeface="+mj-ea"/>
              <a:cs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608064"/>
            <a:ext cx="559319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5470"/>
              </a:lnSpc>
              <a:buNone/>
            </a:pPr>
            <a:r>
              <a:rPr lang="en-US" sz="4375" dirty="0">
                <a:solidFill>
                  <a:srgbClr val="F5F0F0"/>
                </a:solidFill>
                <a:latin typeface="+mj-ea"/>
                <a:ea typeface="adonis-web" pitchFamily="34" charset="-122"/>
                <a:cs typeface="+mj-ea"/>
              </a:rPr>
              <a:t>Biznes-planın mahiyyəti</a:t>
            </a:r>
            <a:endParaRPr lang="en-US" sz="4375" dirty="0">
              <a:latin typeface="+mj-ea"/>
              <a:cs typeface="+mj-ea"/>
            </a:endParaRPr>
          </a:p>
        </p:txBody>
      </p:sp>
      <p:sp>
        <p:nvSpPr>
          <p:cNvPr id="8" name="Text 4"/>
          <p:cNvSpPr/>
          <p:nvPr/>
        </p:nvSpPr>
        <p:spPr>
          <a:xfrm>
            <a:off x="833318" y="3885605"/>
            <a:ext cx="8584287" cy="173593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E2E6E9"/>
                </a:solidFill>
                <a:latin typeface="+mj-ea"/>
                <a:ea typeface="adonis-web" pitchFamily="34" charset="-122"/>
                <a:cs typeface="+mj-ea"/>
              </a:rPr>
              <a:t>Biznes-plan dedikdə yeni istehsalat müəssisəsinin  yaradılmasına və ya fəaliyyət göstərən köhnəsinin modernləşdirilməsinə yönəldilmiş əsaslı tikintini, texnologiyanın əldə edilməsini, avadanlığın alınmasını, kadrların hazırlanması tədbirlərini özündə birləşdirən kompleks plan nəzərdə tutulur.</a:t>
            </a:r>
            <a:endParaRPr lang="en-US" sz="2185" dirty="0">
              <a:latin typeface="+mj-ea"/>
              <a:cs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2517696" y="2123837"/>
            <a:ext cx="9594890" cy="44434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500"/>
              </a:lnSpc>
              <a:buNone/>
            </a:pPr>
            <a:r>
              <a:rPr lang="en-US" sz="2185" b="1" dirty="0">
                <a:solidFill>
                  <a:srgbClr val="E2E6E9"/>
                </a:solidFill>
                <a:latin typeface="+mj-ea"/>
                <a:ea typeface="adonis-web" pitchFamily="34" charset="-122"/>
                <a:cs typeface="+mj-ea"/>
              </a:rPr>
              <a:t>Biznes-planin işlənib hazirlanmasi prosesi</a:t>
            </a:r>
            <a:endParaRPr lang="en-US" sz="2185" b="1" dirty="0">
              <a:solidFill>
                <a:srgbClr val="E2E6E9"/>
              </a:solidFill>
              <a:latin typeface="+mj-ea"/>
              <a:ea typeface="adonis-web" pitchFamily="34" charset="-122"/>
              <a:cs typeface="+mj-ea"/>
            </a:endParaRPr>
          </a:p>
        </p:txBody>
      </p:sp>
      <p:sp>
        <p:nvSpPr>
          <p:cNvPr id="5" name="Text 2"/>
          <p:cNvSpPr/>
          <p:nvPr/>
        </p:nvSpPr>
        <p:spPr>
          <a:xfrm>
            <a:off x="2517696" y="2818090"/>
            <a:ext cx="9594890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+mj-ea"/>
                <a:ea typeface="adonis-web" pitchFamily="34" charset="-122"/>
                <a:cs typeface="+mj-ea"/>
              </a:rPr>
              <a:t>Biznes-planin hazirlanmasi prosesi layihənin reallaşdirilmasi sisteminin ardicil şərh edilməsidir, yəni investoru və tərəfdaşi biznes-planin düzgünlüyünə və faydali olmasina, habelə onda iştirakin vacibliyinə inandirmaqdir.</a:t>
            </a:r>
            <a:endParaRPr lang="en-US" sz="1750" dirty="0">
              <a:solidFill>
                <a:srgbClr val="E2E6E9"/>
              </a:solidFill>
              <a:latin typeface="+mj-ea"/>
              <a:ea typeface="adonis-web" pitchFamily="34" charset="-122"/>
              <a:cs typeface="+mj-ea"/>
            </a:endParaRPr>
          </a:p>
        </p:txBody>
      </p:sp>
      <p:sp>
        <p:nvSpPr>
          <p:cNvPr id="6" name="Text 3"/>
          <p:cNvSpPr/>
          <p:nvPr/>
        </p:nvSpPr>
        <p:spPr>
          <a:xfrm>
            <a:off x="2517696" y="4134207"/>
            <a:ext cx="9594890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+mj-ea"/>
                <a:ea typeface="adonis-web" pitchFamily="34" charset="-122"/>
                <a:cs typeface="+mj-ea"/>
              </a:rPr>
              <a:t>biznes-plan kompleks şəkildə aşağıdakı məsələləri özündə əks etdirir:</a:t>
            </a:r>
            <a:endParaRPr lang="en-US" sz="1750" dirty="0">
              <a:solidFill>
                <a:srgbClr val="E2E6E9"/>
              </a:solidFill>
              <a:latin typeface="+mj-ea"/>
              <a:ea typeface="adonis-web" pitchFamily="34" charset="-122"/>
              <a:cs typeface="+mj-ea"/>
            </a:endParaRPr>
          </a:p>
        </p:txBody>
      </p:sp>
      <p:sp>
        <p:nvSpPr>
          <p:cNvPr id="7" name="Text 4"/>
          <p:cNvSpPr/>
          <p:nvPr/>
        </p:nvSpPr>
        <p:spPr>
          <a:xfrm>
            <a:off x="2517696" y="4739521"/>
            <a:ext cx="9594890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+mj-ea"/>
                <a:ea typeface="adonis-web" pitchFamily="34" charset="-122"/>
                <a:cs typeface="+mj-ea"/>
              </a:rPr>
              <a:t>- layihənin faydalı olmasına investoru inandıra biləcək dəlillər sisteminin şərh edilməsi;</a:t>
            </a:r>
            <a:endParaRPr lang="en-US" sz="1750" dirty="0">
              <a:solidFill>
                <a:srgbClr val="E2E6E9"/>
              </a:solidFill>
              <a:latin typeface="+mj-ea"/>
              <a:ea typeface="adonis-web" pitchFamily="34" charset="-122"/>
              <a:cs typeface="+mj-ea"/>
            </a:endParaRPr>
          </a:p>
        </p:txBody>
      </p:sp>
      <p:sp>
        <p:nvSpPr>
          <p:cNvPr id="8" name="Text 5"/>
          <p:cNvSpPr/>
          <p:nvPr/>
        </p:nvSpPr>
        <p:spPr>
          <a:xfrm>
            <a:off x="2517696" y="5344835"/>
            <a:ext cx="9594890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+mj-ea"/>
                <a:ea typeface="adonis-web" pitchFamily="34" charset="-122"/>
                <a:cs typeface="+mj-ea"/>
              </a:rPr>
              <a:t>- müəssisənin fəaliyyət göstərmə qabiliyyətinin və gələcək dayanıqlığının müəyyənləşdirilməsi;</a:t>
            </a:r>
            <a:endParaRPr lang="en-US" sz="1750" dirty="0">
              <a:solidFill>
                <a:srgbClr val="E2E6E9"/>
              </a:solidFill>
              <a:latin typeface="+mj-ea"/>
              <a:ea typeface="adonis-web" pitchFamily="34" charset="-122"/>
              <a:cs typeface="+mj-ea"/>
            </a:endParaRPr>
          </a:p>
        </p:txBody>
      </p:sp>
      <p:sp>
        <p:nvSpPr>
          <p:cNvPr id="9" name="Text 6"/>
          <p:cNvSpPr/>
          <p:nvPr/>
        </p:nvSpPr>
        <p:spPr>
          <a:xfrm>
            <a:off x="2517696" y="5950148"/>
            <a:ext cx="9594890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+mj-ea"/>
                <a:ea typeface="adonis-web" pitchFamily="34" charset="-122"/>
                <a:cs typeface="+mj-ea"/>
              </a:rPr>
              <a:t>- sahibkarlıq fəaliyyəti risklərinin qabaqcadan dərk edilməsi, qiymətləndirilməsi; və.s</a:t>
            </a:r>
            <a:endParaRPr lang="en-US" sz="1750" dirty="0">
              <a:solidFill>
                <a:srgbClr val="E2E6E9"/>
              </a:solidFill>
              <a:latin typeface="+mj-ea"/>
              <a:ea typeface="adonis-web" pitchFamily="34" charset="-122"/>
              <a:cs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4537591" y="1654373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5470"/>
              </a:lnSpc>
              <a:buNone/>
            </a:pPr>
            <a:r>
              <a:rPr lang="en-US" sz="4375" dirty="0">
                <a:solidFill>
                  <a:srgbClr val="F5F0F0"/>
                </a:solidFill>
                <a:latin typeface="+mj-ea"/>
                <a:ea typeface="adonis-web" pitchFamily="34" charset="-122"/>
                <a:cs typeface="+mj-ea"/>
              </a:rPr>
              <a:t>problemlərin həlli</a:t>
            </a:r>
            <a:endParaRPr lang="en-US" sz="4375" dirty="0">
              <a:solidFill>
                <a:srgbClr val="F5F0F0"/>
              </a:solidFill>
              <a:latin typeface="+mj-ea"/>
              <a:ea typeface="adonis-web" pitchFamily="34" charset="-122"/>
              <a:cs typeface="+mj-ea"/>
            </a:endParaRPr>
          </a:p>
        </p:txBody>
      </p:sp>
      <p:sp>
        <p:nvSpPr>
          <p:cNvPr id="5" name="Text 2"/>
          <p:cNvSpPr/>
          <p:nvPr/>
        </p:nvSpPr>
        <p:spPr>
          <a:xfrm>
            <a:off x="2517696" y="2793087"/>
            <a:ext cx="9594890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+mj-ea"/>
                <a:ea typeface="adonis-web" pitchFamily="34" charset="-122"/>
                <a:cs typeface="+mj-ea"/>
              </a:rPr>
              <a:t>Biznes-planlaşdırma aşağıdakı problemlərin həllinə imkan verir:</a:t>
            </a:r>
            <a:endParaRPr lang="en-US" sz="1750" dirty="0">
              <a:solidFill>
                <a:srgbClr val="E2E6E9"/>
              </a:solidFill>
              <a:latin typeface="+mj-ea"/>
              <a:ea typeface="adonis-web" pitchFamily="34" charset="-122"/>
              <a:cs typeface="+mj-ea"/>
            </a:endParaRPr>
          </a:p>
        </p:txBody>
      </p:sp>
      <p:sp>
        <p:nvSpPr>
          <p:cNvPr id="6" name="Text 3"/>
          <p:cNvSpPr/>
          <p:nvPr/>
        </p:nvSpPr>
        <p:spPr>
          <a:xfrm>
            <a:off x="2271316" y="3592632"/>
            <a:ext cx="1992154" cy="243030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F5F0F0"/>
                </a:solidFill>
                <a:latin typeface="+mj-ea"/>
                <a:ea typeface="adonis-web" pitchFamily="34" charset="-122"/>
                <a:cs typeface="+mj-ea"/>
              </a:rPr>
              <a:t>• müəssisənin tədiyyə qabiliyyətini müəyyənləşdirir, sahibkarlıq fəaliyyətində riskləri azaldır;</a:t>
            </a:r>
            <a:endParaRPr lang="en-US" sz="2185" dirty="0">
              <a:solidFill>
                <a:srgbClr val="F5F0F0"/>
              </a:solidFill>
              <a:latin typeface="+mj-ea"/>
              <a:ea typeface="adonis-web" pitchFamily="34" charset="-122"/>
              <a:cs typeface="+mj-ea"/>
            </a:endParaRPr>
          </a:p>
        </p:txBody>
      </p:sp>
      <p:sp>
        <p:nvSpPr>
          <p:cNvPr id="7" name="Text 4"/>
          <p:cNvSpPr/>
          <p:nvPr/>
        </p:nvSpPr>
        <p:spPr>
          <a:xfrm>
            <a:off x="4690745" y="3620770"/>
            <a:ext cx="2360930" cy="32988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F5F0F0"/>
                </a:solidFill>
                <a:latin typeface="+mj-ea"/>
                <a:ea typeface="adonis-web" pitchFamily="34" charset="-122"/>
                <a:cs typeface="+mj-ea"/>
              </a:rPr>
              <a:t>• biznesin inkişaf perspektivlərinin kəmiyyət və keyfiyyət göstəricilərini konkretləşdirir;</a:t>
            </a:r>
            <a:endParaRPr lang="en-US" sz="2185" dirty="0">
              <a:solidFill>
                <a:srgbClr val="F5F0F0"/>
              </a:solidFill>
              <a:latin typeface="+mj-ea"/>
              <a:ea typeface="adonis-web" pitchFamily="34" charset="-122"/>
              <a:cs typeface="+mj-ea"/>
            </a:endParaRPr>
          </a:p>
        </p:txBody>
      </p:sp>
      <p:sp>
        <p:nvSpPr>
          <p:cNvPr id="8" name="Text 5"/>
          <p:cNvSpPr/>
          <p:nvPr/>
        </p:nvSpPr>
        <p:spPr>
          <a:xfrm>
            <a:off x="7601188" y="3620572"/>
            <a:ext cx="1890832" cy="208311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F5F0F0"/>
                </a:solidFill>
                <a:latin typeface="+mj-ea"/>
                <a:ea typeface="adonis-web" pitchFamily="34" charset="-122"/>
                <a:cs typeface="+mj-ea"/>
              </a:rPr>
              <a:t>• potensial investorların diqqət və marağını artırır, dəstəyini təmin edir;</a:t>
            </a:r>
            <a:endParaRPr lang="en-US" sz="2185" dirty="0">
              <a:solidFill>
                <a:srgbClr val="F5F0F0"/>
              </a:solidFill>
              <a:latin typeface="+mj-ea"/>
              <a:ea typeface="adonis-web" pitchFamily="34" charset="-122"/>
              <a:cs typeface="+mj-ea"/>
            </a:endParaRPr>
          </a:p>
        </p:txBody>
      </p:sp>
      <p:sp>
        <p:nvSpPr>
          <p:cNvPr id="9" name="Text 6"/>
          <p:cNvSpPr/>
          <p:nvPr/>
        </p:nvSpPr>
        <p:spPr>
          <a:xfrm>
            <a:off x="10041612" y="3598307"/>
            <a:ext cx="2093595" cy="22217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500"/>
              </a:lnSpc>
              <a:buNone/>
            </a:pPr>
            <a:r>
              <a:rPr lang="en-US" sz="2185" dirty="0">
                <a:solidFill>
                  <a:srgbClr val="E2E6E9"/>
                </a:solidFill>
                <a:latin typeface="+mj-ea"/>
                <a:ea typeface="adonis-web" pitchFamily="34" charset="-122"/>
                <a:cs typeface="+mj-ea"/>
              </a:rPr>
              <a:t>•planlaşdırmanın müsbət təcrübəsini əldə etməyə kömək edir.</a:t>
            </a:r>
            <a:endParaRPr lang="en-US" sz="2185" dirty="0">
              <a:solidFill>
                <a:srgbClr val="E2E6E9"/>
              </a:solidFill>
              <a:latin typeface="+mj-ea"/>
              <a:ea typeface="adonis-web" pitchFamily="34" charset="-122"/>
              <a:cs typeface="+mj-ea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0041612" y="6019919"/>
            <a:ext cx="2093595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1750" dirty="0">
              <a:latin typeface="+mj-ea"/>
              <a:cs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4537591" y="1105614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5470"/>
              </a:lnSpc>
              <a:buNone/>
            </a:pPr>
            <a:r>
              <a:rPr lang="en-US" sz="4375" dirty="0">
                <a:solidFill>
                  <a:srgbClr val="F5F0F0"/>
                </a:solidFill>
                <a:latin typeface="+mj-ea"/>
                <a:ea typeface="adonis-web" pitchFamily="34" charset="-122"/>
                <a:cs typeface="+mj-ea"/>
              </a:rPr>
              <a:t>Strateji planla ferqi</a:t>
            </a:r>
            <a:endParaRPr lang="en-US" sz="4375" dirty="0">
              <a:solidFill>
                <a:srgbClr val="F5F0F0"/>
              </a:solidFill>
              <a:latin typeface="+mj-ea"/>
              <a:ea typeface="adonis-web" pitchFamily="34" charset="-122"/>
              <a:cs typeface="+mj-ea"/>
            </a:endParaRPr>
          </a:p>
        </p:txBody>
      </p:sp>
      <p:sp>
        <p:nvSpPr>
          <p:cNvPr id="5" name="Text 2"/>
          <p:cNvSpPr/>
          <p:nvPr/>
        </p:nvSpPr>
        <p:spPr>
          <a:xfrm>
            <a:off x="2517696" y="2042398"/>
            <a:ext cx="9594890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+mj-ea"/>
                <a:ea typeface="adonis-web" pitchFamily="34" charset="-122"/>
                <a:cs typeface="+mj-ea"/>
              </a:rPr>
              <a:t>Biznes-plan, strateji plan kimi, uzun dövrü əhatə edə bilər (adətən 3-5 ili, bəzən daha çox). Bununla belə strateji plan ilə biznes-plan arasında bir sıra fərqlər vardır:</a:t>
            </a:r>
            <a:endParaRPr lang="en-US" sz="1750" dirty="0">
              <a:solidFill>
                <a:srgbClr val="E2E6E9"/>
              </a:solidFill>
              <a:latin typeface="+mj-ea"/>
              <a:ea typeface="adonis-web" pitchFamily="34" charset="-122"/>
              <a:cs typeface="+mj-ea"/>
            </a:endParaRPr>
          </a:p>
        </p:txBody>
      </p:sp>
      <p:sp>
        <p:nvSpPr>
          <p:cNvPr id="6" name="Shape 3"/>
          <p:cNvSpPr/>
          <p:nvPr/>
        </p:nvSpPr>
        <p:spPr>
          <a:xfrm>
            <a:off x="2517696" y="3205043"/>
            <a:ext cx="4686419" cy="1848326"/>
          </a:xfrm>
          <a:prstGeom prst="roundRect">
            <a:avLst>
              <a:gd name="adj" fmla="val 5410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747486" y="3434834"/>
            <a:ext cx="4226838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E2E6E9"/>
                </a:solidFill>
                <a:latin typeface="+mj-ea"/>
                <a:ea typeface="adonis-web" pitchFamily="34" charset="-122"/>
                <a:cs typeface="+mj-ea"/>
              </a:rPr>
              <a:t>biznes - plan müəssisənin inkişafının kompleks məqsədinə deyil, yalnız onlardan birinə yönəldilir.</a:t>
            </a:r>
            <a:endParaRPr lang="en-US" sz="2185" dirty="0">
              <a:solidFill>
                <a:srgbClr val="E2E6E9"/>
              </a:solidFill>
              <a:latin typeface="+mj-ea"/>
              <a:ea typeface="adonis-web" pitchFamily="34" charset="-122"/>
              <a:cs typeface="+mj-ea"/>
            </a:endParaRPr>
          </a:p>
        </p:txBody>
      </p:sp>
      <p:sp>
        <p:nvSpPr>
          <p:cNvPr id="8" name="Shape 5"/>
          <p:cNvSpPr/>
          <p:nvPr/>
        </p:nvSpPr>
        <p:spPr>
          <a:xfrm>
            <a:off x="7426285" y="3205043"/>
            <a:ext cx="4686419" cy="1848326"/>
          </a:xfrm>
          <a:prstGeom prst="roundRect">
            <a:avLst>
              <a:gd name="adj" fmla="val 5410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3204964"/>
            <a:ext cx="4226838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E2E6E9"/>
                </a:solidFill>
                <a:latin typeface="+mj-ea"/>
                <a:ea typeface="adonis-web" pitchFamily="34" charset="-122"/>
                <a:cs typeface="+mj-ea"/>
              </a:rPr>
              <a:t>• Biznes- plan adətən müəssisənin inkişafına yönəlir, halbuki strateji plan müəssisənin strategiyasının başqa tiplərinə əsaslanır.</a:t>
            </a:r>
            <a:endParaRPr lang="en-US" sz="2185" dirty="0">
              <a:solidFill>
                <a:srgbClr val="E2E6E9"/>
              </a:solidFill>
              <a:latin typeface="+mj-ea"/>
              <a:ea typeface="adonis-web" pitchFamily="34" charset="-122"/>
              <a:cs typeface="+mj-ea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2517696" y="5275540"/>
            <a:ext cx="4686419" cy="1848326"/>
          </a:xfrm>
          <a:prstGeom prst="roundRect">
            <a:avLst>
              <a:gd name="adj" fmla="val 5410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2747486" y="5331976"/>
            <a:ext cx="4226838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E2E6E9"/>
                </a:solidFill>
                <a:latin typeface="+mj-ea"/>
                <a:ea typeface="adonis-web" pitchFamily="34" charset="-122"/>
                <a:cs typeface="+mj-ea"/>
              </a:rPr>
              <a:t>Strateji plan vaxtın artması ilə proqramdır. Hər il plan yerinə yetirildikcə strateji plan təhlil olunur və korrektə edilir.</a:t>
            </a:r>
            <a:endParaRPr lang="en-US" sz="2185" dirty="0">
              <a:solidFill>
                <a:srgbClr val="E2E6E9"/>
              </a:solidFill>
              <a:latin typeface="+mj-ea"/>
              <a:ea typeface="adonis-web" pitchFamily="34" charset="-122"/>
              <a:cs typeface="+mj-ea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7426285" y="5275540"/>
            <a:ext cx="4686419" cy="1848326"/>
          </a:xfrm>
          <a:prstGeom prst="roundRect">
            <a:avLst>
              <a:gd name="adj" fmla="val 5410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656076" y="5505331"/>
            <a:ext cx="4226838" cy="104155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E2E6E9"/>
                </a:solidFill>
                <a:latin typeface="+mj-ea"/>
                <a:ea typeface="adonis-web" pitchFamily="34" charset="-122"/>
                <a:cs typeface="+mj-ea"/>
              </a:rPr>
              <a:t>Biznes-plan müvəqqəti çərçivədir, başa çatanda qarşıya qoyulan məqsədə mütləq nail olmalıdır.</a:t>
            </a:r>
            <a:endParaRPr lang="en-US" sz="2185" dirty="0">
              <a:solidFill>
                <a:srgbClr val="E2E6E9"/>
              </a:solidFill>
              <a:latin typeface="+mj-ea"/>
              <a:ea typeface="adonis-web" pitchFamily="34" charset="-122"/>
              <a:cs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2525</Words>
  <Application>WPS Presentation</Application>
  <PresentationFormat>On-screen Show (16:9)</PresentationFormat>
  <Paragraphs>44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adonis-web</vt:lpstr>
      <vt:lpstr>Segoe Print</vt:lpstr>
      <vt:lpstr>adonis-web</vt:lpstr>
      <vt:lpstr>adonis-web</vt:lpstr>
      <vt:lpstr>Calibri</vt:lpstr>
      <vt:lpstr>Microsoft YaHei</vt:lpstr>
      <vt:lpstr>Arial Unicode MS</vt:lpstr>
      <vt:lpstr>MingLiU-ExtB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GHIDORAH</cp:lastModifiedBy>
  <cp:revision>2</cp:revision>
  <dcterms:created xsi:type="dcterms:W3CDTF">2024-05-20T15:41:00Z</dcterms:created>
  <dcterms:modified xsi:type="dcterms:W3CDTF">2024-05-20T15:47:27Z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9B38826F8BAB4301BC6DFEE203110ED9_12</vt:lpwstr>
  </property>
  <property fmtid="{D5CDD505-2E9C-101B-9397-08002B2CF9AE}" pid="3" name="KSOProductBuildVer">
    <vt:lpwstr>1033-12.2.0.16909</vt:lpwstr>
  </property>
</Properties>
</file>