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29600"/>
          </a:xfrm>
          <a:prstGeom prst="rect">
            <a:avLst/>
          </a:prstGeom>
          <a:solidFill>
            <a:srgbClr val="241631"/>
          </a:solidFill>
        </p:spPr>
      </p:sp>
      <p:pic>
        <p:nvPicPr>
          <p:cNvPr id="4" name="Image 0" descr="preencoded.png"/>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2225159"/>
            <a:ext cx="7477601" cy="958215"/>
          </a:xfrm>
          <a:prstGeom prst="rect">
            <a:avLst/>
          </a:prstGeom>
          <a:noFill/>
        </p:spPr>
        <p:txBody>
          <a:bodyPr wrap="none" rtlCol="0" anchor="t"/>
          <a:lstStyle/>
          <a:p>
            <a:pPr marL="0" indent="0">
              <a:lnSpc>
                <a:spcPts val="7545"/>
              </a:lnSpc>
              <a:buNone/>
            </a:pPr>
            <a:r>
              <a:rPr lang="en-US" sz="6035" b="1" dirty="0">
                <a:solidFill>
                  <a:srgbClr val="FF726D"/>
                </a:solidFill>
                <a:latin typeface="Inconsolata" pitchFamily="34" charset="0"/>
                <a:ea typeface="Inconsolata" pitchFamily="34" charset="-122"/>
                <a:cs typeface="Inconsolata" pitchFamily="34" charset="-120"/>
              </a:rPr>
              <a:t>Animasiya</a:t>
            </a:r>
            <a:endParaRPr lang="en-US" sz="6035" dirty="0"/>
          </a:p>
        </p:txBody>
      </p:sp>
      <p:sp>
        <p:nvSpPr>
          <p:cNvPr id="6" name="Text 3"/>
          <p:cNvSpPr/>
          <p:nvPr/>
        </p:nvSpPr>
        <p:spPr>
          <a:xfrm>
            <a:off x="6319599" y="3516630"/>
            <a:ext cx="7477601" cy="2487811"/>
          </a:xfrm>
          <a:prstGeom prst="rect">
            <a:avLst/>
          </a:prstGeom>
          <a:noFill/>
        </p:spPr>
        <p:txBody>
          <a:bodyPr wrap="square" rtlCol="0" anchor="t"/>
          <a:lstStyle/>
          <a:p>
            <a:pPr marL="0" indent="0">
              <a:lnSpc>
                <a:spcPts val="2800"/>
              </a:lnSpc>
              <a:buNone/>
            </a:pPr>
            <a:r>
              <a:rPr lang="en-US" sz="1750" b="1" dirty="0">
                <a:solidFill>
                  <a:srgbClr val="DAD1E6"/>
                </a:solidFill>
                <a:latin typeface="Fira Sans" pitchFamily="34" charset="0"/>
                <a:ea typeface="Fira Sans" pitchFamily="34" charset="-122"/>
                <a:cs typeface="Fira Sans" pitchFamily="34" charset="-120"/>
              </a:rPr>
              <a:t>Animasiya</a:t>
            </a:r>
            <a:r>
              <a:rPr lang="en-US" sz="1750" dirty="0">
                <a:solidFill>
                  <a:srgbClr val="DAD1E6"/>
                </a:solidFill>
                <a:latin typeface="Fira Sans" pitchFamily="34" charset="0"/>
                <a:ea typeface="Fira Sans" pitchFamily="34" charset="-122"/>
                <a:cs typeface="Fira Sans" pitchFamily="34" charset="-120"/>
              </a:rPr>
              <a:t> , cansız cisimləri hərəkətə gətirmə sənətidir. UI Animasiyası nədir? UI animasiyası və ya istifadəçi interfeysi animasiyası UI elementləri və komponentlərini interaktiv etmək üçün onlara vizual effektlər əlavə edir.UI animasiyalarının əsas rolu istifadəçilərin diqqətini mühüm CTA-ya cəlb etmək və ya onlara bundan sonra nə etməli olduqlarını göstərməkdir. UI animasiyaları dizaynerlərə istifadəçilərlə mətn olmadan ünsiyyət qurmağa imkan verir.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29600"/>
          </a:xfrm>
          <a:prstGeom prst="rect">
            <a:avLst/>
          </a:prstGeom>
          <a:solidFill>
            <a:srgbClr val="241631"/>
          </a:solidFill>
        </p:spPr>
      </p:sp>
      <p:sp>
        <p:nvSpPr>
          <p:cNvPr id="4" name="Text 2"/>
          <p:cNvSpPr/>
          <p:nvPr/>
        </p:nvSpPr>
        <p:spPr>
          <a:xfrm>
            <a:off x="5239345" y="456962"/>
            <a:ext cx="4151709" cy="518874"/>
          </a:xfrm>
          <a:prstGeom prst="rect">
            <a:avLst/>
          </a:prstGeom>
          <a:noFill/>
        </p:spPr>
        <p:txBody>
          <a:bodyPr wrap="none" rtlCol="0" anchor="t"/>
          <a:lstStyle/>
          <a:p>
            <a:pPr marL="0" indent="0" algn="ctr">
              <a:lnSpc>
                <a:spcPts val="4085"/>
              </a:lnSpc>
              <a:buNone/>
            </a:pPr>
            <a:r>
              <a:rPr lang="en-US" sz="3270" b="1" dirty="0">
                <a:solidFill>
                  <a:srgbClr val="FF726D"/>
                </a:solidFill>
                <a:latin typeface="Inconsolata" pitchFamily="34" charset="0"/>
                <a:ea typeface="Inconsolata" pitchFamily="34" charset="-122"/>
                <a:cs typeface="Inconsolata" pitchFamily="34" charset="-120"/>
              </a:rPr>
              <a:t>UI Animasiya növləri</a:t>
            </a:r>
            <a:endParaRPr lang="en-US" sz="3270" dirty="0"/>
          </a:p>
        </p:txBody>
      </p:sp>
      <p:sp>
        <p:nvSpPr>
          <p:cNvPr id="5" name="Shape 3"/>
          <p:cNvSpPr/>
          <p:nvPr/>
        </p:nvSpPr>
        <p:spPr>
          <a:xfrm>
            <a:off x="3371017" y="5337453"/>
            <a:ext cx="7888367" cy="20717"/>
          </a:xfrm>
          <a:prstGeom prst="rect">
            <a:avLst/>
          </a:prstGeom>
          <a:solidFill>
            <a:srgbClr val="FF6680"/>
          </a:solidFill>
        </p:spPr>
      </p:sp>
      <p:sp>
        <p:nvSpPr>
          <p:cNvPr id="6" name="Shape 4"/>
          <p:cNvSpPr/>
          <p:nvPr/>
        </p:nvSpPr>
        <p:spPr>
          <a:xfrm>
            <a:off x="4888468" y="4756368"/>
            <a:ext cx="20717" cy="581144"/>
          </a:xfrm>
          <a:prstGeom prst="rect">
            <a:avLst/>
          </a:prstGeom>
          <a:solidFill>
            <a:srgbClr val="FF6680"/>
          </a:solidFill>
        </p:spPr>
      </p:sp>
      <p:sp>
        <p:nvSpPr>
          <p:cNvPr id="7" name="Shape 5"/>
          <p:cNvSpPr/>
          <p:nvPr/>
        </p:nvSpPr>
        <p:spPr>
          <a:xfrm>
            <a:off x="4712018" y="5150703"/>
            <a:ext cx="373618" cy="373618"/>
          </a:xfrm>
          <a:prstGeom prst="roundRect">
            <a:avLst>
              <a:gd name="adj" fmla="val 13335"/>
            </a:avLst>
          </a:prstGeom>
          <a:solidFill>
            <a:srgbClr val="382748"/>
          </a:solidFill>
        </p:spPr>
      </p:sp>
      <p:sp>
        <p:nvSpPr>
          <p:cNvPr id="8" name="Text 6"/>
          <p:cNvSpPr/>
          <p:nvPr/>
        </p:nvSpPr>
        <p:spPr>
          <a:xfrm>
            <a:off x="4836557" y="5181779"/>
            <a:ext cx="124539" cy="311348"/>
          </a:xfrm>
          <a:prstGeom prst="rect">
            <a:avLst/>
          </a:prstGeom>
          <a:noFill/>
        </p:spPr>
        <p:txBody>
          <a:bodyPr wrap="none" rtlCol="0" anchor="t"/>
          <a:lstStyle/>
          <a:p>
            <a:pPr marL="0" indent="0" algn="ctr">
              <a:lnSpc>
                <a:spcPts val="2450"/>
              </a:lnSpc>
              <a:buNone/>
            </a:pPr>
            <a:r>
              <a:rPr lang="en-US" sz="1960" b="1" dirty="0">
                <a:solidFill>
                  <a:srgbClr val="FF726D"/>
                </a:solidFill>
                <a:latin typeface="Inconsolata" pitchFamily="34" charset="0"/>
                <a:ea typeface="Inconsolata" pitchFamily="34" charset="-122"/>
                <a:cs typeface="Inconsolata" pitchFamily="34" charset="-120"/>
              </a:rPr>
              <a:t>1</a:t>
            </a:r>
            <a:endParaRPr lang="en-US" sz="1960" dirty="0"/>
          </a:p>
        </p:txBody>
      </p:sp>
      <p:sp>
        <p:nvSpPr>
          <p:cNvPr id="9" name="Text 7"/>
          <p:cNvSpPr/>
          <p:nvPr/>
        </p:nvSpPr>
        <p:spPr>
          <a:xfrm>
            <a:off x="3860959" y="1739860"/>
            <a:ext cx="2075855" cy="259556"/>
          </a:xfrm>
          <a:prstGeom prst="rect">
            <a:avLst/>
          </a:prstGeom>
          <a:noFill/>
        </p:spPr>
        <p:txBody>
          <a:bodyPr wrap="none" rtlCol="0" anchor="t"/>
          <a:lstStyle/>
          <a:p>
            <a:pPr marL="0" indent="0" algn="ctr">
              <a:lnSpc>
                <a:spcPts val="2045"/>
              </a:lnSpc>
              <a:buNone/>
            </a:pPr>
            <a:r>
              <a:rPr lang="en-US" sz="1635" b="1" dirty="0">
                <a:solidFill>
                  <a:srgbClr val="FF726D"/>
                </a:solidFill>
                <a:latin typeface="Inconsolata" pitchFamily="34" charset="0"/>
                <a:ea typeface="Inconsolata" pitchFamily="34" charset="-122"/>
                <a:cs typeface="Inconsolata" pitchFamily="34" charset="-120"/>
              </a:rPr>
              <a:t>Yükləmə və İrəliləmə</a:t>
            </a:r>
            <a:endParaRPr lang="en-US" sz="1635" dirty="0"/>
          </a:p>
        </p:txBody>
      </p:sp>
      <p:sp>
        <p:nvSpPr>
          <p:cNvPr id="10" name="Text 8"/>
          <p:cNvSpPr/>
          <p:nvPr/>
        </p:nvSpPr>
        <p:spPr>
          <a:xfrm>
            <a:off x="3536990" y="2098953"/>
            <a:ext cx="2723793" cy="1328737"/>
          </a:xfrm>
          <a:prstGeom prst="rect">
            <a:avLst/>
          </a:prstGeom>
          <a:noFill/>
        </p:spPr>
        <p:txBody>
          <a:bodyPr wrap="square" rtlCol="0" anchor="t"/>
          <a:lstStyle/>
          <a:p>
            <a:pPr marL="0" indent="0" algn="ctr">
              <a:lnSpc>
                <a:spcPts val="2090"/>
              </a:lnSpc>
              <a:buNone/>
            </a:pPr>
            <a:r>
              <a:rPr lang="en-US" sz="1310" dirty="0">
                <a:solidFill>
                  <a:srgbClr val="DAD1E6"/>
                </a:solidFill>
                <a:latin typeface="Fira Sans" pitchFamily="34" charset="0"/>
                <a:ea typeface="Fira Sans" pitchFamily="34" charset="-122"/>
                <a:cs typeface="Fira Sans" pitchFamily="34" charset="-120"/>
              </a:rPr>
              <a:t>Yükləmə və irəliləyiş istifadəçilərə harada olduqlarını və ya nə baş verdiyini vizuallaşdırmağa imkan verir. </a:t>
            </a:r>
            <a:r>
              <a:rPr lang="en-US" sz="1310" b="1" dirty="0">
                <a:solidFill>
                  <a:srgbClr val="DAD1E6"/>
                </a:solidFill>
                <a:latin typeface="Fira Sans" pitchFamily="34" charset="0"/>
                <a:ea typeface="Fira Sans" pitchFamily="34" charset="-122"/>
                <a:cs typeface="Fira Sans" pitchFamily="34" charset="-120"/>
              </a:rPr>
              <a:t>Yükləmə: istifadəçiyə sistemin işlədiyini göstərən animasiya.</a:t>
            </a:r>
            <a:r>
              <a:rPr lang="en-US" sz="1310" dirty="0">
                <a:solidFill>
                  <a:srgbClr val="DAD1E6"/>
                </a:solidFill>
                <a:latin typeface="Fira Sans" pitchFamily="34" charset="0"/>
                <a:ea typeface="Fira Sans" pitchFamily="34" charset="-122"/>
                <a:cs typeface="Fira Sans" pitchFamily="34" charset="-120"/>
              </a:rPr>
              <a:t> </a:t>
            </a:r>
            <a:endParaRPr lang="en-US" sz="1310" dirty="0"/>
          </a:p>
        </p:txBody>
      </p:sp>
      <p:sp>
        <p:nvSpPr>
          <p:cNvPr id="11" name="Text 9"/>
          <p:cNvSpPr/>
          <p:nvPr/>
        </p:nvSpPr>
        <p:spPr>
          <a:xfrm>
            <a:off x="3536990" y="3527227"/>
            <a:ext cx="2723793" cy="1062990"/>
          </a:xfrm>
          <a:prstGeom prst="rect">
            <a:avLst/>
          </a:prstGeom>
          <a:noFill/>
        </p:spPr>
        <p:txBody>
          <a:bodyPr wrap="square" rtlCol="0" anchor="t"/>
          <a:lstStyle/>
          <a:p>
            <a:pPr marL="0" indent="0" algn="ctr">
              <a:lnSpc>
                <a:spcPts val="2090"/>
              </a:lnSpc>
              <a:buNone/>
            </a:pPr>
            <a:r>
              <a:rPr lang="en-US" sz="1310" b="1" dirty="0">
                <a:solidFill>
                  <a:srgbClr val="DAD1E6"/>
                </a:solidFill>
                <a:latin typeface="Fira Sans" pitchFamily="34" charset="0"/>
                <a:ea typeface="Fira Sans" pitchFamily="34" charset="-122"/>
                <a:cs typeface="Fira Sans" pitchFamily="34" charset="-120"/>
              </a:rPr>
              <a:t>İrəliləmə: istifadəçilərə axının harada olduğunu və nə qədər başa çatdırmalı addım olduqlarını göstərən animasiyalar.</a:t>
            </a:r>
            <a:endParaRPr lang="en-US" sz="1310" dirty="0"/>
          </a:p>
        </p:txBody>
      </p:sp>
      <p:sp>
        <p:nvSpPr>
          <p:cNvPr id="12" name="Shape 10"/>
          <p:cNvSpPr/>
          <p:nvPr/>
        </p:nvSpPr>
        <p:spPr>
          <a:xfrm>
            <a:off x="6499265" y="5337393"/>
            <a:ext cx="20717" cy="581144"/>
          </a:xfrm>
          <a:prstGeom prst="rect">
            <a:avLst/>
          </a:prstGeom>
          <a:solidFill>
            <a:srgbClr val="FF6680"/>
          </a:solidFill>
        </p:spPr>
      </p:sp>
      <p:sp>
        <p:nvSpPr>
          <p:cNvPr id="13" name="Shape 11"/>
          <p:cNvSpPr/>
          <p:nvPr/>
        </p:nvSpPr>
        <p:spPr>
          <a:xfrm>
            <a:off x="6322814" y="5150703"/>
            <a:ext cx="373618" cy="373618"/>
          </a:xfrm>
          <a:prstGeom prst="roundRect">
            <a:avLst>
              <a:gd name="adj" fmla="val 13335"/>
            </a:avLst>
          </a:prstGeom>
          <a:solidFill>
            <a:srgbClr val="382748"/>
          </a:solidFill>
        </p:spPr>
      </p:sp>
      <p:sp>
        <p:nvSpPr>
          <p:cNvPr id="14" name="Text 12"/>
          <p:cNvSpPr/>
          <p:nvPr/>
        </p:nvSpPr>
        <p:spPr>
          <a:xfrm>
            <a:off x="6447353" y="5181779"/>
            <a:ext cx="124539" cy="311348"/>
          </a:xfrm>
          <a:prstGeom prst="rect">
            <a:avLst/>
          </a:prstGeom>
          <a:noFill/>
        </p:spPr>
        <p:txBody>
          <a:bodyPr wrap="none" rtlCol="0" anchor="t"/>
          <a:lstStyle/>
          <a:p>
            <a:pPr marL="0" indent="0" algn="ctr">
              <a:lnSpc>
                <a:spcPts val="2450"/>
              </a:lnSpc>
              <a:buNone/>
            </a:pPr>
            <a:r>
              <a:rPr lang="en-US" sz="1960" b="1" dirty="0">
                <a:solidFill>
                  <a:srgbClr val="FF726D"/>
                </a:solidFill>
                <a:latin typeface="Inconsolata" pitchFamily="34" charset="0"/>
                <a:ea typeface="Inconsolata" pitchFamily="34" charset="-122"/>
                <a:cs typeface="Inconsolata" pitchFamily="34" charset="-120"/>
              </a:rPr>
              <a:t>2</a:t>
            </a:r>
            <a:endParaRPr lang="en-US" sz="1960" dirty="0"/>
          </a:p>
        </p:txBody>
      </p:sp>
      <p:sp>
        <p:nvSpPr>
          <p:cNvPr id="15" name="Text 13"/>
          <p:cNvSpPr/>
          <p:nvPr/>
        </p:nvSpPr>
        <p:spPr>
          <a:xfrm>
            <a:off x="5212556" y="6084689"/>
            <a:ext cx="2594134" cy="259556"/>
          </a:xfrm>
          <a:prstGeom prst="rect">
            <a:avLst/>
          </a:prstGeom>
          <a:noFill/>
        </p:spPr>
        <p:txBody>
          <a:bodyPr wrap="none" rtlCol="0" anchor="t"/>
          <a:lstStyle/>
          <a:p>
            <a:pPr marL="0" indent="0" algn="ctr">
              <a:lnSpc>
                <a:spcPts val="2045"/>
              </a:lnSpc>
              <a:buNone/>
            </a:pPr>
            <a:r>
              <a:rPr lang="en-US" sz="1635" b="1" dirty="0">
                <a:solidFill>
                  <a:srgbClr val="FF726D"/>
                </a:solidFill>
                <a:latin typeface="Inconsolata" pitchFamily="34" charset="0"/>
                <a:ea typeface="Inconsolata" pitchFamily="34" charset="-122"/>
                <a:cs typeface="Inconsolata" pitchFamily="34" charset="-120"/>
              </a:rPr>
              <a:t>Mikro qarşılıqlı təsirlər</a:t>
            </a:r>
            <a:endParaRPr lang="en-US" sz="1635" dirty="0"/>
          </a:p>
        </p:txBody>
      </p:sp>
      <p:sp>
        <p:nvSpPr>
          <p:cNvPr id="16" name="Text 14"/>
          <p:cNvSpPr/>
          <p:nvPr/>
        </p:nvSpPr>
        <p:spPr>
          <a:xfrm>
            <a:off x="5147786" y="6443782"/>
            <a:ext cx="2723793" cy="1062990"/>
          </a:xfrm>
          <a:prstGeom prst="rect">
            <a:avLst/>
          </a:prstGeom>
          <a:noFill/>
        </p:spPr>
        <p:txBody>
          <a:bodyPr wrap="square" rtlCol="0" anchor="t"/>
          <a:lstStyle/>
          <a:p>
            <a:pPr marL="0" indent="0" algn="ctr">
              <a:lnSpc>
                <a:spcPts val="2090"/>
              </a:lnSpc>
              <a:buNone/>
            </a:pPr>
            <a:r>
              <a:rPr lang="en-US" sz="1310" dirty="0">
                <a:solidFill>
                  <a:srgbClr val="DAD1E6"/>
                </a:solidFill>
                <a:latin typeface="Fira Sans" pitchFamily="34" charset="0"/>
                <a:ea typeface="Fira Sans" pitchFamily="34" charset="-122"/>
                <a:cs typeface="Fira Sans" pitchFamily="34" charset="-120"/>
              </a:rPr>
              <a:t>Mikro qarşılıqlı əlaqə istifadəçi qarşılıqlı əlaqəsi və ya sistem dəyişiklikləri əsasında rəy və məlumat ötürür.</a:t>
            </a:r>
            <a:endParaRPr lang="en-US" sz="1310" dirty="0"/>
          </a:p>
        </p:txBody>
      </p:sp>
      <p:sp>
        <p:nvSpPr>
          <p:cNvPr id="17" name="Shape 15"/>
          <p:cNvSpPr/>
          <p:nvPr/>
        </p:nvSpPr>
        <p:spPr>
          <a:xfrm>
            <a:off x="8110180" y="4756368"/>
            <a:ext cx="20717" cy="581144"/>
          </a:xfrm>
          <a:prstGeom prst="rect">
            <a:avLst/>
          </a:prstGeom>
          <a:solidFill>
            <a:srgbClr val="FF6680"/>
          </a:solidFill>
        </p:spPr>
      </p:sp>
      <p:sp>
        <p:nvSpPr>
          <p:cNvPr id="18" name="Shape 16"/>
          <p:cNvSpPr/>
          <p:nvPr/>
        </p:nvSpPr>
        <p:spPr>
          <a:xfrm>
            <a:off x="7933730" y="5150703"/>
            <a:ext cx="373618" cy="373618"/>
          </a:xfrm>
          <a:prstGeom prst="roundRect">
            <a:avLst>
              <a:gd name="adj" fmla="val 13335"/>
            </a:avLst>
          </a:prstGeom>
          <a:solidFill>
            <a:srgbClr val="382748"/>
          </a:solidFill>
        </p:spPr>
      </p:sp>
      <p:sp>
        <p:nvSpPr>
          <p:cNvPr id="19" name="Text 17"/>
          <p:cNvSpPr/>
          <p:nvPr/>
        </p:nvSpPr>
        <p:spPr>
          <a:xfrm>
            <a:off x="8058269" y="5181779"/>
            <a:ext cx="124539" cy="311348"/>
          </a:xfrm>
          <a:prstGeom prst="rect">
            <a:avLst/>
          </a:prstGeom>
          <a:noFill/>
        </p:spPr>
        <p:txBody>
          <a:bodyPr wrap="none" rtlCol="0" anchor="t"/>
          <a:lstStyle/>
          <a:p>
            <a:pPr marL="0" indent="0" algn="ctr">
              <a:lnSpc>
                <a:spcPts val="2450"/>
              </a:lnSpc>
              <a:buNone/>
            </a:pPr>
            <a:r>
              <a:rPr lang="en-US" sz="1960" b="1" dirty="0">
                <a:solidFill>
                  <a:srgbClr val="FF726D"/>
                </a:solidFill>
                <a:latin typeface="Inconsolata" pitchFamily="34" charset="0"/>
                <a:ea typeface="Inconsolata" pitchFamily="34" charset="-122"/>
                <a:cs typeface="Inconsolata" pitchFamily="34" charset="-120"/>
              </a:rPr>
              <a:t>3</a:t>
            </a:r>
            <a:endParaRPr lang="en-US" sz="1960" dirty="0"/>
          </a:p>
        </p:txBody>
      </p:sp>
      <p:sp>
        <p:nvSpPr>
          <p:cNvPr id="20" name="Text 18"/>
          <p:cNvSpPr/>
          <p:nvPr/>
        </p:nvSpPr>
        <p:spPr>
          <a:xfrm>
            <a:off x="7082671" y="1307902"/>
            <a:ext cx="2075855" cy="259556"/>
          </a:xfrm>
          <a:prstGeom prst="rect">
            <a:avLst/>
          </a:prstGeom>
          <a:noFill/>
        </p:spPr>
        <p:txBody>
          <a:bodyPr wrap="none" rtlCol="0" anchor="t"/>
          <a:lstStyle/>
          <a:p>
            <a:pPr marL="0" indent="0" algn="ctr">
              <a:lnSpc>
                <a:spcPts val="2045"/>
              </a:lnSpc>
              <a:buNone/>
            </a:pPr>
            <a:r>
              <a:rPr lang="en-US" sz="1635" b="1" dirty="0">
                <a:solidFill>
                  <a:srgbClr val="FF726D"/>
                </a:solidFill>
                <a:latin typeface="Inconsolata" pitchFamily="34" charset="0"/>
                <a:ea typeface="Inconsolata" pitchFamily="34" charset="-122"/>
                <a:cs typeface="Inconsolata" pitchFamily="34" charset="-120"/>
              </a:rPr>
              <a:t>Brendləşmə</a:t>
            </a:r>
            <a:endParaRPr lang="en-US" sz="1635" dirty="0"/>
          </a:p>
        </p:txBody>
      </p:sp>
      <p:sp>
        <p:nvSpPr>
          <p:cNvPr id="21" name="Text 19"/>
          <p:cNvSpPr/>
          <p:nvPr/>
        </p:nvSpPr>
        <p:spPr>
          <a:xfrm>
            <a:off x="6758702" y="1666994"/>
            <a:ext cx="2723793" cy="2923223"/>
          </a:xfrm>
          <a:prstGeom prst="rect">
            <a:avLst/>
          </a:prstGeom>
          <a:noFill/>
        </p:spPr>
        <p:txBody>
          <a:bodyPr wrap="square" rtlCol="0" anchor="t"/>
          <a:lstStyle/>
          <a:p>
            <a:pPr marL="0" indent="0" algn="ctr">
              <a:lnSpc>
                <a:spcPts val="2090"/>
              </a:lnSpc>
              <a:buNone/>
            </a:pPr>
            <a:r>
              <a:rPr lang="en-US" sz="1310" dirty="0">
                <a:solidFill>
                  <a:srgbClr val="DAD1E6"/>
                </a:solidFill>
                <a:latin typeface="Fira Sans" pitchFamily="34" charset="0"/>
                <a:ea typeface="Fira Sans" pitchFamily="34" charset="-122"/>
                <a:cs typeface="Fira Sans" pitchFamily="34" charset="-120"/>
              </a:rPr>
              <a:t>Animasiyalar brend məlumatlılığını və istifadəçilərlə qarşılıqlı əlaqəni təşviq etmək üçün fantastik bir yoldur. Dizaynerlər tez-tez brendə səmimi, xoşagələn cazibə vermək üçün əyləncəli loqo animasiyalarından istifadə edirlər. Veb saytınızda etdiyiniz satışların sayının sayta gələn ümumi ziyarətçi sayına nisbəti </a:t>
            </a:r>
            <a:r>
              <a:rPr lang="en-US" sz="1310" b="1" dirty="0">
                <a:solidFill>
                  <a:srgbClr val="DAD1E6"/>
                </a:solidFill>
                <a:latin typeface="Fira Sans" pitchFamily="34" charset="0"/>
                <a:ea typeface="Fira Sans" pitchFamily="34" charset="-122"/>
                <a:cs typeface="Fira Sans" pitchFamily="34" charset="-120"/>
              </a:rPr>
              <a:t>Konvertasiya dərəcəsi</a:t>
            </a:r>
            <a:r>
              <a:rPr lang="en-US" sz="1310" dirty="0">
                <a:solidFill>
                  <a:srgbClr val="DAD1E6"/>
                </a:solidFill>
                <a:latin typeface="Fira Sans" pitchFamily="34" charset="0"/>
                <a:ea typeface="Fira Sans" pitchFamily="34" charset="-122"/>
                <a:cs typeface="Fira Sans" pitchFamily="34" charset="-120"/>
              </a:rPr>
              <a:t> adlanır.</a:t>
            </a:r>
            <a:endParaRPr lang="en-US" sz="1310" dirty="0"/>
          </a:p>
        </p:txBody>
      </p:sp>
      <p:sp>
        <p:nvSpPr>
          <p:cNvPr id="22" name="Shape 20"/>
          <p:cNvSpPr/>
          <p:nvPr/>
        </p:nvSpPr>
        <p:spPr>
          <a:xfrm>
            <a:off x="9721096" y="5337393"/>
            <a:ext cx="20717" cy="581144"/>
          </a:xfrm>
          <a:prstGeom prst="rect">
            <a:avLst/>
          </a:prstGeom>
          <a:solidFill>
            <a:srgbClr val="FF6680"/>
          </a:solidFill>
        </p:spPr>
      </p:sp>
      <p:sp>
        <p:nvSpPr>
          <p:cNvPr id="23" name="Shape 21"/>
          <p:cNvSpPr/>
          <p:nvPr/>
        </p:nvSpPr>
        <p:spPr>
          <a:xfrm>
            <a:off x="9544645" y="5150703"/>
            <a:ext cx="373618" cy="373618"/>
          </a:xfrm>
          <a:prstGeom prst="roundRect">
            <a:avLst>
              <a:gd name="adj" fmla="val 13335"/>
            </a:avLst>
          </a:prstGeom>
          <a:solidFill>
            <a:srgbClr val="382748"/>
          </a:solidFill>
        </p:spPr>
      </p:sp>
      <p:sp>
        <p:nvSpPr>
          <p:cNvPr id="24" name="Text 22"/>
          <p:cNvSpPr/>
          <p:nvPr/>
        </p:nvSpPr>
        <p:spPr>
          <a:xfrm>
            <a:off x="9669185" y="5181779"/>
            <a:ext cx="124539" cy="311348"/>
          </a:xfrm>
          <a:prstGeom prst="rect">
            <a:avLst/>
          </a:prstGeom>
          <a:noFill/>
        </p:spPr>
        <p:txBody>
          <a:bodyPr wrap="none" rtlCol="0" anchor="t"/>
          <a:lstStyle/>
          <a:p>
            <a:pPr marL="0" indent="0" algn="ctr">
              <a:lnSpc>
                <a:spcPts val="2450"/>
              </a:lnSpc>
              <a:buNone/>
            </a:pPr>
            <a:r>
              <a:rPr lang="en-US" sz="1960" b="1" dirty="0">
                <a:solidFill>
                  <a:srgbClr val="FF726D"/>
                </a:solidFill>
                <a:latin typeface="Inconsolata" pitchFamily="34" charset="0"/>
                <a:ea typeface="Inconsolata" pitchFamily="34" charset="-122"/>
                <a:cs typeface="Inconsolata" pitchFamily="34" charset="-120"/>
              </a:rPr>
              <a:t>4</a:t>
            </a:r>
            <a:endParaRPr lang="en-US" sz="1960" dirty="0"/>
          </a:p>
        </p:txBody>
      </p:sp>
      <p:sp>
        <p:nvSpPr>
          <p:cNvPr id="25" name="Text 23"/>
          <p:cNvSpPr/>
          <p:nvPr/>
        </p:nvSpPr>
        <p:spPr>
          <a:xfrm>
            <a:off x="8693468" y="6084689"/>
            <a:ext cx="2075855" cy="259556"/>
          </a:xfrm>
          <a:prstGeom prst="rect">
            <a:avLst/>
          </a:prstGeom>
          <a:noFill/>
        </p:spPr>
        <p:txBody>
          <a:bodyPr wrap="none" rtlCol="0" anchor="t"/>
          <a:lstStyle/>
          <a:p>
            <a:pPr marL="0" indent="0" algn="ctr">
              <a:lnSpc>
                <a:spcPts val="2045"/>
              </a:lnSpc>
              <a:buNone/>
            </a:pPr>
            <a:r>
              <a:rPr lang="en-US" sz="1635" b="1" dirty="0">
                <a:solidFill>
                  <a:srgbClr val="FF726D"/>
                </a:solidFill>
                <a:latin typeface="Inconsolata" pitchFamily="34" charset="0"/>
                <a:ea typeface="Inconsolata" pitchFamily="34" charset="-122"/>
                <a:cs typeface="Inconsolata" pitchFamily="34" charset="-120"/>
              </a:rPr>
              <a:t> Naviqasiya</a:t>
            </a:r>
            <a:endParaRPr lang="en-US" sz="1635" dirty="0"/>
          </a:p>
        </p:txBody>
      </p:sp>
      <p:sp>
        <p:nvSpPr>
          <p:cNvPr id="26" name="Text 24"/>
          <p:cNvSpPr/>
          <p:nvPr/>
        </p:nvSpPr>
        <p:spPr>
          <a:xfrm>
            <a:off x="8369498" y="6443782"/>
            <a:ext cx="2723912" cy="1328737"/>
          </a:xfrm>
          <a:prstGeom prst="rect">
            <a:avLst/>
          </a:prstGeom>
          <a:noFill/>
        </p:spPr>
        <p:txBody>
          <a:bodyPr wrap="square" rtlCol="0" anchor="t"/>
          <a:lstStyle/>
          <a:p>
            <a:pPr marL="0" indent="0" algn="ctr">
              <a:lnSpc>
                <a:spcPts val="2090"/>
              </a:lnSpc>
              <a:buNone/>
            </a:pPr>
            <a:r>
              <a:rPr lang="en-US" sz="1310" dirty="0">
                <a:solidFill>
                  <a:srgbClr val="DAD1E6"/>
                </a:solidFill>
                <a:latin typeface="Fira Sans" pitchFamily="34" charset="0"/>
                <a:ea typeface="Fira Sans" pitchFamily="34" charset="-122"/>
                <a:cs typeface="Fira Sans" pitchFamily="34" charset="-120"/>
              </a:rPr>
              <a:t>Naviqasiya UI animasiyaları istifadəçilərə istifadəçi interfeyslərində naviqasiya etməyə və istədiklərini tapmağa kömək edir.</a:t>
            </a:r>
            <a:endParaRPr lang="en-US" sz="13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29600"/>
          </a:xfrm>
          <a:prstGeom prst="rect">
            <a:avLst/>
          </a:prstGeom>
          <a:solidFill>
            <a:srgbClr val="241631"/>
          </a:solidFill>
        </p:spPr>
      </p:sp>
      <p:sp>
        <p:nvSpPr>
          <p:cNvPr id="4" name="Text 2"/>
          <p:cNvSpPr/>
          <p:nvPr/>
        </p:nvSpPr>
        <p:spPr>
          <a:xfrm>
            <a:off x="2594015" y="1676757"/>
            <a:ext cx="9442252" cy="694373"/>
          </a:xfrm>
          <a:prstGeom prst="rect">
            <a:avLst/>
          </a:prstGeom>
          <a:noFill/>
        </p:spPr>
        <p:txBody>
          <a:bodyPr wrap="none" rtlCol="0" anchor="t"/>
          <a:lstStyle/>
          <a:p>
            <a:pPr marL="0" indent="0" algn="ctr">
              <a:lnSpc>
                <a:spcPts val="5470"/>
              </a:lnSpc>
              <a:buNone/>
            </a:pPr>
            <a:r>
              <a:rPr lang="en-US" sz="4375" b="1" i="1" dirty="0">
                <a:solidFill>
                  <a:srgbClr val="FF726D"/>
                </a:solidFill>
                <a:latin typeface="Inconsolata" pitchFamily="34" charset="0"/>
                <a:ea typeface="Inconsolata" pitchFamily="34" charset="-122"/>
                <a:cs typeface="Inconsolata" pitchFamily="34" charset="-120"/>
              </a:rPr>
              <a:t>Dizayn qaydaları (</a:t>
            </a:r>
            <a:r>
              <a:rPr lang="en-US" sz="4375" b="1" dirty="0">
                <a:solidFill>
                  <a:srgbClr val="FF726D"/>
                </a:solidFill>
                <a:latin typeface="Inconsolata" pitchFamily="34" charset="0"/>
                <a:ea typeface="Inconsolata" pitchFamily="34" charset="-122"/>
                <a:cs typeface="Inconsolata" pitchFamily="34" charset="-120"/>
              </a:rPr>
              <a:t>7 ± 2 və 10 dəq)</a:t>
            </a:r>
            <a:endParaRPr lang="en-US" sz="4375" dirty="0"/>
          </a:p>
        </p:txBody>
      </p:sp>
      <p:sp>
        <p:nvSpPr>
          <p:cNvPr id="5" name="Text 3"/>
          <p:cNvSpPr/>
          <p:nvPr/>
        </p:nvSpPr>
        <p:spPr>
          <a:xfrm>
            <a:off x="2037993" y="2815471"/>
            <a:ext cx="10554414" cy="355402"/>
          </a:xfrm>
          <a:prstGeom prst="rect">
            <a:avLst/>
          </a:prstGeom>
          <a:noFill/>
        </p:spPr>
        <p:txBody>
          <a:bodyPr wrap="none" rtlCol="0" anchor="t"/>
          <a:lstStyle/>
          <a:p>
            <a:pPr marL="0" indent="0" algn="l">
              <a:lnSpc>
                <a:spcPts val="2800"/>
              </a:lnSpc>
              <a:buNone/>
            </a:pPr>
            <a:r>
              <a:rPr lang="en-US" sz="1750" b="1" dirty="0">
                <a:solidFill>
                  <a:srgbClr val="DAD1E6"/>
                </a:solidFill>
                <a:latin typeface="Fira Sans" pitchFamily="34" charset="0"/>
                <a:ea typeface="Fira Sans" pitchFamily="34" charset="-122"/>
                <a:cs typeface="Fira Sans" pitchFamily="34" charset="-120"/>
              </a:rPr>
              <a:t>7 ± 2 qaydasına</a:t>
            </a:r>
            <a:r>
              <a:rPr lang="en-US" sz="1750" dirty="0">
                <a:solidFill>
                  <a:srgbClr val="DAD1E6"/>
                </a:solidFill>
                <a:latin typeface="Fira Sans" pitchFamily="34" charset="0"/>
                <a:ea typeface="Fira Sans" pitchFamily="34" charset="-122"/>
                <a:cs typeface="Fira Sans" pitchFamily="34" charset="-120"/>
              </a:rPr>
              <a:t> görə nəzərə alınmalı dizayn prinsipləri aşağıdakılardır.</a:t>
            </a:r>
            <a:endParaRPr lang="en-US" sz="1750" dirty="0"/>
          </a:p>
        </p:txBody>
      </p:sp>
      <p:sp>
        <p:nvSpPr>
          <p:cNvPr id="6" name="Text 4"/>
          <p:cNvSpPr/>
          <p:nvPr/>
        </p:nvSpPr>
        <p:spPr>
          <a:xfrm>
            <a:off x="2037993" y="3420785"/>
            <a:ext cx="10554414" cy="355402"/>
          </a:xfrm>
          <a:prstGeom prst="rect">
            <a:avLst/>
          </a:prstGeom>
          <a:noFill/>
        </p:spPr>
        <p:txBody>
          <a:bodyPr wrap="none" rtlCol="0" anchor="t"/>
          <a:lstStyle/>
          <a:p>
            <a:pPr marL="0" indent="0">
              <a:lnSpc>
                <a:spcPts val="2800"/>
              </a:lnSpc>
              <a:buNone/>
            </a:pPr>
            <a:r>
              <a:rPr lang="en-US" sz="1750" dirty="0">
                <a:solidFill>
                  <a:srgbClr val="DAD1E6"/>
                </a:solidFill>
                <a:latin typeface="Fira Sans" pitchFamily="34" charset="0"/>
                <a:ea typeface="Fira Sans" pitchFamily="34" charset="-122"/>
                <a:cs typeface="Fira Sans" pitchFamily="34" charset="-120"/>
              </a:rPr>
              <a:t>· İnterfeysdə menyudakı seçimlərin sayının müəyyən edilməsi</a:t>
            </a:r>
            <a:endParaRPr lang="en-US" sz="1750" dirty="0"/>
          </a:p>
        </p:txBody>
      </p:sp>
      <p:sp>
        <p:nvSpPr>
          <p:cNvPr id="7" name="Text 5"/>
          <p:cNvSpPr/>
          <p:nvPr/>
        </p:nvSpPr>
        <p:spPr>
          <a:xfrm>
            <a:off x="2037993" y="4026098"/>
            <a:ext cx="10554414" cy="355402"/>
          </a:xfrm>
          <a:prstGeom prst="rect">
            <a:avLst/>
          </a:prstGeom>
          <a:noFill/>
        </p:spPr>
        <p:txBody>
          <a:bodyPr wrap="none" rtlCol="0" anchor="t"/>
          <a:lstStyle/>
          <a:p>
            <a:pPr marL="0" indent="0">
              <a:lnSpc>
                <a:spcPts val="2800"/>
              </a:lnSpc>
              <a:buNone/>
            </a:pPr>
            <a:r>
              <a:rPr lang="en-US" sz="1750" dirty="0">
                <a:solidFill>
                  <a:srgbClr val="DAD1E6"/>
                </a:solidFill>
                <a:latin typeface="Fira Sans" pitchFamily="34" charset="0"/>
                <a:ea typeface="Fira Sans" pitchFamily="34" charset="-122"/>
                <a:cs typeface="Fira Sans" pitchFamily="34" charset="-120"/>
              </a:rPr>
              <a:t>· Daxil olması tələb olunan məlumatların istifadəçiyə seçim olaraq təqdim edilməsi</a:t>
            </a:r>
            <a:endParaRPr lang="en-US" sz="1750" dirty="0"/>
          </a:p>
        </p:txBody>
      </p:sp>
      <p:sp>
        <p:nvSpPr>
          <p:cNvPr id="8" name="Text 6"/>
          <p:cNvSpPr/>
          <p:nvPr/>
        </p:nvSpPr>
        <p:spPr>
          <a:xfrm>
            <a:off x="2037993" y="4631412"/>
            <a:ext cx="10554414" cy="355402"/>
          </a:xfrm>
          <a:prstGeom prst="rect">
            <a:avLst/>
          </a:prstGeom>
          <a:noFill/>
        </p:spPr>
        <p:txBody>
          <a:bodyPr wrap="none" rtlCol="0" anchor="t"/>
          <a:lstStyle/>
          <a:p>
            <a:pPr marL="0" indent="0">
              <a:lnSpc>
                <a:spcPts val="2800"/>
              </a:lnSpc>
              <a:buNone/>
            </a:pPr>
            <a:r>
              <a:rPr lang="en-US" sz="1750" dirty="0">
                <a:solidFill>
                  <a:srgbClr val="DAD1E6"/>
                </a:solidFill>
                <a:latin typeface="Fira Sans" pitchFamily="34" charset="0"/>
                <a:ea typeface="Fira Sans" pitchFamily="34" charset="-122"/>
                <a:cs typeface="Fira Sans" pitchFamily="34" charset="-120"/>
              </a:rPr>
              <a:t>· Səsli variantların sayının müəyyən edilməsi</a:t>
            </a:r>
            <a:endParaRPr lang="en-US" sz="1750" dirty="0"/>
          </a:p>
        </p:txBody>
      </p:sp>
      <p:sp>
        <p:nvSpPr>
          <p:cNvPr id="9" name="Text 7"/>
          <p:cNvSpPr/>
          <p:nvPr/>
        </p:nvSpPr>
        <p:spPr>
          <a:xfrm>
            <a:off x="2037993" y="5236726"/>
            <a:ext cx="10554414" cy="355402"/>
          </a:xfrm>
          <a:prstGeom prst="rect">
            <a:avLst/>
          </a:prstGeom>
          <a:noFill/>
        </p:spPr>
        <p:txBody>
          <a:bodyPr wrap="none" rtlCol="0" anchor="t"/>
          <a:lstStyle/>
          <a:p>
            <a:pPr marL="0" indent="0">
              <a:lnSpc>
                <a:spcPts val="2800"/>
              </a:lnSpc>
              <a:buNone/>
            </a:pPr>
            <a:r>
              <a:rPr lang="en-US" sz="1750" dirty="0">
                <a:solidFill>
                  <a:srgbClr val="DAD1E6"/>
                </a:solidFill>
                <a:latin typeface="Fira Sans" pitchFamily="34" charset="0"/>
                <a:ea typeface="Fira Sans" pitchFamily="34" charset="-122"/>
                <a:cs typeface="Fira Sans" pitchFamily="34" charset="-120"/>
              </a:rPr>
              <a:t>· İnterfeysdə səsli bildirişlərin yerləşdirilməsi</a:t>
            </a:r>
            <a:endParaRPr lang="en-US" sz="1750" dirty="0"/>
          </a:p>
        </p:txBody>
      </p:sp>
      <p:sp>
        <p:nvSpPr>
          <p:cNvPr id="10" name="Text 8"/>
          <p:cNvSpPr/>
          <p:nvPr/>
        </p:nvSpPr>
        <p:spPr>
          <a:xfrm>
            <a:off x="2037993" y="5842040"/>
            <a:ext cx="10554414" cy="710803"/>
          </a:xfrm>
          <a:prstGeom prst="rect">
            <a:avLst/>
          </a:prstGeom>
          <a:noFill/>
        </p:spPr>
        <p:txBody>
          <a:bodyPr wrap="square" rtlCol="0" anchor="t"/>
          <a:lstStyle/>
          <a:p>
            <a:pPr marL="0" indent="0">
              <a:lnSpc>
                <a:spcPts val="2800"/>
              </a:lnSpc>
              <a:buNone/>
            </a:pPr>
            <a:r>
              <a:rPr lang="en-US" sz="1750" b="1" i="1" dirty="0">
                <a:solidFill>
                  <a:srgbClr val="DAD1E6"/>
                </a:solidFill>
                <a:latin typeface="Fira Sans" pitchFamily="34" charset="0"/>
                <a:ea typeface="Fira Sans" pitchFamily="34" charset="-122"/>
                <a:cs typeface="Fira Sans" pitchFamily="34" charset="-120"/>
              </a:rPr>
              <a:t>10 dəqiqə qaydası </a:t>
            </a:r>
            <a:r>
              <a:rPr lang="en-US" sz="1750" dirty="0">
                <a:solidFill>
                  <a:srgbClr val="DAD1E6"/>
                </a:solidFill>
                <a:latin typeface="Fira Sans" pitchFamily="34" charset="0"/>
                <a:ea typeface="Fira Sans" pitchFamily="34" charset="-122"/>
                <a:cs typeface="Fira Sans" pitchFamily="34" charset="-120"/>
              </a:rPr>
              <a:t>Təlimatçı tərəfindən </a:t>
            </a:r>
            <a:r>
              <a:rPr lang="en-US" sz="1750" b="1" dirty="0">
                <a:solidFill>
                  <a:srgbClr val="DAD1E6"/>
                </a:solidFill>
                <a:latin typeface="Fira Sans" pitchFamily="34" charset="0"/>
                <a:ea typeface="Fira Sans" pitchFamily="34" charset="-122"/>
                <a:cs typeface="Fira Sans" pitchFamily="34" charset="-120"/>
              </a:rPr>
              <a:t>10 dəqiqə</a:t>
            </a:r>
            <a:r>
              <a:rPr lang="en-US" sz="1750" dirty="0">
                <a:solidFill>
                  <a:srgbClr val="DAD1E6"/>
                </a:solidFill>
                <a:latin typeface="Fira Sans" pitchFamily="34" charset="0"/>
                <a:ea typeface="Fira Sans" pitchFamily="34" charset="-122"/>
                <a:cs typeface="Fira Sans" pitchFamily="34" charset="-120"/>
              </a:rPr>
              <a:t> ərzində təcrübəsizlərə öyrədilə bilməyən hər hansı bir sistemin çox mürəkkəb olduğunu bildirən qaydadır.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31862"/>
          </a:xfrm>
          <a:prstGeom prst="rect">
            <a:avLst/>
          </a:prstGeom>
          <a:solidFill>
            <a:srgbClr val="241631"/>
          </a:solidFill>
        </p:spPr>
      </p:sp>
      <p:pic>
        <p:nvPicPr>
          <p:cNvPr id="4" name="Image 0" descr="preencoded.png"/>
          <p:cNvPicPr>
            <a:picLocks noChangeAspect="1"/>
          </p:cNvPicPr>
          <p:nvPr/>
        </p:nvPicPr>
        <p:blipFill>
          <a:blip r:embed="rId1"/>
          <a:stretch>
            <a:fillRect/>
          </a:stretch>
        </p:blipFill>
        <p:spPr>
          <a:xfrm>
            <a:off x="-7620" y="0"/>
            <a:ext cx="3657600" cy="8231862"/>
          </a:xfrm>
          <a:prstGeom prst="rect">
            <a:avLst/>
          </a:prstGeom>
        </p:spPr>
      </p:pic>
      <p:sp>
        <p:nvSpPr>
          <p:cNvPr id="5" name="Text 2"/>
          <p:cNvSpPr/>
          <p:nvPr/>
        </p:nvSpPr>
        <p:spPr>
          <a:xfrm>
            <a:off x="4934664" y="487323"/>
            <a:ext cx="4430792" cy="553760"/>
          </a:xfrm>
          <a:prstGeom prst="rect">
            <a:avLst/>
          </a:prstGeom>
          <a:noFill/>
        </p:spPr>
        <p:txBody>
          <a:bodyPr wrap="none" rtlCol="0" anchor="t"/>
          <a:lstStyle/>
          <a:p>
            <a:pPr marL="0" indent="0">
              <a:lnSpc>
                <a:spcPts val="4360"/>
              </a:lnSpc>
              <a:buNone/>
            </a:pPr>
            <a:r>
              <a:rPr lang="en-US" sz="3490" b="1" i="1" dirty="0">
                <a:solidFill>
                  <a:srgbClr val="FF726D"/>
                </a:solidFill>
                <a:latin typeface="Inconsolata" pitchFamily="34" charset="0"/>
                <a:ea typeface="Inconsolata" pitchFamily="34" charset="-122"/>
                <a:cs typeface="Inconsolata" pitchFamily="34" charset="-120"/>
              </a:rPr>
              <a:t>80/20 Qaydası</a:t>
            </a:r>
            <a:endParaRPr lang="en-US" sz="3490" dirty="0"/>
          </a:p>
        </p:txBody>
      </p:sp>
      <p:sp>
        <p:nvSpPr>
          <p:cNvPr id="6" name="Text 3"/>
          <p:cNvSpPr/>
          <p:nvPr/>
        </p:nvSpPr>
        <p:spPr>
          <a:xfrm>
            <a:off x="4934664" y="1306830"/>
            <a:ext cx="8418552" cy="567214"/>
          </a:xfrm>
          <a:prstGeom prst="rect">
            <a:avLst/>
          </a:prstGeom>
          <a:noFill/>
        </p:spPr>
        <p:txBody>
          <a:bodyPr wrap="square" rtlCol="0" anchor="t"/>
          <a:lstStyle/>
          <a:p>
            <a:pPr marL="0" indent="0">
              <a:lnSpc>
                <a:spcPts val="2235"/>
              </a:lnSpc>
              <a:buNone/>
            </a:pPr>
            <a:r>
              <a:rPr lang="en-US" sz="1395" b="1" i="1" dirty="0">
                <a:solidFill>
                  <a:srgbClr val="DAD1E6"/>
                </a:solidFill>
                <a:latin typeface="Fira Sans" pitchFamily="34" charset="0"/>
                <a:ea typeface="Fira Sans" pitchFamily="34" charset="-122"/>
                <a:cs typeface="Fira Sans" pitchFamily="34" charset="-120"/>
              </a:rPr>
              <a:t>80/20 Qaydası </a:t>
            </a:r>
            <a:r>
              <a:rPr lang="en-US" sz="1395" i="1" dirty="0">
                <a:solidFill>
                  <a:srgbClr val="DAD1E6"/>
                </a:solidFill>
                <a:latin typeface="Fira Sans" pitchFamily="34" charset="0"/>
                <a:ea typeface="Fira Sans" pitchFamily="34" charset="-122"/>
                <a:cs typeface="Fira Sans" pitchFamily="34" charset="-120"/>
              </a:rPr>
              <a:t>dedikdə “İstifadəçilərin 80%-i məhsul xüsusiyyətlərinizin 20%-ni istifadə edəcək.” fikri nəzərdə tutulur. Dizayn qiymətləndirmə metodları aşağıdakılardır.</a:t>
            </a:r>
            <a:endParaRPr lang="en-US" sz="1395" dirty="0"/>
          </a:p>
        </p:txBody>
      </p:sp>
      <p:pic>
        <p:nvPicPr>
          <p:cNvPr id="7" name="Image 1" descr="preencoded.png"/>
          <p:cNvPicPr>
            <a:picLocks noChangeAspect="1"/>
          </p:cNvPicPr>
          <p:nvPr/>
        </p:nvPicPr>
        <p:blipFill>
          <a:blip r:embed="rId2"/>
          <a:stretch>
            <a:fillRect/>
          </a:stretch>
        </p:blipFill>
        <p:spPr>
          <a:xfrm>
            <a:off x="4934664" y="2073354"/>
            <a:ext cx="886063" cy="1417796"/>
          </a:xfrm>
          <a:prstGeom prst="rect">
            <a:avLst/>
          </a:prstGeom>
        </p:spPr>
      </p:pic>
      <p:sp>
        <p:nvSpPr>
          <p:cNvPr id="8" name="Text 4"/>
          <p:cNvSpPr/>
          <p:nvPr/>
        </p:nvSpPr>
        <p:spPr>
          <a:xfrm>
            <a:off x="6086475" y="2250519"/>
            <a:ext cx="3211116" cy="276939"/>
          </a:xfrm>
          <a:prstGeom prst="rect">
            <a:avLst/>
          </a:prstGeom>
          <a:noFill/>
        </p:spPr>
        <p:txBody>
          <a:bodyPr wrap="none" rtlCol="0" anchor="t"/>
          <a:lstStyle/>
          <a:p>
            <a:pPr marL="0" indent="0" algn="l">
              <a:lnSpc>
                <a:spcPts val="2180"/>
              </a:lnSpc>
              <a:buNone/>
            </a:pPr>
            <a:r>
              <a:rPr lang="en-US" sz="1745" b="1" i="1" dirty="0">
                <a:solidFill>
                  <a:srgbClr val="FF726D"/>
                </a:solidFill>
                <a:latin typeface="Inconsolata" pitchFamily="34" charset="0"/>
                <a:ea typeface="Inconsolata" pitchFamily="34" charset="-122"/>
                <a:cs typeface="Inconsolata" pitchFamily="34" charset="-120"/>
              </a:rPr>
              <a:t>· Model əsaslı qiymətləndirmə</a:t>
            </a:r>
            <a:endParaRPr lang="en-US" sz="1745" dirty="0"/>
          </a:p>
        </p:txBody>
      </p:sp>
      <p:pic>
        <p:nvPicPr>
          <p:cNvPr id="9" name="Image 2" descr="preencoded.png"/>
          <p:cNvPicPr>
            <a:picLocks noChangeAspect="1"/>
          </p:cNvPicPr>
          <p:nvPr/>
        </p:nvPicPr>
        <p:blipFill>
          <a:blip r:embed="rId3"/>
          <a:stretch>
            <a:fillRect/>
          </a:stretch>
        </p:blipFill>
        <p:spPr>
          <a:xfrm>
            <a:off x="4934664" y="3491151"/>
            <a:ext cx="886063" cy="1417796"/>
          </a:xfrm>
          <a:prstGeom prst="rect">
            <a:avLst/>
          </a:prstGeom>
        </p:spPr>
      </p:pic>
      <p:sp>
        <p:nvSpPr>
          <p:cNvPr id="10" name="Text 5"/>
          <p:cNvSpPr/>
          <p:nvPr/>
        </p:nvSpPr>
        <p:spPr>
          <a:xfrm>
            <a:off x="6086475" y="3668316"/>
            <a:ext cx="2215396" cy="276939"/>
          </a:xfrm>
          <a:prstGeom prst="rect">
            <a:avLst/>
          </a:prstGeom>
          <a:noFill/>
        </p:spPr>
        <p:txBody>
          <a:bodyPr wrap="none" rtlCol="0" anchor="t"/>
          <a:lstStyle/>
          <a:p>
            <a:pPr marL="0" indent="0" algn="l">
              <a:lnSpc>
                <a:spcPts val="2180"/>
              </a:lnSpc>
              <a:buNone/>
            </a:pPr>
            <a:r>
              <a:rPr lang="en-US" sz="1745" b="1" i="1" dirty="0">
                <a:solidFill>
                  <a:srgbClr val="FF726D"/>
                </a:solidFill>
                <a:latin typeface="Inconsolata" pitchFamily="34" charset="0"/>
                <a:ea typeface="Inconsolata" pitchFamily="34" charset="-122"/>
                <a:cs typeface="Inconsolata" pitchFamily="34" charset="-120"/>
              </a:rPr>
              <a:t>· Koqnitiv Tədqiqat</a:t>
            </a:r>
            <a:endParaRPr lang="en-US" sz="1745" dirty="0"/>
          </a:p>
        </p:txBody>
      </p:sp>
      <p:pic>
        <p:nvPicPr>
          <p:cNvPr id="11" name="Image 3" descr="preencoded.png"/>
          <p:cNvPicPr>
            <a:picLocks noChangeAspect="1"/>
          </p:cNvPicPr>
          <p:nvPr/>
        </p:nvPicPr>
        <p:blipFill>
          <a:blip r:embed="rId4"/>
          <a:stretch>
            <a:fillRect/>
          </a:stretch>
        </p:blipFill>
        <p:spPr>
          <a:xfrm>
            <a:off x="4934664" y="4908947"/>
            <a:ext cx="886063" cy="1417796"/>
          </a:xfrm>
          <a:prstGeom prst="rect">
            <a:avLst/>
          </a:prstGeom>
        </p:spPr>
      </p:pic>
      <p:sp>
        <p:nvSpPr>
          <p:cNvPr id="12" name="Text 6"/>
          <p:cNvSpPr/>
          <p:nvPr/>
        </p:nvSpPr>
        <p:spPr>
          <a:xfrm>
            <a:off x="6086475" y="5086112"/>
            <a:ext cx="2768203" cy="276939"/>
          </a:xfrm>
          <a:prstGeom prst="rect">
            <a:avLst/>
          </a:prstGeom>
          <a:noFill/>
        </p:spPr>
        <p:txBody>
          <a:bodyPr wrap="none" rtlCol="0" anchor="t"/>
          <a:lstStyle/>
          <a:p>
            <a:pPr marL="0" indent="0" algn="l">
              <a:lnSpc>
                <a:spcPts val="2180"/>
              </a:lnSpc>
              <a:buNone/>
            </a:pPr>
            <a:r>
              <a:rPr lang="en-US" sz="1745" b="1" i="1" dirty="0">
                <a:solidFill>
                  <a:srgbClr val="FF726D"/>
                </a:solidFill>
                <a:latin typeface="Inconsolata" pitchFamily="34" charset="0"/>
                <a:ea typeface="Inconsolata" pitchFamily="34" charset="-122"/>
                <a:cs typeface="Inconsolata" pitchFamily="34" charset="-120"/>
              </a:rPr>
              <a:t>· Evristik qiymətləndirmə</a:t>
            </a:r>
            <a:endParaRPr lang="en-US" sz="1745" dirty="0"/>
          </a:p>
        </p:txBody>
      </p:sp>
      <p:pic>
        <p:nvPicPr>
          <p:cNvPr id="13" name="Image 4" descr="preencoded.png"/>
          <p:cNvPicPr>
            <a:picLocks noChangeAspect="1"/>
          </p:cNvPicPr>
          <p:nvPr/>
        </p:nvPicPr>
        <p:blipFill>
          <a:blip r:embed="rId5"/>
          <a:stretch>
            <a:fillRect/>
          </a:stretch>
        </p:blipFill>
        <p:spPr>
          <a:xfrm>
            <a:off x="4934664" y="6326743"/>
            <a:ext cx="886063" cy="1417796"/>
          </a:xfrm>
          <a:prstGeom prst="rect">
            <a:avLst/>
          </a:prstGeom>
        </p:spPr>
      </p:pic>
      <p:sp>
        <p:nvSpPr>
          <p:cNvPr id="14" name="Text 7"/>
          <p:cNvSpPr/>
          <p:nvPr/>
        </p:nvSpPr>
        <p:spPr>
          <a:xfrm>
            <a:off x="6086475" y="6503908"/>
            <a:ext cx="2657475" cy="276939"/>
          </a:xfrm>
          <a:prstGeom prst="rect">
            <a:avLst/>
          </a:prstGeom>
          <a:noFill/>
        </p:spPr>
        <p:txBody>
          <a:bodyPr wrap="none" rtlCol="0" anchor="t"/>
          <a:lstStyle/>
          <a:p>
            <a:pPr marL="0" indent="0" algn="l">
              <a:lnSpc>
                <a:spcPts val="2180"/>
              </a:lnSpc>
              <a:buNone/>
            </a:pPr>
            <a:r>
              <a:rPr lang="en-US" sz="1745" b="1" i="1" dirty="0">
                <a:solidFill>
                  <a:srgbClr val="FF726D"/>
                </a:solidFill>
                <a:latin typeface="Inconsolata" pitchFamily="34" charset="0"/>
                <a:ea typeface="Inconsolata" pitchFamily="34" charset="-122"/>
                <a:cs typeface="Inconsolata" pitchFamily="34" charset="-120"/>
              </a:rPr>
              <a:t>· Empirik qiymətləndirmə</a:t>
            </a:r>
            <a:endParaRPr lang="en-US" sz="174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2196</Words>
  <Application>WPS Presentation</Application>
  <PresentationFormat>On-screen Show (16:9)</PresentationFormat>
  <Paragraphs>58</Paragraphs>
  <Slides>4</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vt:i4>
      </vt:variant>
    </vt:vector>
  </HeadingPairs>
  <TitlesOfParts>
    <vt:vector size="19" baseType="lpstr">
      <vt:lpstr>Arial</vt:lpstr>
      <vt:lpstr>SimSun</vt:lpstr>
      <vt:lpstr>Wingdings</vt:lpstr>
      <vt:lpstr>Inconsolata</vt:lpstr>
      <vt:lpstr>Segoe Print</vt:lpstr>
      <vt:lpstr>Inconsolata</vt:lpstr>
      <vt:lpstr>Inconsolata</vt:lpstr>
      <vt:lpstr>Fira Sans</vt:lpstr>
      <vt:lpstr>Fira Sans</vt:lpstr>
      <vt:lpstr>Fira Sans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GHIDORAH</cp:lastModifiedBy>
  <cp:revision>2</cp:revision>
  <dcterms:created xsi:type="dcterms:W3CDTF">2024-05-16T20:32:00Z</dcterms:created>
  <dcterms:modified xsi:type="dcterms:W3CDTF">2024-05-16T20:34:57Z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37C4144D88584B9AA58FDEDB439D3667_12</vt:lpwstr>
  </property>
  <property fmtid="{D5CDD505-2E9C-101B-9397-08002B2CF9AE}" pid="3" name="KSOProductBuildVer">
    <vt:lpwstr>1033-12.2.0.16909</vt:lpwstr>
  </property>
</Properties>
</file>