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1"/>
  </p:notesMasterIdLst>
  <p:sldIdLst>
    <p:sldId id="256" r:id="rId2"/>
    <p:sldId id="258" r:id="rId3"/>
    <p:sldId id="262" r:id="rId4"/>
    <p:sldId id="305" r:id="rId5"/>
    <p:sldId id="306" r:id="rId6"/>
    <p:sldId id="307" r:id="rId7"/>
    <p:sldId id="266" r:id="rId8"/>
    <p:sldId id="269" r:id="rId9"/>
    <p:sldId id="308" r:id="rId10"/>
  </p:sldIdLst>
  <p:sldSz cx="9144000" cy="5143500" type="screen16x9"/>
  <p:notesSz cx="6858000" cy="9144000"/>
  <p:embeddedFontLst>
    <p:embeddedFont>
      <p:font typeface="Montserrat ExtraBold" charset="-94"/>
      <p:bold r:id="rId12"/>
      <p:boldItalic r:id="rId13"/>
    </p:embeddedFont>
    <p:embeddedFont>
      <p:font typeface="Montserrat" pitchFamily="2" charset="0"/>
      <p:regular r:id="rId14"/>
    </p:embeddedFont>
    <p:embeddedFont>
      <p:font typeface="Montserrat ExtraLight" charset="-94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138AD381-8CCF-49C8-BA10-BFBC011D02D2}">
  <a:tblStyle styleId="{138AD381-8CCF-49C8-BA10-BFBC011D02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f9262ee2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f9262ee2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f9262ee2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f9262ee2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5337175" y="1297125"/>
            <a:ext cx="2837400" cy="12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5337175" y="2593875"/>
            <a:ext cx="2837400" cy="12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353849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353849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2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idx="4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5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6" hasCustomPrompt="1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7" hasCustomPrompt="1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APTION_ONLY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6" r:id="rId5"/>
    <p:sldLayoutId id="2147483658" r:id="rId6"/>
    <p:sldLayoutId id="2147483660" r:id="rId7"/>
    <p:sldLayoutId id="214748366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 smtClean="0"/>
              <a:t>Əməliyyat</a:t>
            </a:r>
            <a:endParaRPr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b="1" dirty="0" smtClean="0">
                <a:latin typeface="Montserrat ExtraBold" charset="-94"/>
              </a:rPr>
              <a:t>İnformasiya texnologiyaları</a:t>
            </a:r>
            <a:endParaRPr b="1">
              <a:latin typeface="Montserrat ExtraBold" charset="-94"/>
            </a:endParaRPr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941650" y="2624374"/>
            <a:ext cx="3260700" cy="633176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 smtClean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Sistemləri</a:t>
            </a:r>
            <a:endParaRPr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3581400" y="3181350"/>
            <a:ext cx="21432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az-Latn-AZ" b="1" dirty="0" smtClean="0"/>
              <a:t>Əməliyat sistemləri.</a:t>
            </a:r>
            <a:br>
              <a:rPr lang="az-Latn-AZ" b="1" dirty="0" smtClean="0"/>
            </a:br>
            <a:endParaRPr/>
          </a:p>
        </p:txBody>
      </p:sp>
      <p:sp>
        <p:nvSpPr>
          <p:cNvPr id="181" name="Google Shape;181;p40"/>
          <p:cNvSpPr txBox="1">
            <a:spLocks noGrp="1"/>
          </p:cNvSpPr>
          <p:nvPr>
            <p:ph type="title" idx="2"/>
          </p:nvPr>
        </p:nvSpPr>
        <p:spPr>
          <a:xfrm>
            <a:off x="6096000" y="3714750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az-Latn-AZ" b="1" dirty="0" smtClean="0"/>
              <a:t>Əməliyyat sistemlərinin tərkib hissələri. </a:t>
            </a:r>
            <a:r>
              <a:rPr lang="az-Latn-AZ" dirty="0" smtClean="0"/>
              <a:t/>
            </a:r>
            <a:br>
              <a:rPr lang="az-Latn-AZ" dirty="0" smtClean="0"/>
            </a:br>
            <a:endParaRPr/>
          </a:p>
        </p:txBody>
      </p:sp>
      <p:sp>
        <p:nvSpPr>
          <p:cNvPr id="183" name="Google Shape;183;p40"/>
          <p:cNvSpPr txBox="1">
            <a:spLocks noGrp="1"/>
          </p:cNvSpPr>
          <p:nvPr>
            <p:ph type="title" idx="4"/>
          </p:nvPr>
        </p:nvSpPr>
        <p:spPr>
          <a:xfrm>
            <a:off x="1143000" y="3409950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az-Latn-AZ" b="1" dirty="0" smtClean="0"/>
              <a:t>Əməliyyat sistemlərinin tarixi</a:t>
            </a:r>
            <a:r>
              <a:rPr lang="az-Latn-AZ" dirty="0" smtClean="0"/>
              <a:t>.</a:t>
            </a:r>
            <a:br>
              <a:rPr lang="az-Latn-AZ" dirty="0" smtClean="0"/>
            </a:br>
            <a:endParaRPr/>
          </a:p>
        </p:txBody>
      </p:sp>
      <p:sp>
        <p:nvSpPr>
          <p:cNvPr id="185" name="Google Shape;185;p40"/>
          <p:cNvSpPr txBox="1">
            <a:spLocks noGrp="1"/>
          </p:cNvSpPr>
          <p:nvPr>
            <p:ph type="title" idx="7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6" name="Google Shape;186;p40"/>
          <p:cNvSpPr txBox="1">
            <a:spLocks noGrp="1"/>
          </p:cNvSpPr>
          <p:nvPr>
            <p:ph type="title" idx="8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187" name="Google Shape;187;p40"/>
          <p:cNvCxnSpPr/>
          <p:nvPr/>
        </p:nvCxnSpPr>
        <p:spPr>
          <a:xfrm>
            <a:off x="1883350" y="254616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4373400" y="254616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9" name="Google Shape;189;p40"/>
          <p:cNvCxnSpPr/>
          <p:nvPr/>
        </p:nvCxnSpPr>
        <p:spPr>
          <a:xfrm>
            <a:off x="6863450" y="254616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az-Latn-AZ" b="1" dirty="0" smtClean="0"/>
              <a:t>Əməliyyat sistemlərinin tarixi</a:t>
            </a:r>
            <a:r>
              <a:rPr lang="az-Latn-AZ" dirty="0" smtClean="0"/>
              <a:t>.</a:t>
            </a:r>
            <a:br>
              <a:rPr lang="az-Latn-AZ" dirty="0" smtClean="0"/>
            </a:br>
            <a:r>
              <a:rPr lang="az-Latn-AZ" dirty="0" smtClean="0"/>
              <a:t/>
            </a:r>
            <a:br>
              <a:rPr lang="az-Latn-AZ" dirty="0" smtClean="0"/>
            </a:br>
            <a:endParaRPr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14400" y="1657350"/>
            <a:ext cx="4946400" cy="3198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b="1" dirty="0" smtClean="0">
                <a:solidFill>
                  <a:schemeClr val="tx2">
                    <a:lumMod val="75000"/>
                  </a:schemeClr>
                </a:solidFill>
              </a:rPr>
              <a:t>1 ci</a:t>
            </a:r>
            <a:r>
              <a:rPr lang="az-Latn-AZ" b="1" dirty="0" smtClean="0">
                <a:solidFill>
                  <a:schemeClr val="tx2">
                    <a:lumMod val="75000"/>
                  </a:schemeClr>
                </a:solidFill>
              </a:rPr>
              <a:t> nəsil kompyuterləri (1940-1950)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b="1" dirty="0" smtClean="0"/>
              <a:t>1940 cı ildə İlk kompyuterlər tanıdıldıqda onlar əməliyyat sistemləri olmadan işləyirdi və bütün prqramlaşdırma sadəcə mexanizm dili ilə işləyirdi</a:t>
            </a:r>
            <a:r>
              <a:rPr lang="en-US" b="1" dirty="0" smtClean="0"/>
              <a:t>.</a:t>
            </a:r>
            <a:endParaRPr lang="az-Latn-AZ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2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ci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n</a:t>
            </a:r>
            <a:r>
              <a:rPr lang="az-Latn-AZ" b="1" dirty="0" smtClean="0">
                <a:solidFill>
                  <a:schemeClr val="tx2">
                    <a:lumMod val="75000"/>
                  </a:schemeClr>
                </a:solidFill>
              </a:rPr>
              <a:t>əsil kompyuterlər(1955-1965)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b="1" dirty="0" smtClean="0"/>
              <a:t>1950 ci ildə ilk əməliyyat sistemi tanıdıldı və o GMOS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a</a:t>
            </a:r>
            <a:r>
              <a:rPr lang="az-Latn-AZ" b="1" dirty="0" smtClean="0"/>
              <a:t>dlanırdı</a:t>
            </a:r>
            <a:r>
              <a:rPr lang="en-US" b="1" dirty="0" smtClean="0"/>
              <a:t>.</a:t>
            </a:r>
            <a:endParaRPr lang="az-Latn-AZ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z-Latn-AZ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b="1" dirty="0" smtClean="0">
                <a:solidFill>
                  <a:schemeClr val="tx2">
                    <a:lumMod val="75000"/>
                  </a:schemeClr>
                </a:solidFill>
              </a:rPr>
              <a:t>3 cü nəsil kompyuterlər(1965-1980)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b="1" dirty="0" smtClean="0"/>
              <a:t>1960 cı illərin sonlarında artıq sistem dizaynerləri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b="1" dirty="0" smtClean="0"/>
              <a:t>Multi proqramlaşdırmanı inkişaf etdirmişdilər hansıki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b="1" dirty="0" smtClean="0"/>
              <a:t>Bununla onlar eyni anda birdən çox işi icra ede bilirdilər</a:t>
            </a:r>
            <a:r>
              <a:rPr lang="en-US" b="1" dirty="0" smtClean="0"/>
              <a:t>.</a:t>
            </a:r>
            <a:endParaRPr lang="az-Latn-AZ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az-Latn-AZ" b="1" dirty="0" smtClean="0"/>
              <a:t>Əməliyyat </a:t>
            </a:r>
            <a:r>
              <a:rPr lang="az-Latn-AZ" b="1" dirty="0" smtClean="0"/>
              <a:t>sistemləri</a:t>
            </a:r>
            <a:r>
              <a:rPr lang="az-Latn-AZ" dirty="0" smtClean="0"/>
              <a:t>.</a:t>
            </a:r>
            <a:r>
              <a:rPr lang="az-Latn-AZ" dirty="0" smtClean="0"/>
              <a:t/>
            </a:r>
            <a:br>
              <a:rPr lang="az-Latn-AZ" dirty="0" smtClean="0"/>
            </a:br>
            <a:r>
              <a:rPr lang="az-Latn-AZ" dirty="0" smtClean="0"/>
              <a:t/>
            </a:r>
            <a:br>
              <a:rPr lang="az-Latn-AZ" dirty="0" smtClean="0"/>
            </a:br>
            <a:endParaRPr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90600" y="1047750"/>
            <a:ext cx="4894300" cy="3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b="1" dirty="0" smtClean="0"/>
              <a:t>Kompüterlərin ümumi işini idarə edən </a:t>
            </a:r>
            <a:r>
              <a:rPr lang="az-Latn-AZ" b="1" dirty="0" smtClean="0">
                <a:solidFill>
                  <a:schemeClr val="tx2">
                    <a:lumMod val="75000"/>
                  </a:schemeClr>
                </a:solidFill>
              </a:rPr>
              <a:t>proqramdır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az-Latn-AZ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b="1" dirty="0" smtClean="0"/>
              <a:t>Hal hazırda ən geniş yayılmış əməliyyat sistemi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Microsoft</a:t>
            </a:r>
            <a:r>
              <a:rPr lang="en-US" b="1" dirty="0" smtClean="0"/>
              <a:t> t</a:t>
            </a:r>
            <a:r>
              <a:rPr lang="az-Latn-AZ" b="1" dirty="0" smtClean="0"/>
              <a:t>ərəfindən təmin edilən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Windows </a:t>
            </a:r>
            <a:r>
              <a:rPr lang="az-Latn-AZ" b="1" dirty="0" smtClean="0"/>
              <a:t>Əməiyyat sistemidir</a:t>
            </a:r>
            <a:r>
              <a:rPr lang="en-US" b="1" dirty="0" smtClean="0"/>
              <a:t>.</a:t>
            </a:r>
            <a:r>
              <a:rPr lang="az-Latn-AZ" b="1" dirty="0" smtClean="0">
                <a:solidFill>
                  <a:schemeClr val="tx2">
                    <a:lumMod val="75000"/>
                  </a:schemeClr>
                </a:solidFill>
              </a:rPr>
              <a:t>Əməliyyat sistemi </a:t>
            </a:r>
            <a:r>
              <a:rPr lang="az-Latn-AZ" b="1" dirty="0" smtClean="0"/>
              <a:t>əməliyyatların aparıcısıdır</a:t>
            </a:r>
            <a:r>
              <a:rPr lang="en-US" b="1" dirty="0" smtClean="0"/>
              <a:t>.</a:t>
            </a:r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az-Latn-AZ" b="1" dirty="0" smtClean="0"/>
              <a:t>və xidmət prqram vasitələrinin toplusudur və insan arasında əlaqənin mümkün olduğu ən mühüm proqramlardan biridir</a:t>
            </a:r>
            <a:r>
              <a:rPr lang="en-US" dirty="0" smtClean="0"/>
              <a:t>.</a:t>
            </a:r>
            <a:endParaRPr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az-Latn-AZ" b="1" dirty="0" smtClean="0"/>
              <a:t>Əməliyyat sisteminin tərkib hissələri</a:t>
            </a:r>
            <a:r>
              <a:rPr lang="az-Latn-AZ" dirty="0" smtClean="0"/>
              <a:t>.</a:t>
            </a:r>
            <a:r>
              <a:rPr lang="az-Latn-AZ" dirty="0" smtClean="0"/>
              <a:t/>
            </a:r>
            <a:br>
              <a:rPr lang="az-Latn-AZ" dirty="0" smtClean="0"/>
            </a:br>
            <a:r>
              <a:rPr lang="az-Latn-AZ" dirty="0" smtClean="0"/>
              <a:t/>
            </a:r>
            <a:br>
              <a:rPr lang="az-Latn-AZ" dirty="0" smtClean="0"/>
            </a:br>
            <a:endParaRPr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38500" y="1659274"/>
            <a:ext cx="4946400" cy="3198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az-Latn-AZ" b="1" dirty="0" smtClean="0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irincisi</a:t>
            </a:r>
            <a:r>
              <a:rPr lang="en-US" b="1" dirty="0" smtClean="0"/>
              <a:t>, </a:t>
            </a:r>
            <a:r>
              <a:rPr lang="en-US" b="1" dirty="0" err="1" smtClean="0"/>
              <a:t>proqramlaşdırma</a:t>
            </a:r>
            <a:r>
              <a:rPr lang="en-US" b="1" dirty="0" smtClean="0"/>
              <a:t> </a:t>
            </a:r>
            <a:r>
              <a:rPr lang="en-US" b="1" dirty="0" err="1" smtClean="0"/>
              <a:t>dilindən</a:t>
            </a:r>
            <a:r>
              <a:rPr lang="en-US" b="1" dirty="0" smtClean="0"/>
              <a:t> </a:t>
            </a:r>
            <a:r>
              <a:rPr lang="en-US" b="1" dirty="0" err="1" smtClean="0"/>
              <a:t>maşın</a:t>
            </a:r>
            <a:r>
              <a:rPr lang="en-US" b="1" dirty="0" smtClean="0"/>
              <a:t> </a:t>
            </a:r>
            <a:r>
              <a:rPr lang="en-US" b="1" dirty="0" err="1" smtClean="0"/>
              <a:t>kodlarının</a:t>
            </a:r>
            <a:r>
              <a:rPr lang="en-US" b="1" dirty="0" smtClean="0"/>
              <a:t> </a:t>
            </a:r>
            <a:r>
              <a:rPr lang="en-US" b="1" dirty="0" err="1" smtClean="0"/>
              <a:t>dilinə</a:t>
            </a:r>
            <a:r>
              <a:rPr lang="en-US" b="1" dirty="0" smtClean="0"/>
              <a:t> </a:t>
            </a:r>
            <a:r>
              <a:rPr lang="en-US" b="1" dirty="0" err="1" smtClean="0"/>
              <a:t>keçən</a:t>
            </a:r>
            <a:r>
              <a:rPr lang="en-US" b="1" dirty="0" smtClean="0"/>
              <a:t> </a:t>
            </a:r>
            <a:r>
              <a:rPr lang="en-US" b="1" dirty="0" err="1" smtClean="0"/>
              <a:t>nüvə</a:t>
            </a:r>
            <a:r>
              <a:rPr lang="en-US" b="1" dirty="0" smtClean="0"/>
              <a:t>, </a:t>
            </a:r>
            <a:r>
              <a:rPr lang="en-US" b="1" dirty="0" err="1" smtClean="0"/>
              <a:t>əmr</a:t>
            </a:r>
            <a:r>
              <a:rPr lang="en-US" b="1" dirty="0" smtClean="0"/>
              <a:t> </a:t>
            </a:r>
            <a:r>
              <a:rPr lang="en-US" b="1" dirty="0" err="1" smtClean="0"/>
              <a:t>tərcüməçisi</a:t>
            </a:r>
            <a:r>
              <a:rPr lang="en-US" b="1" dirty="0" smtClean="0"/>
              <a:t>, "</a:t>
            </a:r>
            <a:r>
              <a:rPr lang="en-US" b="1" dirty="0" err="1" smtClean="0"/>
              <a:t>tərcüməçi"dir</a:t>
            </a:r>
            <a:r>
              <a:rPr lang="en-US" b="1" dirty="0" smtClean="0"/>
              <a:t>;</a:t>
            </a:r>
            <a:endParaRPr lang="ru-RU" b="1" dirty="0" smtClean="0"/>
          </a:p>
          <a:p>
            <a:r>
              <a:rPr lang="az-Latn-AZ" b="1" dirty="0" smtClean="0">
                <a:solidFill>
                  <a:schemeClr val="tx2">
                    <a:lumMod val="75000"/>
                  </a:schemeClr>
                </a:solidFill>
              </a:rPr>
              <a:t>İ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kincisi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/>
              <a:t>- </a:t>
            </a:r>
            <a:r>
              <a:rPr lang="en-US" b="1" dirty="0" err="1" smtClean="0"/>
              <a:t>kompüteri</a:t>
            </a:r>
            <a:r>
              <a:rPr lang="en-US" b="1" dirty="0" smtClean="0"/>
              <a:t> </a:t>
            </a:r>
            <a:r>
              <a:rPr lang="en-US" b="1" dirty="0" err="1" smtClean="0"/>
              <a:t>təşkil</a:t>
            </a:r>
            <a:r>
              <a:rPr lang="en-US" b="1" dirty="0" smtClean="0"/>
              <a:t> </a:t>
            </a:r>
            <a:r>
              <a:rPr lang="en-US" b="1" dirty="0" err="1" smtClean="0"/>
              <a:t>edən</a:t>
            </a:r>
            <a:r>
              <a:rPr lang="en-US" b="1" dirty="0" smtClean="0"/>
              <a:t> </a:t>
            </a:r>
            <a:r>
              <a:rPr lang="en-US" b="1" dirty="0" err="1" smtClean="0"/>
              <a:t>müxtəlif</a:t>
            </a:r>
            <a:r>
              <a:rPr lang="en-US" b="1" dirty="0" smtClean="0"/>
              <a:t> </a:t>
            </a:r>
            <a:r>
              <a:rPr lang="en-US" b="1" dirty="0" err="1" smtClean="0"/>
              <a:t>qurğuları</a:t>
            </a:r>
            <a:r>
              <a:rPr lang="en-US" b="1" dirty="0" smtClean="0"/>
              <a:t> </a:t>
            </a:r>
            <a:r>
              <a:rPr lang="en-US" b="1" dirty="0" err="1" smtClean="0"/>
              <a:t>idarə</a:t>
            </a:r>
            <a:r>
              <a:rPr lang="en-US" b="1" dirty="0" smtClean="0"/>
              <a:t> </a:t>
            </a:r>
            <a:r>
              <a:rPr lang="en-US" b="1" dirty="0" err="1" smtClean="0"/>
              <a:t>etmək</a:t>
            </a:r>
            <a:r>
              <a:rPr lang="en-US" b="1" dirty="0" smtClean="0"/>
              <a:t> </a:t>
            </a:r>
            <a:r>
              <a:rPr lang="en-US" b="1" dirty="0" err="1" smtClean="0"/>
              <a:t>üçün</a:t>
            </a:r>
            <a:r>
              <a:rPr lang="en-US" b="1" dirty="0" smtClean="0"/>
              <a:t> </a:t>
            </a:r>
            <a:r>
              <a:rPr lang="en-US" b="1" dirty="0" err="1" smtClean="0"/>
              <a:t>nəzərdə</a:t>
            </a:r>
            <a:r>
              <a:rPr lang="en-US" b="1" dirty="0" smtClean="0"/>
              <a:t> </a:t>
            </a:r>
            <a:r>
              <a:rPr lang="en-US" b="1" dirty="0" err="1" smtClean="0"/>
              <a:t>tutulmuş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drayverlər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/>
              <a:t>adlanan</a:t>
            </a:r>
            <a:r>
              <a:rPr lang="en-US" b="1" dirty="0" smtClean="0"/>
              <a:t> </a:t>
            </a:r>
            <a:r>
              <a:rPr lang="en-US" b="1" dirty="0" err="1" smtClean="0"/>
              <a:t>ixtisaslaşdırılmış</a:t>
            </a:r>
            <a:r>
              <a:rPr lang="en-US" b="1" dirty="0" smtClean="0"/>
              <a:t> </a:t>
            </a:r>
            <a:r>
              <a:rPr lang="en-US" b="1" dirty="0" err="1" smtClean="0"/>
              <a:t>proqramlar</a:t>
            </a:r>
            <a:r>
              <a:rPr lang="en-US" b="1" dirty="0" smtClean="0"/>
              <a:t>. </a:t>
            </a:r>
            <a:r>
              <a:rPr lang="en-US" b="1" dirty="0" err="1" smtClean="0"/>
              <a:t>Buraya</a:t>
            </a:r>
            <a:r>
              <a:rPr lang="en-US" b="1" dirty="0" smtClean="0"/>
              <a:t> </a:t>
            </a:r>
            <a:r>
              <a:rPr lang="en-US" b="1" dirty="0" err="1" smtClean="0"/>
              <a:t>həm</a:t>
            </a:r>
            <a:r>
              <a:rPr lang="en-US" b="1" dirty="0" smtClean="0"/>
              <a:t> </a:t>
            </a:r>
            <a:r>
              <a:rPr lang="en-US" b="1" dirty="0" err="1" smtClean="0"/>
              <a:t>əməliyyat</a:t>
            </a:r>
            <a:r>
              <a:rPr lang="en-US" b="1" dirty="0" smtClean="0"/>
              <a:t> </a:t>
            </a:r>
            <a:r>
              <a:rPr lang="en-US" b="1" dirty="0" err="1" smtClean="0"/>
              <a:t>sisteminin</a:t>
            </a:r>
            <a:r>
              <a:rPr lang="en-US" b="1" dirty="0" smtClean="0"/>
              <a:t> </a:t>
            </a:r>
            <a:r>
              <a:rPr lang="en-US" b="1" dirty="0" err="1" smtClean="0"/>
              <a:t>özü</a:t>
            </a:r>
            <a:r>
              <a:rPr lang="en-US" b="1" dirty="0" smtClean="0"/>
              <a:t>, </a:t>
            </a:r>
            <a:r>
              <a:rPr lang="en-US" b="1" dirty="0" err="1" smtClean="0"/>
              <a:t>həm</a:t>
            </a:r>
            <a:r>
              <a:rPr lang="en-US" b="1" dirty="0" smtClean="0"/>
              <a:t> </a:t>
            </a:r>
            <a:r>
              <a:rPr lang="en-US" b="1" dirty="0" err="1" smtClean="0"/>
              <a:t>də</a:t>
            </a:r>
            <a:r>
              <a:rPr lang="en-US" b="1" dirty="0" smtClean="0"/>
              <a:t> </a:t>
            </a:r>
            <a:r>
              <a:rPr lang="en-US" b="1" dirty="0" err="1" smtClean="0"/>
              <a:t>proqramlar</a:t>
            </a:r>
            <a:r>
              <a:rPr lang="en-US" b="1" dirty="0" smtClean="0"/>
              <a:t> </a:t>
            </a:r>
            <a:r>
              <a:rPr lang="en-US" b="1" dirty="0" err="1" smtClean="0"/>
              <a:t>tərəfindən</a:t>
            </a:r>
            <a:r>
              <a:rPr lang="en-US" b="1" dirty="0" smtClean="0"/>
              <a:t> </a:t>
            </a:r>
            <a:r>
              <a:rPr lang="en-US" b="1" dirty="0" err="1" smtClean="0"/>
              <a:t>istifadə</a:t>
            </a:r>
            <a:r>
              <a:rPr lang="en-US" b="1" dirty="0" smtClean="0"/>
              <a:t> </a:t>
            </a:r>
            <a:r>
              <a:rPr lang="en-US" b="1" dirty="0" err="1" smtClean="0"/>
              <a:t>edilən</a:t>
            </a:r>
            <a:r>
              <a:rPr lang="en-US" b="1" dirty="0" smtClean="0"/>
              <a:t> </a:t>
            </a:r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kitabxanaları</a:t>
            </a:r>
            <a:r>
              <a:rPr lang="en-US" b="1" dirty="0" smtClean="0"/>
              <a:t> </a:t>
            </a:r>
            <a:r>
              <a:rPr lang="en-US" b="1" dirty="0" err="1" smtClean="0"/>
              <a:t>da</a:t>
            </a:r>
            <a:r>
              <a:rPr lang="en-US" b="1" dirty="0" smtClean="0"/>
              <a:t> </a:t>
            </a:r>
            <a:r>
              <a:rPr lang="en-US" b="1" dirty="0" err="1" smtClean="0"/>
              <a:t>daxildir</a:t>
            </a:r>
            <a:r>
              <a:rPr lang="en-US" b="1" dirty="0" smtClean="0"/>
              <a:t>;</a:t>
            </a:r>
            <a:endParaRPr lang="ru-RU" b="1" dirty="0" smtClean="0"/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az-Latn-AZ" b="1" dirty="0" smtClean="0">
                <a:solidFill>
                  <a:schemeClr val="tx2">
                    <a:lumMod val="75000"/>
                  </a:schemeClr>
                </a:solidFill>
              </a:rPr>
              <a:t>Ü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çüncü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/>
              <a:t>- </a:t>
            </a:r>
            <a:r>
              <a:rPr lang="en-US" b="1" dirty="0" err="1" smtClean="0"/>
              <a:t>istifadəçinin</a:t>
            </a:r>
            <a:r>
              <a:rPr lang="en-US" b="1" dirty="0" smtClean="0"/>
              <a:t> </a:t>
            </a:r>
            <a:r>
              <a:rPr lang="en-US" b="1" dirty="0" err="1" smtClean="0"/>
              <a:t>ünsiyyət</a:t>
            </a:r>
            <a:r>
              <a:rPr lang="en-US" b="1" dirty="0" smtClean="0"/>
              <a:t> </a:t>
            </a:r>
            <a:r>
              <a:rPr lang="en-US" b="1" dirty="0" err="1" smtClean="0"/>
              <a:t>qurduğu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sistem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qabığı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interfeys</a:t>
            </a:r>
            <a:r>
              <a:rPr lang="en-US" b="1" dirty="0" smtClean="0"/>
              <a:t>. (</a:t>
            </a:r>
            <a:r>
              <a:rPr lang="en-US" b="1" dirty="0" err="1" smtClean="0"/>
              <a:t>Başqa</a:t>
            </a:r>
            <a:r>
              <a:rPr lang="en-US" b="1" dirty="0" smtClean="0"/>
              <a:t> </a:t>
            </a:r>
            <a:r>
              <a:rPr lang="en-US" b="1" dirty="0" err="1" smtClean="0"/>
              <a:t>sözlə</a:t>
            </a:r>
            <a:r>
              <a:rPr lang="en-US" b="1" dirty="0" smtClean="0"/>
              <a:t>, </a:t>
            </a:r>
            <a:r>
              <a:rPr lang="en-US" b="1" dirty="0" err="1" smtClean="0"/>
              <a:t>bu</a:t>
            </a:r>
            <a:r>
              <a:rPr lang="en-US" b="1" dirty="0" smtClean="0"/>
              <a:t> </a:t>
            </a:r>
            <a:r>
              <a:rPr lang="en-US" b="1" dirty="0" err="1" smtClean="0"/>
              <a:t>istifadəçi</a:t>
            </a:r>
            <a:r>
              <a:rPr lang="en-US" b="1" dirty="0" smtClean="0"/>
              <a:t> </a:t>
            </a:r>
            <a:r>
              <a:rPr lang="en-US" b="1" dirty="0" err="1" smtClean="0"/>
              <a:t>üçün</a:t>
            </a:r>
            <a:r>
              <a:rPr lang="en-US" b="1" dirty="0" smtClean="0"/>
              <a:t> </a:t>
            </a:r>
            <a:r>
              <a:rPr lang="en-US" b="1" dirty="0" err="1" smtClean="0"/>
              <a:t>darıxdırıcı</a:t>
            </a:r>
            <a:r>
              <a:rPr lang="en-US" b="1" dirty="0" smtClean="0"/>
              <a:t> </a:t>
            </a:r>
            <a:r>
              <a:rPr lang="en-US" b="1" dirty="0" err="1" smtClean="0"/>
              <a:t>və</a:t>
            </a:r>
            <a:r>
              <a:rPr lang="en-US" b="1" dirty="0" smtClean="0"/>
              <a:t> </a:t>
            </a:r>
            <a:r>
              <a:rPr lang="en-US" b="1" dirty="0" err="1" smtClean="0"/>
              <a:t>maraqsız</a:t>
            </a:r>
            <a:r>
              <a:rPr lang="en-US" b="1" dirty="0" smtClean="0"/>
              <a:t> </a:t>
            </a:r>
            <a:r>
              <a:rPr lang="en-US" b="1" dirty="0" err="1" smtClean="0"/>
              <a:t>bir</a:t>
            </a:r>
            <a:r>
              <a:rPr lang="en-US" b="1" dirty="0" smtClean="0"/>
              <a:t> </a:t>
            </a:r>
            <a:r>
              <a:rPr lang="en-US" b="1" dirty="0" err="1" smtClean="0"/>
              <a:t>nüvə</a:t>
            </a:r>
            <a:r>
              <a:rPr lang="en-US" b="1" dirty="0" smtClean="0"/>
              <a:t> </a:t>
            </a:r>
            <a:r>
              <a:rPr lang="en-US" b="1" dirty="0" err="1" smtClean="0"/>
              <a:t>yığan</a:t>
            </a:r>
            <a:r>
              <a:rPr lang="en-US" b="1" dirty="0" smtClean="0"/>
              <a:t> </a:t>
            </a:r>
            <a:r>
              <a:rPr lang="en-US" b="1" dirty="0" err="1" smtClean="0"/>
              <a:t>gözəl</a:t>
            </a:r>
            <a:r>
              <a:rPr lang="en-US" b="1" dirty="0" smtClean="0"/>
              <a:t> </a:t>
            </a:r>
            <a:r>
              <a:rPr lang="en-US" b="1" dirty="0" err="1" smtClean="0"/>
              <a:t>bir</a:t>
            </a:r>
            <a:r>
              <a:rPr lang="en-US" b="1" dirty="0" smtClean="0"/>
              <a:t> </a:t>
            </a:r>
            <a:r>
              <a:rPr lang="en-US" b="1" dirty="0" err="1" smtClean="0"/>
              <a:t>sarğıdır</a:t>
            </a:r>
            <a:r>
              <a:rPr lang="en-US" b="1" dirty="0" smtClean="0"/>
              <a:t>). </a:t>
            </a:r>
            <a:endParaRPr lang="ru-RU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az-Latn-AZ" b="1" dirty="0" smtClean="0"/>
              <a:t>Əməliyyat sistemlərinin qruplaşdırılması</a:t>
            </a:r>
            <a:r>
              <a:rPr lang="az-Latn-AZ" dirty="0" smtClean="0"/>
              <a:t>.</a:t>
            </a:r>
            <a:r>
              <a:rPr lang="az-Latn-AZ" dirty="0" smtClean="0"/>
              <a:t/>
            </a:r>
            <a:br>
              <a:rPr lang="az-Latn-AZ" dirty="0" smtClean="0"/>
            </a:br>
            <a:r>
              <a:rPr lang="az-Latn-AZ" dirty="0" smtClean="0"/>
              <a:t/>
            </a:r>
            <a:br>
              <a:rPr lang="az-Latn-AZ" dirty="0" smtClean="0"/>
            </a:br>
            <a:endParaRPr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38500" y="1276350"/>
            <a:ext cx="49464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>Prosessorların sayına görə:</a:t>
            </a:r>
          </a:p>
          <a:p>
            <a:pPr lvl="0"/>
            <a:r>
              <a:rPr lang="en-US" b="1" dirty="0" err="1" smtClean="0"/>
              <a:t>Bir</a:t>
            </a:r>
            <a:r>
              <a:rPr lang="en-US" b="1" dirty="0" smtClean="0"/>
              <a:t> </a:t>
            </a:r>
            <a:r>
              <a:rPr lang="en-US" b="1" dirty="0" err="1" smtClean="0"/>
              <a:t>prosessorlu</a:t>
            </a:r>
            <a:r>
              <a:rPr lang="en-US" b="1" dirty="0" smtClean="0"/>
              <a:t> ƏS;</a:t>
            </a:r>
            <a:endParaRPr lang="ru-RU" b="1" dirty="0" smtClean="0"/>
          </a:p>
          <a:p>
            <a:pPr lvl="0"/>
            <a:r>
              <a:rPr lang="en-US" b="1" dirty="0" err="1" smtClean="0"/>
              <a:t>Çox</a:t>
            </a:r>
            <a:r>
              <a:rPr lang="en-US" b="1" dirty="0" smtClean="0"/>
              <a:t> </a:t>
            </a:r>
            <a:r>
              <a:rPr lang="en-US" b="1" dirty="0" err="1" smtClean="0"/>
              <a:t>prosessorlu</a:t>
            </a:r>
            <a:r>
              <a:rPr lang="en-US" b="1" dirty="0" smtClean="0"/>
              <a:t> ƏS.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>Kodun incəliyinə görə:</a:t>
            </a:r>
          </a:p>
          <a:p>
            <a:pPr lvl="0"/>
            <a:r>
              <a:rPr lang="en-US" b="1" dirty="0" smtClean="0"/>
              <a:t>8 </a:t>
            </a:r>
            <a:r>
              <a:rPr lang="en-US" b="1" dirty="0" err="1" smtClean="0"/>
              <a:t>bitlik</a:t>
            </a:r>
            <a:r>
              <a:rPr lang="en-US" b="1" dirty="0" smtClean="0"/>
              <a:t> ƏS;</a:t>
            </a:r>
            <a:endParaRPr lang="ru-RU" b="1" dirty="0" smtClean="0"/>
          </a:p>
          <a:p>
            <a:pPr lvl="0"/>
            <a:r>
              <a:rPr lang="en-US" b="1" dirty="0" smtClean="0"/>
              <a:t>16 </a:t>
            </a:r>
            <a:r>
              <a:rPr lang="en-US" b="1" dirty="0" err="1" smtClean="0"/>
              <a:t>bitlik</a:t>
            </a:r>
            <a:r>
              <a:rPr lang="en-US" b="1" dirty="0" smtClean="0"/>
              <a:t> ƏS;</a:t>
            </a:r>
            <a:endParaRPr lang="ru-RU" b="1" dirty="0" smtClean="0"/>
          </a:p>
          <a:p>
            <a:pPr lvl="0"/>
            <a:r>
              <a:rPr lang="en-US" b="1" dirty="0" smtClean="0"/>
              <a:t>32 </a:t>
            </a:r>
            <a:r>
              <a:rPr lang="en-US" b="1" dirty="0" err="1" smtClean="0"/>
              <a:t>bitlik</a:t>
            </a:r>
            <a:r>
              <a:rPr lang="en-US" b="1" dirty="0" smtClean="0"/>
              <a:t> ƏS;</a:t>
            </a:r>
            <a:endParaRPr lang="ru-RU" b="1" dirty="0" smtClean="0"/>
          </a:p>
          <a:p>
            <a:pPr lvl="0"/>
            <a:r>
              <a:rPr lang="en-US" b="1" dirty="0" smtClean="0"/>
              <a:t>64-bit ƏS.</a:t>
            </a:r>
            <a:endParaRPr lang="az-Latn-AZ" b="1" dirty="0" smtClean="0"/>
          </a:p>
          <a:p>
            <a:pPr marL="0" indent="0">
              <a:buNone/>
            </a:pPr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>Problemləri həll edərkən ayrılan mövzuların sayına görə:</a:t>
            </a:r>
          </a:p>
          <a:p>
            <a:pPr lvl="0"/>
            <a:r>
              <a:rPr lang="az-Latn-AZ" b="1" dirty="0" smtClean="0"/>
              <a:t>Birməsələli</a:t>
            </a:r>
            <a:endParaRPr lang="ru-RU" b="1" dirty="0" smtClean="0"/>
          </a:p>
          <a:p>
            <a:r>
              <a:rPr lang="az-Latn-AZ" b="1" dirty="0" smtClean="0"/>
              <a:t>Çoxməsələli</a:t>
            </a:r>
            <a:endParaRPr lang="az-Latn-AZ" b="1" dirty="0" smtClean="0"/>
          </a:p>
          <a:p>
            <a:pPr marL="0" indent="0">
              <a:buNone/>
            </a:pPr>
            <a:r>
              <a:rPr lang="az-Latn-AZ" b="1" dirty="0" smtClean="0">
                <a:solidFill>
                  <a:schemeClr val="tx2">
                    <a:lumMod val="75000"/>
                  </a:schemeClr>
                </a:solidFill>
              </a:rPr>
              <a:t>Ş</a:t>
            </a:r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>əbəkə resurslarını idarə e</a:t>
            </a:r>
            <a:r>
              <a:rPr lang="az-Latn-AZ" b="1" dirty="0" smtClean="0">
                <a:solidFill>
                  <a:schemeClr val="tx2">
                    <a:lumMod val="75000"/>
                  </a:schemeClr>
                </a:solidFill>
              </a:rPr>
              <a:t>tməsinə görə</a:t>
            </a:r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az-Latn-AZ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/>
            <a:r>
              <a:rPr lang="az-Latn-AZ" sz="1600" b="1" dirty="0" smtClean="0"/>
              <a:t>Lokal ƏS;</a:t>
            </a:r>
            <a:endParaRPr lang="ru-RU" sz="1600" b="1" dirty="0" smtClean="0"/>
          </a:p>
          <a:p>
            <a:r>
              <a:rPr lang="az-Latn-AZ" sz="1600" b="1" dirty="0" smtClean="0"/>
              <a:t>Qlobal ƏS</a:t>
            </a:r>
          </a:p>
          <a:p>
            <a:endParaRPr lang="ru-RU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8"/>
          <p:cNvSpPr txBox="1">
            <a:spLocks noGrp="1"/>
          </p:cNvSpPr>
          <p:nvPr>
            <p:ph type="body" idx="1"/>
          </p:nvPr>
        </p:nvSpPr>
        <p:spPr>
          <a:xfrm>
            <a:off x="5337175" y="1504950"/>
            <a:ext cx="2837400" cy="2417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az-Latn-AZ" b="1" dirty="0" smtClean="0">
                <a:solidFill>
                  <a:schemeClr val="tx2">
                    <a:lumMod val="75000"/>
                  </a:schemeClr>
                </a:solidFill>
              </a:rPr>
              <a:t>3 cü nəsil kompyuterlər </a:t>
            </a:r>
            <a:r>
              <a:rPr lang="az-Latn-AZ" b="1" dirty="0" smtClean="0"/>
              <a:t>teqdim edildikdikdən sonra həm insanların</a:t>
            </a:r>
            <a:r>
              <a:rPr lang="en-US" b="1" dirty="0" smtClean="0"/>
              <a:t> </a:t>
            </a:r>
            <a:r>
              <a:rPr lang="az-Latn-AZ" b="1" dirty="0" smtClean="0"/>
              <a:t>həm də kompyuterlərin işi dahada asanlaşdı</a:t>
            </a:r>
            <a:r>
              <a:rPr lang="en-US" b="1" dirty="0" smtClean="0"/>
              <a:t>.</a:t>
            </a:r>
            <a:r>
              <a:rPr lang="az-Latn-AZ" b="1" dirty="0" smtClean="0"/>
              <a:t>Çünki kompyuterlər artıq eyni anda birdən çox işi icra edə bilirdi</a:t>
            </a:r>
            <a:r>
              <a:rPr lang="en-US" b="1" dirty="0" smtClean="0"/>
              <a:t>.</a:t>
            </a:r>
            <a:endParaRPr b="1"/>
          </a:p>
        </p:txBody>
      </p:sp>
      <p:cxnSp>
        <p:nvCxnSpPr>
          <p:cNvPr id="267" name="Google Shape;267;p48"/>
          <p:cNvCxnSpPr/>
          <p:nvPr/>
        </p:nvCxnSpPr>
        <p:spPr>
          <a:xfrm>
            <a:off x="5225150" y="1540302"/>
            <a:ext cx="0" cy="2189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68" name="Google Shape;268;p48"/>
          <p:cNvPicPr preferRelativeResize="0"/>
          <p:nvPr/>
        </p:nvPicPr>
        <p:blipFill rotWithShape="1">
          <a:blip r:embed="rId3">
            <a:alphaModFix/>
          </a:blip>
          <a:srcRect l="18080" t="-2202" r="23480" b="-2192"/>
          <a:stretch/>
        </p:blipFill>
        <p:spPr>
          <a:xfrm>
            <a:off x="-422250" y="-236700"/>
            <a:ext cx="4714800" cy="5616900"/>
          </a:xfrm>
          <a:prstGeom prst="flowChartDelay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</a:t>
            </a:r>
            <a:r>
              <a:rPr lang="az-Latn-AZ" dirty="0" smtClean="0"/>
              <a:t>şəkar developerlərin ƏS dən istifade qrafiki</a:t>
            </a:r>
            <a:r>
              <a:rPr lang="en" dirty="0" smtClean="0"/>
              <a:t>...</a:t>
            </a:r>
            <a:endParaRPr/>
          </a:p>
        </p:txBody>
      </p:sp>
      <p:cxnSp>
        <p:nvCxnSpPr>
          <p:cNvPr id="293" name="Google Shape;293;p51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grpSp>
        <p:nvGrpSpPr>
          <p:cNvPr id="294" name="Google Shape;294;p51"/>
          <p:cNvGrpSpPr/>
          <p:nvPr/>
        </p:nvGrpSpPr>
        <p:grpSpPr>
          <a:xfrm>
            <a:off x="1840495" y="1785565"/>
            <a:ext cx="1579088" cy="1674729"/>
            <a:chOff x="1825800" y="1651625"/>
            <a:chExt cx="539989" cy="571775"/>
          </a:xfrm>
        </p:grpSpPr>
        <p:sp>
          <p:nvSpPr>
            <p:cNvPr id="295" name="Google Shape;295;p51"/>
            <p:cNvSpPr/>
            <p:nvPr/>
          </p:nvSpPr>
          <p:spPr>
            <a:xfrm>
              <a:off x="2093189" y="1651625"/>
              <a:ext cx="272600" cy="287950"/>
            </a:xfrm>
            <a:custGeom>
              <a:avLst/>
              <a:gdLst/>
              <a:ahLst/>
              <a:cxnLst/>
              <a:rect l="l" t="t" r="r" b="b"/>
              <a:pathLst>
                <a:path w="10904" h="11518" extrusionOk="0">
                  <a:moveTo>
                    <a:pt x="2" y="1"/>
                  </a:moveTo>
                  <a:lnTo>
                    <a:pt x="0" y="11518"/>
                  </a:lnTo>
                  <a:lnTo>
                    <a:pt x="10904" y="11518"/>
                  </a:lnTo>
                  <a:cubicBezTo>
                    <a:pt x="10391" y="5596"/>
                    <a:pt x="5836" y="826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1"/>
            <p:cNvSpPr/>
            <p:nvPr/>
          </p:nvSpPr>
          <p:spPr>
            <a:xfrm>
              <a:off x="1825800" y="1967150"/>
              <a:ext cx="231900" cy="233575"/>
            </a:xfrm>
            <a:custGeom>
              <a:avLst/>
              <a:gdLst/>
              <a:ahLst/>
              <a:cxnLst/>
              <a:rect l="l" t="t" r="r" b="b"/>
              <a:pathLst>
                <a:path w="9276" h="9343" extrusionOk="0">
                  <a:moveTo>
                    <a:pt x="0" y="1"/>
                  </a:moveTo>
                  <a:cubicBezTo>
                    <a:pt x="465" y="4930"/>
                    <a:pt x="4350" y="8842"/>
                    <a:pt x="9275" y="9343"/>
                  </a:cubicBezTo>
                  <a:lnTo>
                    <a:pt x="9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1"/>
            <p:cNvSpPr/>
            <p:nvPr/>
          </p:nvSpPr>
          <p:spPr>
            <a:xfrm>
              <a:off x="2093189" y="1967150"/>
              <a:ext cx="244350" cy="256250"/>
            </a:xfrm>
            <a:custGeom>
              <a:avLst/>
              <a:gdLst/>
              <a:ahLst/>
              <a:cxnLst/>
              <a:rect l="l" t="t" r="r" b="b"/>
              <a:pathLst>
                <a:path w="9774" h="10250" extrusionOk="0">
                  <a:moveTo>
                    <a:pt x="0" y="1"/>
                  </a:moveTo>
                  <a:lnTo>
                    <a:pt x="0" y="10249"/>
                  </a:lnTo>
                  <a:cubicBezTo>
                    <a:pt x="5200" y="9514"/>
                    <a:pt x="9280" y="5280"/>
                    <a:pt x="97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1"/>
            <p:cNvSpPr/>
            <p:nvPr/>
          </p:nvSpPr>
          <p:spPr>
            <a:xfrm>
              <a:off x="1851375" y="1730300"/>
              <a:ext cx="206325" cy="209275"/>
            </a:xfrm>
            <a:custGeom>
              <a:avLst/>
              <a:gdLst/>
              <a:ahLst/>
              <a:cxnLst/>
              <a:rect l="l" t="t" r="r" b="b"/>
              <a:pathLst>
                <a:path w="8253" h="8371" extrusionOk="0">
                  <a:moveTo>
                    <a:pt x="8252" y="1"/>
                  </a:moveTo>
                  <a:cubicBezTo>
                    <a:pt x="3865" y="441"/>
                    <a:pt x="383" y="3959"/>
                    <a:pt x="1" y="8371"/>
                  </a:cubicBezTo>
                  <a:lnTo>
                    <a:pt x="8252" y="8371"/>
                  </a:lnTo>
                  <a:lnTo>
                    <a:pt x="82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51"/>
          <p:cNvSpPr txBox="1">
            <a:spLocks noGrp="1"/>
          </p:cNvSpPr>
          <p:nvPr>
            <p:ph type="body" idx="4294967295"/>
          </p:nvPr>
        </p:nvSpPr>
        <p:spPr>
          <a:xfrm>
            <a:off x="958396" y="1785554"/>
            <a:ext cx="7293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 smtClean="0">
                <a:solidFill>
                  <a:schemeClr val="lt1"/>
                </a:solidFill>
              </a:rPr>
              <a:t>1%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300" name="Google Shape;300;p51"/>
          <p:cNvSpPr txBox="1">
            <a:spLocks noGrp="1"/>
          </p:cNvSpPr>
          <p:nvPr>
            <p:ph type="body" idx="4294967295"/>
          </p:nvPr>
        </p:nvSpPr>
        <p:spPr>
          <a:xfrm>
            <a:off x="958396" y="3035504"/>
            <a:ext cx="7293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 smtClean="0">
                <a:solidFill>
                  <a:schemeClr val="lt1"/>
                </a:solidFill>
              </a:rPr>
              <a:t>44</a:t>
            </a:r>
            <a:r>
              <a:rPr lang="en" sz="1600" dirty="0" smtClean="0">
                <a:solidFill>
                  <a:schemeClr val="lt1"/>
                </a:solidFill>
              </a:rPr>
              <a:t>%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301" name="Google Shape;301;p51"/>
          <p:cNvSpPr txBox="1">
            <a:spLocks noGrp="1"/>
          </p:cNvSpPr>
          <p:nvPr>
            <p:ph type="body" idx="4294967295"/>
          </p:nvPr>
        </p:nvSpPr>
        <p:spPr>
          <a:xfrm>
            <a:off x="3572396" y="1785554"/>
            <a:ext cx="7293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 smtClean="0">
                <a:solidFill>
                  <a:schemeClr val="lt1"/>
                </a:solidFill>
              </a:rPr>
              <a:t>61</a:t>
            </a:r>
            <a:r>
              <a:rPr lang="en" sz="1600" dirty="0" smtClean="0">
                <a:solidFill>
                  <a:schemeClr val="lt1"/>
                </a:solidFill>
              </a:rPr>
              <a:t>%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302" name="Google Shape;302;p51"/>
          <p:cNvSpPr txBox="1">
            <a:spLocks noGrp="1"/>
          </p:cNvSpPr>
          <p:nvPr>
            <p:ph type="body" idx="4294967295"/>
          </p:nvPr>
        </p:nvSpPr>
        <p:spPr>
          <a:xfrm>
            <a:off x="3572396" y="3035504"/>
            <a:ext cx="7293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 smtClean="0">
                <a:solidFill>
                  <a:schemeClr val="lt1"/>
                </a:solidFill>
              </a:rPr>
              <a:t>47</a:t>
            </a:r>
            <a:r>
              <a:rPr lang="en" sz="1600" dirty="0" smtClean="0">
                <a:solidFill>
                  <a:schemeClr val="lt1"/>
                </a:solidFill>
              </a:rPr>
              <a:t>%</a:t>
            </a:r>
            <a:endParaRPr sz="1600">
              <a:solidFill>
                <a:schemeClr val="lt1"/>
              </a:solidFill>
            </a:endParaRPr>
          </a:p>
        </p:txBody>
      </p:sp>
      <p:cxnSp>
        <p:nvCxnSpPr>
          <p:cNvPr id="303" name="Google Shape;303;p51"/>
          <p:cNvCxnSpPr>
            <a:stCxn id="299" idx="3"/>
          </p:cNvCxnSpPr>
          <p:nvPr/>
        </p:nvCxnSpPr>
        <p:spPr>
          <a:xfrm>
            <a:off x="1687696" y="1997954"/>
            <a:ext cx="646200" cy="389100"/>
          </a:xfrm>
          <a:prstGeom prst="bentConnector3">
            <a:avLst>
              <a:gd name="adj1" fmla="val 8022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" name="Google Shape;304;p51"/>
          <p:cNvCxnSpPr>
            <a:stCxn id="300" idx="3"/>
          </p:cNvCxnSpPr>
          <p:nvPr/>
        </p:nvCxnSpPr>
        <p:spPr>
          <a:xfrm>
            <a:off x="1687696" y="3247904"/>
            <a:ext cx="5439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51"/>
          <p:cNvCxnSpPr>
            <a:stCxn id="301" idx="1"/>
          </p:cNvCxnSpPr>
          <p:nvPr/>
        </p:nvCxnSpPr>
        <p:spPr>
          <a:xfrm rot="10800000">
            <a:off x="2845796" y="1997954"/>
            <a:ext cx="726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51"/>
          <p:cNvCxnSpPr>
            <a:stCxn id="302" idx="1"/>
          </p:cNvCxnSpPr>
          <p:nvPr/>
        </p:nvCxnSpPr>
        <p:spPr>
          <a:xfrm rot="10800000">
            <a:off x="3012296" y="3247904"/>
            <a:ext cx="560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7" name="Google Shape;307;p51"/>
          <p:cNvSpPr txBox="1">
            <a:spLocks noGrp="1"/>
          </p:cNvSpPr>
          <p:nvPr>
            <p:ph type="body" idx="4294967295"/>
          </p:nvPr>
        </p:nvSpPr>
        <p:spPr>
          <a:xfrm>
            <a:off x="1690555" y="3766204"/>
            <a:ext cx="807300" cy="3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-TR" sz="1200" dirty="0" smtClean="0">
                <a:solidFill>
                  <a:schemeClr val="lt1"/>
                </a:solidFill>
              </a:rPr>
              <a:t>B</a:t>
            </a:r>
            <a:r>
              <a:rPr lang="en" sz="1200" dirty="0" smtClean="0">
                <a:solidFill>
                  <a:schemeClr val="lt1"/>
                </a:solidFill>
              </a:rPr>
              <a:t>a</a:t>
            </a:r>
            <a:r>
              <a:rPr lang="az-Latn-AZ" sz="1200" dirty="0" smtClean="0">
                <a:solidFill>
                  <a:schemeClr val="lt1"/>
                </a:solidFill>
              </a:rPr>
              <a:t>şqa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08" name="Google Shape;308;p51"/>
          <p:cNvSpPr/>
          <p:nvPr/>
        </p:nvSpPr>
        <p:spPr>
          <a:xfrm>
            <a:off x="1522255" y="3874804"/>
            <a:ext cx="168300" cy="16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51"/>
          <p:cNvSpPr txBox="1">
            <a:spLocks noGrp="1"/>
          </p:cNvSpPr>
          <p:nvPr>
            <p:ph type="body" idx="4294967295"/>
          </p:nvPr>
        </p:nvSpPr>
        <p:spPr>
          <a:xfrm>
            <a:off x="2829280" y="3766204"/>
            <a:ext cx="1590320" cy="253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 smtClean="0">
                <a:solidFill>
                  <a:schemeClr val="lt1"/>
                </a:solidFill>
              </a:rPr>
              <a:t> </a:t>
            </a:r>
            <a:r>
              <a:rPr lang="en-US" sz="1000" dirty="0" smtClean="0">
                <a:solidFill>
                  <a:schemeClr val="lt1"/>
                </a:solidFill>
              </a:rPr>
              <a:t>Windows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10" name="Google Shape;310;p51"/>
          <p:cNvSpPr/>
          <p:nvPr/>
        </p:nvSpPr>
        <p:spPr>
          <a:xfrm>
            <a:off x="2660980" y="3874804"/>
            <a:ext cx="168300" cy="16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51"/>
          <p:cNvSpPr txBox="1">
            <a:spLocks noGrp="1"/>
          </p:cNvSpPr>
          <p:nvPr>
            <p:ph type="body" idx="4294967295"/>
          </p:nvPr>
        </p:nvSpPr>
        <p:spPr>
          <a:xfrm>
            <a:off x="1690555" y="4113054"/>
            <a:ext cx="807300" cy="3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az-Latn-AZ" sz="1200" dirty="0" smtClean="0">
                <a:solidFill>
                  <a:schemeClr val="lt1"/>
                </a:solidFill>
              </a:rPr>
              <a:t>MacOS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12" name="Google Shape;312;p51"/>
          <p:cNvSpPr/>
          <p:nvPr/>
        </p:nvSpPr>
        <p:spPr>
          <a:xfrm>
            <a:off x="1522255" y="4221654"/>
            <a:ext cx="168300" cy="168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51"/>
          <p:cNvSpPr txBox="1">
            <a:spLocks noGrp="1"/>
          </p:cNvSpPr>
          <p:nvPr>
            <p:ph type="body" idx="4294967295"/>
          </p:nvPr>
        </p:nvSpPr>
        <p:spPr>
          <a:xfrm>
            <a:off x="2829276" y="4095750"/>
            <a:ext cx="1209323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 smtClean="0">
                <a:solidFill>
                  <a:schemeClr val="lt1"/>
                </a:solidFill>
              </a:rPr>
              <a:t>Unix/Linux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14" name="Google Shape;314;p51"/>
          <p:cNvSpPr/>
          <p:nvPr/>
        </p:nvSpPr>
        <p:spPr>
          <a:xfrm>
            <a:off x="2660980" y="4221654"/>
            <a:ext cx="168300" cy="16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51"/>
          <p:cNvSpPr/>
          <p:nvPr/>
        </p:nvSpPr>
        <p:spPr>
          <a:xfrm>
            <a:off x="5190763" y="1824550"/>
            <a:ext cx="729300" cy="729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6" name="Google Shape;316;p51"/>
          <p:cNvSpPr/>
          <p:nvPr/>
        </p:nvSpPr>
        <p:spPr>
          <a:xfrm>
            <a:off x="5190763" y="3645175"/>
            <a:ext cx="729300" cy="72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51"/>
          <p:cNvSpPr/>
          <p:nvPr/>
        </p:nvSpPr>
        <p:spPr>
          <a:xfrm>
            <a:off x="5190763" y="2734863"/>
            <a:ext cx="729300" cy="729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8" name="Google Shape;318;p51"/>
          <p:cNvGrpSpPr/>
          <p:nvPr/>
        </p:nvGrpSpPr>
        <p:grpSpPr>
          <a:xfrm>
            <a:off x="6186398" y="2104907"/>
            <a:ext cx="1948028" cy="168576"/>
            <a:chOff x="3465975" y="2270276"/>
            <a:chExt cx="1986364" cy="171929"/>
          </a:xfrm>
        </p:grpSpPr>
        <p:sp>
          <p:nvSpPr>
            <p:cNvPr id="319" name="Google Shape;319;p51"/>
            <p:cNvSpPr/>
            <p:nvPr/>
          </p:nvSpPr>
          <p:spPr>
            <a:xfrm rot="-5400000">
              <a:off x="3725184" y="2270305"/>
              <a:ext cx="171900" cy="1719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1"/>
            <p:cNvSpPr/>
            <p:nvPr/>
          </p:nvSpPr>
          <p:spPr>
            <a:xfrm rot="-5400000">
              <a:off x="3984394" y="2270305"/>
              <a:ext cx="171900" cy="1719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1"/>
            <p:cNvSpPr/>
            <p:nvPr/>
          </p:nvSpPr>
          <p:spPr>
            <a:xfrm rot="-5400000">
              <a:off x="4243603" y="2270305"/>
              <a:ext cx="171900" cy="1719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1"/>
            <p:cNvSpPr/>
            <p:nvPr/>
          </p:nvSpPr>
          <p:spPr>
            <a:xfrm rot="-5400000">
              <a:off x="4502812" y="2270305"/>
              <a:ext cx="171900" cy="1719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1"/>
            <p:cNvSpPr/>
            <p:nvPr/>
          </p:nvSpPr>
          <p:spPr>
            <a:xfrm rot="-5400000">
              <a:off x="4762021" y="2270305"/>
              <a:ext cx="171900" cy="17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1"/>
            <p:cNvSpPr/>
            <p:nvPr/>
          </p:nvSpPr>
          <p:spPr>
            <a:xfrm rot="-5400000">
              <a:off x="3465975" y="2270305"/>
              <a:ext cx="171900" cy="1719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1"/>
            <p:cNvSpPr/>
            <p:nvPr/>
          </p:nvSpPr>
          <p:spPr>
            <a:xfrm rot="-5400000">
              <a:off x="5021230" y="2270276"/>
              <a:ext cx="171900" cy="17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1"/>
            <p:cNvSpPr/>
            <p:nvPr/>
          </p:nvSpPr>
          <p:spPr>
            <a:xfrm rot="-5400000">
              <a:off x="5280440" y="2270276"/>
              <a:ext cx="171900" cy="17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" name="Google Shape;327;p51"/>
          <p:cNvGrpSpPr/>
          <p:nvPr/>
        </p:nvGrpSpPr>
        <p:grpSpPr>
          <a:xfrm>
            <a:off x="6186398" y="2991957"/>
            <a:ext cx="1948028" cy="168576"/>
            <a:chOff x="3465975" y="2270276"/>
            <a:chExt cx="1986364" cy="171929"/>
          </a:xfrm>
        </p:grpSpPr>
        <p:sp>
          <p:nvSpPr>
            <p:cNvPr id="328" name="Google Shape;328;p51"/>
            <p:cNvSpPr/>
            <p:nvPr/>
          </p:nvSpPr>
          <p:spPr>
            <a:xfrm rot="-5400000">
              <a:off x="3725184" y="2270305"/>
              <a:ext cx="171900" cy="1719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1"/>
            <p:cNvSpPr/>
            <p:nvPr/>
          </p:nvSpPr>
          <p:spPr>
            <a:xfrm rot="-5400000">
              <a:off x="3984394" y="2270305"/>
              <a:ext cx="171900" cy="1719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1"/>
            <p:cNvSpPr/>
            <p:nvPr/>
          </p:nvSpPr>
          <p:spPr>
            <a:xfrm rot="-5400000">
              <a:off x="4243603" y="2270305"/>
              <a:ext cx="171900" cy="1719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1"/>
            <p:cNvSpPr/>
            <p:nvPr/>
          </p:nvSpPr>
          <p:spPr>
            <a:xfrm rot="-5400000">
              <a:off x="4502812" y="2270305"/>
              <a:ext cx="171900" cy="17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1"/>
            <p:cNvSpPr/>
            <p:nvPr/>
          </p:nvSpPr>
          <p:spPr>
            <a:xfrm rot="-5400000">
              <a:off x="4762021" y="2270305"/>
              <a:ext cx="171900" cy="17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1"/>
            <p:cNvSpPr/>
            <p:nvPr/>
          </p:nvSpPr>
          <p:spPr>
            <a:xfrm rot="-5400000">
              <a:off x="3465975" y="2270305"/>
              <a:ext cx="171900" cy="1719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1"/>
            <p:cNvSpPr/>
            <p:nvPr/>
          </p:nvSpPr>
          <p:spPr>
            <a:xfrm rot="-5400000">
              <a:off x="5021230" y="2270276"/>
              <a:ext cx="171900" cy="17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1"/>
            <p:cNvSpPr/>
            <p:nvPr/>
          </p:nvSpPr>
          <p:spPr>
            <a:xfrm rot="-5400000">
              <a:off x="5280440" y="2270276"/>
              <a:ext cx="171900" cy="17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51"/>
          <p:cNvGrpSpPr/>
          <p:nvPr/>
        </p:nvGrpSpPr>
        <p:grpSpPr>
          <a:xfrm>
            <a:off x="6186398" y="3925545"/>
            <a:ext cx="1948028" cy="168576"/>
            <a:chOff x="3465975" y="2270276"/>
            <a:chExt cx="1986364" cy="171929"/>
          </a:xfrm>
        </p:grpSpPr>
        <p:sp>
          <p:nvSpPr>
            <p:cNvPr id="337" name="Google Shape;337;p51"/>
            <p:cNvSpPr/>
            <p:nvPr/>
          </p:nvSpPr>
          <p:spPr>
            <a:xfrm rot="-5400000">
              <a:off x="3725184" y="2270305"/>
              <a:ext cx="171900" cy="1719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1"/>
            <p:cNvSpPr/>
            <p:nvPr/>
          </p:nvSpPr>
          <p:spPr>
            <a:xfrm rot="-5400000">
              <a:off x="3984394" y="2270305"/>
              <a:ext cx="171900" cy="1719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1"/>
            <p:cNvSpPr/>
            <p:nvPr/>
          </p:nvSpPr>
          <p:spPr>
            <a:xfrm rot="-5400000">
              <a:off x="4243603" y="2270305"/>
              <a:ext cx="171900" cy="1719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1"/>
            <p:cNvSpPr/>
            <p:nvPr/>
          </p:nvSpPr>
          <p:spPr>
            <a:xfrm rot="-5400000">
              <a:off x="4502812" y="2270305"/>
              <a:ext cx="171900" cy="1719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1"/>
            <p:cNvSpPr/>
            <p:nvPr/>
          </p:nvSpPr>
          <p:spPr>
            <a:xfrm rot="-5400000">
              <a:off x="4762021" y="2270305"/>
              <a:ext cx="171900" cy="1719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1"/>
            <p:cNvSpPr/>
            <p:nvPr/>
          </p:nvSpPr>
          <p:spPr>
            <a:xfrm rot="-5400000">
              <a:off x="3465975" y="2270305"/>
              <a:ext cx="171900" cy="1719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1"/>
            <p:cNvSpPr/>
            <p:nvPr/>
          </p:nvSpPr>
          <p:spPr>
            <a:xfrm rot="-5400000">
              <a:off x="5021230" y="2270276"/>
              <a:ext cx="171900" cy="1719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1"/>
            <p:cNvSpPr/>
            <p:nvPr/>
          </p:nvSpPr>
          <p:spPr>
            <a:xfrm rot="-5400000">
              <a:off x="5280440" y="2270276"/>
              <a:ext cx="171900" cy="17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38500" y="1657350"/>
            <a:ext cx="5735700" cy="2133599"/>
          </a:xfrm>
        </p:spPr>
        <p:txBody>
          <a:bodyPr/>
          <a:lstStyle/>
          <a:p>
            <a:r>
              <a:rPr lang="az-Latn-AZ" sz="3600" dirty="0" smtClean="0"/>
              <a:t>Vaxt ayırdığınız üçün təşəkkür edirəm!</a:t>
            </a:r>
            <a:endParaRPr lang="tr-TR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345</Words>
  <PresentationFormat>Ekran Gösterisi (16:9)</PresentationFormat>
  <Paragraphs>54</Paragraphs>
  <Slides>9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Montserrat ExtraBold</vt:lpstr>
      <vt:lpstr>Montserrat</vt:lpstr>
      <vt:lpstr>Montserrat ExtraLight</vt:lpstr>
      <vt:lpstr>Futuristic Background by Slidesgo</vt:lpstr>
      <vt:lpstr>Əməliyyat</vt:lpstr>
      <vt:lpstr>01</vt:lpstr>
      <vt:lpstr>Əməliyyat sistemlərinin tarixi.  </vt:lpstr>
      <vt:lpstr>Əməliyyat sistemləri.  </vt:lpstr>
      <vt:lpstr>Əməliyyat sisteminin tərkib hissələri.  </vt:lpstr>
      <vt:lpstr>Əməliyyat sistemlərinin qruplaşdırılması.  </vt:lpstr>
      <vt:lpstr>Slayt 7</vt:lpstr>
      <vt:lpstr>Peşəkar developerlərin ƏS dən istifade qrafiki...</vt:lpstr>
      <vt:lpstr>Vaxt ayırdığınız üçün təşəkkür edirəm!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Əməliyyat</dc:title>
  <dc:creator>Rich family</dc:creator>
  <cp:lastModifiedBy>ACER</cp:lastModifiedBy>
  <cp:revision>10</cp:revision>
  <dcterms:modified xsi:type="dcterms:W3CDTF">2022-10-20T06:31:47Z</dcterms:modified>
</cp:coreProperties>
</file>