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Syne Extra Bold"/>
      <p:regular r:id="rId12"/>
    </p:embeddedFont>
    <p:embeddedFont>
      <p:font typeface="Syne"/>
      <p:regular r:id="rId13"/>
    </p:embeddedFont>
    <p:embeddedFont>
      <p:font typeface="Syne"/>
      <p:regular r:id="rId14"/>
    </p:embeddedFont>
    <p:embeddedFont>
      <p:font typeface="Syne"/>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bingo-sparta.myshopify.com/" TargetMode="External"/><Relationship Id="rId1" Type="http://schemas.openxmlformats.org/officeDocument/2006/relationships/image" Target="../media/image-5-1.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729746"/>
            <a:ext cx="7556421" cy="978218"/>
          </a:xfrm>
          <a:prstGeom prst="rect">
            <a:avLst/>
          </a:prstGeom>
          <a:noFill/>
          <a:ln/>
        </p:spPr>
        <p:txBody>
          <a:bodyPr wrap="none" lIns="0" tIns="0" rIns="0" bIns="0" rtlCol="0" anchor="t"/>
          <a:lstStyle/>
          <a:p>
            <a:pPr indent="0" marL="0">
              <a:lnSpc>
                <a:spcPts val="7700"/>
              </a:lnSpc>
              <a:buNone/>
            </a:pPr>
            <a:r>
              <a:rPr lang="en-US" sz="6150" b="1" dirty="0">
                <a:solidFill>
                  <a:srgbClr val="F0F4F1"/>
                </a:solidFill>
                <a:latin typeface="Syne Extra Bold" pitchFamily="34" charset="0"/>
                <a:ea typeface="Syne Extra Bold" pitchFamily="34" charset="-122"/>
                <a:cs typeface="Syne Extra Bold" pitchFamily="34" charset="-120"/>
              </a:rPr>
              <a:t>tapsiriqlar</a:t>
            </a:r>
            <a:endParaRPr lang="en-US" sz="6150" dirty="0"/>
          </a:p>
        </p:txBody>
      </p:sp>
      <p:sp>
        <p:nvSpPr>
          <p:cNvPr id="4" name="Text 1"/>
          <p:cNvSpPr/>
          <p:nvPr/>
        </p:nvSpPr>
        <p:spPr>
          <a:xfrm>
            <a:off x="6280190" y="4048125"/>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Tapsiriq 1-İstifadəyə yararlılıqla əlaqəli bir problemi tapın. Tapdığınız bu problemi Şnayderman, Norman və Saçmanın yanaşmaları ilə müqayisə edin. Problem- istifadeciler geri donme, qaytarma duymesini tapmaqda cetinlik cekirler ve ya umumiyyetle tapa bilmirler.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89284"/>
            <a:ext cx="10768727" cy="708779"/>
          </a:xfrm>
          <a:prstGeom prst="rect">
            <a:avLst/>
          </a:prstGeom>
          <a:noFill/>
          <a:ln/>
        </p:spPr>
        <p:txBody>
          <a:bodyPr wrap="none" lIns="0" tIns="0" rIns="0" bIns="0" rtlCol="0" anchor="t"/>
          <a:lstStyle/>
          <a:p>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1. </a:t>
            </a:r>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Şnayderman (Ben Shneiderman)</a:t>
            </a:r>
            <a:endParaRPr lang="en-US" sz="4450" dirty="0"/>
          </a:p>
        </p:txBody>
      </p:sp>
      <p:sp>
        <p:nvSpPr>
          <p:cNvPr id="3" name="Text 1"/>
          <p:cNvSpPr/>
          <p:nvPr/>
        </p:nvSpPr>
        <p:spPr>
          <a:xfrm>
            <a:off x="793790" y="3051691"/>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Şnaydermanın "8 Qızıl Qayda" adlanan prinsipial yanaşması istifadəçi interfeyslərinin dizaynında geniş istifadə olunur:</a:t>
            </a:r>
            <a:endParaRPr lang="en-US" sz="1750" dirty="0"/>
          </a:p>
        </p:txBody>
      </p:sp>
      <p:sp>
        <p:nvSpPr>
          <p:cNvPr id="4" name="Text 2"/>
          <p:cNvSpPr/>
          <p:nvPr/>
        </p:nvSpPr>
        <p:spPr>
          <a:xfrm>
            <a:off x="1156692" y="3669744"/>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Konsistentlik (Consistency)</a:t>
            </a:r>
            <a:endParaRPr lang="en-US" sz="1750" dirty="0"/>
          </a:p>
        </p:txBody>
      </p:sp>
      <p:sp>
        <p:nvSpPr>
          <p:cNvPr id="5" name="Text 3"/>
          <p:cNvSpPr/>
          <p:nvPr/>
        </p:nvSpPr>
        <p:spPr>
          <a:xfrm>
            <a:off x="1156692" y="4111943"/>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Geri dönmə və irəli getmə imkanları (Reversibility of actions)</a:t>
            </a:r>
            <a:endParaRPr lang="en-US" sz="1750" dirty="0"/>
          </a:p>
        </p:txBody>
      </p:sp>
      <p:sp>
        <p:nvSpPr>
          <p:cNvPr id="6" name="Text 4"/>
          <p:cNvSpPr/>
          <p:nvPr/>
        </p:nvSpPr>
        <p:spPr>
          <a:xfrm>
            <a:off x="1156692" y="4554141"/>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Sadəlik və sadə dizayn (Simple and natural dialogue)</a:t>
            </a:r>
            <a:endParaRPr lang="en-US" sz="1750" dirty="0"/>
          </a:p>
        </p:txBody>
      </p:sp>
      <p:sp>
        <p:nvSpPr>
          <p:cNvPr id="7" name="Text 5"/>
          <p:cNvSpPr/>
          <p:nvPr/>
        </p:nvSpPr>
        <p:spPr>
          <a:xfrm>
            <a:off x="1156692" y="4996339"/>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Yadda saxlama qabiliyyətini azaltmaq (Minimize the user's memory load)</a:t>
            </a:r>
            <a:endParaRPr lang="en-US" sz="1750" dirty="0"/>
          </a:p>
        </p:txBody>
      </p:sp>
      <p:sp>
        <p:nvSpPr>
          <p:cNvPr id="8" name="Text 6"/>
          <p:cNvSpPr/>
          <p:nvPr/>
        </p:nvSpPr>
        <p:spPr>
          <a:xfrm>
            <a:off x="793790" y="5614392"/>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Bu problem Şnaydermanın "geri dönmə imkanları" qaydasına uyğun gəlmir. İstifadəçilərə səhv etdikləri və ya istədikləri anda geri dönə bilmələri üçün nəzərdə tutulmuş funksional imkanlar təqdim edilməlidir. Həmçinin, sadə və təbii bir navigasiya olmalıdır.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86733"/>
            <a:ext cx="8048387" cy="708779"/>
          </a:xfrm>
          <a:prstGeom prst="rect">
            <a:avLst/>
          </a:prstGeom>
          <a:noFill/>
          <a:ln/>
        </p:spPr>
        <p:txBody>
          <a:bodyPr wrap="none" lIns="0" tIns="0" rIns="0" bIns="0" rtlCol="0" anchor="t"/>
          <a:lstStyle/>
          <a:p>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2. </a:t>
            </a:r>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Norman (Don Norman)</a:t>
            </a:r>
            <a:endParaRPr lang="en-US" sz="4450" dirty="0"/>
          </a:p>
        </p:txBody>
      </p:sp>
      <p:sp>
        <p:nvSpPr>
          <p:cNvPr id="3" name="Text 1"/>
          <p:cNvSpPr/>
          <p:nvPr/>
        </p:nvSpPr>
        <p:spPr>
          <a:xfrm>
            <a:off x="793790" y="2649141"/>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Don Norman istifadəçi mərkəzli dizayn yanaşmasına xüsusi diqqət yetirir. Onun əsas nəzəriyyələri:</a:t>
            </a:r>
            <a:endParaRPr lang="en-US" sz="1750" dirty="0"/>
          </a:p>
        </p:txBody>
      </p:sp>
      <p:sp>
        <p:nvSpPr>
          <p:cNvPr id="4" name="Text 2"/>
          <p:cNvSpPr/>
          <p:nvPr/>
        </p:nvSpPr>
        <p:spPr>
          <a:xfrm>
            <a:off x="1156692" y="3267194"/>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Qavrayışalılıq (Perceivability)</a:t>
            </a:r>
            <a:endParaRPr lang="en-US" sz="1750" dirty="0"/>
          </a:p>
        </p:txBody>
      </p:sp>
      <p:sp>
        <p:nvSpPr>
          <p:cNvPr id="5" name="Text 3"/>
          <p:cNvSpPr/>
          <p:nvPr/>
        </p:nvSpPr>
        <p:spPr>
          <a:xfrm>
            <a:off x="1156692" y="3709392"/>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Affordanslar (Affordances)</a:t>
            </a:r>
            <a:endParaRPr lang="en-US" sz="1750" dirty="0"/>
          </a:p>
        </p:txBody>
      </p:sp>
      <p:sp>
        <p:nvSpPr>
          <p:cNvPr id="6" name="Text 4"/>
          <p:cNvSpPr/>
          <p:nvPr/>
        </p:nvSpPr>
        <p:spPr>
          <a:xfrm>
            <a:off x="1156692" y="4151590"/>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Geri bildirim (Feedback)</a:t>
            </a:r>
            <a:endParaRPr lang="en-US" sz="1750" dirty="0"/>
          </a:p>
        </p:txBody>
      </p:sp>
      <p:sp>
        <p:nvSpPr>
          <p:cNvPr id="7" name="Text 5"/>
          <p:cNvSpPr/>
          <p:nvPr/>
        </p:nvSpPr>
        <p:spPr>
          <a:xfrm>
            <a:off x="1156692" y="4593788"/>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Uyğunluq (Mapping)</a:t>
            </a:r>
            <a:endParaRPr lang="en-US" sz="1750" dirty="0"/>
          </a:p>
        </p:txBody>
      </p:sp>
      <p:sp>
        <p:nvSpPr>
          <p:cNvPr id="8" name="Text 6"/>
          <p:cNvSpPr/>
          <p:nvPr/>
        </p:nvSpPr>
        <p:spPr>
          <a:xfrm>
            <a:off x="1156692" y="5035987"/>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Problem həllinin mərkəzi olması (Focus on problem-solving)</a:t>
            </a:r>
            <a:endParaRPr lang="en-US" sz="1750" dirty="0"/>
          </a:p>
        </p:txBody>
      </p:sp>
      <p:sp>
        <p:nvSpPr>
          <p:cNvPr id="9" name="Text 7"/>
          <p:cNvSpPr/>
          <p:nvPr/>
        </p:nvSpPr>
        <p:spPr>
          <a:xfrm>
            <a:off x="793790" y="5654040"/>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Normanın affordans konsepsiyasına görə, istifadəçilər vizual olaraq hansı hərəkətləri edə biləcəklərini qavramalıdırlar. Tətbiqdə geri dönmə düyməsinin olmaması, istifadəçilərin gözləntiləri ilə uyğun gəlmir və affordans prinsiplərini pozur. Eyni zamanda geri bildirim (feedback) də yox, çünki istifadəçi müəyyən bir hərəkət etdikdə sistemdə bu barədə heç bir göstəriş yoxdur.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26381"/>
            <a:ext cx="8530828" cy="708779"/>
          </a:xfrm>
          <a:prstGeom prst="rect">
            <a:avLst/>
          </a:prstGeom>
          <a:noFill/>
          <a:ln/>
        </p:spPr>
        <p:txBody>
          <a:bodyPr wrap="none" lIns="0" tIns="0" rIns="0" bIns="0" rtlCol="0" anchor="t"/>
          <a:lstStyle/>
          <a:p>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3. </a:t>
            </a:r>
            <a:pPr indent="0" marL="0">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Saçman (Jakob Nielsen)</a:t>
            </a:r>
            <a:endParaRPr lang="en-US" sz="4450" dirty="0"/>
          </a:p>
        </p:txBody>
      </p:sp>
      <p:sp>
        <p:nvSpPr>
          <p:cNvPr id="3" name="Text 1"/>
          <p:cNvSpPr/>
          <p:nvPr/>
        </p:nvSpPr>
        <p:spPr>
          <a:xfrm>
            <a:off x="793790" y="2688788"/>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Nielsen, istifadə edilə bilənlik heuristikalarını (usability heuristics) vurğulayır:</a:t>
            </a:r>
            <a:endParaRPr lang="en-US" sz="1750" dirty="0"/>
          </a:p>
        </p:txBody>
      </p:sp>
      <p:sp>
        <p:nvSpPr>
          <p:cNvPr id="4" name="Text 2"/>
          <p:cNvSpPr/>
          <p:nvPr/>
        </p:nvSpPr>
        <p:spPr>
          <a:xfrm>
            <a:off x="1156692" y="3306842"/>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Sistem vəziyyətinin aydın olması (Visibility of system status)</a:t>
            </a:r>
            <a:endParaRPr lang="en-US" sz="1750" dirty="0"/>
          </a:p>
        </p:txBody>
      </p:sp>
      <p:sp>
        <p:nvSpPr>
          <p:cNvPr id="5" name="Text 3"/>
          <p:cNvSpPr/>
          <p:nvPr/>
        </p:nvSpPr>
        <p:spPr>
          <a:xfrm>
            <a:off x="1156692" y="3749040"/>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İstifadəçinin nəzarəti və azadlığı (User control and freedom)</a:t>
            </a:r>
            <a:endParaRPr lang="en-US" sz="1750" dirty="0"/>
          </a:p>
        </p:txBody>
      </p:sp>
      <p:sp>
        <p:nvSpPr>
          <p:cNvPr id="6" name="Text 4"/>
          <p:cNvSpPr/>
          <p:nvPr/>
        </p:nvSpPr>
        <p:spPr>
          <a:xfrm>
            <a:off x="1156692" y="4191238"/>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Uyğunluq və iş sadəliyi (Flexibility and efficiency of use)</a:t>
            </a:r>
            <a:endParaRPr lang="en-US" sz="1750" dirty="0"/>
          </a:p>
        </p:txBody>
      </p:sp>
      <p:sp>
        <p:nvSpPr>
          <p:cNvPr id="7" name="Text 5"/>
          <p:cNvSpPr/>
          <p:nvPr/>
        </p:nvSpPr>
        <p:spPr>
          <a:xfrm>
            <a:off x="1156692" y="4633436"/>
            <a:ext cx="12679918"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7E5D8"/>
                </a:solidFill>
                <a:latin typeface="Syne" pitchFamily="34" charset="0"/>
                <a:ea typeface="Syne" pitchFamily="34" charset="-122"/>
                <a:cs typeface="Syne" pitchFamily="34" charset="-120"/>
              </a:rPr>
              <a:t>Xətaların qarşısını alma (Error prevention)</a:t>
            </a:r>
            <a:endParaRPr lang="en-US" sz="1750" dirty="0"/>
          </a:p>
        </p:txBody>
      </p:sp>
      <p:sp>
        <p:nvSpPr>
          <p:cNvPr id="8" name="Text 6"/>
          <p:cNvSpPr/>
          <p:nvPr/>
        </p:nvSpPr>
        <p:spPr>
          <a:xfrm>
            <a:off x="793790" y="5251490"/>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D7E5D8"/>
                </a:solidFill>
                <a:latin typeface="Syne" pitchFamily="34" charset="0"/>
                <a:ea typeface="Syne" pitchFamily="34" charset="-122"/>
                <a:cs typeface="Syne" pitchFamily="34" charset="-120"/>
              </a:rPr>
              <a:t>Nielsenin "istifadəçinin nəzarəti və azadlığı" prinsipinə əsasən, istifadəçilər hər an geri dönə bilmək və səhvlərdən asanlıqla qaça bilmək imkanlarına malik olmalıdırlar. Bu problem, istifadəçinin tətbiqə tam nəzarət edə bilmədiyini göstərir. Bundan başqa, bu problem xətaların qarşısını alma prinsipinə də ziddir, çünki geri dönmək mümkün olmadan, istifadəçilər bəlkə də istəmədikləri yerlərə daxil olur və çətinlik çəkirlər.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96835" y="311825"/>
            <a:ext cx="13836729" cy="708660"/>
          </a:xfrm>
          <a:prstGeom prst="rect">
            <a:avLst/>
          </a:prstGeom>
          <a:noFill/>
          <a:ln/>
        </p:spPr>
        <p:txBody>
          <a:bodyPr wrap="square" lIns="0" tIns="0" rIns="0" bIns="0" rtlCol="0" anchor="t"/>
          <a:lstStyle/>
          <a:p>
            <a:pPr indent="0" marL="0">
              <a:lnSpc>
                <a:spcPts val="2750"/>
              </a:lnSpc>
              <a:buNone/>
            </a:pPr>
            <a:r>
              <a:rPr lang="en-US" sz="2200" b="1" dirty="0">
                <a:solidFill>
                  <a:srgbClr val="F0F4F1"/>
                </a:solidFill>
                <a:latin typeface="Syne Extra Bold" pitchFamily="34" charset="0"/>
                <a:ea typeface="Syne Extra Bold" pitchFamily="34" charset="-122"/>
                <a:cs typeface="Syne Extra Bold" pitchFamily="34" charset="-120"/>
              </a:rPr>
              <a:t>tapsiriq 2 Hər hansı bir E-Ticarət saytını Şnaydermanın 8 qızıl qaydası ilə analiz et</a:t>
            </a:r>
            <a:endParaRPr lang="en-US" sz="2200" dirty="0"/>
          </a:p>
        </p:txBody>
      </p:sp>
      <p:pic>
        <p:nvPicPr>
          <p:cNvPr id="3" name="Image 0" descr="preencoded.png">
            <a:hlinkClick r:id="rId2" tooltip=""/>
          </p:cNvPr>
          <p:cNvPicPr>
            <a:picLocks noChangeAspect="1"/>
          </p:cNvPicPr>
          <p:nvPr/>
        </p:nvPicPr>
        <p:blipFill>
          <a:blip r:embed="rId1"/>
          <a:stretch>
            <a:fillRect/>
          </a:stretch>
        </p:blipFill>
        <p:spPr>
          <a:xfrm>
            <a:off x="396835" y="1247299"/>
            <a:ext cx="13836729" cy="1149310"/>
          </a:xfrm>
          <a:prstGeom prst="rect">
            <a:avLst/>
          </a:prstGeom>
        </p:spPr>
      </p:pic>
      <p:sp>
        <p:nvSpPr>
          <p:cNvPr id="4" name="Text 1"/>
          <p:cNvSpPr/>
          <p:nvPr/>
        </p:nvSpPr>
        <p:spPr>
          <a:xfrm>
            <a:off x="396835" y="2566630"/>
            <a:ext cx="3531632"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1.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Konsistentlik (Strive for consistency)</a:t>
            </a:r>
            <a:endParaRPr lang="en-US" sz="1300" dirty="0"/>
          </a:p>
        </p:txBody>
      </p:sp>
      <p:sp>
        <p:nvSpPr>
          <p:cNvPr id="5" name="Text 2"/>
          <p:cNvSpPr/>
          <p:nvPr/>
        </p:nvSpPr>
        <p:spPr>
          <a:xfrm>
            <a:off x="396835" y="2949297"/>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Bir e-ticarət saytının interfeysində və naviqasiyasında ardıcıllıq (konsistentlik) çox vacibdir. Məsələn, saytın başlıq menyusu, məhsul kateqoriyaları, və ya "Səbətə əlavə et" düyməsi hər bir səhifədə eyni yerdə və formatda olmalıdır. Bizim sparta saytında bu qaydaya yaxşı nəzər yetirilib.</a:t>
            </a:r>
            <a:endParaRPr lang="en-US" sz="850" dirty="0"/>
          </a:p>
        </p:txBody>
      </p:sp>
      <p:sp>
        <p:nvSpPr>
          <p:cNvPr id="6" name="Text 3"/>
          <p:cNvSpPr/>
          <p:nvPr/>
        </p:nvSpPr>
        <p:spPr>
          <a:xfrm>
            <a:off x="396835" y="3663672"/>
            <a:ext cx="4973241"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2.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Qısa yollar (Enable frequent users to use shortcuts)</a:t>
            </a:r>
            <a:endParaRPr lang="en-US" sz="1300" dirty="0"/>
          </a:p>
        </p:txBody>
      </p:sp>
      <p:sp>
        <p:nvSpPr>
          <p:cNvPr id="7" name="Text 4"/>
          <p:cNvSpPr/>
          <p:nvPr/>
        </p:nvSpPr>
        <p:spPr>
          <a:xfrm>
            <a:off x="396835" y="4046339"/>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Daimi istifadəçilər üçün qısa yollar təmin etmək çox əhəmiyyətlidir. E-ticarət saytında bu, tez-tez alış-veriş edən istifadəçilər üçün “Sevimlilər” bölməsi və ya “Son alış-verişlər” funksiyası şəklində ola bilər. Bizim saytımızda “Son alış-verişlər” funksiyası olmasada “Sevimlilər” bölməsi var.</a:t>
            </a:r>
            <a:endParaRPr lang="en-US" sz="850" dirty="0"/>
          </a:p>
        </p:txBody>
      </p:sp>
      <p:sp>
        <p:nvSpPr>
          <p:cNvPr id="8" name="Text 5"/>
          <p:cNvSpPr/>
          <p:nvPr/>
        </p:nvSpPr>
        <p:spPr>
          <a:xfrm>
            <a:off x="396835" y="4760714"/>
            <a:ext cx="8116014"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3.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İstifadəçinin yadda saxlama yükünü minimuma endirin (Offer informative feedback)</a:t>
            </a:r>
            <a:endParaRPr lang="en-US" sz="1300" dirty="0"/>
          </a:p>
        </p:txBody>
      </p:sp>
      <p:sp>
        <p:nvSpPr>
          <p:cNvPr id="9" name="Text 6"/>
          <p:cNvSpPr/>
          <p:nvPr/>
        </p:nvSpPr>
        <p:spPr>
          <a:xfrm>
            <a:off x="396835" y="5143381"/>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Sayt istifadəçilərdən müxtəlif məlumatlar tələb edir (ünvan, kart məlumatları və s.), lakin istifadəçilər həmişə bu məlumatları yadda saxlamağa çalışmamalıdır. İstifadəçi əvvəlcədən daxil etdiyi məlumatlar saxlanmalıdır ki, növbəti alış-veriş zamanı yenidən daxil etməyə ehtiyac olmasın. Bunu biz back-end developer olaraq öz saytımızda nezere almışıq.</a:t>
            </a:r>
            <a:endParaRPr lang="en-US" sz="850" dirty="0"/>
          </a:p>
        </p:txBody>
      </p:sp>
      <p:sp>
        <p:nvSpPr>
          <p:cNvPr id="10" name="Text 7"/>
          <p:cNvSpPr/>
          <p:nvPr/>
        </p:nvSpPr>
        <p:spPr>
          <a:xfrm>
            <a:off x="396835" y="5857756"/>
            <a:ext cx="6604873"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4.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Zəngin və informativ geribildirim verin (Design dialog to yield closure)</a:t>
            </a:r>
            <a:endParaRPr lang="en-US" sz="1300" dirty="0"/>
          </a:p>
        </p:txBody>
      </p:sp>
      <p:sp>
        <p:nvSpPr>
          <p:cNvPr id="11" name="Text 8"/>
          <p:cNvSpPr/>
          <p:nvPr/>
        </p:nvSpPr>
        <p:spPr>
          <a:xfrm>
            <a:off x="396835" y="6240423"/>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İstifadəçilər hər hansı bir əməliyyatı tamamladıqda (məsələn, məhsul səbətə əlavə edildikdə, alış-veriş tamamlandıqda), onlara dərhal vizual və ya mətn şəklində geribildirim verilməlidir. Bu, istifadəçilərin düzgün əməliyyat həyata keçirdiyini göstərir. Məsələn bizim saytda bu bir dialoq box kimi verilməyib amma səbətə her bir mal əlavə etdikdə, səbətin üstündə say göstərilir.</a:t>
            </a:r>
            <a:endParaRPr lang="en-US" sz="850" dirty="0"/>
          </a:p>
        </p:txBody>
      </p:sp>
      <p:sp>
        <p:nvSpPr>
          <p:cNvPr id="12" name="Text 9"/>
          <p:cNvSpPr/>
          <p:nvPr/>
        </p:nvSpPr>
        <p:spPr>
          <a:xfrm>
            <a:off x="396835" y="6954798"/>
            <a:ext cx="5961459"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5.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Səhvləri asanlıqla aradan qaldırın (Offer simple error handling)</a:t>
            </a:r>
            <a:endParaRPr lang="en-US" sz="1300" dirty="0"/>
          </a:p>
        </p:txBody>
      </p:sp>
      <p:sp>
        <p:nvSpPr>
          <p:cNvPr id="13" name="Text 10"/>
          <p:cNvSpPr/>
          <p:nvPr/>
        </p:nvSpPr>
        <p:spPr>
          <a:xfrm>
            <a:off x="396835" y="7337465"/>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İstifadəçi səhv məlumat daxil etdikdə və ya yanlış əməliyyat icra etdikdə sistem səhvi aşkar edib, onu istifadəçiyə izah etməlidir. Bu zaman səhvləri düzəltmək üçün sadə yollar təqdim olunmalıdır. Buna istifadəçi sehv email tipi daxil etdikdə ona bunun bildirilməsini misal göstərmək olar.</a:t>
            </a:r>
            <a:endParaRPr lang="en-US" sz="850" dirty="0"/>
          </a:p>
        </p:txBody>
      </p:sp>
      <p:sp>
        <p:nvSpPr>
          <p:cNvPr id="14" name="Text 11"/>
          <p:cNvSpPr/>
          <p:nvPr/>
        </p:nvSpPr>
        <p:spPr>
          <a:xfrm>
            <a:off x="396835" y="8051840"/>
            <a:ext cx="6507004"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6.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İstifadəçi nəzarətində azadlıq verin (Permit easy reversal of actions)</a:t>
            </a:r>
            <a:endParaRPr lang="en-US" sz="1300" dirty="0"/>
          </a:p>
        </p:txBody>
      </p:sp>
      <p:sp>
        <p:nvSpPr>
          <p:cNvPr id="15" name="Text 12"/>
          <p:cNvSpPr/>
          <p:nvPr/>
        </p:nvSpPr>
        <p:spPr>
          <a:xfrm>
            <a:off x="396835" y="8434507"/>
            <a:ext cx="13836729" cy="362903"/>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Sayt istifadəçilərə səhv addımları geri qaytarmaq imkanı verməlidir. Məsələn, məhsul səbətə əlavə edildikdən sonra onu asanlıqla səbətdən çıxartmaq mümkündürmü? Ya da sifariş verilmədən öncə istifadəçi sifarişi ləğv edə bilərmi? Bəli, sparta saytinda bunu etmək rahatdır.</a:t>
            </a:r>
            <a:endParaRPr lang="en-US" sz="850" dirty="0"/>
          </a:p>
        </p:txBody>
      </p:sp>
      <p:sp>
        <p:nvSpPr>
          <p:cNvPr id="16" name="Text 13"/>
          <p:cNvSpPr/>
          <p:nvPr/>
        </p:nvSpPr>
        <p:spPr>
          <a:xfrm>
            <a:off x="396835" y="8967430"/>
            <a:ext cx="8688586"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7.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İstifadəçilərə kiçik addımlarla hərəkət etməyə kömək edin (Support internal locus of control)</a:t>
            </a:r>
            <a:endParaRPr lang="en-US" sz="1300" dirty="0"/>
          </a:p>
        </p:txBody>
      </p:sp>
      <p:sp>
        <p:nvSpPr>
          <p:cNvPr id="17" name="Text 14"/>
          <p:cNvSpPr/>
          <p:nvPr/>
        </p:nvSpPr>
        <p:spPr>
          <a:xfrm>
            <a:off x="396835" y="9350097"/>
            <a:ext cx="13836729" cy="362903"/>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İstifadəçilər addım-addım irəliləyərək alış-veriş etməlidir. Məsələn, bizim saytda məhsul axtarışından tutmuş alış-veriş səbətinə, ödəniş sisteminə və son təsdiq mərhələsinə qədər hər şey ardıcıl və məntiqli şəkildə istifadəçiyə təqdim edilmişdir.</a:t>
            </a:r>
            <a:endParaRPr lang="en-US" sz="850" dirty="0"/>
          </a:p>
        </p:txBody>
      </p:sp>
      <p:sp>
        <p:nvSpPr>
          <p:cNvPr id="18" name="Text 15"/>
          <p:cNvSpPr/>
          <p:nvPr/>
        </p:nvSpPr>
        <p:spPr>
          <a:xfrm>
            <a:off x="396835" y="9883021"/>
            <a:ext cx="6575584" cy="212646"/>
          </a:xfrm>
          <a:prstGeom prst="rect">
            <a:avLst/>
          </a:prstGeom>
          <a:noFill/>
          <a:ln/>
        </p:spPr>
        <p:txBody>
          <a:bodyPr wrap="none" lIns="0" tIns="0" rIns="0" bIns="0" rtlCol="0" anchor="t"/>
          <a:lstStyle/>
          <a:p>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8. </a:t>
            </a:r>
            <a:pPr indent="0" marL="0">
              <a:lnSpc>
                <a:spcPts val="1650"/>
              </a:lnSpc>
              <a:buNone/>
            </a:pPr>
            <a:r>
              <a:rPr lang="en-US" sz="1300" b="1" dirty="0">
                <a:solidFill>
                  <a:srgbClr val="F0F4F1"/>
                </a:solidFill>
                <a:latin typeface="Syne Extra Bold" pitchFamily="34" charset="0"/>
                <a:ea typeface="Syne Extra Bold" pitchFamily="34" charset="-122"/>
                <a:cs typeface="Syne Extra Bold" pitchFamily="34" charset="-120"/>
              </a:rPr>
              <a:t>İstifadəçi yaddaş yükünü azaldın (Reduce short-term memory load)</a:t>
            </a:r>
            <a:endParaRPr lang="en-US" sz="1300" dirty="0"/>
          </a:p>
        </p:txBody>
      </p:sp>
      <p:sp>
        <p:nvSpPr>
          <p:cNvPr id="19" name="Text 16"/>
          <p:cNvSpPr/>
          <p:nvPr/>
        </p:nvSpPr>
        <p:spPr>
          <a:xfrm>
            <a:off x="396835" y="10265688"/>
            <a:ext cx="13836729" cy="544354"/>
          </a:xfrm>
          <a:prstGeom prst="rect">
            <a:avLst/>
          </a:prstGeom>
          <a:noFill/>
          <a:ln/>
        </p:spPr>
        <p:txBody>
          <a:bodyPr wrap="square" lIns="0" tIns="0" rIns="0" bIns="0" rtlCol="0" anchor="t"/>
          <a:lstStyle/>
          <a:p>
            <a:pPr indent="0" marL="0">
              <a:lnSpc>
                <a:spcPts val="1400"/>
              </a:lnSpc>
              <a:buNone/>
            </a:pPr>
            <a:r>
              <a:rPr lang="en-US" sz="850" b="1" dirty="0">
                <a:solidFill>
                  <a:srgbClr val="D7E5D8"/>
                </a:solidFill>
                <a:latin typeface="Syne" pitchFamily="34" charset="0"/>
                <a:ea typeface="Syne" pitchFamily="34" charset="-122"/>
                <a:cs typeface="Syne" pitchFamily="34" charset="-120"/>
              </a:rPr>
              <a:t>Analiz:</a:t>
            </a:r>
            <a:pPr indent="0" marL="0">
              <a:lnSpc>
                <a:spcPts val="1400"/>
              </a:lnSpc>
              <a:buNone/>
            </a:pPr>
            <a:r>
              <a:rPr lang="en-US" sz="850" dirty="0">
                <a:solidFill>
                  <a:srgbClr val="D7E5D8"/>
                </a:solidFill>
                <a:latin typeface="Syne" pitchFamily="34" charset="0"/>
                <a:ea typeface="Syne" pitchFamily="34" charset="-122"/>
                <a:cs typeface="Syne" pitchFamily="34" charset="-120"/>
              </a:rPr>
              <a:t>
</a:t>
            </a:r>
            <a:pPr indent="0" marL="0">
              <a:lnSpc>
                <a:spcPts val="1400"/>
              </a:lnSpc>
              <a:buNone/>
            </a:pPr>
            <a:r>
              <a:rPr lang="en-US" sz="850" dirty="0">
                <a:solidFill>
                  <a:srgbClr val="D7E5D8"/>
                </a:solidFill>
                <a:latin typeface="Syne" pitchFamily="34" charset="0"/>
                <a:ea typeface="Syne" pitchFamily="34" charset="-122"/>
                <a:cs typeface="Syne" pitchFamily="34" charset="-120"/>
              </a:rPr>
              <a:t>İstifadəçilər saytdakı müxtəlif bölmələri, məhsulları və ya qiymətləri yadda saxlamaq məcburiyyətində qalmamalıdırlar. Məhsul məlumatları, qiymətlər və endirimlər hər zaman görünən və əlçatan olmalıdır. Məsələn biz səbətdə və sevimlilər bölməsində həmişə məhsulun qiymətini qeyd edirik.</a:t>
            </a:r>
            <a:endParaRPr lang="en-US" sz="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2024-09-29T19:05:52Z</dcterms:created>
  <dcterms:modified xsi:type="dcterms:W3CDTF">2024-09-29T19:05:52Z</dcterms:modified>
</cp:coreProperties>
</file>