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A6CD62-6103-43FD-A210-64C1D5D4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Intro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Natural Language </a:t>
            </a:r>
            <a:r>
              <a:rPr lang="tr-TR" dirty="0" err="1"/>
              <a:t>Processing</a:t>
            </a:r>
            <a:br>
              <a:rPr lang="tr-TR" dirty="0"/>
            </a:br>
            <a:r>
              <a:rPr lang="tr-TR" sz="3200" dirty="0"/>
              <a:t>Project Delivery #1 - </a:t>
            </a:r>
            <a:r>
              <a:rPr lang="tr-TR" sz="3200" dirty="0" err="1"/>
              <a:t>Collocations</a:t>
            </a:r>
            <a:endParaRPr lang="tr-TR" sz="3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6D8E89-EF11-486C-A307-414E6FBC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6433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Hasan Hut 150119764</a:t>
            </a:r>
          </a:p>
          <a:p>
            <a:r>
              <a:rPr lang="tr-TR" dirty="0"/>
              <a:t>Mustafa Furkan Yapıcıoğlu 150119724 </a:t>
            </a:r>
          </a:p>
          <a:p>
            <a:r>
              <a:rPr lang="tr-TR" dirty="0"/>
              <a:t>Murat </a:t>
            </a:r>
            <a:r>
              <a:rPr lang="tr-TR"/>
              <a:t>Fidan 150119901</a:t>
            </a:r>
            <a:endParaRPr lang="tr-TR" dirty="0"/>
          </a:p>
          <a:p>
            <a:r>
              <a:rPr lang="tr-TR" dirty="0"/>
              <a:t>Hüseyin </a:t>
            </a:r>
            <a:r>
              <a:rPr lang="tr-TR" dirty="0" err="1"/>
              <a:t>Hasılcı</a:t>
            </a:r>
            <a:r>
              <a:rPr lang="tr-TR" dirty="0"/>
              <a:t> 150119698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86B14F-40BB-4A5C-B2B6-0EB181B1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150119724</a:t>
            </a:r>
            <a:r>
              <a:rPr kumimoji="0" lang="tr-TR" altLang="tr-T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39D81C-844D-4E97-92E6-FE91583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Collocations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32402A-4A45-4814-8B8D-F64D0DB5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Collocations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Frequency</a:t>
            </a:r>
            <a:endParaRPr lang="tr-TR" dirty="0"/>
          </a:p>
          <a:p>
            <a:r>
              <a:rPr lang="tr-TR" dirty="0" err="1"/>
              <a:t>Mutual</a:t>
            </a:r>
            <a:r>
              <a:rPr lang="tr-TR" dirty="0"/>
              <a:t> Information</a:t>
            </a:r>
          </a:p>
          <a:p>
            <a:r>
              <a:rPr lang="tr-TR" dirty="0" err="1"/>
              <a:t>Chi_square</a:t>
            </a:r>
            <a:endParaRPr lang="tr-TR" dirty="0"/>
          </a:p>
          <a:p>
            <a:r>
              <a:rPr lang="tr-TR" dirty="0"/>
              <a:t>T-test : </a:t>
            </a:r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21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36FBA-76DC-48D3-A480-B4BD53F5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(</a:t>
            </a:r>
            <a:r>
              <a:rPr lang="tr-TR" dirty="0" err="1"/>
              <a:t>Bigram</a:t>
            </a:r>
            <a:r>
              <a:rPr lang="tr-TR" dirty="0"/>
              <a:t>)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3AFBECF3-67FD-448D-A7C5-A9DE01395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151011"/>
              </p:ext>
            </p:extLst>
          </p:nvPr>
        </p:nvGraphicFramePr>
        <p:xfrm>
          <a:off x="819150" y="2222500"/>
          <a:ext cx="105536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4282908278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1488948971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43893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Collocations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Score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Tag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Pattern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1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('bölge', 'adliye')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9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'itirazlarının')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3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'kanunun')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9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2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'yasanın')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4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('hüküm', 'temyiz')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9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('dosya', 'gereği')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('kanunun',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4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79F28E-A236-41E5-B2D1-A08A4C57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(</a:t>
            </a:r>
            <a:r>
              <a:rPr lang="tr-TR" dirty="0" err="1"/>
              <a:t>Trigram</a:t>
            </a:r>
            <a:r>
              <a:rPr lang="tr-TR" dirty="0"/>
              <a:t>)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4F8CEAAC-9F6B-40D4-94E5-04D6C6249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481776"/>
              </p:ext>
            </p:extLst>
          </p:nvPr>
        </p:nvGraphicFramePr>
        <p:xfrm>
          <a:off x="819150" y="2222500"/>
          <a:ext cx="105536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39">
                  <a:extLst>
                    <a:ext uri="{9D8B030D-6E8A-4147-A177-3AD203B41FA5}">
                      <a16:colId xmlns:a16="http://schemas.microsoft.com/office/drawing/2014/main" val="3302284480"/>
                    </a:ext>
                  </a:extLst>
                </a:gridCol>
                <a:gridCol w="3363159">
                  <a:extLst>
                    <a:ext uri="{9D8B030D-6E8A-4147-A177-3AD203B41FA5}">
                      <a16:colId xmlns:a16="http://schemas.microsoft.com/office/drawing/2014/main" val="3758621584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4113033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Collocations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Score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Tag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Pattern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7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('bölge', 'adliye', 'mahkemesi')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8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'kanunun',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('sayılı', 'yasanın', 'maddesi')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AdjNounNoun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2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'itirazlarının', 'reddiyle')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8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'mahkemesi', 'hukuk')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3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('niteliği', 'suç', 'tarihine')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('dava', 'dosyası', 'tetkik')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8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('dosyası', 'tetkik', 'hakimi')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3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'mahkemesi', 'ceza')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NounNounNoun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('dosya', 'incelenerek', 'gereği')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'</a:t>
                      </a:r>
                      <a:r>
                        <a:rPr lang="tr-TR" dirty="0" err="1"/>
                        <a:t>NounAdjNoun</a:t>
                      </a:r>
                      <a:r>
                        <a:rPr lang="tr-TR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3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7E452-F929-4FF9-8360-7175E7AF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(T-Test) </a:t>
            </a:r>
            <a:r>
              <a:rPr lang="tr-TR" dirty="0" err="1"/>
              <a:t>Bigram</a:t>
            </a:r>
            <a:endParaRPr lang="tr-TR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FC343825-1095-481E-A12A-53C9AAF7D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97319"/>
              </p:ext>
            </p:extLst>
          </p:nvPr>
        </p:nvGraphicFramePr>
        <p:xfrm>
          <a:off x="192504" y="2331572"/>
          <a:ext cx="1180699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822">
                  <a:extLst>
                    <a:ext uri="{9D8B030D-6E8A-4147-A177-3AD203B41FA5}">
                      <a16:colId xmlns:a16="http://schemas.microsoft.com/office/drawing/2014/main" val="1246212953"/>
                    </a:ext>
                  </a:extLst>
                </a:gridCol>
                <a:gridCol w="2123974">
                  <a:extLst>
                    <a:ext uri="{9D8B030D-6E8A-4147-A177-3AD203B41FA5}">
                      <a16:colId xmlns:a16="http://schemas.microsoft.com/office/drawing/2014/main" val="221065247"/>
                    </a:ext>
                  </a:extLst>
                </a:gridCol>
                <a:gridCol w="2361398">
                  <a:extLst>
                    <a:ext uri="{9D8B030D-6E8A-4147-A177-3AD203B41FA5}">
                      <a16:colId xmlns:a16="http://schemas.microsoft.com/office/drawing/2014/main" val="4138473717"/>
                    </a:ext>
                  </a:extLst>
                </a:gridCol>
                <a:gridCol w="1883344">
                  <a:extLst>
                    <a:ext uri="{9D8B030D-6E8A-4147-A177-3AD203B41FA5}">
                      <a16:colId xmlns:a16="http://schemas.microsoft.com/office/drawing/2014/main" val="3089293974"/>
                    </a:ext>
                  </a:extLst>
                </a:gridCol>
                <a:gridCol w="2839452">
                  <a:extLst>
                    <a:ext uri="{9D8B030D-6E8A-4147-A177-3AD203B41FA5}">
                      <a16:colId xmlns:a16="http://schemas.microsoft.com/office/drawing/2014/main" val="315703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Value </a:t>
                      </a:r>
                      <a:r>
                        <a:rPr lang="tr-TR" dirty="0" err="1"/>
                        <a:t>Count</a:t>
                      </a:r>
                      <a:r>
                        <a:rPr lang="tr-TR" dirty="0"/>
                        <a:t>(w1)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Count</a:t>
                      </a:r>
                      <a:r>
                        <a:rPr lang="tr-TR" dirty="0"/>
                        <a:t>(w2)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Count</a:t>
                      </a:r>
                      <a:r>
                        <a:rPr lang="tr-TR" dirty="0"/>
                        <a:t>(w1-w2)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(w1-w2)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6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142.71339323817438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105792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('sayılı', 'maddesi')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137.41819413785026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('bölge', 'adliye')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1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129.04768187461286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26571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('maddesi', 'uyarınca')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5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112.92515684197654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1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106.41994184266446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11693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('maddesi', 'gereğince')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9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104.57299977205838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('oy', 'birliğiyle')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4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103.11996745175149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84780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('birliğiyle', 'karar')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7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100.2762953394454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29711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('tarihinde', 'oy')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9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98.18909432752604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33906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21417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('sanık', 'hakkında')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2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98.1091773353661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94342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('temyiz', 'itirazlarının')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8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64519-0734-4B4D-ACCD-E6C49E93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Chi-Square</a:t>
            </a:r>
            <a:r>
              <a:rPr lang="tr-TR" dirty="0"/>
              <a:t>(</a:t>
            </a:r>
            <a:r>
              <a:rPr lang="tr-TR" dirty="0" err="1"/>
              <a:t>Bigram</a:t>
            </a:r>
            <a:r>
              <a:rPr lang="tr-TR" dirty="0"/>
              <a:t>)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725A2951-E5F7-475E-891A-883977541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089537"/>
              </p:ext>
            </p:extLst>
          </p:nvPr>
        </p:nvGraphicFramePr>
        <p:xfrm>
          <a:off x="313267" y="2222500"/>
          <a:ext cx="1171922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993">
                  <a:extLst>
                    <a:ext uri="{9D8B030D-6E8A-4147-A177-3AD203B41FA5}">
                      <a16:colId xmlns:a16="http://schemas.microsoft.com/office/drawing/2014/main" val="1477315373"/>
                    </a:ext>
                  </a:extLst>
                </a:gridCol>
                <a:gridCol w="1830901">
                  <a:extLst>
                    <a:ext uri="{9D8B030D-6E8A-4147-A177-3AD203B41FA5}">
                      <a16:colId xmlns:a16="http://schemas.microsoft.com/office/drawing/2014/main" val="3391888039"/>
                    </a:ext>
                  </a:extLst>
                </a:gridCol>
                <a:gridCol w="2013374">
                  <a:extLst>
                    <a:ext uri="{9D8B030D-6E8A-4147-A177-3AD203B41FA5}">
                      <a16:colId xmlns:a16="http://schemas.microsoft.com/office/drawing/2014/main" val="3494422740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391798302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99016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Collocations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Word-1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Word-2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Collocation</a:t>
                      </a:r>
                      <a:r>
                        <a:rPr lang="tr-TR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Chi-Square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('vicdani', 'kanının')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5115986.775805956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0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('sürecini', 'yansıtan')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5114855.878778612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9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('bölge', 'adliye')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5095435.188313278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6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('oy', 'birliğiyle')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5086102.825629701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('tetkik', 'hakimi')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5071187.1414731275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3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('yürürlüğe', 'giren')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5058271.684264942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4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('adliye', 'mahkemesi')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5015627.533300244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('yayımlanarak', 'yürürlüğe')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5011801.282978763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0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('kanının', 'oluştuğu')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4994352.008758476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1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('gününde', 'oybirliğiyle')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4992587.147843973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7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4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4B8AA8-7739-43F6-82A5-750F986D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Mutual</a:t>
            </a:r>
            <a:r>
              <a:rPr lang="tr-TR" dirty="0"/>
              <a:t>(</a:t>
            </a:r>
            <a:r>
              <a:rPr lang="tr-TR" dirty="0" err="1"/>
              <a:t>Bigram</a:t>
            </a:r>
            <a:r>
              <a:rPr lang="tr-TR" dirty="0"/>
              <a:t>)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0C00C8D-0818-441A-BB38-77C2AD03D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0980"/>
              </p:ext>
            </p:extLst>
          </p:nvPr>
        </p:nvGraphicFramePr>
        <p:xfrm>
          <a:off x="364067" y="2222500"/>
          <a:ext cx="1166706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06228522"/>
                    </a:ext>
                  </a:extLst>
                </a:gridCol>
                <a:gridCol w="2218266">
                  <a:extLst>
                    <a:ext uri="{9D8B030D-6E8A-4147-A177-3AD203B41FA5}">
                      <a16:colId xmlns:a16="http://schemas.microsoft.com/office/drawing/2014/main" val="2298479687"/>
                    </a:ext>
                  </a:extLst>
                </a:gridCol>
                <a:gridCol w="1962573">
                  <a:extLst>
                    <a:ext uri="{9D8B030D-6E8A-4147-A177-3AD203B41FA5}">
                      <a16:colId xmlns:a16="http://schemas.microsoft.com/office/drawing/2014/main" val="1841709506"/>
                    </a:ext>
                  </a:extLst>
                </a:gridCol>
                <a:gridCol w="2236894">
                  <a:extLst>
                    <a:ext uri="{9D8B030D-6E8A-4147-A177-3AD203B41FA5}">
                      <a16:colId xmlns:a16="http://schemas.microsoft.com/office/drawing/2014/main" val="3640267"/>
                    </a:ext>
                  </a:extLst>
                </a:gridCol>
                <a:gridCol w="2429932">
                  <a:extLst>
                    <a:ext uri="{9D8B030D-6E8A-4147-A177-3AD203B41FA5}">
                      <a16:colId xmlns:a16="http://schemas.microsoft.com/office/drawing/2014/main" val="1936237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Collocations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Word-1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Word-2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Collocation</a:t>
                      </a:r>
                      <a:r>
                        <a:rPr lang="tr-TR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Mutual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Info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Score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('vicdani', 'kanının')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10.074680470394556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4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('sürecini', 'yansıtan')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10.640205361729615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5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('açıklanmasının', 'geri')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10.18274064253083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('delillerin', 'takdirinde')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10.175644264324564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2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('kanının', 'oluştuğu')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9.94877359743398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0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('esasına', 'vicdani')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9.843867651292598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8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('ileri', 'sürülen')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84780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9.820562506877716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('rapor', 'dinlendikten')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29711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9.818079578793713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5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('tetkik', 'hakimi')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84780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9.742292320208879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8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('hükme', 'bağlanmış')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94342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9.637899718377723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79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41C94896-20B5-477B-A3BE-9912A402A2F3}"/>
              </a:ext>
            </a:extLst>
          </p:cNvPr>
          <p:cNvSpPr/>
          <p:nvPr/>
        </p:nvSpPr>
        <p:spPr>
          <a:xfrm>
            <a:off x="1769886" y="2882668"/>
            <a:ext cx="906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54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842434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TM03457503[[fn=Teklif]]</Template>
  <TotalTime>90</TotalTime>
  <Words>569</Words>
  <Application>Microsoft Office PowerPoint</Application>
  <PresentationFormat>Geniş ekran</PresentationFormat>
  <Paragraphs>248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ui-monospace</vt:lpstr>
      <vt:lpstr>Wingdings 2</vt:lpstr>
      <vt:lpstr>Teklif</vt:lpstr>
      <vt:lpstr>Intro to Natural Language Processing Project Delivery #1 - Collocations</vt:lpstr>
      <vt:lpstr>Collocations Extraction Methods</vt:lpstr>
      <vt:lpstr>Collocation By Frequency(Bigram)</vt:lpstr>
      <vt:lpstr>Collocation By Frequency(Trigram)</vt:lpstr>
      <vt:lpstr>Collocation By Hypothesis(T-Test) Bigram</vt:lpstr>
      <vt:lpstr>Collocation By Chi-Square(Bigram)</vt:lpstr>
      <vt:lpstr>Collocation By Mutual(Bigram)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Natural Language Processing Project Delivery #1 - Collocations</dc:title>
  <dc:creator>hasan hut</dc:creator>
  <cp:lastModifiedBy>hasan hut</cp:lastModifiedBy>
  <cp:revision>3</cp:revision>
  <dcterms:created xsi:type="dcterms:W3CDTF">2022-04-08T11:44:06Z</dcterms:created>
  <dcterms:modified xsi:type="dcterms:W3CDTF">2022-04-08T14:25:32Z</dcterms:modified>
</cp:coreProperties>
</file>