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A6CD62-6103-43FD-A210-64C1D5D49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Intro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Natural Language </a:t>
            </a:r>
            <a:r>
              <a:rPr lang="tr-TR" dirty="0" err="1"/>
              <a:t>Processing</a:t>
            </a:r>
            <a:br>
              <a:rPr lang="tr-TR" dirty="0"/>
            </a:br>
            <a:r>
              <a:rPr lang="tr-TR" sz="3200" dirty="0"/>
              <a:t>Project Delivery #1 - </a:t>
            </a:r>
            <a:r>
              <a:rPr lang="tr-TR" sz="3200" dirty="0" err="1"/>
              <a:t>Collocations</a:t>
            </a:r>
            <a:endParaRPr lang="tr-TR" sz="32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F6D8E89-EF11-486C-A307-414E6FBCB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64332"/>
          </a:xfrm>
        </p:spPr>
        <p:txBody>
          <a:bodyPr>
            <a:normAutofit fontScale="85000" lnSpcReduction="20000"/>
          </a:bodyPr>
          <a:lstStyle/>
          <a:p>
            <a:r>
              <a:rPr lang="tr-TR" dirty="0"/>
              <a:t>Hasan Hut 150119764</a:t>
            </a:r>
          </a:p>
          <a:p>
            <a:r>
              <a:rPr lang="tr-TR" dirty="0"/>
              <a:t>Mustafa Furkan Yapıcıoğlu 150119724 </a:t>
            </a:r>
          </a:p>
          <a:p>
            <a:r>
              <a:rPr lang="tr-TR" dirty="0"/>
              <a:t>Murat </a:t>
            </a:r>
            <a:r>
              <a:rPr lang="tr-TR"/>
              <a:t>Fidan 150119901</a:t>
            </a:r>
            <a:endParaRPr lang="tr-TR" dirty="0"/>
          </a:p>
          <a:p>
            <a:r>
              <a:rPr lang="tr-TR" dirty="0"/>
              <a:t>Hüseyin </a:t>
            </a:r>
            <a:r>
              <a:rPr lang="tr-TR" dirty="0" err="1"/>
              <a:t>Hasılcı</a:t>
            </a:r>
            <a:r>
              <a:rPr lang="tr-TR" dirty="0"/>
              <a:t> 150119698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486B14F-40BB-4A5C-B2B6-0EB181B17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ui-monospace"/>
              </a:rPr>
              <a:t>150119724</a:t>
            </a:r>
            <a:r>
              <a:rPr kumimoji="0" lang="tr-TR" altLang="tr-T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05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39D81C-844D-4E97-92E6-FE91583F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Collocations</a:t>
            </a:r>
            <a:r>
              <a:rPr lang="tr-TR" dirty="0"/>
              <a:t> </a:t>
            </a:r>
            <a:r>
              <a:rPr lang="tr-TR" dirty="0" err="1"/>
              <a:t>Extraction</a:t>
            </a:r>
            <a:r>
              <a:rPr lang="tr-TR" dirty="0"/>
              <a:t> </a:t>
            </a:r>
            <a:r>
              <a:rPr lang="tr-TR" dirty="0" err="1"/>
              <a:t>Methods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432402A-4A45-4814-8B8D-F64D0DB5B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Collocations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Frequency</a:t>
            </a:r>
            <a:endParaRPr lang="tr-TR" dirty="0"/>
          </a:p>
          <a:p>
            <a:r>
              <a:rPr lang="tr-TR" dirty="0" err="1"/>
              <a:t>Mutual</a:t>
            </a:r>
            <a:r>
              <a:rPr lang="tr-TR" dirty="0"/>
              <a:t> Information</a:t>
            </a:r>
          </a:p>
          <a:p>
            <a:r>
              <a:rPr lang="tr-TR" dirty="0" err="1"/>
              <a:t>Chi_square</a:t>
            </a:r>
            <a:endParaRPr lang="tr-TR" dirty="0"/>
          </a:p>
          <a:p>
            <a:r>
              <a:rPr lang="tr-TR" dirty="0"/>
              <a:t>T-test : </a:t>
            </a:r>
            <a:r>
              <a:rPr lang="tr-TR" dirty="0" err="1"/>
              <a:t>Hypothesis</a:t>
            </a:r>
            <a:r>
              <a:rPr lang="tr-TR" dirty="0"/>
              <a:t> </a:t>
            </a:r>
            <a:r>
              <a:rPr lang="tr-TR" dirty="0" err="1"/>
              <a:t>Testing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2219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436FBA-76DC-48D3-A480-B4BD53F5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Collocation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(</a:t>
            </a:r>
            <a:r>
              <a:rPr lang="tr-TR" dirty="0" err="1"/>
              <a:t>Bigram</a:t>
            </a:r>
            <a:r>
              <a:rPr lang="tr-TR" dirty="0"/>
              <a:t>)</a:t>
            </a:r>
          </a:p>
        </p:txBody>
      </p:sp>
      <p:graphicFrame>
        <p:nvGraphicFramePr>
          <p:cNvPr id="7" name="Tablo 7">
            <a:extLst>
              <a:ext uri="{FF2B5EF4-FFF2-40B4-BE49-F238E27FC236}">
                <a16:creationId xmlns:a16="http://schemas.microsoft.com/office/drawing/2014/main" id="{3AFBECF3-67FD-448D-A7C5-A9DE013955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151011"/>
              </p:ext>
            </p:extLst>
          </p:nvPr>
        </p:nvGraphicFramePr>
        <p:xfrm>
          <a:off x="819150" y="2222500"/>
          <a:ext cx="1055369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899">
                  <a:extLst>
                    <a:ext uri="{9D8B030D-6E8A-4147-A177-3AD203B41FA5}">
                      <a16:colId xmlns:a16="http://schemas.microsoft.com/office/drawing/2014/main" val="4282908278"/>
                    </a:ext>
                  </a:extLst>
                </a:gridCol>
                <a:gridCol w="3517899">
                  <a:extLst>
                    <a:ext uri="{9D8B030D-6E8A-4147-A177-3AD203B41FA5}">
                      <a16:colId xmlns:a16="http://schemas.microsoft.com/office/drawing/2014/main" val="1488948971"/>
                    </a:ext>
                  </a:extLst>
                </a:gridCol>
                <a:gridCol w="3517899">
                  <a:extLst>
                    <a:ext uri="{9D8B030D-6E8A-4147-A177-3AD203B41FA5}">
                      <a16:colId xmlns:a16="http://schemas.microsoft.com/office/drawing/2014/main" val="438934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Collocations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Score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Tag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Pattern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41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('sayılı', 'maddesi')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22558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'</a:t>
                      </a:r>
                      <a:r>
                        <a:rPr lang="tr-TR" dirty="0" err="1"/>
                        <a:t>AdjNoun</a:t>
                      </a:r>
                      <a:r>
                        <a:rPr lang="tr-TR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84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('bölge', 'adliye')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19038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'</a:t>
                      </a:r>
                      <a:r>
                        <a:rPr lang="tr-TR" dirty="0" err="1"/>
                        <a:t>NounNoun</a:t>
                      </a:r>
                      <a:r>
                        <a:rPr lang="tr-TR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71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('adliye', 'mahkemesi')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12905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'</a:t>
                      </a:r>
                      <a:r>
                        <a:rPr lang="tr-TR" dirty="0" err="1"/>
                        <a:t>NounNoun</a:t>
                      </a:r>
                      <a:r>
                        <a:rPr lang="tr-TR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59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('temyiz', 'itirazlarının')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9998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'</a:t>
                      </a:r>
                      <a:r>
                        <a:rPr lang="tr-TR" dirty="0" err="1"/>
                        <a:t>NounNoun</a:t>
                      </a:r>
                      <a:r>
                        <a:rPr lang="tr-TR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035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('sayılı', 'kanunun')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'</a:t>
                      </a:r>
                      <a:r>
                        <a:rPr lang="tr-TR" dirty="0" err="1"/>
                        <a:t>AdjNoun</a:t>
                      </a:r>
                      <a:r>
                        <a:rPr lang="tr-TR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897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('temyiz', 'itirazları')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'</a:t>
                      </a:r>
                      <a:r>
                        <a:rPr lang="tr-TR" dirty="0" err="1"/>
                        <a:t>NounNoun</a:t>
                      </a:r>
                      <a:r>
                        <a:rPr lang="tr-TR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923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('sayılı', 'yasanın')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'</a:t>
                      </a:r>
                      <a:r>
                        <a:rPr lang="tr-TR" dirty="0" err="1"/>
                        <a:t>AdjNoun</a:t>
                      </a:r>
                      <a:r>
                        <a:rPr lang="tr-TR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45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('hüküm', 'temyiz')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'</a:t>
                      </a:r>
                      <a:r>
                        <a:rPr lang="tr-TR" dirty="0" err="1"/>
                        <a:t>NounNoun</a:t>
                      </a:r>
                      <a:r>
                        <a:rPr lang="tr-TR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49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('dosya', 'gereği')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'</a:t>
                      </a:r>
                      <a:r>
                        <a:rPr lang="tr-TR" dirty="0" err="1"/>
                        <a:t>NounNoun</a:t>
                      </a:r>
                      <a:r>
                        <a:rPr lang="tr-TR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05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('kanunun', 'maddesi')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'</a:t>
                      </a:r>
                      <a:r>
                        <a:rPr lang="tr-TR" dirty="0" err="1"/>
                        <a:t>NounNoun</a:t>
                      </a:r>
                      <a:r>
                        <a:rPr lang="tr-TR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840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6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79F28E-A236-41E5-B2D1-A08A4C57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Collocation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(</a:t>
            </a:r>
            <a:r>
              <a:rPr lang="tr-TR" dirty="0" err="1"/>
              <a:t>Trigram</a:t>
            </a:r>
            <a:r>
              <a:rPr lang="tr-TR" dirty="0"/>
              <a:t>)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4F8CEAAC-9F6B-40D4-94E5-04D6C62491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481776"/>
              </p:ext>
            </p:extLst>
          </p:nvPr>
        </p:nvGraphicFramePr>
        <p:xfrm>
          <a:off x="819150" y="2222500"/>
          <a:ext cx="1055369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639">
                  <a:extLst>
                    <a:ext uri="{9D8B030D-6E8A-4147-A177-3AD203B41FA5}">
                      <a16:colId xmlns:a16="http://schemas.microsoft.com/office/drawing/2014/main" val="3302284480"/>
                    </a:ext>
                  </a:extLst>
                </a:gridCol>
                <a:gridCol w="3363159">
                  <a:extLst>
                    <a:ext uri="{9D8B030D-6E8A-4147-A177-3AD203B41FA5}">
                      <a16:colId xmlns:a16="http://schemas.microsoft.com/office/drawing/2014/main" val="3758621584"/>
                    </a:ext>
                  </a:extLst>
                </a:gridCol>
                <a:gridCol w="3517899">
                  <a:extLst>
                    <a:ext uri="{9D8B030D-6E8A-4147-A177-3AD203B41FA5}">
                      <a16:colId xmlns:a16="http://schemas.microsoft.com/office/drawing/2014/main" val="4113033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Collocations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Score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Tag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Pattern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27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('bölge', 'adliye', 'mahkemesi')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12764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'</a:t>
                      </a:r>
                      <a:r>
                        <a:rPr lang="tr-TR" dirty="0" err="1"/>
                        <a:t>NounNounNoun</a:t>
                      </a:r>
                      <a:r>
                        <a:rPr lang="tr-TR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387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('sayılı', 'kanunun', 'maddesi')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'</a:t>
                      </a:r>
                      <a:r>
                        <a:rPr lang="tr-TR" dirty="0" err="1"/>
                        <a:t>AdjNounNoun</a:t>
                      </a:r>
                      <a:r>
                        <a:rPr lang="tr-TR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9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('sayılı', 'yasanın', 'maddesi')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'</a:t>
                      </a:r>
                      <a:r>
                        <a:rPr lang="tr-TR" dirty="0" err="1"/>
                        <a:t>AdjNounNoun</a:t>
                      </a:r>
                      <a:r>
                        <a:rPr lang="tr-TR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02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('temyiz', 'itirazlarının', 'reddiyle')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'</a:t>
                      </a:r>
                      <a:r>
                        <a:rPr lang="tr-TR" dirty="0" err="1"/>
                        <a:t>NounNounNoun</a:t>
                      </a:r>
                      <a:r>
                        <a:rPr lang="tr-TR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8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('adliye', 'mahkemesi', 'hukuk')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'</a:t>
                      </a:r>
                      <a:r>
                        <a:rPr lang="tr-TR" dirty="0" err="1"/>
                        <a:t>NounNounNoun</a:t>
                      </a:r>
                      <a:r>
                        <a:rPr lang="tr-TR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731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('niteliği', 'suç', 'tarihine')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'</a:t>
                      </a:r>
                      <a:r>
                        <a:rPr lang="tr-TR" dirty="0" err="1"/>
                        <a:t>NounNounNoun</a:t>
                      </a:r>
                      <a:r>
                        <a:rPr lang="tr-TR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00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('dava', 'dosyası', 'tetkik')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3554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'</a:t>
                      </a:r>
                      <a:r>
                        <a:rPr lang="tr-TR" dirty="0" err="1"/>
                        <a:t>NounNounNoun</a:t>
                      </a:r>
                      <a:r>
                        <a:rPr lang="tr-TR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98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('dosyası', 'tetkik', 'hakimi')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'</a:t>
                      </a:r>
                      <a:r>
                        <a:rPr lang="tr-TR" dirty="0" err="1"/>
                        <a:t>NounNounNoun</a:t>
                      </a:r>
                      <a:r>
                        <a:rPr lang="tr-TR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733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('adliye', 'mahkemesi', 'ceza')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'</a:t>
                      </a:r>
                      <a:r>
                        <a:rPr lang="tr-TR" dirty="0" err="1"/>
                        <a:t>NounNounNoun</a:t>
                      </a:r>
                      <a:r>
                        <a:rPr lang="tr-TR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5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('dosya', 'incelenerek', 'gereği')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'</a:t>
                      </a:r>
                      <a:r>
                        <a:rPr lang="tr-TR" dirty="0" err="1"/>
                        <a:t>NounAdjNoun</a:t>
                      </a:r>
                      <a:r>
                        <a:rPr lang="tr-TR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19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73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57E452-F929-4FF9-8360-7175E7AF0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Collocation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Hypothesis</a:t>
            </a:r>
            <a:r>
              <a:rPr lang="tr-TR" dirty="0"/>
              <a:t>(T-Test) </a:t>
            </a:r>
            <a:r>
              <a:rPr lang="tr-TR" dirty="0" err="1"/>
              <a:t>Bigram</a:t>
            </a:r>
            <a:endParaRPr lang="tr-TR" dirty="0"/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FC343825-1095-481E-A12A-53C9AAF7D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997319"/>
              </p:ext>
            </p:extLst>
          </p:nvPr>
        </p:nvGraphicFramePr>
        <p:xfrm>
          <a:off x="192504" y="2331572"/>
          <a:ext cx="1180699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822">
                  <a:extLst>
                    <a:ext uri="{9D8B030D-6E8A-4147-A177-3AD203B41FA5}">
                      <a16:colId xmlns:a16="http://schemas.microsoft.com/office/drawing/2014/main" val="1246212953"/>
                    </a:ext>
                  </a:extLst>
                </a:gridCol>
                <a:gridCol w="2123974">
                  <a:extLst>
                    <a:ext uri="{9D8B030D-6E8A-4147-A177-3AD203B41FA5}">
                      <a16:colId xmlns:a16="http://schemas.microsoft.com/office/drawing/2014/main" val="221065247"/>
                    </a:ext>
                  </a:extLst>
                </a:gridCol>
                <a:gridCol w="2361398">
                  <a:extLst>
                    <a:ext uri="{9D8B030D-6E8A-4147-A177-3AD203B41FA5}">
                      <a16:colId xmlns:a16="http://schemas.microsoft.com/office/drawing/2014/main" val="4138473717"/>
                    </a:ext>
                  </a:extLst>
                </a:gridCol>
                <a:gridCol w="1883344">
                  <a:extLst>
                    <a:ext uri="{9D8B030D-6E8A-4147-A177-3AD203B41FA5}">
                      <a16:colId xmlns:a16="http://schemas.microsoft.com/office/drawing/2014/main" val="3089293974"/>
                    </a:ext>
                  </a:extLst>
                </a:gridCol>
                <a:gridCol w="2839452">
                  <a:extLst>
                    <a:ext uri="{9D8B030D-6E8A-4147-A177-3AD203B41FA5}">
                      <a16:colId xmlns:a16="http://schemas.microsoft.com/office/drawing/2014/main" val="3157035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Value </a:t>
                      </a:r>
                      <a:r>
                        <a:rPr lang="tr-TR" dirty="0" err="1"/>
                        <a:t>Count</a:t>
                      </a:r>
                      <a:r>
                        <a:rPr lang="tr-TR" dirty="0"/>
                        <a:t>(w1)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Count</a:t>
                      </a:r>
                      <a:r>
                        <a:rPr lang="tr-TR" dirty="0"/>
                        <a:t>(w2)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Count</a:t>
                      </a:r>
                      <a:r>
                        <a:rPr lang="tr-TR" dirty="0"/>
                        <a:t>(w1-w2)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(w1-w2)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06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142.71339323817438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105792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54512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22558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('sayılı', 'maddesi')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71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137.41819413785026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20538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19315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19038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('bölge', 'adliye')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619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129.04768187461286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54512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26571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17213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('maddesi', 'uyarınca')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753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112.92515684197654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19315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20380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12905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('adliye', 'mahkemesi')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1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106.41994184266446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54512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17456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11693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('maddesi', 'gereğince')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09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104.57299977205838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14370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('oy', 'birliğiyle')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4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103.11996745175149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84780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('birliğiyle', 'karar')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779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100.2762953394454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29711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14370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('tarihinde', 'oy')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49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98.18909432752604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33906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21417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9922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('sanık', 'hakkında')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729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98.1091773353661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94342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9998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('temyiz', 'itirazlarının')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483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94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C64519-0734-4B4D-ACCD-E6C49E93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Collocation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Chi-Square</a:t>
            </a:r>
            <a:r>
              <a:rPr lang="tr-TR" dirty="0"/>
              <a:t>(</a:t>
            </a:r>
            <a:r>
              <a:rPr lang="tr-TR" dirty="0" err="1"/>
              <a:t>Bigram</a:t>
            </a:r>
            <a:r>
              <a:rPr lang="tr-TR" dirty="0"/>
              <a:t>)</a:t>
            </a:r>
          </a:p>
        </p:txBody>
      </p:sp>
      <p:graphicFrame>
        <p:nvGraphicFramePr>
          <p:cNvPr id="7" name="Tablo 7">
            <a:extLst>
              <a:ext uri="{FF2B5EF4-FFF2-40B4-BE49-F238E27FC236}">
                <a16:creationId xmlns:a16="http://schemas.microsoft.com/office/drawing/2014/main" id="{725A2951-E5F7-475E-891A-8839775418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377796"/>
              </p:ext>
            </p:extLst>
          </p:nvPr>
        </p:nvGraphicFramePr>
        <p:xfrm>
          <a:off x="313267" y="2222500"/>
          <a:ext cx="115824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666">
                  <a:extLst>
                    <a:ext uri="{9D8B030D-6E8A-4147-A177-3AD203B41FA5}">
                      <a16:colId xmlns:a16="http://schemas.microsoft.com/office/drawing/2014/main" val="147731537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391888039"/>
                    </a:ext>
                  </a:extLst>
                </a:gridCol>
                <a:gridCol w="2013374">
                  <a:extLst>
                    <a:ext uri="{9D8B030D-6E8A-4147-A177-3AD203B41FA5}">
                      <a16:colId xmlns:a16="http://schemas.microsoft.com/office/drawing/2014/main" val="3494422740"/>
                    </a:ext>
                  </a:extLst>
                </a:gridCol>
                <a:gridCol w="1991360">
                  <a:extLst>
                    <a:ext uri="{9D8B030D-6E8A-4147-A177-3AD203B41FA5}">
                      <a16:colId xmlns:a16="http://schemas.microsoft.com/office/drawing/2014/main" val="3917983023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3990164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Collocations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Word-1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Word-2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Collocation</a:t>
                      </a:r>
                      <a:r>
                        <a:rPr lang="tr-TR" dirty="0"/>
                        <a:t>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Chi-Square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99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('sayılı', 'maddesi')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22558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4576759.445319098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101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('bölge', 'adliye')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19038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5095435.188313278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59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('maddesi', 'uyarınca')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17213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4860585.076408336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65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('adliye', 'mahkemesi')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12905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5015627.533300244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281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('maddesi', 'gereğince')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11693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4754705.7744502695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23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('oy', 'birliğiyle')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5086102.825629701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04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('birliğiyle', 'karar')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4499674.632444755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('tarihinde', 'oy')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4359309.418223716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20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('karar', 'hüküm')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3971042.7634419077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815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('temyiz', 'itirazlarının')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9998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4671077.853614774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874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94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4B8AA8-7739-43F6-82A5-750F986D6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Collocation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Mutual</a:t>
            </a:r>
            <a:r>
              <a:rPr lang="tr-TR" dirty="0"/>
              <a:t>(</a:t>
            </a:r>
            <a:r>
              <a:rPr lang="tr-TR" dirty="0" err="1"/>
              <a:t>Bigram</a:t>
            </a:r>
            <a:r>
              <a:rPr lang="tr-TR" dirty="0"/>
              <a:t>)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70C00C8D-0818-441A-BB38-77C2AD03D0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444463"/>
              </p:ext>
            </p:extLst>
          </p:nvPr>
        </p:nvGraphicFramePr>
        <p:xfrm>
          <a:off x="364067" y="2222500"/>
          <a:ext cx="1166706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506228522"/>
                    </a:ext>
                  </a:extLst>
                </a:gridCol>
                <a:gridCol w="2218266">
                  <a:extLst>
                    <a:ext uri="{9D8B030D-6E8A-4147-A177-3AD203B41FA5}">
                      <a16:colId xmlns:a16="http://schemas.microsoft.com/office/drawing/2014/main" val="2298479687"/>
                    </a:ext>
                  </a:extLst>
                </a:gridCol>
                <a:gridCol w="1962573">
                  <a:extLst>
                    <a:ext uri="{9D8B030D-6E8A-4147-A177-3AD203B41FA5}">
                      <a16:colId xmlns:a16="http://schemas.microsoft.com/office/drawing/2014/main" val="1841709506"/>
                    </a:ext>
                  </a:extLst>
                </a:gridCol>
                <a:gridCol w="2236894">
                  <a:extLst>
                    <a:ext uri="{9D8B030D-6E8A-4147-A177-3AD203B41FA5}">
                      <a16:colId xmlns:a16="http://schemas.microsoft.com/office/drawing/2014/main" val="3640267"/>
                    </a:ext>
                  </a:extLst>
                </a:gridCol>
                <a:gridCol w="2429932">
                  <a:extLst>
                    <a:ext uri="{9D8B030D-6E8A-4147-A177-3AD203B41FA5}">
                      <a16:colId xmlns:a16="http://schemas.microsoft.com/office/drawing/2014/main" val="1936237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Collocations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Word-1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Word-2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Collocation</a:t>
                      </a:r>
                      <a:r>
                        <a:rPr lang="tr-TR" dirty="0"/>
                        <a:t>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Mutual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Info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Score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2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('sayılı', 'maddesi')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105792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54512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22558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4.327673055659069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43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('bölge', 'adliye')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20538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19315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19038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7.944630925716207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5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('maddesi', 'uyarınca')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54512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26571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17213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5.9308385592350366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('adliye', 'mahkemesi')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19315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20380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12905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7.394820786736563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2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('maddesi', 'gereğince')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54512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17456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11693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5.979114635676149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001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('oy', 'birliğiyle')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14370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8.48057512867376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68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('birliğiyle', 'karar')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84780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5.919517600761963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14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('tarihinde', 'oy')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29711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14370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6.94124550225424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252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('karar', 'hüküm')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84780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32169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4.265484159517652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88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('temyiz', 'itirazlarının')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94342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9998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5.732348460171372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38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79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41C94896-20B5-477B-A3BE-9912A402A2F3}"/>
              </a:ext>
            </a:extLst>
          </p:cNvPr>
          <p:cNvSpPr/>
          <p:nvPr/>
        </p:nvSpPr>
        <p:spPr>
          <a:xfrm>
            <a:off x="1769886" y="2882668"/>
            <a:ext cx="9062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tr-TR" sz="5400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842434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klif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TM03457503[[fn=Teklif]]</Template>
  <TotalTime>69</TotalTime>
  <Words>569</Words>
  <Application>Microsoft Office PowerPoint</Application>
  <PresentationFormat>Geniş ekran</PresentationFormat>
  <Paragraphs>248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ui-monospace</vt:lpstr>
      <vt:lpstr>Wingdings 2</vt:lpstr>
      <vt:lpstr>Teklif</vt:lpstr>
      <vt:lpstr>Intro to Natural Language Processing Project Delivery #1 - Collocations</vt:lpstr>
      <vt:lpstr>Collocations Extraction Methods</vt:lpstr>
      <vt:lpstr>Collocation By Frequency(Bigram)</vt:lpstr>
      <vt:lpstr>Collocation By Frequency(Trigram)</vt:lpstr>
      <vt:lpstr>Collocation By Hypothesis(T-Test) Bigram</vt:lpstr>
      <vt:lpstr>Collocation By Chi-Square(Bigram)</vt:lpstr>
      <vt:lpstr>Collocation By Mutual(Bigram)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Natural Language Processing Project Delivery #1 - Collocations</dc:title>
  <dc:creator>hasan hut</dc:creator>
  <cp:lastModifiedBy>hasan hut</cp:lastModifiedBy>
  <cp:revision>2</cp:revision>
  <dcterms:created xsi:type="dcterms:W3CDTF">2022-04-08T11:44:06Z</dcterms:created>
  <dcterms:modified xsi:type="dcterms:W3CDTF">2022-04-08T13:02:03Z</dcterms:modified>
</cp:coreProperties>
</file>