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68" r:id="rId14"/>
    <p:sldId id="269" r:id="rId15"/>
    <p:sldId id="270" r:id="rId16"/>
    <p:sldId id="271" r:id="rId17"/>
    <p:sldId id="275" r:id="rId18"/>
    <p:sldId id="274" r:id="rId19"/>
    <p:sldId id="272" r:id="rId20"/>
    <p:sldId id="276" r:id="rId21"/>
    <p:sldId id="277" r:id="rId22"/>
    <p:sldId id="278" r:id="rId23"/>
    <p:sldId id="279" r:id="rId24"/>
    <p:sldId id="282" r:id="rId25"/>
    <p:sldId id="280" r:id="rId26"/>
    <p:sldId id="281"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864"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19/12/2016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19/12/2016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19/12/2016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19/12/2016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19/12/2016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19/12/2016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19/12/2016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19/12/2016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19/12/2016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19/12/2016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19/12/2016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19/12/2016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0244"/>
            <a:ext cx="9144000" cy="528775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0" y="3356992"/>
            <a:ext cx="1259632" cy="57606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p:cNvSpPr txBox="1"/>
          <p:nvPr/>
        </p:nvSpPr>
        <p:spPr>
          <a:xfrm>
            <a:off x="0" y="-5112"/>
            <a:ext cx="9144000" cy="1661993"/>
          </a:xfrm>
          <a:prstGeom prst="rect">
            <a:avLst/>
          </a:prstGeom>
          <a:noFill/>
        </p:spPr>
        <p:txBody>
          <a:bodyPr wrap="square" rtlCol="0">
            <a:spAutoFit/>
          </a:bodyPr>
          <a:lstStyle/>
          <a:p>
            <a:r>
              <a:rPr lang="az-Latn-AZ" sz="6600" dirty="0" smtClean="0"/>
              <a:t>1 </a:t>
            </a:r>
            <a:r>
              <a:rPr lang="en-US" sz="3600" b="1" dirty="0" smtClean="0"/>
              <a:t>www.mct.gov.az </a:t>
            </a:r>
            <a:r>
              <a:rPr lang="en-US" sz="3600" dirty="0" smtClean="0"/>
              <a:t> internet s</a:t>
            </a:r>
            <a:r>
              <a:rPr lang="az-Latn-AZ" sz="3600" dirty="0" smtClean="0"/>
              <a:t>əhifəsinə daxil olun </a:t>
            </a:r>
            <a:r>
              <a:rPr lang="az-Latn-AZ" sz="2800" dirty="0" smtClean="0"/>
              <a:t>və</a:t>
            </a:r>
            <a:r>
              <a:rPr lang="az-Latn-AZ" sz="3600" dirty="0" smtClean="0"/>
              <a:t> şəkildə işarələnmiş menyunu seçin</a:t>
            </a:r>
            <a:endParaRPr lang="en-US" sz="3600" dirty="0"/>
          </a:p>
        </p:txBody>
      </p:sp>
      <p:sp>
        <p:nvSpPr>
          <p:cNvPr id="7" name="Oval 6"/>
          <p:cNvSpPr/>
          <p:nvPr/>
        </p:nvSpPr>
        <p:spPr>
          <a:xfrm>
            <a:off x="0" y="116632"/>
            <a:ext cx="629816" cy="86409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772860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1384995"/>
          </a:xfrm>
          <a:prstGeom prst="rect">
            <a:avLst/>
          </a:prstGeom>
          <a:noFill/>
        </p:spPr>
        <p:txBody>
          <a:bodyPr wrap="square" rtlCol="0">
            <a:spAutoFit/>
          </a:bodyPr>
          <a:lstStyle/>
          <a:p>
            <a:r>
              <a:rPr lang="en-US" sz="2800" b="1" dirty="0" smtClean="0"/>
              <a:t>QEYD! </a:t>
            </a:r>
            <a:r>
              <a:rPr lang="az-Latn-AZ" sz="2800" b="1" dirty="0" smtClean="0"/>
              <a:t>Əgər istifadəçi şifrəni yaddan çixarmışsa , aşağıdakı əməliyyatı yerinə yetirməklə qeydiyatda istifade etdiyi e-poçt ünvanına daxil olub yeni şifrəni götürə bilər</a:t>
            </a:r>
            <a:endParaRPr lang="en-US" sz="2800" b="1" dirty="0"/>
          </a:p>
        </p:txBody>
      </p:sp>
      <p:pic>
        <p:nvPicPr>
          <p:cNvPr id="1026"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7308304" cy="140017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699792" y="2132856"/>
            <a:ext cx="2376264" cy="28803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descr="C:\Users\umuminot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5763"/>
            <a:ext cx="9144000" cy="381560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2699792" y="4149080"/>
            <a:ext cx="3816424" cy="68448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Oval 4"/>
          <p:cNvSpPr/>
          <p:nvPr/>
        </p:nvSpPr>
        <p:spPr>
          <a:xfrm>
            <a:off x="3059832" y="5877272"/>
            <a:ext cx="3024336" cy="50405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39514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02053"/>
            <a:ext cx="9199988" cy="2215991"/>
          </a:xfrm>
          <a:prstGeom prst="rect">
            <a:avLst/>
          </a:prstGeom>
          <a:noFill/>
        </p:spPr>
        <p:txBody>
          <a:bodyPr wrap="square" rtlCol="0">
            <a:spAutoFit/>
          </a:bodyPr>
          <a:lstStyle/>
          <a:p>
            <a:r>
              <a:rPr lang="az-Latn-AZ" dirty="0" smtClean="0"/>
              <a:t> </a:t>
            </a:r>
            <a:r>
              <a:rPr lang="az-Latn-AZ" sz="6600" dirty="0" smtClean="0"/>
              <a:t>10 </a:t>
            </a:r>
            <a:r>
              <a:rPr lang="az-Latn-AZ" sz="3600" b="1" dirty="0" smtClean="0"/>
              <a:t>Səhifəyə uğurla daxil olduğunuz zaman, səhifənin sağ tərəfində öz adınızı </a:t>
            </a:r>
            <a:r>
              <a:rPr lang="az-Latn-AZ" sz="2800" b="1" dirty="0" smtClean="0"/>
              <a:t>və </a:t>
            </a:r>
            <a:r>
              <a:rPr lang="az-Latn-AZ" sz="3600" b="1" dirty="0" smtClean="0"/>
              <a:t>şəxsi kabinet yazısını görə bilərsiniz</a:t>
            </a:r>
            <a:endParaRPr lang="en-US" sz="3600" b="1" dirty="0"/>
          </a:p>
        </p:txBody>
      </p:sp>
      <p:sp>
        <p:nvSpPr>
          <p:cNvPr id="3" name="Oval 2"/>
          <p:cNvSpPr/>
          <p:nvPr/>
        </p:nvSpPr>
        <p:spPr>
          <a:xfrm>
            <a:off x="107504" y="39359"/>
            <a:ext cx="936104" cy="93610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13938"/>
            <a:ext cx="9144000" cy="489343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732240" y="1556792"/>
            <a:ext cx="2304256" cy="223224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6367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24745"/>
            <a:ext cx="9144000" cy="573325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0" y="5589240"/>
            <a:ext cx="2051720" cy="93610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p:cNvSpPr txBox="1"/>
          <p:nvPr/>
        </p:nvSpPr>
        <p:spPr>
          <a:xfrm>
            <a:off x="0" y="0"/>
            <a:ext cx="9144001" cy="1200329"/>
          </a:xfrm>
          <a:prstGeom prst="rect">
            <a:avLst/>
          </a:prstGeom>
          <a:noFill/>
        </p:spPr>
        <p:txBody>
          <a:bodyPr wrap="square" rtlCol="0">
            <a:spAutoFit/>
          </a:bodyPr>
          <a:lstStyle/>
          <a:p>
            <a:r>
              <a:rPr lang="az-Latn-AZ" sz="3600" b="1" dirty="0" smtClean="0"/>
              <a:t>Həmin səhifənin sol tərəfində aşağıda göstərilən menyunu seçin</a:t>
            </a:r>
            <a:endParaRPr lang="en-US" sz="3600" b="1" dirty="0"/>
          </a:p>
        </p:txBody>
      </p:sp>
    </p:spTree>
    <p:extLst>
      <p:ext uri="{BB962C8B-B14F-4D97-AF65-F5344CB8AC3E}">
        <p14:creationId xmlns:p14="http://schemas.microsoft.com/office/powerpoint/2010/main" val="2640844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 y="2626902"/>
            <a:ext cx="2051718" cy="41903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muminot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241" y="3193967"/>
            <a:ext cx="830139" cy="758097"/>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3563888" y="2996952"/>
            <a:ext cx="1944216" cy="129614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7" name="Picture 2" descr="C:\Users\umuminote\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060848"/>
            <a:ext cx="9144000" cy="56605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muminote\Desktop\Untitl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280" y="2603450"/>
            <a:ext cx="2051720" cy="41697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0"/>
            <a:ext cx="9144000" cy="2215991"/>
          </a:xfrm>
          <a:prstGeom prst="rect">
            <a:avLst/>
          </a:prstGeom>
          <a:noFill/>
        </p:spPr>
        <p:txBody>
          <a:bodyPr wrap="square" rtlCol="0">
            <a:spAutoFit/>
          </a:bodyPr>
          <a:lstStyle/>
          <a:p>
            <a:r>
              <a:rPr lang="az-Latn-AZ" dirty="0" smtClean="0"/>
              <a:t> </a:t>
            </a:r>
            <a:r>
              <a:rPr lang="az-Latn-AZ" sz="6600" dirty="0" smtClean="0"/>
              <a:t>11 </a:t>
            </a:r>
            <a:r>
              <a:rPr lang="az-Latn-AZ" sz="3600" b="1" dirty="0" smtClean="0"/>
              <a:t>Hər hansi bir fəaliyyət növünü seçdikdən sonra, açılan səhifədə aşağıda göstərilən menyuya daxil olun</a:t>
            </a:r>
            <a:endParaRPr lang="en-US" sz="3600" b="1" dirty="0"/>
          </a:p>
        </p:txBody>
      </p:sp>
      <p:sp>
        <p:nvSpPr>
          <p:cNvPr id="4" name="Oval 3"/>
          <p:cNvSpPr/>
          <p:nvPr/>
        </p:nvSpPr>
        <p:spPr>
          <a:xfrm>
            <a:off x="107503" y="116632"/>
            <a:ext cx="918357" cy="90633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90408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 y="1661993"/>
            <a:ext cx="9144000" cy="519600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3635896" y="5589240"/>
            <a:ext cx="1728192" cy="43204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p:cNvSpPr txBox="1"/>
          <p:nvPr/>
        </p:nvSpPr>
        <p:spPr>
          <a:xfrm>
            <a:off x="0" y="0"/>
            <a:ext cx="9144000" cy="1661993"/>
          </a:xfrm>
          <a:prstGeom prst="rect">
            <a:avLst/>
          </a:prstGeom>
          <a:noFill/>
        </p:spPr>
        <p:txBody>
          <a:bodyPr wrap="square" rtlCol="0">
            <a:spAutoFit/>
          </a:bodyPr>
          <a:lstStyle/>
          <a:p>
            <a:r>
              <a:rPr lang="az-Latn-AZ" dirty="0" smtClean="0"/>
              <a:t> </a:t>
            </a:r>
            <a:r>
              <a:rPr lang="az-Latn-AZ" sz="6600" dirty="0" smtClean="0"/>
              <a:t>12 </a:t>
            </a:r>
            <a:r>
              <a:rPr lang="az-Latn-AZ" sz="3600" b="1" dirty="0" smtClean="0"/>
              <a:t>Aşağıda göstərilən yazını seçin </a:t>
            </a:r>
            <a:r>
              <a:rPr lang="az-Latn-AZ" sz="2800" b="1" dirty="0" smtClean="0"/>
              <a:t>və</a:t>
            </a:r>
            <a:r>
              <a:rPr lang="az-Latn-AZ" sz="3600" b="1" dirty="0"/>
              <a:t> </a:t>
            </a:r>
            <a:r>
              <a:rPr lang="az-Latn-AZ" sz="3600" b="1" dirty="0" smtClean="0"/>
              <a:t>ərizə formasın kompüyterə yükləyin</a:t>
            </a:r>
            <a:endParaRPr lang="en-US" sz="3600" b="1" dirty="0"/>
          </a:p>
        </p:txBody>
      </p:sp>
      <p:sp>
        <p:nvSpPr>
          <p:cNvPr id="5" name="Oval 4"/>
          <p:cNvSpPr/>
          <p:nvPr/>
        </p:nvSpPr>
        <p:spPr>
          <a:xfrm>
            <a:off x="107504" y="116632"/>
            <a:ext cx="936104" cy="86409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02829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0" y="0"/>
            <a:ext cx="9144000" cy="2123658"/>
          </a:xfrm>
          <a:prstGeom prst="rect">
            <a:avLst/>
          </a:prstGeom>
          <a:noFill/>
        </p:spPr>
        <p:txBody>
          <a:bodyPr wrap="square" rtlCol="0">
            <a:spAutoFit/>
          </a:bodyPr>
          <a:lstStyle/>
          <a:p>
            <a:r>
              <a:rPr lang="az-Latn-AZ" sz="6600" dirty="0"/>
              <a:t> </a:t>
            </a:r>
            <a:r>
              <a:rPr lang="az-Latn-AZ" sz="6600" dirty="0" smtClean="0"/>
              <a:t>    </a:t>
            </a:r>
          </a:p>
          <a:p>
            <a:endParaRPr lang="en-US" sz="6600" dirty="0"/>
          </a:p>
        </p:txBody>
      </p:sp>
      <p:pic>
        <p:nvPicPr>
          <p:cNvPr id="1027" name="Picture 3"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8920"/>
            <a:ext cx="9144000" cy="414536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79512" y="5733256"/>
            <a:ext cx="4104456" cy="93610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Oval 4"/>
          <p:cNvSpPr/>
          <p:nvPr/>
        </p:nvSpPr>
        <p:spPr>
          <a:xfrm>
            <a:off x="3779912" y="6453336"/>
            <a:ext cx="1584176" cy="40094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p:cNvSpPr txBox="1"/>
          <p:nvPr/>
        </p:nvSpPr>
        <p:spPr>
          <a:xfrm>
            <a:off x="-43632" y="0"/>
            <a:ext cx="9144000" cy="2831544"/>
          </a:xfrm>
          <a:prstGeom prst="rect">
            <a:avLst/>
          </a:prstGeom>
          <a:noFill/>
        </p:spPr>
        <p:txBody>
          <a:bodyPr wrap="square" rtlCol="0">
            <a:spAutoFit/>
          </a:bodyPr>
          <a:lstStyle/>
          <a:p>
            <a:r>
              <a:rPr lang="az-Latn-AZ" sz="6600" dirty="0" smtClean="0"/>
              <a:t>13 </a:t>
            </a:r>
            <a:r>
              <a:rPr lang="az-Latn-AZ" sz="2800" b="1" dirty="0" smtClean="0"/>
              <a:t>Kompüterde yadda saxlanmış, doldurulmuş,  imzalanmiş və möhürlənmiş ərizəni «Fayıl qoş» düyməsi vasitəsi ilə nazirliyin internet səhifəsindən yükləyə bilərsiniz.Ehtiyac olduğu təqdirdə «Məzmun» xanasını doldurun </a:t>
            </a:r>
            <a:r>
              <a:rPr lang="az-Latn-AZ" sz="2400" b="1" dirty="0" smtClean="0"/>
              <a:t>və</a:t>
            </a:r>
            <a:r>
              <a:rPr lang="az-Latn-AZ" sz="2800" b="1" dirty="0" smtClean="0"/>
              <a:t> sonda «Göndər» düyməsin seçin.</a:t>
            </a:r>
            <a:endParaRPr lang="en-US" sz="2800" b="1" dirty="0"/>
          </a:p>
        </p:txBody>
      </p:sp>
      <p:sp>
        <p:nvSpPr>
          <p:cNvPr id="7" name="Oval 6"/>
          <p:cNvSpPr/>
          <p:nvPr/>
        </p:nvSpPr>
        <p:spPr>
          <a:xfrm>
            <a:off x="0" y="116631"/>
            <a:ext cx="899592" cy="94519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13745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 y="2400656"/>
            <a:ext cx="9144000" cy="2396495"/>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4"/>
          <p:cNvSpPr/>
          <p:nvPr/>
        </p:nvSpPr>
        <p:spPr>
          <a:xfrm>
            <a:off x="7592053" y="5345832"/>
            <a:ext cx="720080" cy="151216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6084169" y="3356992"/>
            <a:ext cx="3032066" cy="187220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p:cNvSpPr txBox="1"/>
          <p:nvPr/>
        </p:nvSpPr>
        <p:spPr>
          <a:xfrm>
            <a:off x="0" y="0"/>
            <a:ext cx="9116235" cy="2400657"/>
          </a:xfrm>
          <a:prstGeom prst="rect">
            <a:avLst/>
          </a:prstGeom>
          <a:noFill/>
        </p:spPr>
        <p:txBody>
          <a:bodyPr wrap="square" rtlCol="0">
            <a:spAutoFit/>
          </a:bodyPr>
          <a:lstStyle/>
          <a:p>
            <a:r>
              <a:rPr lang="az-Latn-AZ" dirty="0" smtClean="0"/>
              <a:t> </a:t>
            </a:r>
            <a:r>
              <a:rPr lang="az-Latn-AZ" sz="6600" dirty="0" smtClean="0"/>
              <a:t>14 </a:t>
            </a:r>
            <a:r>
              <a:rPr lang="az-Latn-AZ" sz="2800" b="1" dirty="0" smtClean="0"/>
              <a:t>Müraciəti göndərəndən sonra səhifənin sağ tərəfində ərizənin hazırki vəziyəti </a:t>
            </a:r>
            <a:r>
              <a:rPr lang="az-Latn-AZ" sz="2400" b="1" dirty="0" smtClean="0"/>
              <a:t>və </a:t>
            </a:r>
            <a:r>
              <a:rPr lang="az-Latn-AZ" sz="2800" b="1" dirty="0" smtClean="0"/>
              <a:t>göndərilmə tarixini görmək mümkündür.Müraciət barədə ətraflı məlumat almaq üçün işarələnmiş menyuya keçin</a:t>
            </a:r>
            <a:endParaRPr lang="en-US" sz="2800" b="1" dirty="0"/>
          </a:p>
        </p:txBody>
      </p:sp>
      <p:sp>
        <p:nvSpPr>
          <p:cNvPr id="8" name="Oval 7"/>
          <p:cNvSpPr/>
          <p:nvPr/>
        </p:nvSpPr>
        <p:spPr>
          <a:xfrm>
            <a:off x="107504" y="116632"/>
            <a:ext cx="936104" cy="93610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51657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876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969770"/>
          </a:xfrm>
          <a:prstGeom prst="rect">
            <a:avLst/>
          </a:prstGeom>
          <a:noFill/>
        </p:spPr>
        <p:txBody>
          <a:bodyPr wrap="square" rtlCol="0">
            <a:spAutoFit/>
          </a:bodyPr>
          <a:lstStyle/>
          <a:p>
            <a:r>
              <a:rPr lang="az-Latn-AZ" sz="6600" dirty="0" smtClean="0"/>
              <a:t>15 </a:t>
            </a:r>
            <a:r>
              <a:rPr lang="az-Latn-AZ" sz="2800" b="1" dirty="0" smtClean="0"/>
              <a:t>Bir müddət sonra təkrarən nazirliyin internet səhifəsinə daxil olun </a:t>
            </a:r>
            <a:r>
              <a:rPr lang="az-Latn-AZ" sz="2400" b="1" dirty="0" smtClean="0"/>
              <a:t>və </a:t>
            </a:r>
            <a:r>
              <a:rPr lang="az-Latn-AZ" sz="2800" b="1" dirty="0" smtClean="0"/>
              <a:t>yenidən müraciətlər menyusunu seçin.Sonra aşağıda göstərilən menyuya daxil olun</a:t>
            </a:r>
            <a:endParaRPr lang="en-US" sz="2800" b="1" dirty="0"/>
          </a:p>
        </p:txBody>
      </p:sp>
      <p:sp>
        <p:nvSpPr>
          <p:cNvPr id="4" name="Oval 3"/>
          <p:cNvSpPr/>
          <p:nvPr/>
        </p:nvSpPr>
        <p:spPr>
          <a:xfrm>
            <a:off x="0" y="0"/>
            <a:ext cx="971600" cy="9848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ight Arrow 4"/>
          <p:cNvSpPr/>
          <p:nvPr/>
        </p:nvSpPr>
        <p:spPr>
          <a:xfrm>
            <a:off x="971600" y="2996952"/>
            <a:ext cx="2232248" cy="36004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724" y="2060848"/>
            <a:ext cx="2124075" cy="24482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umuminote\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 y="5229200"/>
            <a:ext cx="9141652" cy="187071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2411760" y="6453336"/>
            <a:ext cx="4392488" cy="21602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p:cNvSpPr txBox="1"/>
          <p:nvPr/>
        </p:nvSpPr>
        <p:spPr>
          <a:xfrm>
            <a:off x="37178" y="4489238"/>
            <a:ext cx="9141652" cy="830997"/>
          </a:xfrm>
          <a:prstGeom prst="rect">
            <a:avLst/>
          </a:prstGeom>
          <a:noFill/>
        </p:spPr>
        <p:txBody>
          <a:bodyPr wrap="square" rtlCol="0">
            <a:spAutoFit/>
          </a:bodyPr>
          <a:lstStyle/>
          <a:p>
            <a:r>
              <a:rPr lang="az-Latn-AZ" sz="2400" b="1" dirty="0" smtClean="0"/>
              <a:t>Nazirlikdən aldığınız cavab həmçinin sizin e-poçt ünvanınıza da xəbərdarlıq kimi göndərilir</a:t>
            </a:r>
            <a:endParaRPr lang="en-US" sz="2400" b="1" dirty="0"/>
          </a:p>
        </p:txBody>
      </p:sp>
    </p:spTree>
    <p:extLst>
      <p:ext uri="{BB962C8B-B14F-4D97-AF65-F5344CB8AC3E}">
        <p14:creationId xmlns:p14="http://schemas.microsoft.com/office/powerpoint/2010/main" val="1273338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02" y="0"/>
            <a:ext cx="9144000" cy="2215991"/>
          </a:xfrm>
          <a:prstGeom prst="rect">
            <a:avLst/>
          </a:prstGeom>
          <a:noFill/>
        </p:spPr>
        <p:txBody>
          <a:bodyPr wrap="square" rtlCol="0">
            <a:spAutoFit/>
          </a:bodyPr>
          <a:lstStyle/>
          <a:p>
            <a:r>
              <a:rPr lang="az-Latn-AZ" sz="6600" dirty="0" smtClean="0"/>
              <a:t>16 </a:t>
            </a:r>
            <a:r>
              <a:rPr lang="az-Latn-AZ" sz="2400" b="1" dirty="0" smtClean="0"/>
              <a:t>Aşağıda göstərilən misalda  ərizəçinin çatışmayan sənədləri    var </a:t>
            </a:r>
            <a:r>
              <a:rPr lang="az-Latn-AZ" b="1" dirty="0" smtClean="0"/>
              <a:t>və</a:t>
            </a:r>
            <a:r>
              <a:rPr lang="az-Latn-AZ" sz="2400" b="1" dirty="0" smtClean="0"/>
              <a:t> bu səbəbdən Nazirliyin əmkdaşı tərəfindən çatışmayan sənədlər tələb olunur.Çatışmayan sənədləri aşağıdakı üsullara yükləmək mümkündür.Sonda «Göndər» düyməsini seçin</a:t>
            </a:r>
            <a:endParaRPr lang="en-US" sz="2400" b="1" dirty="0"/>
          </a:p>
        </p:txBody>
      </p:sp>
      <p:sp>
        <p:nvSpPr>
          <p:cNvPr id="3" name="Oval 2"/>
          <p:cNvSpPr/>
          <p:nvPr/>
        </p:nvSpPr>
        <p:spPr>
          <a:xfrm>
            <a:off x="0" y="0"/>
            <a:ext cx="899592" cy="110799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7" name="Picture 3"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8" y="2132856"/>
            <a:ext cx="9106425" cy="525658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4202" y="4509120"/>
            <a:ext cx="6396402" cy="144016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Oval 5"/>
          <p:cNvSpPr/>
          <p:nvPr/>
        </p:nvSpPr>
        <p:spPr>
          <a:xfrm>
            <a:off x="2339752" y="6525344"/>
            <a:ext cx="2016224" cy="86409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Down Arrow 3"/>
          <p:cNvSpPr/>
          <p:nvPr/>
        </p:nvSpPr>
        <p:spPr>
          <a:xfrm>
            <a:off x="7452320" y="4365104"/>
            <a:ext cx="648072" cy="194421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79849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800"/>
            <a:ext cx="9144000" cy="522920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6876256" y="4077072"/>
            <a:ext cx="1440160" cy="57606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Down Arrow 8"/>
          <p:cNvSpPr/>
          <p:nvPr/>
        </p:nvSpPr>
        <p:spPr>
          <a:xfrm>
            <a:off x="7354020" y="1412776"/>
            <a:ext cx="484632" cy="229310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8033" y="0"/>
            <a:ext cx="9144000" cy="1107996"/>
          </a:xfrm>
          <a:prstGeom prst="rect">
            <a:avLst/>
          </a:prstGeom>
          <a:noFill/>
        </p:spPr>
        <p:txBody>
          <a:bodyPr wrap="square" rtlCol="0">
            <a:spAutoFit/>
          </a:bodyPr>
          <a:lstStyle/>
          <a:p>
            <a:r>
              <a:rPr lang="az-Latn-AZ" dirty="0" smtClean="0"/>
              <a:t> </a:t>
            </a:r>
            <a:r>
              <a:rPr lang="az-Latn-AZ" sz="6600" dirty="0" smtClean="0"/>
              <a:t>2  </a:t>
            </a:r>
            <a:r>
              <a:rPr lang="az-Latn-AZ" sz="3600" b="1" dirty="0" smtClean="0"/>
              <a:t>Aşağıda göstərilən menyuya daxil olun</a:t>
            </a:r>
            <a:endParaRPr lang="en-US" sz="3600" b="1" dirty="0"/>
          </a:p>
        </p:txBody>
      </p:sp>
      <p:sp>
        <p:nvSpPr>
          <p:cNvPr id="5" name="Oval 4"/>
          <p:cNvSpPr/>
          <p:nvPr/>
        </p:nvSpPr>
        <p:spPr>
          <a:xfrm>
            <a:off x="0" y="116632"/>
            <a:ext cx="683568" cy="86409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507829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0"/>
            <a:ext cx="9252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52536" y="5074178"/>
            <a:ext cx="4517740" cy="165618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Oval 2"/>
          <p:cNvSpPr/>
          <p:nvPr/>
        </p:nvSpPr>
        <p:spPr>
          <a:xfrm>
            <a:off x="3995936" y="6093296"/>
            <a:ext cx="1368152" cy="76470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Down Arrow 3"/>
          <p:cNvSpPr/>
          <p:nvPr/>
        </p:nvSpPr>
        <p:spPr>
          <a:xfrm>
            <a:off x="7452320" y="4941168"/>
            <a:ext cx="432048" cy="153448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16942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Down Arrow 1"/>
          <p:cNvSpPr/>
          <p:nvPr/>
        </p:nvSpPr>
        <p:spPr>
          <a:xfrm>
            <a:off x="2411760" y="3717032"/>
            <a:ext cx="504056" cy="237626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67676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1691680" y="3789040"/>
            <a:ext cx="5904656" cy="86409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Down Arrow 2"/>
          <p:cNvSpPr/>
          <p:nvPr/>
        </p:nvSpPr>
        <p:spPr>
          <a:xfrm>
            <a:off x="8316416" y="2852936"/>
            <a:ext cx="648072" cy="27363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02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1763688" y="4797152"/>
            <a:ext cx="3024336" cy="93610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12663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1691680" y="3933056"/>
            <a:ext cx="3312368" cy="100811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2968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6300192" y="3717032"/>
            <a:ext cx="2952328" cy="31409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Down Arrow 2"/>
          <p:cNvSpPr/>
          <p:nvPr/>
        </p:nvSpPr>
        <p:spPr>
          <a:xfrm>
            <a:off x="2843808" y="3140968"/>
            <a:ext cx="648072" cy="230425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596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3408"/>
            <a:ext cx="9144000" cy="72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60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4106"/>
            <a:ext cx="9144000" cy="5753894"/>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979712" y="5589240"/>
            <a:ext cx="2664296" cy="126876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p:cNvSpPr txBox="1"/>
          <p:nvPr/>
        </p:nvSpPr>
        <p:spPr>
          <a:xfrm>
            <a:off x="0" y="0"/>
            <a:ext cx="9144000" cy="1107996"/>
          </a:xfrm>
          <a:prstGeom prst="rect">
            <a:avLst/>
          </a:prstGeom>
          <a:noFill/>
        </p:spPr>
        <p:txBody>
          <a:bodyPr wrap="square" rtlCol="0">
            <a:spAutoFit/>
          </a:bodyPr>
          <a:lstStyle/>
          <a:p>
            <a:r>
              <a:rPr lang="az-Latn-AZ" dirty="0" smtClean="0"/>
              <a:t> </a:t>
            </a:r>
            <a:r>
              <a:rPr lang="az-Latn-AZ" sz="6600" smtClean="0"/>
              <a:t>3 </a:t>
            </a:r>
            <a:r>
              <a:rPr lang="az-Latn-AZ" sz="3600" b="1" smtClean="0"/>
              <a:t>Aşağıda </a:t>
            </a:r>
            <a:r>
              <a:rPr lang="az-Latn-AZ" sz="3600" b="1" dirty="0" smtClean="0"/>
              <a:t>göstərilən menyuya daxil olun</a:t>
            </a:r>
            <a:endParaRPr lang="en-US" sz="3600" b="1" dirty="0"/>
          </a:p>
        </p:txBody>
      </p:sp>
      <p:sp>
        <p:nvSpPr>
          <p:cNvPr id="6" name="Oval 5"/>
          <p:cNvSpPr/>
          <p:nvPr/>
        </p:nvSpPr>
        <p:spPr>
          <a:xfrm>
            <a:off x="0" y="116632"/>
            <a:ext cx="683568" cy="86409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7278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280831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093269" y="3501008"/>
            <a:ext cx="2016224" cy="50405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p:cNvSpPr txBox="1"/>
          <p:nvPr/>
        </p:nvSpPr>
        <p:spPr>
          <a:xfrm>
            <a:off x="395536" y="4437112"/>
            <a:ext cx="6192688" cy="369332"/>
          </a:xfrm>
          <a:prstGeom prst="rect">
            <a:avLst/>
          </a:prstGeom>
          <a:noFill/>
        </p:spPr>
        <p:txBody>
          <a:bodyPr wrap="square" rtlCol="0">
            <a:spAutoFit/>
          </a:bodyPr>
          <a:lstStyle/>
          <a:p>
            <a:endParaRPr lang="en-US"/>
          </a:p>
        </p:txBody>
      </p:sp>
      <p:sp>
        <p:nvSpPr>
          <p:cNvPr id="5" name="TextBox 4"/>
          <p:cNvSpPr txBox="1"/>
          <p:nvPr/>
        </p:nvSpPr>
        <p:spPr>
          <a:xfrm>
            <a:off x="0" y="4806444"/>
            <a:ext cx="9144000" cy="1938992"/>
          </a:xfrm>
          <a:prstGeom prst="rect">
            <a:avLst/>
          </a:prstGeom>
          <a:noFill/>
        </p:spPr>
        <p:txBody>
          <a:bodyPr wrap="square" rtlCol="0">
            <a:spAutoFit/>
          </a:bodyPr>
          <a:lstStyle/>
          <a:p>
            <a:r>
              <a:rPr lang="az-Latn-AZ" sz="2000" b="1" dirty="0" smtClean="0"/>
              <a:t>DİQQƏT! Qeydiyyat zamanı fiziki  şəxs kimi qeydiyyatdan keçdiyiniz təqdirdə, yalnız fiziki şəxs kimi ərizə göndərə bilərsiniz və ya əksinə ,hüquqi şəxs kimi qeydiyyatdan keçdiyiniz təqdirdə, yalnız hüquqi şəxs kimi ərizə göndərə bilərsinz , vətandaş kimi qeydiyyatdan keçdiyiniz təqdirdə isə vətandaş kimi ərizə göndərə bilərsiniz.Əgər hər hansi bir səbəbə görə qeydiyyat zamani səhv olubsa, qeydiyyatdan yeniden keçmək yalnız digər e-poçt ünvanın daxil edilməsi ilə mümkündür</a:t>
            </a:r>
            <a:r>
              <a:rPr lang="az-Latn-AZ" sz="2000" dirty="0" smtClean="0"/>
              <a:t>.</a:t>
            </a:r>
            <a:endParaRPr lang="en-US" sz="2000" dirty="0"/>
          </a:p>
        </p:txBody>
      </p:sp>
      <p:sp>
        <p:nvSpPr>
          <p:cNvPr id="6" name="TextBox 5"/>
          <p:cNvSpPr txBox="1"/>
          <p:nvPr/>
        </p:nvSpPr>
        <p:spPr>
          <a:xfrm>
            <a:off x="-108520" y="-53521"/>
            <a:ext cx="9144000" cy="1661993"/>
          </a:xfrm>
          <a:prstGeom prst="rect">
            <a:avLst/>
          </a:prstGeom>
          <a:noFill/>
        </p:spPr>
        <p:txBody>
          <a:bodyPr wrap="square" rtlCol="0">
            <a:spAutoFit/>
          </a:bodyPr>
          <a:lstStyle/>
          <a:p>
            <a:r>
              <a:rPr lang="az-Latn-AZ" dirty="0" smtClean="0"/>
              <a:t>   </a:t>
            </a:r>
            <a:r>
              <a:rPr lang="az-Latn-AZ" sz="6600" dirty="0" smtClean="0"/>
              <a:t>4 </a:t>
            </a:r>
            <a:r>
              <a:rPr lang="az-Latn-AZ" sz="3600" b="1" dirty="0" smtClean="0"/>
              <a:t>Yeni istifadəçi olduğunuz təqdirdə qeydiyyatdan keçin</a:t>
            </a:r>
            <a:endParaRPr lang="en-US" sz="3600" b="1" dirty="0"/>
          </a:p>
        </p:txBody>
      </p:sp>
      <p:sp>
        <p:nvSpPr>
          <p:cNvPr id="7" name="Oval 6"/>
          <p:cNvSpPr/>
          <p:nvPr/>
        </p:nvSpPr>
        <p:spPr>
          <a:xfrm>
            <a:off x="0" y="116632"/>
            <a:ext cx="755576" cy="79208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4854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769989"/>
          </a:xfrm>
          <a:prstGeom prst="rect">
            <a:avLst/>
          </a:prstGeom>
          <a:noFill/>
        </p:spPr>
        <p:txBody>
          <a:bodyPr wrap="square" rtlCol="0">
            <a:spAutoFit/>
          </a:bodyPr>
          <a:lstStyle/>
          <a:p>
            <a:r>
              <a:rPr lang="az-Latn-AZ" dirty="0"/>
              <a:t> </a:t>
            </a:r>
            <a:r>
              <a:rPr lang="az-Latn-AZ" dirty="0" smtClean="0"/>
              <a:t> </a:t>
            </a:r>
            <a:r>
              <a:rPr lang="az-Latn-AZ" sz="6600" dirty="0" smtClean="0"/>
              <a:t>5 </a:t>
            </a:r>
            <a:r>
              <a:rPr lang="az-Latn-AZ" sz="3600" b="1" dirty="0" smtClean="0"/>
              <a:t>Aşağıda göstərilən boş xanaları diqqətlə doldurun.Əlaqə nömrənizi daxil etdikdə, nömrəni yalniz yerli operator kodu ilə daxil edin.Misal üçün: 050XXXXXXX</a:t>
            </a:r>
            <a:endParaRPr lang="en-US" sz="3600" b="1" dirty="0"/>
          </a:p>
        </p:txBody>
      </p:sp>
      <p:sp>
        <p:nvSpPr>
          <p:cNvPr id="4" name="Oval 3"/>
          <p:cNvSpPr/>
          <p:nvPr/>
        </p:nvSpPr>
        <p:spPr>
          <a:xfrm>
            <a:off x="0" y="188640"/>
            <a:ext cx="755576" cy="79208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912"/>
            <a:ext cx="9143999" cy="441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64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741" y="0"/>
            <a:ext cx="9144000" cy="1815882"/>
          </a:xfrm>
          <a:prstGeom prst="rect">
            <a:avLst/>
          </a:prstGeom>
          <a:noFill/>
        </p:spPr>
        <p:txBody>
          <a:bodyPr wrap="square" rtlCol="0">
            <a:spAutoFit/>
          </a:bodyPr>
          <a:lstStyle/>
          <a:p>
            <a:endParaRPr lang="az-Latn-AZ" dirty="0" smtClean="0"/>
          </a:p>
          <a:p>
            <a:r>
              <a:rPr lang="az-Latn-AZ" sz="5400" dirty="0" smtClean="0"/>
              <a:t> </a:t>
            </a:r>
            <a:r>
              <a:rPr lang="az-Latn-AZ" sz="6600" dirty="0" smtClean="0"/>
              <a:t>6</a:t>
            </a:r>
            <a:r>
              <a:rPr lang="az-Latn-AZ" sz="5400" dirty="0" smtClean="0"/>
              <a:t>  </a:t>
            </a:r>
            <a:r>
              <a:rPr lang="az-Latn-AZ" sz="2800" b="1" dirty="0" smtClean="0"/>
              <a:t>Qeydiyat formasin doldurarkən ,aşağidaki qeydiyyat növlərindən birini seçin.</a:t>
            </a:r>
            <a:endParaRPr lang="en-US" sz="2800" b="1" dirty="0"/>
          </a:p>
        </p:txBody>
      </p:sp>
      <p:pic>
        <p:nvPicPr>
          <p:cNvPr id="1026"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0848"/>
            <a:ext cx="9144000" cy="4725144"/>
          </a:xfrm>
          <a:prstGeom prst="rect">
            <a:avLst/>
          </a:prstGeom>
          <a:noFill/>
          <a:extLst>
            <a:ext uri="{909E8E84-426E-40DD-AFC4-6F175D3DCCD1}">
              <a14:hiddenFill xmlns:a14="http://schemas.microsoft.com/office/drawing/2010/main">
                <a:solidFill>
                  <a:srgbClr val="FFFFFF"/>
                </a:solidFill>
              </a14:hiddenFill>
            </a:ext>
          </a:extLst>
        </p:spPr>
      </p:pic>
      <p:sp>
        <p:nvSpPr>
          <p:cNvPr id="13" name="Left Arrow 12"/>
          <p:cNvSpPr/>
          <p:nvPr/>
        </p:nvSpPr>
        <p:spPr>
          <a:xfrm flipV="1">
            <a:off x="3779912" y="2316586"/>
            <a:ext cx="1728192" cy="33768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Oval 2"/>
          <p:cNvSpPr/>
          <p:nvPr/>
        </p:nvSpPr>
        <p:spPr>
          <a:xfrm>
            <a:off x="107504" y="404664"/>
            <a:ext cx="720080" cy="8923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4137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2215991"/>
          </a:xfrm>
          <a:prstGeom prst="rect">
            <a:avLst/>
          </a:prstGeom>
          <a:noFill/>
        </p:spPr>
        <p:txBody>
          <a:bodyPr wrap="square" rtlCol="0">
            <a:spAutoFit/>
          </a:bodyPr>
          <a:lstStyle/>
          <a:p>
            <a:r>
              <a:rPr lang="az-Latn-AZ" sz="6600" dirty="0"/>
              <a:t> </a:t>
            </a:r>
            <a:r>
              <a:rPr lang="az-Latn-AZ" sz="6600" dirty="0" smtClean="0"/>
              <a:t>7 </a:t>
            </a:r>
            <a:r>
              <a:rPr lang="az-Latn-AZ" sz="3600" b="1" dirty="0" smtClean="0"/>
              <a:t>Qeydiyyat zamanı göstərdiyiniz e-poçt ünvanıniza daxil olun </a:t>
            </a:r>
            <a:r>
              <a:rPr lang="az-Latn-AZ" sz="2800" b="1" dirty="0" smtClean="0"/>
              <a:t>və </a:t>
            </a:r>
            <a:r>
              <a:rPr lang="az-Latn-AZ" sz="3600" b="1" dirty="0" smtClean="0"/>
              <a:t>aşağıda göstərilən kimi yenicə aldığınız məktubu açin</a:t>
            </a:r>
            <a:endParaRPr lang="en-US" sz="3600" b="1" dirty="0"/>
          </a:p>
        </p:txBody>
      </p:sp>
      <p:sp>
        <p:nvSpPr>
          <p:cNvPr id="6" name="Oval 5"/>
          <p:cNvSpPr/>
          <p:nvPr/>
        </p:nvSpPr>
        <p:spPr>
          <a:xfrm>
            <a:off x="107504" y="116632"/>
            <a:ext cx="742502" cy="78488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0" y="4790331"/>
            <a:ext cx="9134038" cy="1815882"/>
          </a:xfrm>
          <a:prstGeom prst="rect">
            <a:avLst/>
          </a:prstGeom>
          <a:noFill/>
        </p:spPr>
        <p:txBody>
          <a:bodyPr wrap="square" rtlCol="0">
            <a:spAutoFit/>
          </a:bodyPr>
          <a:lstStyle/>
          <a:p>
            <a:r>
              <a:rPr lang="az-Latn-AZ" sz="3600" b="1" dirty="0" smtClean="0"/>
              <a:t>DİQQƏT! Bəzi hallarda məktub «SPAM» qovluğuna  düşə bilər. Bu səbəbdən həmin qovluğu da yoxlamaq zəruridir</a:t>
            </a:r>
            <a:r>
              <a:rPr lang="az-Latn-AZ" dirty="0"/>
              <a:t> </a:t>
            </a:r>
            <a:r>
              <a:rPr lang="az-Latn-AZ" sz="4000" dirty="0" smtClean="0"/>
              <a:t>!</a:t>
            </a:r>
            <a:endParaRPr lang="en-US" sz="4000" dirty="0"/>
          </a:p>
        </p:txBody>
      </p:sp>
      <p:pic>
        <p:nvPicPr>
          <p:cNvPr id="3075" name="Picture 3"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15991"/>
            <a:ext cx="9134038" cy="2574340"/>
          </a:xfrm>
          <a:prstGeom prst="rect">
            <a:avLst/>
          </a:prstGeom>
          <a:noFill/>
          <a:extLst>
            <a:ext uri="{909E8E84-426E-40DD-AFC4-6F175D3DCCD1}">
              <a14:hiddenFill xmlns:a14="http://schemas.microsoft.com/office/drawing/2010/main">
                <a:solidFill>
                  <a:srgbClr val="FFFFFF"/>
                </a:solidFill>
              </a14:hiddenFill>
            </a:ext>
          </a:extLst>
        </p:spPr>
      </p:pic>
      <p:sp>
        <p:nvSpPr>
          <p:cNvPr id="4" name="Up Arrow 3"/>
          <p:cNvSpPr/>
          <p:nvPr/>
        </p:nvSpPr>
        <p:spPr>
          <a:xfrm>
            <a:off x="0" y="2708920"/>
            <a:ext cx="395536" cy="216024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1835696" y="4149080"/>
            <a:ext cx="7308304" cy="72008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89792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2464"/>
            <a:ext cx="9144000" cy="1661993"/>
          </a:xfrm>
          <a:prstGeom prst="rect">
            <a:avLst/>
          </a:prstGeom>
          <a:noFill/>
        </p:spPr>
        <p:txBody>
          <a:bodyPr wrap="square" rtlCol="0">
            <a:spAutoFit/>
          </a:bodyPr>
          <a:lstStyle/>
          <a:p>
            <a:r>
              <a:rPr lang="az-Latn-AZ" sz="6600" dirty="0"/>
              <a:t> </a:t>
            </a:r>
            <a:r>
              <a:rPr lang="az-Latn-AZ" sz="6600" dirty="0" smtClean="0"/>
              <a:t>8 </a:t>
            </a:r>
            <a:r>
              <a:rPr lang="az-Latn-AZ" sz="3600" b="1" dirty="0" smtClean="0"/>
              <a:t>Açdığınız məktubda qeydiyyatı aktivləşdirmə linkini seçin</a:t>
            </a:r>
            <a:endParaRPr lang="en-US" sz="3600" b="1" dirty="0"/>
          </a:p>
        </p:txBody>
      </p:sp>
      <p:sp>
        <p:nvSpPr>
          <p:cNvPr id="4" name="Oval 3"/>
          <p:cNvSpPr/>
          <p:nvPr/>
        </p:nvSpPr>
        <p:spPr>
          <a:xfrm>
            <a:off x="75344" y="152207"/>
            <a:ext cx="813298" cy="83946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50"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4456"/>
            <a:ext cx="9144000" cy="5183543"/>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1907704" y="4581128"/>
            <a:ext cx="4824536" cy="72008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745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umuminot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8920"/>
            <a:ext cx="9144000" cy="4149079"/>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123728" y="3176972"/>
            <a:ext cx="5328592" cy="169218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p:cNvSpPr txBox="1"/>
          <p:nvPr/>
        </p:nvSpPr>
        <p:spPr>
          <a:xfrm>
            <a:off x="0" y="0"/>
            <a:ext cx="9144000" cy="2769989"/>
          </a:xfrm>
          <a:prstGeom prst="rect">
            <a:avLst/>
          </a:prstGeom>
          <a:noFill/>
        </p:spPr>
        <p:txBody>
          <a:bodyPr wrap="square" rtlCol="0">
            <a:spAutoFit/>
          </a:bodyPr>
          <a:lstStyle/>
          <a:p>
            <a:r>
              <a:rPr lang="az-Latn-AZ" dirty="0" smtClean="0"/>
              <a:t>  </a:t>
            </a:r>
            <a:r>
              <a:rPr lang="az-Latn-AZ" sz="6600" dirty="0" smtClean="0"/>
              <a:t>9 </a:t>
            </a:r>
            <a:r>
              <a:rPr lang="en-US" sz="3600" b="1" dirty="0" smtClean="0"/>
              <a:t>www.mct.gov.az</a:t>
            </a:r>
            <a:r>
              <a:rPr lang="az-Latn-AZ" sz="3600" b="1" dirty="0" smtClean="0"/>
              <a:t> </a:t>
            </a:r>
            <a:r>
              <a:rPr lang="en-US" sz="3600" dirty="0" smtClean="0"/>
              <a:t> internet s</a:t>
            </a:r>
            <a:r>
              <a:rPr lang="az-Latn-AZ" sz="3600" dirty="0" smtClean="0"/>
              <a:t>əhifəsinə yenidən daxil olun </a:t>
            </a:r>
            <a:r>
              <a:rPr lang="az-Latn-AZ" sz="2800" dirty="0" smtClean="0"/>
              <a:t>və </a:t>
            </a:r>
            <a:r>
              <a:rPr lang="az-Latn-AZ" sz="3600" dirty="0" smtClean="0"/>
              <a:t>qeydiyyat zamanı göstərdiyiniz elektron poçt ünvanınızı </a:t>
            </a:r>
            <a:r>
              <a:rPr lang="az-Latn-AZ" sz="2800" dirty="0" smtClean="0"/>
              <a:t>və </a:t>
            </a:r>
            <a:r>
              <a:rPr lang="az-Latn-AZ" sz="3600" dirty="0" smtClean="0"/>
              <a:t>şifrənizi yığın</a:t>
            </a:r>
            <a:endParaRPr lang="en-US" sz="3600" dirty="0"/>
          </a:p>
        </p:txBody>
      </p:sp>
      <p:sp>
        <p:nvSpPr>
          <p:cNvPr id="4" name="Oval 3"/>
          <p:cNvSpPr/>
          <p:nvPr/>
        </p:nvSpPr>
        <p:spPr>
          <a:xfrm>
            <a:off x="0" y="116632"/>
            <a:ext cx="755576" cy="86409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3032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403</Words>
  <Application>Microsoft Office PowerPoint</Application>
  <PresentationFormat>On-screen Show (4:3)</PresentationFormat>
  <Paragraphs>23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TÜNHAN</dc:creator>
  <cp:lastModifiedBy>umuminote</cp:lastModifiedBy>
  <cp:revision>235</cp:revision>
  <dcterms:created xsi:type="dcterms:W3CDTF">2016-11-17T15:03:46Z</dcterms:created>
  <dcterms:modified xsi:type="dcterms:W3CDTF">2016-12-19T17:35:57Z</dcterms:modified>
</cp:coreProperties>
</file>