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>
      <p:cViewPr>
        <p:scale>
          <a:sx n="150" d="100"/>
          <a:sy n="150" d="100"/>
        </p:scale>
        <p:origin x="-1764" y="3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3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7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7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9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1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3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00D3-87A2-4B42-A703-8519E2B95233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6A0D-DFAD-4284-B595-EDB3FF9A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7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-2"/>
            <a:ext cx="6858000" cy="9993560"/>
            <a:chOff x="595684" y="1261241"/>
            <a:chExt cx="6668463" cy="4352544"/>
          </a:xfrm>
        </p:grpSpPr>
        <p:sp>
          <p:nvSpPr>
            <p:cNvPr id="6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4" y="1494246"/>
              <a:ext cx="6668462" cy="41195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5" y="1261241"/>
              <a:ext cx="6668462" cy="2339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032839" y="1395195"/>
              <a:ext cx="145101" cy="49090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059092" y="1292271"/>
              <a:ext cx="95705" cy="4148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1473645" y="1367967"/>
              <a:ext cx="5472989" cy="1035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547666" y="1390700"/>
              <a:ext cx="91074" cy="580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5" name="Navigation Buttons"/>
            <p:cNvGrpSpPr/>
            <p:nvPr/>
          </p:nvGrpSpPr>
          <p:grpSpPr>
            <a:xfrm>
              <a:off x="718118" y="1382056"/>
              <a:ext cx="623626" cy="75365"/>
              <a:chOff x="718118" y="1382056"/>
              <a:chExt cx="623626" cy="75365"/>
            </a:xfrm>
          </p:grpSpPr>
          <p:sp>
            <p:nvSpPr>
              <p:cNvPr id="76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18118" y="1393466"/>
                <a:ext cx="148188" cy="525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52749" y="1393466"/>
                <a:ext cx="148188" cy="5254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187382" y="1382056"/>
                <a:ext cx="154362" cy="7536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9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6624866" y="307560"/>
            <a:ext cx="149225" cy="112712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523020" y="2457540"/>
            <a:ext cx="3722489" cy="1528944"/>
            <a:chOff x="595686" y="1184134"/>
            <a:chExt cx="1828800" cy="1733335"/>
          </a:xfrm>
        </p:grpSpPr>
        <p:sp>
          <p:nvSpPr>
            <p:cNvPr id="202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6" y="1271550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3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621637" y="1184134"/>
              <a:ext cx="335551" cy="17794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베스트 셀러</a:t>
              </a: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523019" y="4039348"/>
            <a:ext cx="3722490" cy="1528941"/>
            <a:chOff x="595686" y="1184134"/>
            <a:chExt cx="1828801" cy="1733328"/>
          </a:xfrm>
        </p:grpSpPr>
        <p:sp>
          <p:nvSpPr>
            <p:cNvPr id="200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6" y="1271547"/>
              <a:ext cx="1828801" cy="16459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621637" y="1184134"/>
              <a:ext cx="222146" cy="17794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핫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서적</a:t>
              </a: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Box" descr="&lt;SmartSettings&gt;&lt;SmartResize enabled=&quot;True&quot; minWidth=&quot;60&quot; minHeight=&quot;22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523019" y="5631928"/>
            <a:ext cx="3722490" cy="1528941"/>
            <a:chOff x="595686" y="1184134"/>
            <a:chExt cx="1828801" cy="1733328"/>
          </a:xfrm>
        </p:grpSpPr>
        <p:sp>
          <p:nvSpPr>
            <p:cNvPr id="198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6" y="1271547"/>
              <a:ext cx="1828801" cy="16459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621637" y="1184134"/>
              <a:ext cx="263098" cy="17794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신간도서</a:t>
              </a: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Modal Dialog Overlay"/>
          <p:cNvSpPr>
            <a:spLocks/>
          </p:cNvSpPr>
          <p:nvPr/>
        </p:nvSpPr>
        <p:spPr bwMode="auto">
          <a:xfrm>
            <a:off x="1679023" y="2766623"/>
            <a:ext cx="548247" cy="77648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Modal Dialog Overlay"/>
          <p:cNvSpPr>
            <a:spLocks/>
          </p:cNvSpPr>
          <p:nvPr/>
        </p:nvSpPr>
        <p:spPr bwMode="auto">
          <a:xfrm>
            <a:off x="2871996" y="2766623"/>
            <a:ext cx="548247" cy="77648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Modal Dialog Overlay"/>
          <p:cNvSpPr>
            <a:spLocks/>
          </p:cNvSpPr>
          <p:nvPr/>
        </p:nvSpPr>
        <p:spPr bwMode="auto">
          <a:xfrm>
            <a:off x="4055687" y="2766623"/>
            <a:ext cx="548247" cy="77648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Modal Dialog Overlay"/>
          <p:cNvSpPr>
            <a:spLocks/>
          </p:cNvSpPr>
          <p:nvPr/>
        </p:nvSpPr>
        <p:spPr bwMode="auto">
          <a:xfrm>
            <a:off x="1679023" y="4335510"/>
            <a:ext cx="548247" cy="77648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Modal Dialog Overlay"/>
          <p:cNvSpPr>
            <a:spLocks/>
          </p:cNvSpPr>
          <p:nvPr/>
        </p:nvSpPr>
        <p:spPr bwMode="auto">
          <a:xfrm>
            <a:off x="2871996" y="4335510"/>
            <a:ext cx="548247" cy="77648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Modal Dialog Overlay"/>
          <p:cNvSpPr>
            <a:spLocks/>
          </p:cNvSpPr>
          <p:nvPr/>
        </p:nvSpPr>
        <p:spPr bwMode="auto">
          <a:xfrm>
            <a:off x="4055687" y="4335510"/>
            <a:ext cx="548247" cy="77648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Modal Dialog Overlay"/>
          <p:cNvSpPr>
            <a:spLocks/>
          </p:cNvSpPr>
          <p:nvPr/>
        </p:nvSpPr>
        <p:spPr bwMode="auto">
          <a:xfrm>
            <a:off x="1679023" y="5925270"/>
            <a:ext cx="548247" cy="77648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Modal Dialog Overlay"/>
          <p:cNvSpPr>
            <a:spLocks/>
          </p:cNvSpPr>
          <p:nvPr/>
        </p:nvSpPr>
        <p:spPr bwMode="auto">
          <a:xfrm>
            <a:off x="2871996" y="5925270"/>
            <a:ext cx="548247" cy="77648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Modal Dialog Overlay"/>
          <p:cNvSpPr>
            <a:spLocks/>
          </p:cNvSpPr>
          <p:nvPr/>
        </p:nvSpPr>
        <p:spPr bwMode="auto">
          <a:xfrm>
            <a:off x="4055687" y="5925270"/>
            <a:ext cx="548247" cy="776485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2" name="Group Box" descr="&lt;SmartSettings&gt;&lt;SmartResize enabled=&quot;True&quot; minWidth=&quot;60&quot; minHeight=&quot;22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3455671" y="8109470"/>
            <a:ext cx="1781744" cy="1035800"/>
            <a:chOff x="595685" y="1184134"/>
            <a:chExt cx="1828800" cy="1778303"/>
          </a:xfrm>
        </p:grpSpPr>
        <p:sp>
          <p:nvSpPr>
            <p:cNvPr id="196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5" y="1316518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649011" y="1184134"/>
              <a:ext cx="297938" cy="26948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FAQ</a:t>
              </a:r>
            </a:p>
          </p:txBody>
        </p:sp>
      </p:grpSp>
      <p:grpSp>
        <p:nvGrpSpPr>
          <p:cNvPr id="93" name="Group Box" descr="&lt;SmartSettings&gt;&lt;SmartResize enabled=&quot;True&quot; minWidth=&quot;60&quot; minHeight=&quot;22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523669" y="8109470"/>
            <a:ext cx="1781744" cy="1035800"/>
            <a:chOff x="595685" y="1184134"/>
            <a:chExt cx="1828800" cy="1778303"/>
          </a:xfrm>
        </p:grpSpPr>
        <p:sp>
          <p:nvSpPr>
            <p:cNvPr id="194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5" y="1316518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649011" y="1184134"/>
              <a:ext cx="549674" cy="26948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공지사항</a:t>
              </a: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사각형: 둥근 모서리 1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56661-39DE-4E39-9EDF-72FA3ABFBA8B}"/>
              </a:ext>
            </a:extLst>
          </p:cNvPr>
          <p:cNvSpPr/>
          <p:nvPr/>
        </p:nvSpPr>
        <p:spPr>
          <a:xfrm>
            <a:off x="1523021" y="9222487"/>
            <a:ext cx="3722489" cy="62275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477AE9-CBC9-4A94-9B8C-C4607081BF47}"/>
              </a:ext>
            </a:extLst>
          </p:cNvPr>
          <p:cNvSpPr/>
          <p:nvPr/>
        </p:nvSpPr>
        <p:spPr>
          <a:xfrm>
            <a:off x="4732755" y="9330713"/>
            <a:ext cx="408983" cy="406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63" dirty="0"/>
          </a:p>
        </p:txBody>
      </p:sp>
      <p:sp>
        <p:nvSpPr>
          <p:cNvPr id="96" name="화살표: 위쪽 1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17F1A7E-74CA-453E-84B6-98EFD25FDAF5}"/>
              </a:ext>
            </a:extLst>
          </p:cNvPr>
          <p:cNvSpPr/>
          <p:nvPr/>
        </p:nvSpPr>
        <p:spPr>
          <a:xfrm>
            <a:off x="4801482" y="9400635"/>
            <a:ext cx="271528" cy="266456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63" dirty="0"/>
          </a:p>
        </p:txBody>
      </p:sp>
      <p:sp>
        <p:nvSpPr>
          <p:cNvPr id="97" name="사각형: 둥근 모서리 1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4FF6DB-543B-4B79-9F5C-B2C51C6494D5}"/>
              </a:ext>
            </a:extLst>
          </p:cNvPr>
          <p:cNvSpPr/>
          <p:nvPr/>
        </p:nvSpPr>
        <p:spPr>
          <a:xfrm>
            <a:off x="1723513" y="885457"/>
            <a:ext cx="1243016" cy="46728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Align Justify"/>
          <p:cNvSpPr>
            <a:spLocks noChangeAspect="1" noEditPoints="1"/>
          </p:cNvSpPr>
          <p:nvPr/>
        </p:nvSpPr>
        <p:spPr bwMode="auto">
          <a:xfrm>
            <a:off x="2331756" y="2798594"/>
            <a:ext cx="371804" cy="71254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Align Justify"/>
          <p:cNvSpPr>
            <a:spLocks noChangeAspect="1" noEditPoints="1"/>
          </p:cNvSpPr>
          <p:nvPr/>
        </p:nvSpPr>
        <p:spPr bwMode="auto">
          <a:xfrm>
            <a:off x="1723512" y="8378629"/>
            <a:ext cx="1394468" cy="574589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Align Justify"/>
          <p:cNvSpPr>
            <a:spLocks noChangeAspect="1" noEditPoints="1"/>
          </p:cNvSpPr>
          <p:nvPr/>
        </p:nvSpPr>
        <p:spPr bwMode="auto">
          <a:xfrm>
            <a:off x="3649223" y="8378629"/>
            <a:ext cx="1394468" cy="574589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Align Justify"/>
          <p:cNvSpPr>
            <a:spLocks noChangeAspect="1" noEditPoints="1"/>
          </p:cNvSpPr>
          <p:nvPr/>
        </p:nvSpPr>
        <p:spPr bwMode="auto">
          <a:xfrm>
            <a:off x="3524729" y="2798594"/>
            <a:ext cx="371804" cy="71254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Align Justify"/>
          <p:cNvSpPr>
            <a:spLocks noChangeAspect="1" noEditPoints="1"/>
          </p:cNvSpPr>
          <p:nvPr/>
        </p:nvSpPr>
        <p:spPr bwMode="auto">
          <a:xfrm>
            <a:off x="4708420" y="2798594"/>
            <a:ext cx="371804" cy="71254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/>
          <p:cNvSpPr/>
          <p:nvPr/>
        </p:nvSpPr>
        <p:spPr>
          <a:xfrm>
            <a:off x="4708421" y="3709423"/>
            <a:ext cx="371804" cy="157734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보기</a:t>
            </a:r>
            <a:endParaRPr lang="en-US" sz="6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Align Justify"/>
          <p:cNvSpPr>
            <a:spLocks noChangeAspect="1" noEditPoints="1"/>
          </p:cNvSpPr>
          <p:nvPr/>
        </p:nvSpPr>
        <p:spPr bwMode="auto">
          <a:xfrm>
            <a:off x="2331756" y="4367481"/>
            <a:ext cx="371804" cy="71254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Align Justify"/>
          <p:cNvSpPr>
            <a:spLocks noChangeAspect="1" noEditPoints="1"/>
          </p:cNvSpPr>
          <p:nvPr/>
        </p:nvSpPr>
        <p:spPr bwMode="auto">
          <a:xfrm>
            <a:off x="3524729" y="4367481"/>
            <a:ext cx="371804" cy="71254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Align Justify"/>
          <p:cNvSpPr>
            <a:spLocks noChangeAspect="1" noEditPoints="1"/>
          </p:cNvSpPr>
          <p:nvPr/>
        </p:nvSpPr>
        <p:spPr bwMode="auto">
          <a:xfrm>
            <a:off x="4708420" y="4367481"/>
            <a:ext cx="371804" cy="71254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Button"/>
          <p:cNvSpPr/>
          <p:nvPr/>
        </p:nvSpPr>
        <p:spPr>
          <a:xfrm>
            <a:off x="4708421" y="5278310"/>
            <a:ext cx="371804" cy="157734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보기</a:t>
            </a:r>
            <a:endParaRPr lang="en-US" sz="6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Align Justify"/>
          <p:cNvSpPr>
            <a:spLocks noChangeAspect="1" noEditPoints="1"/>
          </p:cNvSpPr>
          <p:nvPr/>
        </p:nvSpPr>
        <p:spPr bwMode="auto">
          <a:xfrm>
            <a:off x="2331756" y="5957241"/>
            <a:ext cx="371804" cy="71254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Align Justify"/>
          <p:cNvSpPr>
            <a:spLocks noChangeAspect="1" noEditPoints="1"/>
          </p:cNvSpPr>
          <p:nvPr/>
        </p:nvSpPr>
        <p:spPr bwMode="auto">
          <a:xfrm>
            <a:off x="3524729" y="5957241"/>
            <a:ext cx="371804" cy="71254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Align Justify"/>
          <p:cNvSpPr>
            <a:spLocks noChangeAspect="1" noEditPoints="1"/>
          </p:cNvSpPr>
          <p:nvPr/>
        </p:nvSpPr>
        <p:spPr bwMode="auto">
          <a:xfrm>
            <a:off x="4708420" y="5957241"/>
            <a:ext cx="371804" cy="71254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Button"/>
          <p:cNvSpPr/>
          <p:nvPr/>
        </p:nvSpPr>
        <p:spPr>
          <a:xfrm>
            <a:off x="4708421" y="6868070"/>
            <a:ext cx="371804" cy="157734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보기</a:t>
            </a:r>
            <a:endParaRPr lang="en-US" sz="6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2" name="Group Box" descr="&lt;SmartSettings&gt;&lt;SmartResize enabled=&quot;True&quot; minWidth=&quot;60&quot; minHeight=&quot;22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5373686" y="1363770"/>
            <a:ext cx="762000" cy="852290"/>
            <a:chOff x="595686" y="1184134"/>
            <a:chExt cx="1828800" cy="1809643"/>
          </a:xfrm>
        </p:grpSpPr>
        <p:sp>
          <p:nvSpPr>
            <p:cNvPr id="192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6" y="1347859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722461" y="1184134"/>
              <a:ext cx="1285274" cy="33328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추천도서</a:t>
              </a: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" name="Group Box" descr="&lt;SmartSettings&gt;&lt;SmartResize enabled=&quot;True&quot; minWidth=&quot;60&quot; minHeight=&quot;22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5373686" y="2248212"/>
            <a:ext cx="762000" cy="821513"/>
            <a:chOff x="595686" y="1249482"/>
            <a:chExt cx="1828800" cy="1744295"/>
          </a:xfrm>
        </p:grpSpPr>
        <p:sp>
          <p:nvSpPr>
            <p:cNvPr id="190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6" y="1347859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722461" y="1249482"/>
              <a:ext cx="1031359" cy="20258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5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본 상품</a:t>
              </a:r>
              <a:endPara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5" name="Button"/>
          <p:cNvSpPr>
            <a:spLocks/>
          </p:cNvSpPr>
          <p:nvPr/>
        </p:nvSpPr>
        <p:spPr bwMode="auto">
          <a:xfrm>
            <a:off x="5373686" y="3123899"/>
            <a:ext cx="762000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위시리스트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/>
          <p:cNvSpPr>
            <a:spLocks/>
          </p:cNvSpPr>
          <p:nvPr/>
        </p:nvSpPr>
        <p:spPr bwMode="auto">
          <a:xfrm>
            <a:off x="5373686" y="3392894"/>
            <a:ext cx="762000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구매내역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7" name="Flip View" descr="&lt;SmartSettings&gt;&lt;SmartResize enabled=&quot;True&quot; minWidth=&quot;30&quot; minHeight=&quot;3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523019" y="1596585"/>
            <a:ext cx="3714395" cy="818272"/>
            <a:chOff x="848677" y="1612900"/>
            <a:chExt cx="3791899" cy="2527300"/>
          </a:xfrm>
        </p:grpSpPr>
        <p:sp>
          <p:nvSpPr>
            <p:cNvPr id="183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4" name="Previous Button"/>
            <p:cNvGrpSpPr/>
            <p:nvPr/>
          </p:nvGrpSpPr>
          <p:grpSpPr>
            <a:xfrm>
              <a:off x="848677" y="2347015"/>
              <a:ext cx="191071" cy="1059077"/>
              <a:chOff x="848677" y="2347015"/>
              <a:chExt cx="191071" cy="1059077"/>
            </a:xfrm>
          </p:grpSpPr>
          <p:sp>
            <p:nvSpPr>
              <p:cNvPr id="188" name="Previous Background" descr="&lt;SmartSettings&gt;&lt;SmartResize anchorLeft=&quot;Absolute&quot; anchorTop=&quot;None&quot; anchorRight=&quot;None&quot; anchorBottom=&quot;None&quot; /&gt;&lt;/SmartSettings&gt;"/>
              <p:cNvSpPr/>
              <p:nvPr/>
            </p:nvSpPr>
            <p:spPr>
              <a:xfrm>
                <a:off x="848677" y="2347015"/>
                <a:ext cx="191071" cy="1059077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/>
            </p:nvSpPr>
            <p:spPr bwMode="auto">
              <a:xfrm>
                <a:off x="906939" y="2682876"/>
                <a:ext cx="74549" cy="387348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5" name="Next Button"/>
            <p:cNvGrpSpPr/>
            <p:nvPr/>
          </p:nvGrpSpPr>
          <p:grpSpPr>
            <a:xfrm>
              <a:off x="4449505" y="2347015"/>
              <a:ext cx="191071" cy="1059077"/>
              <a:chOff x="4449505" y="2347015"/>
              <a:chExt cx="191071" cy="1059077"/>
            </a:xfrm>
          </p:grpSpPr>
          <p:sp>
            <p:nvSpPr>
              <p:cNvPr id="186" name="Next Background" descr="&lt;SmartSettings&gt;&lt;SmartResize anchorLeft=&quot;None&quot; anchorTop=&quot;None&quot; anchorRight=&quot;Absolute&quot; anchorBottom=&quot;None&quot; /&gt;&lt;/SmartSettings&gt;"/>
              <p:cNvSpPr/>
              <p:nvPr/>
            </p:nvSpPr>
            <p:spPr>
              <a:xfrm>
                <a:off x="4449505" y="2347015"/>
                <a:ext cx="191071" cy="1059077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/>
            </p:nvSpPr>
            <p:spPr bwMode="auto">
              <a:xfrm>
                <a:off x="4508576" y="2682876"/>
                <a:ext cx="72928" cy="387348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18" name="Flip View" descr="&lt;SmartSettings&gt;&lt;SmartResize enabled=&quot;True&quot; minWidth=&quot;30&quot; minHeight=&quot;3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523019" y="7232202"/>
            <a:ext cx="3714395" cy="818272"/>
            <a:chOff x="848677" y="1612900"/>
            <a:chExt cx="3791899" cy="2527300"/>
          </a:xfrm>
        </p:grpSpPr>
        <p:sp>
          <p:nvSpPr>
            <p:cNvPr id="176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7" name="Previous Button"/>
            <p:cNvGrpSpPr/>
            <p:nvPr/>
          </p:nvGrpSpPr>
          <p:grpSpPr>
            <a:xfrm>
              <a:off x="848677" y="2347015"/>
              <a:ext cx="191071" cy="1059077"/>
              <a:chOff x="848677" y="2347015"/>
              <a:chExt cx="191071" cy="1059077"/>
            </a:xfrm>
          </p:grpSpPr>
          <p:sp>
            <p:nvSpPr>
              <p:cNvPr id="181" name="Previous Background" descr="&lt;SmartSettings&gt;&lt;SmartResize anchorLeft=&quot;Absolute&quot; anchorTop=&quot;None&quot; anchorRight=&quot;None&quot; anchorBottom=&quot;None&quot; /&gt;&lt;/SmartSettings&gt;"/>
              <p:cNvSpPr/>
              <p:nvPr/>
            </p:nvSpPr>
            <p:spPr>
              <a:xfrm>
                <a:off x="848677" y="2347015"/>
                <a:ext cx="191071" cy="1059077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/>
            </p:nvSpPr>
            <p:spPr bwMode="auto">
              <a:xfrm>
                <a:off x="906939" y="2682876"/>
                <a:ext cx="74549" cy="387348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8" name="Next Button"/>
            <p:cNvGrpSpPr/>
            <p:nvPr/>
          </p:nvGrpSpPr>
          <p:grpSpPr>
            <a:xfrm>
              <a:off x="4449505" y="2347015"/>
              <a:ext cx="191071" cy="1059077"/>
              <a:chOff x="4449505" y="2347015"/>
              <a:chExt cx="191071" cy="1059077"/>
            </a:xfrm>
          </p:grpSpPr>
          <p:sp>
            <p:nvSpPr>
              <p:cNvPr id="179" name="Next Background" descr="&lt;SmartSettings&gt;&lt;SmartResize anchorLeft=&quot;None&quot; anchorTop=&quot;None&quot; anchorRight=&quot;Absolute&quot; anchorBottom=&quot;None&quot; /&gt;&lt;/SmartSettings&gt;"/>
              <p:cNvSpPr/>
              <p:nvPr/>
            </p:nvSpPr>
            <p:spPr>
              <a:xfrm>
                <a:off x="4449505" y="2347015"/>
                <a:ext cx="191071" cy="1059077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/>
            </p:nvSpPr>
            <p:spPr bwMode="auto">
              <a:xfrm>
                <a:off x="4508576" y="2682876"/>
                <a:ext cx="72928" cy="387348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9" name="TextBox 35"/>
          <p:cNvSpPr txBox="1"/>
          <p:nvPr/>
        </p:nvSpPr>
        <p:spPr>
          <a:xfrm>
            <a:off x="1523669" y="598415"/>
            <a:ext cx="56297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로그인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로그아웃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446"/>
          <p:cNvSpPr txBox="1"/>
          <p:nvPr/>
        </p:nvSpPr>
        <p:spPr>
          <a:xfrm>
            <a:off x="1988476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회원가입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TextBox 447"/>
          <p:cNvSpPr txBox="1"/>
          <p:nvPr/>
        </p:nvSpPr>
        <p:spPr>
          <a:xfrm>
            <a:off x="2281650" y="598415"/>
            <a:ext cx="4219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회원이름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22" name="TextBox 448"/>
          <p:cNvSpPr txBox="1"/>
          <p:nvPr/>
        </p:nvSpPr>
        <p:spPr>
          <a:xfrm>
            <a:off x="3603678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주문관리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449"/>
          <p:cNvSpPr txBox="1"/>
          <p:nvPr/>
        </p:nvSpPr>
        <p:spPr>
          <a:xfrm>
            <a:off x="3900226" y="598415"/>
            <a:ext cx="44114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관심리스트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450"/>
          <p:cNvSpPr txBox="1"/>
          <p:nvPr/>
        </p:nvSpPr>
        <p:spPr>
          <a:xfrm>
            <a:off x="4236893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451"/>
          <p:cNvSpPr txBox="1"/>
          <p:nvPr/>
        </p:nvSpPr>
        <p:spPr>
          <a:xfrm>
            <a:off x="4527548" y="598415"/>
            <a:ext cx="441146" cy="153888"/>
          </a:xfrm>
          <a:prstGeom prst="rect">
            <a:avLst/>
          </a:prstGeom>
          <a:noFill/>
          <a:ln w="38100" cap="rnd" cmpd="sng">
            <a:solidFill>
              <a:srgbClr val="FF0000"/>
            </a:solidFill>
            <a:rou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영업점안내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452"/>
          <p:cNvSpPr txBox="1"/>
          <p:nvPr/>
        </p:nvSpPr>
        <p:spPr>
          <a:xfrm>
            <a:off x="4876156" y="598415"/>
            <a:ext cx="47320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관리자메뉴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27" name="Large Icons"/>
          <p:cNvSpPr>
            <a:spLocks noChangeAspect="1" noEditPoints="1"/>
          </p:cNvSpPr>
          <p:nvPr/>
        </p:nvSpPr>
        <p:spPr bwMode="auto">
          <a:xfrm>
            <a:off x="3077797" y="1747777"/>
            <a:ext cx="604837" cy="515889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Large Icons"/>
          <p:cNvSpPr>
            <a:spLocks noChangeAspect="1" noEditPoints="1"/>
          </p:cNvSpPr>
          <p:nvPr/>
        </p:nvSpPr>
        <p:spPr bwMode="auto">
          <a:xfrm>
            <a:off x="1801929" y="3025893"/>
            <a:ext cx="302418" cy="257944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Large Icons"/>
          <p:cNvSpPr>
            <a:spLocks noChangeAspect="1" noEditPoints="1"/>
          </p:cNvSpPr>
          <p:nvPr/>
        </p:nvSpPr>
        <p:spPr bwMode="auto">
          <a:xfrm>
            <a:off x="2994910" y="3025893"/>
            <a:ext cx="302418" cy="257944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Large Icons"/>
          <p:cNvSpPr>
            <a:spLocks noChangeAspect="1" noEditPoints="1"/>
          </p:cNvSpPr>
          <p:nvPr/>
        </p:nvSpPr>
        <p:spPr bwMode="auto">
          <a:xfrm>
            <a:off x="4178601" y="3025893"/>
            <a:ext cx="302418" cy="257944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Large Icons"/>
          <p:cNvSpPr>
            <a:spLocks noChangeAspect="1" noEditPoints="1"/>
          </p:cNvSpPr>
          <p:nvPr/>
        </p:nvSpPr>
        <p:spPr bwMode="auto">
          <a:xfrm>
            <a:off x="1801929" y="4594780"/>
            <a:ext cx="302418" cy="257944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Large Icons"/>
          <p:cNvSpPr>
            <a:spLocks noChangeAspect="1" noEditPoints="1"/>
          </p:cNvSpPr>
          <p:nvPr/>
        </p:nvSpPr>
        <p:spPr bwMode="auto">
          <a:xfrm>
            <a:off x="2994910" y="4594780"/>
            <a:ext cx="302418" cy="257944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Large Icons"/>
          <p:cNvSpPr>
            <a:spLocks noChangeAspect="1" noEditPoints="1"/>
          </p:cNvSpPr>
          <p:nvPr/>
        </p:nvSpPr>
        <p:spPr bwMode="auto">
          <a:xfrm>
            <a:off x="4178601" y="4594780"/>
            <a:ext cx="302418" cy="257944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Large Icons"/>
          <p:cNvSpPr>
            <a:spLocks noChangeAspect="1" noEditPoints="1"/>
          </p:cNvSpPr>
          <p:nvPr/>
        </p:nvSpPr>
        <p:spPr bwMode="auto">
          <a:xfrm>
            <a:off x="1801929" y="6208351"/>
            <a:ext cx="302418" cy="257944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Large Icons"/>
          <p:cNvSpPr>
            <a:spLocks noChangeAspect="1" noEditPoints="1"/>
          </p:cNvSpPr>
          <p:nvPr/>
        </p:nvSpPr>
        <p:spPr bwMode="auto">
          <a:xfrm>
            <a:off x="2994910" y="6208351"/>
            <a:ext cx="302418" cy="257944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Large Icons"/>
          <p:cNvSpPr>
            <a:spLocks noChangeAspect="1" noEditPoints="1"/>
          </p:cNvSpPr>
          <p:nvPr/>
        </p:nvSpPr>
        <p:spPr bwMode="auto">
          <a:xfrm>
            <a:off x="4178601" y="6208351"/>
            <a:ext cx="302418" cy="257944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Large Icons"/>
          <p:cNvSpPr>
            <a:spLocks noChangeAspect="1" noEditPoints="1"/>
          </p:cNvSpPr>
          <p:nvPr/>
        </p:nvSpPr>
        <p:spPr bwMode="auto">
          <a:xfrm>
            <a:off x="3077797" y="7383394"/>
            <a:ext cx="604837" cy="515889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Large Icons"/>
          <p:cNvSpPr>
            <a:spLocks noChangeAspect="1" noEditPoints="1"/>
          </p:cNvSpPr>
          <p:nvPr/>
        </p:nvSpPr>
        <p:spPr bwMode="auto">
          <a:xfrm>
            <a:off x="5496571" y="1608314"/>
            <a:ext cx="516229" cy="440312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Large Icons"/>
          <p:cNvSpPr>
            <a:spLocks noChangeAspect="1" noEditPoints="1"/>
          </p:cNvSpPr>
          <p:nvPr/>
        </p:nvSpPr>
        <p:spPr bwMode="auto">
          <a:xfrm>
            <a:off x="5496571" y="2461979"/>
            <a:ext cx="516229" cy="440312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1523669" y="756870"/>
            <a:ext cx="37137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이등변 삼각형 140"/>
          <p:cNvSpPr/>
          <p:nvPr/>
        </p:nvSpPr>
        <p:spPr>
          <a:xfrm rot="10800000">
            <a:off x="3251184" y="756870"/>
            <a:ext cx="346134" cy="257175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2" name="직선 연결선 141"/>
          <p:cNvCxnSpPr/>
          <p:nvPr/>
        </p:nvCxnSpPr>
        <p:spPr>
          <a:xfrm>
            <a:off x="3251184" y="754684"/>
            <a:ext cx="346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Large Icons"/>
          <p:cNvSpPr>
            <a:spLocks noChangeAspect="1" noEditPoints="1"/>
          </p:cNvSpPr>
          <p:nvPr/>
        </p:nvSpPr>
        <p:spPr bwMode="auto">
          <a:xfrm>
            <a:off x="1863903" y="944725"/>
            <a:ext cx="889192" cy="364848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625321" y="853201"/>
            <a:ext cx="1148135" cy="2385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신과 </a:t>
            </a:r>
            <a:r>
              <a:rPr lang="en-US" altLang="ko-KR" sz="600" noProof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│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Drop-Down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2"/>
            </p:custDataLst>
          </p:nvPr>
        </p:nvSpPr>
        <p:spPr>
          <a:xfrm>
            <a:off x="3624472" y="1106519"/>
            <a:ext cx="1148984" cy="24622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ko-KR" altLang="en-US" sz="400" noProof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신과 함께</a:t>
            </a:r>
            <a:endParaRPr lang="en-US" sz="400" noProof="1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Cancel Ic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4402186" y="941875"/>
            <a:ext cx="69850" cy="69850"/>
          </a:xfrm>
          <a:custGeom>
            <a:avLst/>
            <a:gdLst>
              <a:gd name="T0" fmla="*/ 56 w 56"/>
              <a:gd name="T1" fmla="*/ 3 h 56"/>
              <a:gd name="T2" fmla="*/ 31 w 56"/>
              <a:gd name="T3" fmla="*/ 28 h 56"/>
              <a:gd name="T4" fmla="*/ 56 w 56"/>
              <a:gd name="T5" fmla="*/ 52 h 56"/>
              <a:gd name="T6" fmla="*/ 53 w 56"/>
              <a:gd name="T7" fmla="*/ 56 h 56"/>
              <a:gd name="T8" fmla="*/ 28 w 56"/>
              <a:gd name="T9" fmla="*/ 31 h 56"/>
              <a:gd name="T10" fmla="*/ 3 w 56"/>
              <a:gd name="T11" fmla="*/ 56 h 56"/>
              <a:gd name="T12" fmla="*/ 0 w 56"/>
              <a:gd name="T13" fmla="*/ 52 h 56"/>
              <a:gd name="T14" fmla="*/ 25 w 56"/>
              <a:gd name="T15" fmla="*/ 28 h 56"/>
              <a:gd name="T16" fmla="*/ 0 w 56"/>
              <a:gd name="T17" fmla="*/ 3 h 56"/>
              <a:gd name="T18" fmla="*/ 3 w 56"/>
              <a:gd name="T19" fmla="*/ 0 h 56"/>
              <a:gd name="T20" fmla="*/ 28 w 56"/>
              <a:gd name="T21" fmla="*/ 25 h 56"/>
              <a:gd name="T22" fmla="*/ 53 w 56"/>
              <a:gd name="T23" fmla="*/ 0 h 56"/>
              <a:gd name="T24" fmla="*/ 56 w 56"/>
              <a:gd name="T25" fmla="*/ 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56">
                <a:moveTo>
                  <a:pt x="56" y="3"/>
                </a:moveTo>
                <a:lnTo>
                  <a:pt x="31" y="28"/>
                </a:lnTo>
                <a:lnTo>
                  <a:pt x="56" y="52"/>
                </a:lnTo>
                <a:lnTo>
                  <a:pt x="53" y="56"/>
                </a:lnTo>
                <a:lnTo>
                  <a:pt x="28" y="31"/>
                </a:lnTo>
                <a:lnTo>
                  <a:pt x="3" y="56"/>
                </a:lnTo>
                <a:lnTo>
                  <a:pt x="0" y="52"/>
                </a:lnTo>
                <a:lnTo>
                  <a:pt x="25" y="28"/>
                </a:lnTo>
                <a:lnTo>
                  <a:pt x="0" y="3"/>
                </a:lnTo>
                <a:lnTo>
                  <a:pt x="3" y="0"/>
                </a:lnTo>
                <a:lnTo>
                  <a:pt x="28" y="25"/>
                </a:lnTo>
                <a:lnTo>
                  <a:pt x="53" y="0"/>
                </a:lnTo>
                <a:lnTo>
                  <a:pt x="56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Search Ic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14"/>
            </p:custDataLst>
          </p:nvPr>
        </p:nvSpPr>
        <p:spPr bwMode="auto">
          <a:xfrm>
            <a:off x="4620714" y="931080"/>
            <a:ext cx="90012" cy="91440"/>
          </a:xfrm>
          <a:custGeom>
            <a:avLst/>
            <a:gdLst>
              <a:gd name="T0" fmla="*/ 232 w 354"/>
              <a:gd name="T1" fmla="*/ 0 h 354"/>
              <a:gd name="T2" fmla="*/ 264 w 354"/>
              <a:gd name="T3" fmla="*/ 5 h 354"/>
              <a:gd name="T4" fmla="*/ 293 w 354"/>
              <a:gd name="T5" fmla="*/ 17 h 354"/>
              <a:gd name="T6" fmla="*/ 318 w 354"/>
              <a:gd name="T7" fmla="*/ 36 h 354"/>
              <a:gd name="T8" fmla="*/ 337 w 354"/>
              <a:gd name="T9" fmla="*/ 61 h 354"/>
              <a:gd name="T10" fmla="*/ 349 w 354"/>
              <a:gd name="T11" fmla="*/ 90 h 354"/>
              <a:gd name="T12" fmla="*/ 354 w 354"/>
              <a:gd name="T13" fmla="*/ 122 h 354"/>
              <a:gd name="T14" fmla="*/ 349 w 354"/>
              <a:gd name="T15" fmla="*/ 154 h 354"/>
              <a:gd name="T16" fmla="*/ 337 w 354"/>
              <a:gd name="T17" fmla="*/ 183 h 354"/>
              <a:gd name="T18" fmla="*/ 318 w 354"/>
              <a:gd name="T19" fmla="*/ 208 h 354"/>
              <a:gd name="T20" fmla="*/ 293 w 354"/>
              <a:gd name="T21" fmla="*/ 227 h 354"/>
              <a:gd name="T22" fmla="*/ 264 w 354"/>
              <a:gd name="T23" fmla="*/ 239 h 354"/>
              <a:gd name="T24" fmla="*/ 232 w 354"/>
              <a:gd name="T25" fmla="*/ 244 h 354"/>
              <a:gd name="T26" fmla="*/ 191 w 354"/>
              <a:gd name="T27" fmla="*/ 236 h 354"/>
              <a:gd name="T28" fmla="*/ 154 w 354"/>
              <a:gd name="T29" fmla="*/ 215 h 354"/>
              <a:gd name="T30" fmla="*/ 19 w 354"/>
              <a:gd name="T31" fmla="*/ 351 h 354"/>
              <a:gd name="T32" fmla="*/ 11 w 354"/>
              <a:gd name="T33" fmla="*/ 354 h 354"/>
              <a:gd name="T34" fmla="*/ 3 w 354"/>
              <a:gd name="T35" fmla="*/ 351 h 354"/>
              <a:gd name="T36" fmla="*/ 0 w 354"/>
              <a:gd name="T37" fmla="*/ 343 h 354"/>
              <a:gd name="T38" fmla="*/ 3 w 354"/>
              <a:gd name="T39" fmla="*/ 335 h 354"/>
              <a:gd name="T40" fmla="*/ 139 w 354"/>
              <a:gd name="T41" fmla="*/ 200 h 354"/>
              <a:gd name="T42" fmla="*/ 118 w 354"/>
              <a:gd name="T43" fmla="*/ 163 h 354"/>
              <a:gd name="T44" fmla="*/ 110 w 354"/>
              <a:gd name="T45" fmla="*/ 122 h 354"/>
              <a:gd name="T46" fmla="*/ 115 w 354"/>
              <a:gd name="T47" fmla="*/ 90 h 354"/>
              <a:gd name="T48" fmla="*/ 127 w 354"/>
              <a:gd name="T49" fmla="*/ 61 h 354"/>
              <a:gd name="T50" fmla="*/ 146 w 354"/>
              <a:gd name="T51" fmla="*/ 36 h 354"/>
              <a:gd name="T52" fmla="*/ 171 w 354"/>
              <a:gd name="T53" fmla="*/ 17 h 354"/>
              <a:gd name="T54" fmla="*/ 200 w 354"/>
              <a:gd name="T55" fmla="*/ 5 h 354"/>
              <a:gd name="T56" fmla="*/ 232 w 354"/>
              <a:gd name="T57" fmla="*/ 0 h 354"/>
              <a:gd name="T58" fmla="*/ 232 w 354"/>
              <a:gd name="T59" fmla="*/ 221 h 354"/>
              <a:gd name="T60" fmla="*/ 271 w 354"/>
              <a:gd name="T61" fmla="*/ 214 h 354"/>
              <a:gd name="T62" fmla="*/ 302 w 354"/>
              <a:gd name="T63" fmla="*/ 192 h 354"/>
              <a:gd name="T64" fmla="*/ 324 w 354"/>
              <a:gd name="T65" fmla="*/ 161 h 354"/>
              <a:gd name="T66" fmla="*/ 331 w 354"/>
              <a:gd name="T67" fmla="*/ 122 h 354"/>
              <a:gd name="T68" fmla="*/ 324 w 354"/>
              <a:gd name="T69" fmla="*/ 83 h 354"/>
              <a:gd name="T70" fmla="*/ 302 w 354"/>
              <a:gd name="T71" fmla="*/ 52 h 354"/>
              <a:gd name="T72" fmla="*/ 271 w 354"/>
              <a:gd name="T73" fmla="*/ 30 h 354"/>
              <a:gd name="T74" fmla="*/ 232 w 354"/>
              <a:gd name="T75" fmla="*/ 23 h 354"/>
              <a:gd name="T76" fmla="*/ 193 w 354"/>
              <a:gd name="T77" fmla="*/ 30 h 354"/>
              <a:gd name="T78" fmla="*/ 162 w 354"/>
              <a:gd name="T79" fmla="*/ 52 h 354"/>
              <a:gd name="T80" fmla="*/ 140 w 354"/>
              <a:gd name="T81" fmla="*/ 83 h 354"/>
              <a:gd name="T82" fmla="*/ 133 w 354"/>
              <a:gd name="T83" fmla="*/ 122 h 354"/>
              <a:gd name="T84" fmla="*/ 140 w 354"/>
              <a:gd name="T85" fmla="*/ 161 h 354"/>
              <a:gd name="T86" fmla="*/ 162 w 354"/>
              <a:gd name="T87" fmla="*/ 192 h 354"/>
              <a:gd name="T88" fmla="*/ 193 w 354"/>
              <a:gd name="T89" fmla="*/ 214 h 354"/>
              <a:gd name="T90" fmla="*/ 232 w 354"/>
              <a:gd name="T91" fmla="*/ 22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54" h="354">
                <a:moveTo>
                  <a:pt x="232" y="0"/>
                </a:moveTo>
                <a:cubicBezTo>
                  <a:pt x="243" y="0"/>
                  <a:pt x="254" y="2"/>
                  <a:pt x="264" y="5"/>
                </a:cubicBezTo>
                <a:cubicBezTo>
                  <a:pt x="275" y="8"/>
                  <a:pt x="284" y="12"/>
                  <a:pt x="293" y="17"/>
                </a:cubicBezTo>
                <a:cubicBezTo>
                  <a:pt x="302" y="22"/>
                  <a:pt x="310" y="29"/>
                  <a:pt x="318" y="36"/>
                </a:cubicBezTo>
                <a:cubicBezTo>
                  <a:pt x="325" y="44"/>
                  <a:pt x="332" y="52"/>
                  <a:pt x="337" y="61"/>
                </a:cubicBezTo>
                <a:cubicBezTo>
                  <a:pt x="342" y="70"/>
                  <a:pt x="346" y="79"/>
                  <a:pt x="349" y="90"/>
                </a:cubicBezTo>
                <a:cubicBezTo>
                  <a:pt x="352" y="100"/>
                  <a:pt x="354" y="111"/>
                  <a:pt x="354" y="122"/>
                </a:cubicBezTo>
                <a:cubicBezTo>
                  <a:pt x="354" y="133"/>
                  <a:pt x="352" y="144"/>
                  <a:pt x="349" y="154"/>
                </a:cubicBezTo>
                <a:cubicBezTo>
                  <a:pt x="346" y="165"/>
                  <a:pt x="342" y="174"/>
                  <a:pt x="337" y="183"/>
                </a:cubicBezTo>
                <a:cubicBezTo>
                  <a:pt x="332" y="192"/>
                  <a:pt x="325" y="200"/>
                  <a:pt x="318" y="208"/>
                </a:cubicBezTo>
                <a:cubicBezTo>
                  <a:pt x="310" y="215"/>
                  <a:pt x="302" y="222"/>
                  <a:pt x="293" y="227"/>
                </a:cubicBezTo>
                <a:cubicBezTo>
                  <a:pt x="284" y="232"/>
                  <a:pt x="275" y="236"/>
                  <a:pt x="264" y="239"/>
                </a:cubicBezTo>
                <a:cubicBezTo>
                  <a:pt x="254" y="242"/>
                  <a:pt x="243" y="244"/>
                  <a:pt x="232" y="244"/>
                </a:cubicBezTo>
                <a:cubicBezTo>
                  <a:pt x="218" y="244"/>
                  <a:pt x="204" y="241"/>
                  <a:pt x="191" y="236"/>
                </a:cubicBezTo>
                <a:cubicBezTo>
                  <a:pt x="177" y="231"/>
                  <a:pt x="165" y="224"/>
                  <a:pt x="154" y="215"/>
                </a:cubicBezTo>
                <a:lnTo>
                  <a:pt x="19" y="351"/>
                </a:lnTo>
                <a:cubicBezTo>
                  <a:pt x="17" y="353"/>
                  <a:pt x="14" y="354"/>
                  <a:pt x="11" y="354"/>
                </a:cubicBezTo>
                <a:cubicBezTo>
                  <a:pt x="8" y="354"/>
                  <a:pt x="5" y="353"/>
                  <a:pt x="3" y="351"/>
                </a:cubicBezTo>
                <a:cubicBezTo>
                  <a:pt x="1" y="349"/>
                  <a:pt x="0" y="346"/>
                  <a:pt x="0" y="343"/>
                </a:cubicBezTo>
                <a:cubicBezTo>
                  <a:pt x="0" y="340"/>
                  <a:pt x="1" y="337"/>
                  <a:pt x="3" y="335"/>
                </a:cubicBezTo>
                <a:lnTo>
                  <a:pt x="139" y="200"/>
                </a:lnTo>
                <a:cubicBezTo>
                  <a:pt x="130" y="189"/>
                  <a:pt x="123" y="177"/>
                  <a:pt x="118" y="163"/>
                </a:cubicBezTo>
                <a:cubicBezTo>
                  <a:pt x="113" y="150"/>
                  <a:pt x="110" y="136"/>
                  <a:pt x="110" y="122"/>
                </a:cubicBezTo>
                <a:cubicBezTo>
                  <a:pt x="110" y="111"/>
                  <a:pt x="112" y="100"/>
                  <a:pt x="115" y="90"/>
                </a:cubicBezTo>
                <a:cubicBezTo>
                  <a:pt x="118" y="79"/>
                  <a:pt x="122" y="70"/>
                  <a:pt x="127" y="61"/>
                </a:cubicBezTo>
                <a:cubicBezTo>
                  <a:pt x="132" y="52"/>
                  <a:pt x="139" y="44"/>
                  <a:pt x="146" y="36"/>
                </a:cubicBezTo>
                <a:cubicBezTo>
                  <a:pt x="154" y="29"/>
                  <a:pt x="162" y="22"/>
                  <a:pt x="171" y="17"/>
                </a:cubicBezTo>
                <a:cubicBezTo>
                  <a:pt x="180" y="12"/>
                  <a:pt x="189" y="8"/>
                  <a:pt x="200" y="5"/>
                </a:cubicBezTo>
                <a:cubicBezTo>
                  <a:pt x="210" y="2"/>
                  <a:pt x="221" y="0"/>
                  <a:pt x="232" y="0"/>
                </a:cubicBezTo>
                <a:close/>
                <a:moveTo>
                  <a:pt x="232" y="221"/>
                </a:moveTo>
                <a:cubicBezTo>
                  <a:pt x="246" y="221"/>
                  <a:pt x="259" y="219"/>
                  <a:pt x="271" y="214"/>
                </a:cubicBezTo>
                <a:cubicBezTo>
                  <a:pt x="283" y="208"/>
                  <a:pt x="293" y="201"/>
                  <a:pt x="302" y="192"/>
                </a:cubicBezTo>
                <a:cubicBezTo>
                  <a:pt x="311" y="183"/>
                  <a:pt x="318" y="173"/>
                  <a:pt x="324" y="161"/>
                </a:cubicBezTo>
                <a:cubicBezTo>
                  <a:pt x="329" y="149"/>
                  <a:pt x="331" y="136"/>
                  <a:pt x="331" y="122"/>
                </a:cubicBezTo>
                <a:cubicBezTo>
                  <a:pt x="331" y="108"/>
                  <a:pt x="329" y="95"/>
                  <a:pt x="324" y="83"/>
                </a:cubicBezTo>
                <a:cubicBezTo>
                  <a:pt x="318" y="71"/>
                  <a:pt x="311" y="61"/>
                  <a:pt x="302" y="52"/>
                </a:cubicBezTo>
                <a:cubicBezTo>
                  <a:pt x="293" y="43"/>
                  <a:pt x="283" y="36"/>
                  <a:pt x="271" y="30"/>
                </a:cubicBezTo>
                <a:cubicBezTo>
                  <a:pt x="259" y="25"/>
                  <a:pt x="246" y="23"/>
                  <a:pt x="232" y="23"/>
                </a:cubicBezTo>
                <a:cubicBezTo>
                  <a:pt x="218" y="23"/>
                  <a:pt x="205" y="25"/>
                  <a:pt x="193" y="30"/>
                </a:cubicBezTo>
                <a:cubicBezTo>
                  <a:pt x="181" y="36"/>
                  <a:pt x="171" y="43"/>
                  <a:pt x="162" y="52"/>
                </a:cubicBezTo>
                <a:cubicBezTo>
                  <a:pt x="153" y="61"/>
                  <a:pt x="146" y="71"/>
                  <a:pt x="140" y="83"/>
                </a:cubicBezTo>
                <a:cubicBezTo>
                  <a:pt x="135" y="95"/>
                  <a:pt x="133" y="108"/>
                  <a:pt x="133" y="122"/>
                </a:cubicBezTo>
                <a:cubicBezTo>
                  <a:pt x="133" y="136"/>
                  <a:pt x="135" y="149"/>
                  <a:pt x="140" y="161"/>
                </a:cubicBezTo>
                <a:cubicBezTo>
                  <a:pt x="146" y="173"/>
                  <a:pt x="153" y="183"/>
                  <a:pt x="162" y="192"/>
                </a:cubicBezTo>
                <a:cubicBezTo>
                  <a:pt x="171" y="201"/>
                  <a:pt x="181" y="208"/>
                  <a:pt x="193" y="214"/>
                </a:cubicBezTo>
                <a:cubicBezTo>
                  <a:pt x="205" y="219"/>
                  <a:pt x="218" y="221"/>
                  <a:pt x="232" y="22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Add to Cart"/>
          <p:cNvSpPr>
            <a:spLocks noChangeAspect="1" noEditPoints="1"/>
          </p:cNvSpPr>
          <p:nvPr/>
        </p:nvSpPr>
        <p:spPr bwMode="auto">
          <a:xfrm>
            <a:off x="4817839" y="858499"/>
            <a:ext cx="226351" cy="233281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Modal Dialog Overlay"/>
          <p:cNvSpPr>
            <a:spLocks/>
          </p:cNvSpPr>
          <p:nvPr/>
        </p:nvSpPr>
        <p:spPr bwMode="auto">
          <a:xfrm>
            <a:off x="4802374" y="849915"/>
            <a:ext cx="264541" cy="24186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523019" y="1423648"/>
            <a:ext cx="340883" cy="184666"/>
            <a:chOff x="1896708" y="1395956"/>
            <a:chExt cx="340883" cy="184666"/>
          </a:xfrm>
        </p:grpSpPr>
        <p:sp>
          <p:nvSpPr>
            <p:cNvPr id="174" name="Align Justify"/>
            <p:cNvSpPr>
              <a:spLocks noChangeAspect="1" noEditPoints="1"/>
            </p:cNvSpPr>
            <p:nvPr/>
          </p:nvSpPr>
          <p:spPr bwMode="auto">
            <a:xfrm>
              <a:off x="1896708" y="1454158"/>
              <a:ext cx="75406" cy="68262"/>
            </a:xfrm>
            <a:custGeom>
              <a:avLst/>
              <a:gdLst>
                <a:gd name="T0" fmla="*/ 0 w 614"/>
                <a:gd name="T1" fmla="*/ 0 h 560"/>
                <a:gd name="T2" fmla="*/ 0 w 614"/>
                <a:gd name="T3" fmla="*/ 27 h 560"/>
                <a:gd name="T4" fmla="*/ 614 w 614"/>
                <a:gd name="T5" fmla="*/ 27 h 560"/>
                <a:gd name="T6" fmla="*/ 614 w 614"/>
                <a:gd name="T7" fmla="*/ 0 h 560"/>
                <a:gd name="T8" fmla="*/ 0 w 614"/>
                <a:gd name="T9" fmla="*/ 0 h 560"/>
                <a:gd name="T10" fmla="*/ 0 w 614"/>
                <a:gd name="T11" fmla="*/ 134 h 560"/>
                <a:gd name="T12" fmla="*/ 0 w 614"/>
                <a:gd name="T13" fmla="*/ 160 h 560"/>
                <a:gd name="T14" fmla="*/ 614 w 614"/>
                <a:gd name="T15" fmla="*/ 160 h 560"/>
                <a:gd name="T16" fmla="*/ 614 w 614"/>
                <a:gd name="T17" fmla="*/ 134 h 560"/>
                <a:gd name="T18" fmla="*/ 0 w 614"/>
                <a:gd name="T19" fmla="*/ 134 h 560"/>
                <a:gd name="T20" fmla="*/ 0 w 614"/>
                <a:gd name="T21" fmla="*/ 267 h 560"/>
                <a:gd name="T22" fmla="*/ 0 w 614"/>
                <a:gd name="T23" fmla="*/ 294 h 560"/>
                <a:gd name="T24" fmla="*/ 614 w 614"/>
                <a:gd name="T25" fmla="*/ 294 h 560"/>
                <a:gd name="T26" fmla="*/ 614 w 614"/>
                <a:gd name="T27" fmla="*/ 267 h 560"/>
                <a:gd name="T28" fmla="*/ 0 w 614"/>
                <a:gd name="T29" fmla="*/ 267 h 560"/>
                <a:gd name="T30" fmla="*/ 0 w 614"/>
                <a:gd name="T31" fmla="*/ 400 h 560"/>
                <a:gd name="T32" fmla="*/ 0 w 614"/>
                <a:gd name="T33" fmla="*/ 427 h 560"/>
                <a:gd name="T34" fmla="*/ 614 w 614"/>
                <a:gd name="T35" fmla="*/ 427 h 560"/>
                <a:gd name="T36" fmla="*/ 614 w 614"/>
                <a:gd name="T37" fmla="*/ 400 h 560"/>
                <a:gd name="T38" fmla="*/ 0 w 614"/>
                <a:gd name="T39" fmla="*/ 400 h 560"/>
                <a:gd name="T40" fmla="*/ 0 w 614"/>
                <a:gd name="T41" fmla="*/ 534 h 560"/>
                <a:gd name="T42" fmla="*/ 0 w 614"/>
                <a:gd name="T43" fmla="*/ 560 h 560"/>
                <a:gd name="T44" fmla="*/ 614 w 614"/>
                <a:gd name="T45" fmla="*/ 560 h 560"/>
                <a:gd name="T46" fmla="*/ 614 w 614"/>
                <a:gd name="T47" fmla="*/ 534 h 560"/>
                <a:gd name="T48" fmla="*/ 0 w 614"/>
                <a:gd name="T49" fmla="*/ 53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4" h="560">
                  <a:moveTo>
                    <a:pt x="0" y="0"/>
                  </a:moveTo>
                  <a:lnTo>
                    <a:pt x="0" y="27"/>
                  </a:lnTo>
                  <a:lnTo>
                    <a:pt x="614" y="27"/>
                  </a:lnTo>
                  <a:lnTo>
                    <a:pt x="614" y="0"/>
                  </a:lnTo>
                  <a:lnTo>
                    <a:pt x="0" y="0"/>
                  </a:lnTo>
                  <a:close/>
                  <a:moveTo>
                    <a:pt x="0" y="134"/>
                  </a:moveTo>
                  <a:lnTo>
                    <a:pt x="0" y="160"/>
                  </a:lnTo>
                  <a:lnTo>
                    <a:pt x="614" y="160"/>
                  </a:lnTo>
                  <a:lnTo>
                    <a:pt x="614" y="134"/>
                  </a:lnTo>
                  <a:lnTo>
                    <a:pt x="0" y="134"/>
                  </a:lnTo>
                  <a:close/>
                  <a:moveTo>
                    <a:pt x="0" y="267"/>
                  </a:moveTo>
                  <a:lnTo>
                    <a:pt x="0" y="294"/>
                  </a:lnTo>
                  <a:lnTo>
                    <a:pt x="614" y="294"/>
                  </a:lnTo>
                  <a:lnTo>
                    <a:pt x="614" y="267"/>
                  </a:lnTo>
                  <a:lnTo>
                    <a:pt x="0" y="267"/>
                  </a:lnTo>
                  <a:close/>
                  <a:moveTo>
                    <a:pt x="0" y="400"/>
                  </a:moveTo>
                  <a:lnTo>
                    <a:pt x="0" y="427"/>
                  </a:lnTo>
                  <a:lnTo>
                    <a:pt x="614" y="427"/>
                  </a:lnTo>
                  <a:lnTo>
                    <a:pt x="614" y="400"/>
                  </a:lnTo>
                  <a:lnTo>
                    <a:pt x="0" y="400"/>
                  </a:lnTo>
                  <a:close/>
                  <a:moveTo>
                    <a:pt x="0" y="534"/>
                  </a:moveTo>
                  <a:lnTo>
                    <a:pt x="0" y="560"/>
                  </a:lnTo>
                  <a:lnTo>
                    <a:pt x="614" y="560"/>
                  </a:lnTo>
                  <a:lnTo>
                    <a:pt x="614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TextBox 487"/>
            <p:cNvSpPr txBox="1"/>
            <p:nvPr/>
          </p:nvSpPr>
          <p:spPr>
            <a:xfrm>
              <a:off x="1899037" y="139595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</a:rPr>
                <a:t>전체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1" name="TextBox 488"/>
          <p:cNvSpPr txBox="1"/>
          <p:nvPr/>
        </p:nvSpPr>
        <p:spPr>
          <a:xfrm>
            <a:off x="1765793" y="142364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소설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TextBox 489"/>
          <p:cNvSpPr txBox="1"/>
          <p:nvPr/>
        </p:nvSpPr>
        <p:spPr>
          <a:xfrm>
            <a:off x="1993202" y="1423648"/>
            <a:ext cx="5229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인문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철학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490"/>
          <p:cNvSpPr txBox="1"/>
          <p:nvPr/>
        </p:nvSpPr>
        <p:spPr>
          <a:xfrm>
            <a:off x="2414541" y="142364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문학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491"/>
          <p:cNvSpPr txBox="1"/>
          <p:nvPr/>
        </p:nvSpPr>
        <p:spPr>
          <a:xfrm>
            <a:off x="2656356" y="1423648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참고서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492"/>
          <p:cNvSpPr txBox="1"/>
          <p:nvPr/>
        </p:nvSpPr>
        <p:spPr>
          <a:xfrm>
            <a:off x="2968767" y="142364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기타도서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Box 493"/>
          <p:cNvSpPr txBox="1"/>
          <p:nvPr/>
        </p:nvSpPr>
        <p:spPr>
          <a:xfrm>
            <a:off x="4744971" y="142364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신간도서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494"/>
          <p:cNvSpPr txBox="1"/>
          <p:nvPr/>
        </p:nvSpPr>
        <p:spPr>
          <a:xfrm>
            <a:off x="4279392" y="1423648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베스트셀러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-4747" y="0"/>
            <a:ext cx="6867495" cy="9905999"/>
            <a:chOff x="2" y="0"/>
            <a:chExt cx="6867495" cy="9905999"/>
          </a:xfrm>
        </p:grpSpPr>
        <p:sp>
          <p:nvSpPr>
            <p:cNvPr id="161" name="Title Bar" descr="&lt;SmartSettings&gt;&lt;SmartResize anchorLeft=&quot;Absolute&quot; anchorTop=&quot;Absolute&quot; anchorRight=&quot;Absolute&quot; anchorBottom=&quot;None&quot; /&gt;&lt;/SmartSettings&gt;"/>
            <p:cNvSpPr/>
            <p:nvPr/>
          </p:nvSpPr>
          <p:spPr>
            <a:xfrm>
              <a:off x="2" y="0"/>
              <a:ext cx="6867495" cy="5370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6656614" y="71245"/>
              <a:ext cx="98424" cy="9524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Address Box" descr="&lt;SmartSettings&gt;&lt;SmartResize anchorLeft=&quot;Absolute&quot; anchorTop=&quot;Absolute&quot; anchorRight=&quot;Absolute&quot; anchorBottom=&quot;None&quot; /&gt;&lt;/SmartSettings&gt;"/>
            <p:cNvSpPr/>
            <p:nvPr/>
          </p:nvSpPr>
          <p:spPr>
            <a:xfrm>
              <a:off x="902916" y="245045"/>
              <a:ext cx="5638042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/>
          </p:nvSpPr>
          <p:spPr bwMode="auto">
            <a:xfrm>
              <a:off x="979041" y="297241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5" name="Navigation Buttons"/>
            <p:cNvGrpSpPr/>
            <p:nvPr/>
          </p:nvGrpSpPr>
          <p:grpSpPr>
            <a:xfrm>
              <a:off x="125916" y="277397"/>
              <a:ext cx="641353" cy="173037"/>
              <a:chOff x="717949" y="1383126"/>
              <a:chExt cx="622764" cy="76030"/>
            </a:xfrm>
          </p:grpSpPr>
          <p:sp>
            <p:nvSpPr>
              <p:cNvPr id="171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717949" y="1394635"/>
                <a:ext cx="147983" cy="5301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952256" y="1394635"/>
                <a:ext cx="147983" cy="5301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3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1186564" y="1383126"/>
                <a:ext cx="154149" cy="7603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6" name="ScrollbarVertical"/>
            <p:cNvGrpSpPr/>
            <p:nvPr/>
          </p:nvGrpSpPr>
          <p:grpSpPr>
            <a:xfrm>
              <a:off x="6715846" y="537079"/>
              <a:ext cx="147995" cy="9368920"/>
              <a:chOff x="4507430" y="1543109"/>
              <a:chExt cx="137225" cy="3562291"/>
            </a:xfrm>
          </p:grpSpPr>
          <p:sp>
            <p:nvSpPr>
              <p:cNvPr id="167" name="Background"/>
              <p:cNvSpPr>
                <a:spLocks/>
              </p:cNvSpPr>
              <p:nvPr/>
            </p:nvSpPr>
            <p:spPr>
              <a:xfrm>
                <a:off x="4507433" y="1543109"/>
                <a:ext cx="13722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15"/>
                <a:endParaRPr lang="en-US"/>
              </a:p>
            </p:txBody>
          </p:sp>
          <p:sp>
            <p:nvSpPr>
              <p:cNvPr id="168" name="Slider"/>
              <p:cNvSpPr>
                <a:spLocks/>
              </p:cNvSpPr>
              <p:nvPr/>
            </p:nvSpPr>
            <p:spPr>
              <a:xfrm>
                <a:off x="4507430" y="1842087"/>
                <a:ext cx="137222" cy="3465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9" name="UpArrow"/>
              <p:cNvSpPr>
                <a:spLocks/>
              </p:cNvSpPr>
              <p:nvPr/>
            </p:nvSpPr>
            <p:spPr>
              <a:xfrm>
                <a:off x="4546886" y="1554179"/>
                <a:ext cx="59350" cy="2433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0" name="DownArrow"/>
              <p:cNvSpPr>
                <a:spLocks/>
              </p:cNvSpPr>
              <p:nvPr/>
            </p:nvSpPr>
            <p:spPr>
              <a:xfrm rot="10800000">
                <a:off x="4546886" y="5071538"/>
                <a:ext cx="59350" cy="2433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sp>
        <p:nvSpPr>
          <p:cNvPr id="159" name="Circle"/>
          <p:cNvSpPr>
            <a:spLocks/>
          </p:cNvSpPr>
          <p:nvPr/>
        </p:nvSpPr>
        <p:spPr>
          <a:xfrm>
            <a:off x="5006858" y="1014046"/>
            <a:ext cx="109771" cy="113104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0" name="TextBox 1"/>
          <p:cNvSpPr txBox="1"/>
          <p:nvPr/>
        </p:nvSpPr>
        <p:spPr>
          <a:xfrm>
            <a:off x="4946968" y="970570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215" name="Arrow Cursor"/>
          <p:cNvSpPr>
            <a:spLocks noChangeAspect="1"/>
          </p:cNvSpPr>
          <p:nvPr/>
        </p:nvSpPr>
        <p:spPr bwMode="auto">
          <a:xfrm>
            <a:off x="4744971" y="707610"/>
            <a:ext cx="142972" cy="223469"/>
          </a:xfrm>
          <a:custGeom>
            <a:avLst/>
            <a:gdLst>
              <a:gd name="T0" fmla="*/ 379 w 495"/>
              <a:gd name="T1" fmla="*/ 721 h 773"/>
              <a:gd name="T2" fmla="*/ 269 w 495"/>
              <a:gd name="T3" fmla="*/ 494 h 773"/>
              <a:gd name="T4" fmla="*/ 495 w 495"/>
              <a:gd name="T5" fmla="*/ 494 h 773"/>
              <a:gd name="T6" fmla="*/ 0 w 495"/>
              <a:gd name="T7" fmla="*/ 0 h 773"/>
              <a:gd name="T8" fmla="*/ 0 w 495"/>
              <a:gd name="T9" fmla="*/ 702 h 773"/>
              <a:gd name="T10" fmla="*/ 166 w 495"/>
              <a:gd name="T11" fmla="*/ 536 h 773"/>
              <a:gd name="T12" fmla="*/ 282 w 495"/>
              <a:gd name="T13" fmla="*/ 773 h 773"/>
              <a:gd name="T14" fmla="*/ 379 w 495"/>
              <a:gd name="T15" fmla="*/ 721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773">
                <a:moveTo>
                  <a:pt x="379" y="721"/>
                </a:moveTo>
                <a:lnTo>
                  <a:pt x="269" y="494"/>
                </a:lnTo>
                <a:lnTo>
                  <a:pt x="495" y="494"/>
                </a:lnTo>
                <a:lnTo>
                  <a:pt x="0" y="0"/>
                </a:lnTo>
                <a:lnTo>
                  <a:pt x="0" y="702"/>
                </a:lnTo>
                <a:lnTo>
                  <a:pt x="166" y="536"/>
                </a:lnTo>
                <a:lnTo>
                  <a:pt x="282" y="773"/>
                </a:lnTo>
                <a:lnTo>
                  <a:pt x="379" y="721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3333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624866" y="307560"/>
            <a:ext cx="149225" cy="112712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사각형: 둥근 모서리 1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4FF6DB-543B-4B79-9F5C-B2C51C6494D5}"/>
              </a:ext>
            </a:extLst>
          </p:cNvPr>
          <p:cNvSpPr/>
          <p:nvPr/>
        </p:nvSpPr>
        <p:spPr>
          <a:xfrm>
            <a:off x="1723513" y="885457"/>
            <a:ext cx="1243016" cy="46728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72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373686" y="1363770"/>
            <a:ext cx="762000" cy="852290"/>
            <a:chOff x="595686" y="1184134"/>
            <a:chExt cx="1828800" cy="1809643"/>
          </a:xfrm>
        </p:grpSpPr>
        <p:sp>
          <p:nvSpPr>
            <p:cNvPr id="73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6" y="1347859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722461" y="1184134"/>
              <a:ext cx="1285274" cy="33328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추천도서</a:t>
              </a: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373686" y="2248212"/>
            <a:ext cx="762000" cy="821513"/>
            <a:chOff x="595686" y="1249482"/>
            <a:chExt cx="1828800" cy="1744295"/>
          </a:xfrm>
        </p:grpSpPr>
        <p:sp>
          <p:nvSpPr>
            <p:cNvPr id="76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6" y="1347859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722461" y="1249482"/>
              <a:ext cx="1031359" cy="20258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5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본 상품</a:t>
              </a:r>
              <a:endPara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Button"/>
          <p:cNvSpPr>
            <a:spLocks/>
          </p:cNvSpPr>
          <p:nvPr/>
        </p:nvSpPr>
        <p:spPr bwMode="auto">
          <a:xfrm>
            <a:off x="5373686" y="3125242"/>
            <a:ext cx="762000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위시리스트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/>
          <p:cNvSpPr>
            <a:spLocks/>
          </p:cNvSpPr>
          <p:nvPr/>
        </p:nvSpPr>
        <p:spPr bwMode="auto">
          <a:xfrm>
            <a:off x="5373686" y="3394237"/>
            <a:ext cx="762000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구매내역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35"/>
          <p:cNvSpPr txBox="1"/>
          <p:nvPr/>
        </p:nvSpPr>
        <p:spPr>
          <a:xfrm>
            <a:off x="1523669" y="598415"/>
            <a:ext cx="56297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로그인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로그아웃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446"/>
          <p:cNvSpPr txBox="1"/>
          <p:nvPr/>
        </p:nvSpPr>
        <p:spPr>
          <a:xfrm>
            <a:off x="1988476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회원가입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447"/>
          <p:cNvSpPr txBox="1"/>
          <p:nvPr/>
        </p:nvSpPr>
        <p:spPr>
          <a:xfrm>
            <a:off x="2281650" y="598415"/>
            <a:ext cx="4219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회원이름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0" name="TextBox 448"/>
          <p:cNvSpPr txBox="1"/>
          <p:nvPr/>
        </p:nvSpPr>
        <p:spPr>
          <a:xfrm>
            <a:off x="3603678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주문관리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449"/>
          <p:cNvSpPr txBox="1"/>
          <p:nvPr/>
        </p:nvSpPr>
        <p:spPr>
          <a:xfrm>
            <a:off x="3900226" y="598415"/>
            <a:ext cx="44114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관심리스트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450"/>
          <p:cNvSpPr txBox="1"/>
          <p:nvPr/>
        </p:nvSpPr>
        <p:spPr>
          <a:xfrm>
            <a:off x="4236893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451"/>
          <p:cNvSpPr txBox="1"/>
          <p:nvPr/>
        </p:nvSpPr>
        <p:spPr>
          <a:xfrm>
            <a:off x="4527548" y="598415"/>
            <a:ext cx="441146" cy="153888"/>
          </a:xfrm>
          <a:prstGeom prst="rect">
            <a:avLst/>
          </a:prstGeom>
          <a:noFill/>
          <a:ln w="38100" cap="rnd" cmpd="sng">
            <a:noFill/>
            <a:rou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영업점안내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452"/>
          <p:cNvSpPr txBox="1"/>
          <p:nvPr/>
        </p:nvSpPr>
        <p:spPr>
          <a:xfrm>
            <a:off x="4876156" y="598415"/>
            <a:ext cx="47320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관리자메뉴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6" name="Large Icons"/>
          <p:cNvSpPr>
            <a:spLocks noChangeAspect="1" noEditPoints="1"/>
          </p:cNvSpPr>
          <p:nvPr/>
        </p:nvSpPr>
        <p:spPr bwMode="auto">
          <a:xfrm>
            <a:off x="5496571" y="1608314"/>
            <a:ext cx="516229" cy="440312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Large Icons"/>
          <p:cNvSpPr>
            <a:spLocks noChangeAspect="1" noEditPoints="1"/>
          </p:cNvSpPr>
          <p:nvPr/>
        </p:nvSpPr>
        <p:spPr bwMode="auto">
          <a:xfrm>
            <a:off x="5496571" y="2461979"/>
            <a:ext cx="516229" cy="440312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1523669" y="756870"/>
            <a:ext cx="37137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이등변 삼각형 118"/>
          <p:cNvSpPr/>
          <p:nvPr/>
        </p:nvSpPr>
        <p:spPr>
          <a:xfrm rot="10800000">
            <a:off x="3251184" y="756870"/>
            <a:ext cx="346134" cy="257175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3251184" y="754684"/>
            <a:ext cx="346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Large Icons"/>
          <p:cNvSpPr>
            <a:spLocks noChangeAspect="1" noEditPoints="1"/>
          </p:cNvSpPr>
          <p:nvPr/>
        </p:nvSpPr>
        <p:spPr bwMode="auto">
          <a:xfrm>
            <a:off x="1863903" y="944725"/>
            <a:ext cx="889192" cy="364848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625321" y="853201"/>
            <a:ext cx="1148135" cy="2385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신과 </a:t>
            </a:r>
            <a:r>
              <a:rPr lang="en-US" altLang="ko-KR" sz="600" noProof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│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Drop-Down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3624472" y="1106519"/>
            <a:ext cx="1148984" cy="24622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ko-KR" altLang="en-US" sz="400" noProof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신과 함께</a:t>
            </a:r>
            <a:endParaRPr lang="en-US" sz="400" noProof="1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ncel Ic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4402186" y="941875"/>
            <a:ext cx="69850" cy="69850"/>
          </a:xfrm>
          <a:custGeom>
            <a:avLst/>
            <a:gdLst>
              <a:gd name="T0" fmla="*/ 56 w 56"/>
              <a:gd name="T1" fmla="*/ 3 h 56"/>
              <a:gd name="T2" fmla="*/ 31 w 56"/>
              <a:gd name="T3" fmla="*/ 28 h 56"/>
              <a:gd name="T4" fmla="*/ 56 w 56"/>
              <a:gd name="T5" fmla="*/ 52 h 56"/>
              <a:gd name="T6" fmla="*/ 53 w 56"/>
              <a:gd name="T7" fmla="*/ 56 h 56"/>
              <a:gd name="T8" fmla="*/ 28 w 56"/>
              <a:gd name="T9" fmla="*/ 31 h 56"/>
              <a:gd name="T10" fmla="*/ 3 w 56"/>
              <a:gd name="T11" fmla="*/ 56 h 56"/>
              <a:gd name="T12" fmla="*/ 0 w 56"/>
              <a:gd name="T13" fmla="*/ 52 h 56"/>
              <a:gd name="T14" fmla="*/ 25 w 56"/>
              <a:gd name="T15" fmla="*/ 28 h 56"/>
              <a:gd name="T16" fmla="*/ 0 w 56"/>
              <a:gd name="T17" fmla="*/ 3 h 56"/>
              <a:gd name="T18" fmla="*/ 3 w 56"/>
              <a:gd name="T19" fmla="*/ 0 h 56"/>
              <a:gd name="T20" fmla="*/ 28 w 56"/>
              <a:gd name="T21" fmla="*/ 25 h 56"/>
              <a:gd name="T22" fmla="*/ 53 w 56"/>
              <a:gd name="T23" fmla="*/ 0 h 56"/>
              <a:gd name="T24" fmla="*/ 56 w 56"/>
              <a:gd name="T25" fmla="*/ 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56">
                <a:moveTo>
                  <a:pt x="56" y="3"/>
                </a:moveTo>
                <a:lnTo>
                  <a:pt x="31" y="28"/>
                </a:lnTo>
                <a:lnTo>
                  <a:pt x="56" y="52"/>
                </a:lnTo>
                <a:lnTo>
                  <a:pt x="53" y="56"/>
                </a:lnTo>
                <a:lnTo>
                  <a:pt x="28" y="31"/>
                </a:lnTo>
                <a:lnTo>
                  <a:pt x="3" y="56"/>
                </a:lnTo>
                <a:lnTo>
                  <a:pt x="0" y="52"/>
                </a:lnTo>
                <a:lnTo>
                  <a:pt x="25" y="28"/>
                </a:lnTo>
                <a:lnTo>
                  <a:pt x="0" y="3"/>
                </a:lnTo>
                <a:lnTo>
                  <a:pt x="3" y="0"/>
                </a:lnTo>
                <a:lnTo>
                  <a:pt x="28" y="25"/>
                </a:lnTo>
                <a:lnTo>
                  <a:pt x="53" y="0"/>
                </a:lnTo>
                <a:lnTo>
                  <a:pt x="56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earch Ic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4620714" y="931080"/>
            <a:ext cx="90012" cy="91440"/>
          </a:xfrm>
          <a:custGeom>
            <a:avLst/>
            <a:gdLst>
              <a:gd name="T0" fmla="*/ 232 w 354"/>
              <a:gd name="T1" fmla="*/ 0 h 354"/>
              <a:gd name="T2" fmla="*/ 264 w 354"/>
              <a:gd name="T3" fmla="*/ 5 h 354"/>
              <a:gd name="T4" fmla="*/ 293 w 354"/>
              <a:gd name="T5" fmla="*/ 17 h 354"/>
              <a:gd name="T6" fmla="*/ 318 w 354"/>
              <a:gd name="T7" fmla="*/ 36 h 354"/>
              <a:gd name="T8" fmla="*/ 337 w 354"/>
              <a:gd name="T9" fmla="*/ 61 h 354"/>
              <a:gd name="T10" fmla="*/ 349 w 354"/>
              <a:gd name="T11" fmla="*/ 90 h 354"/>
              <a:gd name="T12" fmla="*/ 354 w 354"/>
              <a:gd name="T13" fmla="*/ 122 h 354"/>
              <a:gd name="T14" fmla="*/ 349 w 354"/>
              <a:gd name="T15" fmla="*/ 154 h 354"/>
              <a:gd name="T16" fmla="*/ 337 w 354"/>
              <a:gd name="T17" fmla="*/ 183 h 354"/>
              <a:gd name="T18" fmla="*/ 318 w 354"/>
              <a:gd name="T19" fmla="*/ 208 h 354"/>
              <a:gd name="T20" fmla="*/ 293 w 354"/>
              <a:gd name="T21" fmla="*/ 227 h 354"/>
              <a:gd name="T22" fmla="*/ 264 w 354"/>
              <a:gd name="T23" fmla="*/ 239 h 354"/>
              <a:gd name="T24" fmla="*/ 232 w 354"/>
              <a:gd name="T25" fmla="*/ 244 h 354"/>
              <a:gd name="T26" fmla="*/ 191 w 354"/>
              <a:gd name="T27" fmla="*/ 236 h 354"/>
              <a:gd name="T28" fmla="*/ 154 w 354"/>
              <a:gd name="T29" fmla="*/ 215 h 354"/>
              <a:gd name="T30" fmla="*/ 19 w 354"/>
              <a:gd name="T31" fmla="*/ 351 h 354"/>
              <a:gd name="T32" fmla="*/ 11 w 354"/>
              <a:gd name="T33" fmla="*/ 354 h 354"/>
              <a:gd name="T34" fmla="*/ 3 w 354"/>
              <a:gd name="T35" fmla="*/ 351 h 354"/>
              <a:gd name="T36" fmla="*/ 0 w 354"/>
              <a:gd name="T37" fmla="*/ 343 h 354"/>
              <a:gd name="T38" fmla="*/ 3 w 354"/>
              <a:gd name="T39" fmla="*/ 335 h 354"/>
              <a:gd name="T40" fmla="*/ 139 w 354"/>
              <a:gd name="T41" fmla="*/ 200 h 354"/>
              <a:gd name="T42" fmla="*/ 118 w 354"/>
              <a:gd name="T43" fmla="*/ 163 h 354"/>
              <a:gd name="T44" fmla="*/ 110 w 354"/>
              <a:gd name="T45" fmla="*/ 122 h 354"/>
              <a:gd name="T46" fmla="*/ 115 w 354"/>
              <a:gd name="T47" fmla="*/ 90 h 354"/>
              <a:gd name="T48" fmla="*/ 127 w 354"/>
              <a:gd name="T49" fmla="*/ 61 h 354"/>
              <a:gd name="T50" fmla="*/ 146 w 354"/>
              <a:gd name="T51" fmla="*/ 36 h 354"/>
              <a:gd name="T52" fmla="*/ 171 w 354"/>
              <a:gd name="T53" fmla="*/ 17 h 354"/>
              <a:gd name="T54" fmla="*/ 200 w 354"/>
              <a:gd name="T55" fmla="*/ 5 h 354"/>
              <a:gd name="T56" fmla="*/ 232 w 354"/>
              <a:gd name="T57" fmla="*/ 0 h 354"/>
              <a:gd name="T58" fmla="*/ 232 w 354"/>
              <a:gd name="T59" fmla="*/ 221 h 354"/>
              <a:gd name="T60" fmla="*/ 271 w 354"/>
              <a:gd name="T61" fmla="*/ 214 h 354"/>
              <a:gd name="T62" fmla="*/ 302 w 354"/>
              <a:gd name="T63" fmla="*/ 192 h 354"/>
              <a:gd name="T64" fmla="*/ 324 w 354"/>
              <a:gd name="T65" fmla="*/ 161 h 354"/>
              <a:gd name="T66" fmla="*/ 331 w 354"/>
              <a:gd name="T67" fmla="*/ 122 h 354"/>
              <a:gd name="T68" fmla="*/ 324 w 354"/>
              <a:gd name="T69" fmla="*/ 83 h 354"/>
              <a:gd name="T70" fmla="*/ 302 w 354"/>
              <a:gd name="T71" fmla="*/ 52 h 354"/>
              <a:gd name="T72" fmla="*/ 271 w 354"/>
              <a:gd name="T73" fmla="*/ 30 h 354"/>
              <a:gd name="T74" fmla="*/ 232 w 354"/>
              <a:gd name="T75" fmla="*/ 23 h 354"/>
              <a:gd name="T76" fmla="*/ 193 w 354"/>
              <a:gd name="T77" fmla="*/ 30 h 354"/>
              <a:gd name="T78" fmla="*/ 162 w 354"/>
              <a:gd name="T79" fmla="*/ 52 h 354"/>
              <a:gd name="T80" fmla="*/ 140 w 354"/>
              <a:gd name="T81" fmla="*/ 83 h 354"/>
              <a:gd name="T82" fmla="*/ 133 w 354"/>
              <a:gd name="T83" fmla="*/ 122 h 354"/>
              <a:gd name="T84" fmla="*/ 140 w 354"/>
              <a:gd name="T85" fmla="*/ 161 h 354"/>
              <a:gd name="T86" fmla="*/ 162 w 354"/>
              <a:gd name="T87" fmla="*/ 192 h 354"/>
              <a:gd name="T88" fmla="*/ 193 w 354"/>
              <a:gd name="T89" fmla="*/ 214 h 354"/>
              <a:gd name="T90" fmla="*/ 232 w 354"/>
              <a:gd name="T91" fmla="*/ 22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54" h="354">
                <a:moveTo>
                  <a:pt x="232" y="0"/>
                </a:moveTo>
                <a:cubicBezTo>
                  <a:pt x="243" y="0"/>
                  <a:pt x="254" y="2"/>
                  <a:pt x="264" y="5"/>
                </a:cubicBezTo>
                <a:cubicBezTo>
                  <a:pt x="275" y="8"/>
                  <a:pt x="284" y="12"/>
                  <a:pt x="293" y="17"/>
                </a:cubicBezTo>
                <a:cubicBezTo>
                  <a:pt x="302" y="22"/>
                  <a:pt x="310" y="29"/>
                  <a:pt x="318" y="36"/>
                </a:cubicBezTo>
                <a:cubicBezTo>
                  <a:pt x="325" y="44"/>
                  <a:pt x="332" y="52"/>
                  <a:pt x="337" y="61"/>
                </a:cubicBezTo>
                <a:cubicBezTo>
                  <a:pt x="342" y="70"/>
                  <a:pt x="346" y="79"/>
                  <a:pt x="349" y="90"/>
                </a:cubicBezTo>
                <a:cubicBezTo>
                  <a:pt x="352" y="100"/>
                  <a:pt x="354" y="111"/>
                  <a:pt x="354" y="122"/>
                </a:cubicBezTo>
                <a:cubicBezTo>
                  <a:pt x="354" y="133"/>
                  <a:pt x="352" y="144"/>
                  <a:pt x="349" y="154"/>
                </a:cubicBezTo>
                <a:cubicBezTo>
                  <a:pt x="346" y="165"/>
                  <a:pt x="342" y="174"/>
                  <a:pt x="337" y="183"/>
                </a:cubicBezTo>
                <a:cubicBezTo>
                  <a:pt x="332" y="192"/>
                  <a:pt x="325" y="200"/>
                  <a:pt x="318" y="208"/>
                </a:cubicBezTo>
                <a:cubicBezTo>
                  <a:pt x="310" y="215"/>
                  <a:pt x="302" y="222"/>
                  <a:pt x="293" y="227"/>
                </a:cubicBezTo>
                <a:cubicBezTo>
                  <a:pt x="284" y="232"/>
                  <a:pt x="275" y="236"/>
                  <a:pt x="264" y="239"/>
                </a:cubicBezTo>
                <a:cubicBezTo>
                  <a:pt x="254" y="242"/>
                  <a:pt x="243" y="244"/>
                  <a:pt x="232" y="244"/>
                </a:cubicBezTo>
                <a:cubicBezTo>
                  <a:pt x="218" y="244"/>
                  <a:pt x="204" y="241"/>
                  <a:pt x="191" y="236"/>
                </a:cubicBezTo>
                <a:cubicBezTo>
                  <a:pt x="177" y="231"/>
                  <a:pt x="165" y="224"/>
                  <a:pt x="154" y="215"/>
                </a:cubicBezTo>
                <a:lnTo>
                  <a:pt x="19" y="351"/>
                </a:lnTo>
                <a:cubicBezTo>
                  <a:pt x="17" y="353"/>
                  <a:pt x="14" y="354"/>
                  <a:pt x="11" y="354"/>
                </a:cubicBezTo>
                <a:cubicBezTo>
                  <a:pt x="8" y="354"/>
                  <a:pt x="5" y="353"/>
                  <a:pt x="3" y="351"/>
                </a:cubicBezTo>
                <a:cubicBezTo>
                  <a:pt x="1" y="349"/>
                  <a:pt x="0" y="346"/>
                  <a:pt x="0" y="343"/>
                </a:cubicBezTo>
                <a:cubicBezTo>
                  <a:pt x="0" y="340"/>
                  <a:pt x="1" y="337"/>
                  <a:pt x="3" y="335"/>
                </a:cubicBezTo>
                <a:lnTo>
                  <a:pt x="139" y="200"/>
                </a:lnTo>
                <a:cubicBezTo>
                  <a:pt x="130" y="189"/>
                  <a:pt x="123" y="177"/>
                  <a:pt x="118" y="163"/>
                </a:cubicBezTo>
                <a:cubicBezTo>
                  <a:pt x="113" y="150"/>
                  <a:pt x="110" y="136"/>
                  <a:pt x="110" y="122"/>
                </a:cubicBezTo>
                <a:cubicBezTo>
                  <a:pt x="110" y="111"/>
                  <a:pt x="112" y="100"/>
                  <a:pt x="115" y="90"/>
                </a:cubicBezTo>
                <a:cubicBezTo>
                  <a:pt x="118" y="79"/>
                  <a:pt x="122" y="70"/>
                  <a:pt x="127" y="61"/>
                </a:cubicBezTo>
                <a:cubicBezTo>
                  <a:pt x="132" y="52"/>
                  <a:pt x="139" y="44"/>
                  <a:pt x="146" y="36"/>
                </a:cubicBezTo>
                <a:cubicBezTo>
                  <a:pt x="154" y="29"/>
                  <a:pt x="162" y="22"/>
                  <a:pt x="171" y="17"/>
                </a:cubicBezTo>
                <a:cubicBezTo>
                  <a:pt x="180" y="12"/>
                  <a:pt x="189" y="8"/>
                  <a:pt x="200" y="5"/>
                </a:cubicBezTo>
                <a:cubicBezTo>
                  <a:pt x="210" y="2"/>
                  <a:pt x="221" y="0"/>
                  <a:pt x="232" y="0"/>
                </a:cubicBezTo>
                <a:close/>
                <a:moveTo>
                  <a:pt x="232" y="221"/>
                </a:moveTo>
                <a:cubicBezTo>
                  <a:pt x="246" y="221"/>
                  <a:pt x="259" y="219"/>
                  <a:pt x="271" y="214"/>
                </a:cubicBezTo>
                <a:cubicBezTo>
                  <a:pt x="283" y="208"/>
                  <a:pt x="293" y="201"/>
                  <a:pt x="302" y="192"/>
                </a:cubicBezTo>
                <a:cubicBezTo>
                  <a:pt x="311" y="183"/>
                  <a:pt x="318" y="173"/>
                  <a:pt x="324" y="161"/>
                </a:cubicBezTo>
                <a:cubicBezTo>
                  <a:pt x="329" y="149"/>
                  <a:pt x="331" y="136"/>
                  <a:pt x="331" y="122"/>
                </a:cubicBezTo>
                <a:cubicBezTo>
                  <a:pt x="331" y="108"/>
                  <a:pt x="329" y="95"/>
                  <a:pt x="324" y="83"/>
                </a:cubicBezTo>
                <a:cubicBezTo>
                  <a:pt x="318" y="71"/>
                  <a:pt x="311" y="61"/>
                  <a:pt x="302" y="52"/>
                </a:cubicBezTo>
                <a:cubicBezTo>
                  <a:pt x="293" y="43"/>
                  <a:pt x="283" y="36"/>
                  <a:pt x="271" y="30"/>
                </a:cubicBezTo>
                <a:cubicBezTo>
                  <a:pt x="259" y="25"/>
                  <a:pt x="246" y="23"/>
                  <a:pt x="232" y="23"/>
                </a:cubicBezTo>
                <a:cubicBezTo>
                  <a:pt x="218" y="23"/>
                  <a:pt x="205" y="25"/>
                  <a:pt x="193" y="30"/>
                </a:cubicBezTo>
                <a:cubicBezTo>
                  <a:pt x="181" y="36"/>
                  <a:pt x="171" y="43"/>
                  <a:pt x="162" y="52"/>
                </a:cubicBezTo>
                <a:cubicBezTo>
                  <a:pt x="153" y="61"/>
                  <a:pt x="146" y="71"/>
                  <a:pt x="140" y="83"/>
                </a:cubicBezTo>
                <a:cubicBezTo>
                  <a:pt x="135" y="95"/>
                  <a:pt x="133" y="108"/>
                  <a:pt x="133" y="122"/>
                </a:cubicBezTo>
                <a:cubicBezTo>
                  <a:pt x="133" y="136"/>
                  <a:pt x="135" y="149"/>
                  <a:pt x="140" y="161"/>
                </a:cubicBezTo>
                <a:cubicBezTo>
                  <a:pt x="146" y="173"/>
                  <a:pt x="153" y="183"/>
                  <a:pt x="162" y="192"/>
                </a:cubicBezTo>
                <a:cubicBezTo>
                  <a:pt x="171" y="201"/>
                  <a:pt x="181" y="208"/>
                  <a:pt x="193" y="214"/>
                </a:cubicBezTo>
                <a:cubicBezTo>
                  <a:pt x="205" y="219"/>
                  <a:pt x="218" y="221"/>
                  <a:pt x="232" y="22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Add to Cart"/>
          <p:cNvSpPr>
            <a:spLocks noChangeAspect="1" noEditPoints="1"/>
          </p:cNvSpPr>
          <p:nvPr/>
        </p:nvSpPr>
        <p:spPr bwMode="auto">
          <a:xfrm>
            <a:off x="4817839" y="858499"/>
            <a:ext cx="226351" cy="233281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Modal Dialog Overlay"/>
          <p:cNvSpPr>
            <a:spLocks/>
          </p:cNvSpPr>
          <p:nvPr/>
        </p:nvSpPr>
        <p:spPr bwMode="auto">
          <a:xfrm>
            <a:off x="4802374" y="849915"/>
            <a:ext cx="264541" cy="24186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523019" y="1423648"/>
            <a:ext cx="340883" cy="184666"/>
            <a:chOff x="1896708" y="1395956"/>
            <a:chExt cx="340883" cy="184666"/>
          </a:xfrm>
        </p:grpSpPr>
        <p:sp>
          <p:nvSpPr>
            <p:cNvPr id="129" name="Align Justify"/>
            <p:cNvSpPr>
              <a:spLocks noChangeAspect="1" noEditPoints="1"/>
            </p:cNvSpPr>
            <p:nvPr/>
          </p:nvSpPr>
          <p:spPr bwMode="auto">
            <a:xfrm>
              <a:off x="1896708" y="1454158"/>
              <a:ext cx="75406" cy="68262"/>
            </a:xfrm>
            <a:custGeom>
              <a:avLst/>
              <a:gdLst>
                <a:gd name="T0" fmla="*/ 0 w 614"/>
                <a:gd name="T1" fmla="*/ 0 h 560"/>
                <a:gd name="T2" fmla="*/ 0 w 614"/>
                <a:gd name="T3" fmla="*/ 27 h 560"/>
                <a:gd name="T4" fmla="*/ 614 w 614"/>
                <a:gd name="T5" fmla="*/ 27 h 560"/>
                <a:gd name="T6" fmla="*/ 614 w 614"/>
                <a:gd name="T7" fmla="*/ 0 h 560"/>
                <a:gd name="T8" fmla="*/ 0 w 614"/>
                <a:gd name="T9" fmla="*/ 0 h 560"/>
                <a:gd name="T10" fmla="*/ 0 w 614"/>
                <a:gd name="T11" fmla="*/ 134 h 560"/>
                <a:gd name="T12" fmla="*/ 0 w 614"/>
                <a:gd name="T13" fmla="*/ 160 h 560"/>
                <a:gd name="T14" fmla="*/ 614 w 614"/>
                <a:gd name="T15" fmla="*/ 160 h 560"/>
                <a:gd name="T16" fmla="*/ 614 w 614"/>
                <a:gd name="T17" fmla="*/ 134 h 560"/>
                <a:gd name="T18" fmla="*/ 0 w 614"/>
                <a:gd name="T19" fmla="*/ 134 h 560"/>
                <a:gd name="T20" fmla="*/ 0 w 614"/>
                <a:gd name="T21" fmla="*/ 267 h 560"/>
                <a:gd name="T22" fmla="*/ 0 w 614"/>
                <a:gd name="T23" fmla="*/ 294 h 560"/>
                <a:gd name="T24" fmla="*/ 614 w 614"/>
                <a:gd name="T25" fmla="*/ 294 h 560"/>
                <a:gd name="T26" fmla="*/ 614 w 614"/>
                <a:gd name="T27" fmla="*/ 267 h 560"/>
                <a:gd name="T28" fmla="*/ 0 w 614"/>
                <a:gd name="T29" fmla="*/ 267 h 560"/>
                <a:gd name="T30" fmla="*/ 0 w 614"/>
                <a:gd name="T31" fmla="*/ 400 h 560"/>
                <a:gd name="T32" fmla="*/ 0 w 614"/>
                <a:gd name="T33" fmla="*/ 427 h 560"/>
                <a:gd name="T34" fmla="*/ 614 w 614"/>
                <a:gd name="T35" fmla="*/ 427 h 560"/>
                <a:gd name="T36" fmla="*/ 614 w 614"/>
                <a:gd name="T37" fmla="*/ 400 h 560"/>
                <a:gd name="T38" fmla="*/ 0 w 614"/>
                <a:gd name="T39" fmla="*/ 400 h 560"/>
                <a:gd name="T40" fmla="*/ 0 w 614"/>
                <a:gd name="T41" fmla="*/ 534 h 560"/>
                <a:gd name="T42" fmla="*/ 0 w 614"/>
                <a:gd name="T43" fmla="*/ 560 h 560"/>
                <a:gd name="T44" fmla="*/ 614 w 614"/>
                <a:gd name="T45" fmla="*/ 560 h 560"/>
                <a:gd name="T46" fmla="*/ 614 w 614"/>
                <a:gd name="T47" fmla="*/ 534 h 560"/>
                <a:gd name="T48" fmla="*/ 0 w 614"/>
                <a:gd name="T49" fmla="*/ 53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4" h="560">
                  <a:moveTo>
                    <a:pt x="0" y="0"/>
                  </a:moveTo>
                  <a:lnTo>
                    <a:pt x="0" y="27"/>
                  </a:lnTo>
                  <a:lnTo>
                    <a:pt x="614" y="27"/>
                  </a:lnTo>
                  <a:lnTo>
                    <a:pt x="614" y="0"/>
                  </a:lnTo>
                  <a:lnTo>
                    <a:pt x="0" y="0"/>
                  </a:lnTo>
                  <a:close/>
                  <a:moveTo>
                    <a:pt x="0" y="134"/>
                  </a:moveTo>
                  <a:lnTo>
                    <a:pt x="0" y="160"/>
                  </a:lnTo>
                  <a:lnTo>
                    <a:pt x="614" y="160"/>
                  </a:lnTo>
                  <a:lnTo>
                    <a:pt x="614" y="134"/>
                  </a:lnTo>
                  <a:lnTo>
                    <a:pt x="0" y="134"/>
                  </a:lnTo>
                  <a:close/>
                  <a:moveTo>
                    <a:pt x="0" y="267"/>
                  </a:moveTo>
                  <a:lnTo>
                    <a:pt x="0" y="294"/>
                  </a:lnTo>
                  <a:lnTo>
                    <a:pt x="614" y="294"/>
                  </a:lnTo>
                  <a:lnTo>
                    <a:pt x="614" y="267"/>
                  </a:lnTo>
                  <a:lnTo>
                    <a:pt x="0" y="267"/>
                  </a:lnTo>
                  <a:close/>
                  <a:moveTo>
                    <a:pt x="0" y="400"/>
                  </a:moveTo>
                  <a:lnTo>
                    <a:pt x="0" y="427"/>
                  </a:lnTo>
                  <a:lnTo>
                    <a:pt x="614" y="427"/>
                  </a:lnTo>
                  <a:lnTo>
                    <a:pt x="614" y="400"/>
                  </a:lnTo>
                  <a:lnTo>
                    <a:pt x="0" y="400"/>
                  </a:lnTo>
                  <a:close/>
                  <a:moveTo>
                    <a:pt x="0" y="534"/>
                  </a:moveTo>
                  <a:lnTo>
                    <a:pt x="0" y="560"/>
                  </a:lnTo>
                  <a:lnTo>
                    <a:pt x="614" y="560"/>
                  </a:lnTo>
                  <a:lnTo>
                    <a:pt x="614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487"/>
            <p:cNvSpPr txBox="1"/>
            <p:nvPr/>
          </p:nvSpPr>
          <p:spPr>
            <a:xfrm>
              <a:off x="1899037" y="139595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</a:rPr>
                <a:t>전체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1" name="TextBox 488"/>
          <p:cNvSpPr txBox="1"/>
          <p:nvPr/>
        </p:nvSpPr>
        <p:spPr>
          <a:xfrm>
            <a:off x="1765793" y="142364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소설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489"/>
          <p:cNvSpPr txBox="1"/>
          <p:nvPr/>
        </p:nvSpPr>
        <p:spPr>
          <a:xfrm>
            <a:off x="1993202" y="1423648"/>
            <a:ext cx="5229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인문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철학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490"/>
          <p:cNvSpPr txBox="1"/>
          <p:nvPr/>
        </p:nvSpPr>
        <p:spPr>
          <a:xfrm>
            <a:off x="2414541" y="142364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문학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491"/>
          <p:cNvSpPr txBox="1"/>
          <p:nvPr/>
        </p:nvSpPr>
        <p:spPr>
          <a:xfrm>
            <a:off x="2656356" y="1423648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참고서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492"/>
          <p:cNvSpPr txBox="1"/>
          <p:nvPr/>
        </p:nvSpPr>
        <p:spPr>
          <a:xfrm>
            <a:off x="2968767" y="142364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기타도서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Box 493"/>
          <p:cNvSpPr txBox="1"/>
          <p:nvPr/>
        </p:nvSpPr>
        <p:spPr>
          <a:xfrm>
            <a:off x="4744971" y="142364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신간도서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494"/>
          <p:cNvSpPr txBox="1"/>
          <p:nvPr/>
        </p:nvSpPr>
        <p:spPr>
          <a:xfrm>
            <a:off x="4279392" y="1423648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베스트셀러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-4747" y="0"/>
            <a:ext cx="6867495" cy="9905999"/>
            <a:chOff x="2" y="0"/>
            <a:chExt cx="6867495" cy="9905999"/>
          </a:xfrm>
        </p:grpSpPr>
        <p:sp>
          <p:nvSpPr>
            <p:cNvPr id="139" name="Title Bar" descr="&lt;SmartSettings&gt;&lt;SmartResize anchorLeft=&quot;Absolute&quot; anchorTop=&quot;Absolute&quot; anchorRight=&quot;Absolute&quot; anchorBottom=&quot;None&quot; /&gt;&lt;/SmartSettings&gt;"/>
            <p:cNvSpPr/>
            <p:nvPr/>
          </p:nvSpPr>
          <p:spPr>
            <a:xfrm>
              <a:off x="2" y="0"/>
              <a:ext cx="6867495" cy="5370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6656614" y="71245"/>
              <a:ext cx="98424" cy="9524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Address Box" descr="&lt;SmartSettings&gt;&lt;SmartResize anchorLeft=&quot;Absolute&quot; anchorTop=&quot;Absolute&quot; anchorRight=&quot;Absolute&quot; anchorBottom=&quot;None&quot; /&gt;&lt;/SmartSettings&gt;"/>
            <p:cNvSpPr/>
            <p:nvPr/>
          </p:nvSpPr>
          <p:spPr>
            <a:xfrm>
              <a:off x="902916" y="245045"/>
              <a:ext cx="5638042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/>
          </p:nvSpPr>
          <p:spPr bwMode="auto">
            <a:xfrm>
              <a:off x="979041" y="297241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3" name="Navigation Buttons"/>
            <p:cNvGrpSpPr/>
            <p:nvPr/>
          </p:nvGrpSpPr>
          <p:grpSpPr>
            <a:xfrm>
              <a:off x="125916" y="277397"/>
              <a:ext cx="641353" cy="173037"/>
              <a:chOff x="717949" y="1383126"/>
              <a:chExt cx="622764" cy="76030"/>
            </a:xfrm>
          </p:grpSpPr>
          <p:sp>
            <p:nvSpPr>
              <p:cNvPr id="149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717949" y="1394635"/>
                <a:ext cx="147983" cy="5301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952256" y="1394635"/>
                <a:ext cx="147983" cy="5301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1186564" y="1383126"/>
                <a:ext cx="154149" cy="7603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4" name="ScrollbarVertical"/>
            <p:cNvGrpSpPr/>
            <p:nvPr/>
          </p:nvGrpSpPr>
          <p:grpSpPr>
            <a:xfrm>
              <a:off x="6715846" y="537079"/>
              <a:ext cx="147995" cy="9368920"/>
              <a:chOff x="4507430" y="1543109"/>
              <a:chExt cx="137225" cy="3562291"/>
            </a:xfrm>
          </p:grpSpPr>
          <p:sp>
            <p:nvSpPr>
              <p:cNvPr id="145" name="Background"/>
              <p:cNvSpPr>
                <a:spLocks/>
              </p:cNvSpPr>
              <p:nvPr/>
            </p:nvSpPr>
            <p:spPr>
              <a:xfrm>
                <a:off x="4507433" y="1543109"/>
                <a:ext cx="13722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15"/>
                <a:endParaRPr lang="en-US"/>
              </a:p>
            </p:txBody>
          </p:sp>
          <p:sp>
            <p:nvSpPr>
              <p:cNvPr id="146" name="Slider"/>
              <p:cNvSpPr>
                <a:spLocks/>
              </p:cNvSpPr>
              <p:nvPr/>
            </p:nvSpPr>
            <p:spPr>
              <a:xfrm>
                <a:off x="4507430" y="1842087"/>
                <a:ext cx="137222" cy="3465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UpArrow"/>
              <p:cNvSpPr>
                <a:spLocks/>
              </p:cNvSpPr>
              <p:nvPr/>
            </p:nvSpPr>
            <p:spPr>
              <a:xfrm>
                <a:off x="4546886" y="1554179"/>
                <a:ext cx="59350" cy="2433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DownArrow"/>
              <p:cNvSpPr>
                <a:spLocks/>
              </p:cNvSpPr>
              <p:nvPr/>
            </p:nvSpPr>
            <p:spPr>
              <a:xfrm rot="10800000">
                <a:off x="4546886" y="5071538"/>
                <a:ext cx="59350" cy="2433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sp>
        <p:nvSpPr>
          <p:cNvPr id="152" name="Circle"/>
          <p:cNvSpPr>
            <a:spLocks/>
          </p:cNvSpPr>
          <p:nvPr/>
        </p:nvSpPr>
        <p:spPr>
          <a:xfrm>
            <a:off x="5006858" y="1014046"/>
            <a:ext cx="109771" cy="113104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3" name="TextBox 1"/>
          <p:cNvSpPr txBox="1"/>
          <p:nvPr/>
        </p:nvSpPr>
        <p:spPr>
          <a:xfrm>
            <a:off x="4946968" y="970570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185" name="Bulleted List"/>
          <p:cNvSpPr txBox="1"/>
          <p:nvPr/>
        </p:nvSpPr>
        <p:spPr>
          <a:xfrm>
            <a:off x="620688" y="1750558"/>
            <a:ext cx="810583" cy="689420"/>
          </a:xfrm>
          <a:prstGeom prst="rect">
            <a:avLst/>
          </a:prstGeom>
          <a:noFill/>
          <a:ln w="3175" cmpd="dbl">
            <a:solidFill>
              <a:schemeClr val="bg1">
                <a:lumMod val="50000"/>
              </a:schemeClr>
            </a:solidFill>
          </a:ln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반디앤 루니스 소개</a:t>
            </a:r>
            <a:endParaRPr lang="en-US" altLang="ko-KR" sz="6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산책소개</a:t>
            </a:r>
            <a:endParaRPr lang="en-US" altLang="ko-KR" sz="6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en-US" altLang="ko-KR" sz="6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매장소개</a:t>
            </a:r>
            <a:endParaRPr lang="en-US" altLang="ko-KR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제휴</a:t>
            </a:r>
            <a:r>
              <a:rPr lang="en-US" altLang="ko-KR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입점문의</a:t>
            </a:r>
            <a:endParaRPr lang="en-US" altLang="ko-KR" sz="6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제휴사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입점사</a:t>
            </a:r>
            <a:endParaRPr lang="en-US" altLang="ko-KR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액자 185"/>
          <p:cNvSpPr/>
          <p:nvPr/>
        </p:nvSpPr>
        <p:spPr>
          <a:xfrm>
            <a:off x="683144" y="1885888"/>
            <a:ext cx="513607" cy="158203"/>
          </a:xfrm>
          <a:prstGeom prst="frame">
            <a:avLst/>
          </a:prstGeom>
          <a:solidFill>
            <a:srgbClr val="FF0000"/>
          </a:solidFill>
          <a:ln w="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4" name="Line"/>
          <p:cNvCxnSpPr>
            <a:cxnSpLocks/>
          </p:cNvCxnSpPr>
          <p:nvPr/>
        </p:nvCxnSpPr>
        <p:spPr bwMode="auto">
          <a:xfrm>
            <a:off x="1484784" y="1640632"/>
            <a:ext cx="364583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Large Icons"/>
          <p:cNvSpPr>
            <a:spLocks noChangeAspect="1" noEditPoints="1"/>
          </p:cNvSpPr>
          <p:nvPr/>
        </p:nvSpPr>
        <p:spPr bwMode="auto">
          <a:xfrm>
            <a:off x="1484784" y="1750558"/>
            <a:ext cx="3645835" cy="1926364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4783" y="3765349"/>
            <a:ext cx="3645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산 책 소 개</a:t>
            </a:r>
            <a:endParaRPr lang="en-US" altLang="ko-KR" sz="2400" dirty="0" smtClean="0"/>
          </a:p>
          <a:p>
            <a:pPr algn="ctr"/>
            <a:r>
              <a:rPr lang="ko-KR" altLang="en-US" sz="1100" dirty="0" smtClean="0"/>
              <a:t>산책은 편안하고 지적인</a:t>
            </a:r>
            <a:r>
              <a:rPr lang="en-US" altLang="ko-KR" sz="1100" dirty="0" smtClean="0"/>
              <a:t>…..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특히 상징적으로 표현된</a:t>
            </a:r>
            <a:r>
              <a:rPr lang="en-US" altLang="ko-KR" sz="1100" dirty="0" smtClean="0"/>
              <a:t>…..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산책은 책으로부터 길을 열고 일상 속에서 </a:t>
            </a:r>
            <a:r>
              <a:rPr lang="ko-KR" altLang="en-US" sz="1100" dirty="0" err="1" smtClean="0"/>
              <a:t>사랑받는</a:t>
            </a:r>
            <a:r>
              <a:rPr lang="en-US" altLang="ko-KR" sz="1100" dirty="0" smtClean="0"/>
              <a:t>….</a:t>
            </a:r>
          </a:p>
          <a:p>
            <a:pPr algn="ctr"/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525348" y="5656808"/>
            <a:ext cx="3712066" cy="33855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산책은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Mountain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과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Book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의 합성어로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책이 산처럼 많이 쌓여있다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라는 모티브를 가지고 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3" name="사각형: 둥근 모서리 1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56661-39DE-4E39-9EDF-72FA3ABFBA8B}"/>
              </a:ext>
            </a:extLst>
          </p:cNvPr>
          <p:cNvSpPr/>
          <p:nvPr/>
        </p:nvSpPr>
        <p:spPr>
          <a:xfrm>
            <a:off x="1523021" y="6177136"/>
            <a:ext cx="3722489" cy="62275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477AE9-CBC9-4A94-9B8C-C4607081BF47}"/>
              </a:ext>
            </a:extLst>
          </p:cNvPr>
          <p:cNvSpPr/>
          <p:nvPr/>
        </p:nvSpPr>
        <p:spPr>
          <a:xfrm>
            <a:off x="4732755" y="6285362"/>
            <a:ext cx="408983" cy="406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63" dirty="0"/>
          </a:p>
        </p:txBody>
      </p:sp>
      <p:sp>
        <p:nvSpPr>
          <p:cNvPr id="95" name="화살표: 위쪽 1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17F1A7E-74CA-453E-84B6-98EFD25FDAF5}"/>
              </a:ext>
            </a:extLst>
          </p:cNvPr>
          <p:cNvSpPr/>
          <p:nvPr/>
        </p:nvSpPr>
        <p:spPr>
          <a:xfrm>
            <a:off x="4801482" y="6355284"/>
            <a:ext cx="271528" cy="266456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4225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624866" y="307560"/>
            <a:ext cx="149225" cy="112712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사각형: 둥근 모서리 1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56661-39DE-4E39-9EDF-72FA3ABFBA8B}"/>
              </a:ext>
            </a:extLst>
          </p:cNvPr>
          <p:cNvSpPr/>
          <p:nvPr/>
        </p:nvSpPr>
        <p:spPr>
          <a:xfrm>
            <a:off x="1523021" y="7138558"/>
            <a:ext cx="3722489" cy="62275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477AE9-CBC9-4A94-9B8C-C4607081BF47}"/>
              </a:ext>
            </a:extLst>
          </p:cNvPr>
          <p:cNvSpPr/>
          <p:nvPr/>
        </p:nvSpPr>
        <p:spPr>
          <a:xfrm>
            <a:off x="4732755" y="7246784"/>
            <a:ext cx="408983" cy="406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63" dirty="0"/>
          </a:p>
        </p:txBody>
      </p:sp>
      <p:sp>
        <p:nvSpPr>
          <p:cNvPr id="56" name="화살표: 위쪽 1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17F1A7E-74CA-453E-84B6-98EFD25FDAF5}"/>
              </a:ext>
            </a:extLst>
          </p:cNvPr>
          <p:cNvSpPr/>
          <p:nvPr/>
        </p:nvSpPr>
        <p:spPr>
          <a:xfrm>
            <a:off x="4801482" y="7316706"/>
            <a:ext cx="271528" cy="266456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63" dirty="0"/>
          </a:p>
        </p:txBody>
      </p:sp>
      <p:sp>
        <p:nvSpPr>
          <p:cNvPr id="57" name="사각형: 둥근 모서리 1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4FF6DB-543B-4B79-9F5C-B2C51C6494D5}"/>
              </a:ext>
            </a:extLst>
          </p:cNvPr>
          <p:cNvSpPr/>
          <p:nvPr/>
        </p:nvSpPr>
        <p:spPr>
          <a:xfrm>
            <a:off x="1723513" y="885457"/>
            <a:ext cx="1243016" cy="46728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72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373686" y="1363770"/>
            <a:ext cx="762000" cy="852290"/>
            <a:chOff x="595686" y="1184134"/>
            <a:chExt cx="1828800" cy="1809643"/>
          </a:xfrm>
        </p:grpSpPr>
        <p:sp>
          <p:nvSpPr>
            <p:cNvPr id="73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6" y="1347859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722461" y="1184134"/>
              <a:ext cx="1285274" cy="33328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추천도서</a:t>
              </a: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373686" y="2248212"/>
            <a:ext cx="762000" cy="821513"/>
            <a:chOff x="595686" y="1249482"/>
            <a:chExt cx="1828800" cy="1744295"/>
          </a:xfrm>
        </p:grpSpPr>
        <p:sp>
          <p:nvSpPr>
            <p:cNvPr id="76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6" y="1347859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722461" y="1249482"/>
              <a:ext cx="1031359" cy="20258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5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본 상품</a:t>
              </a:r>
              <a:endPara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Button"/>
          <p:cNvSpPr>
            <a:spLocks/>
          </p:cNvSpPr>
          <p:nvPr/>
        </p:nvSpPr>
        <p:spPr bwMode="auto">
          <a:xfrm>
            <a:off x="5373686" y="3114700"/>
            <a:ext cx="762000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위시리스트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/>
          <p:cNvSpPr>
            <a:spLocks/>
          </p:cNvSpPr>
          <p:nvPr/>
        </p:nvSpPr>
        <p:spPr bwMode="auto">
          <a:xfrm>
            <a:off x="5373686" y="3383695"/>
            <a:ext cx="762000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구매내역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35"/>
          <p:cNvSpPr txBox="1"/>
          <p:nvPr/>
        </p:nvSpPr>
        <p:spPr>
          <a:xfrm>
            <a:off x="1523669" y="598415"/>
            <a:ext cx="56297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로그인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로그아웃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446"/>
          <p:cNvSpPr txBox="1"/>
          <p:nvPr/>
        </p:nvSpPr>
        <p:spPr>
          <a:xfrm>
            <a:off x="1988476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회원가입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447"/>
          <p:cNvSpPr txBox="1"/>
          <p:nvPr/>
        </p:nvSpPr>
        <p:spPr>
          <a:xfrm>
            <a:off x="2281650" y="598415"/>
            <a:ext cx="4219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회원이름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0" name="TextBox 448"/>
          <p:cNvSpPr txBox="1"/>
          <p:nvPr/>
        </p:nvSpPr>
        <p:spPr>
          <a:xfrm>
            <a:off x="3603678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주문관리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449"/>
          <p:cNvSpPr txBox="1"/>
          <p:nvPr/>
        </p:nvSpPr>
        <p:spPr>
          <a:xfrm>
            <a:off x="3900226" y="598415"/>
            <a:ext cx="44114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관심리스트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450"/>
          <p:cNvSpPr txBox="1"/>
          <p:nvPr/>
        </p:nvSpPr>
        <p:spPr>
          <a:xfrm>
            <a:off x="4236893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451"/>
          <p:cNvSpPr txBox="1"/>
          <p:nvPr/>
        </p:nvSpPr>
        <p:spPr>
          <a:xfrm>
            <a:off x="4527548" y="598415"/>
            <a:ext cx="441146" cy="153888"/>
          </a:xfrm>
          <a:prstGeom prst="rect">
            <a:avLst/>
          </a:prstGeom>
          <a:noFill/>
          <a:ln w="38100" cap="rnd" cmpd="sng">
            <a:noFill/>
            <a:rou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영업점안내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452"/>
          <p:cNvSpPr txBox="1"/>
          <p:nvPr/>
        </p:nvSpPr>
        <p:spPr>
          <a:xfrm>
            <a:off x="4876156" y="598415"/>
            <a:ext cx="47320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관리자메뉴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6" name="Large Icons"/>
          <p:cNvSpPr>
            <a:spLocks noChangeAspect="1" noEditPoints="1"/>
          </p:cNvSpPr>
          <p:nvPr/>
        </p:nvSpPr>
        <p:spPr bwMode="auto">
          <a:xfrm>
            <a:off x="5496571" y="1608314"/>
            <a:ext cx="516229" cy="440312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Large Icons"/>
          <p:cNvSpPr>
            <a:spLocks noChangeAspect="1" noEditPoints="1"/>
          </p:cNvSpPr>
          <p:nvPr/>
        </p:nvSpPr>
        <p:spPr bwMode="auto">
          <a:xfrm>
            <a:off x="5496571" y="2461979"/>
            <a:ext cx="516229" cy="440312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1523669" y="756870"/>
            <a:ext cx="37137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이등변 삼각형 118"/>
          <p:cNvSpPr/>
          <p:nvPr/>
        </p:nvSpPr>
        <p:spPr>
          <a:xfrm rot="10800000">
            <a:off x="3251184" y="756870"/>
            <a:ext cx="346134" cy="257175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3251184" y="754684"/>
            <a:ext cx="346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Large Icons"/>
          <p:cNvSpPr>
            <a:spLocks noChangeAspect="1" noEditPoints="1"/>
          </p:cNvSpPr>
          <p:nvPr/>
        </p:nvSpPr>
        <p:spPr bwMode="auto">
          <a:xfrm>
            <a:off x="1863903" y="944725"/>
            <a:ext cx="889192" cy="364848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625321" y="853201"/>
            <a:ext cx="1148135" cy="2385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신과 </a:t>
            </a:r>
            <a:r>
              <a:rPr lang="en-US" altLang="ko-KR" sz="600" noProof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│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Drop-Down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3624472" y="1106519"/>
            <a:ext cx="1148984" cy="24622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ko-KR" altLang="en-US" sz="400" noProof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신과 함께</a:t>
            </a:r>
            <a:endParaRPr lang="en-US" sz="400" noProof="1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ncel Ic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4402186" y="941875"/>
            <a:ext cx="69850" cy="69850"/>
          </a:xfrm>
          <a:custGeom>
            <a:avLst/>
            <a:gdLst>
              <a:gd name="T0" fmla="*/ 56 w 56"/>
              <a:gd name="T1" fmla="*/ 3 h 56"/>
              <a:gd name="T2" fmla="*/ 31 w 56"/>
              <a:gd name="T3" fmla="*/ 28 h 56"/>
              <a:gd name="T4" fmla="*/ 56 w 56"/>
              <a:gd name="T5" fmla="*/ 52 h 56"/>
              <a:gd name="T6" fmla="*/ 53 w 56"/>
              <a:gd name="T7" fmla="*/ 56 h 56"/>
              <a:gd name="T8" fmla="*/ 28 w 56"/>
              <a:gd name="T9" fmla="*/ 31 h 56"/>
              <a:gd name="T10" fmla="*/ 3 w 56"/>
              <a:gd name="T11" fmla="*/ 56 h 56"/>
              <a:gd name="T12" fmla="*/ 0 w 56"/>
              <a:gd name="T13" fmla="*/ 52 h 56"/>
              <a:gd name="T14" fmla="*/ 25 w 56"/>
              <a:gd name="T15" fmla="*/ 28 h 56"/>
              <a:gd name="T16" fmla="*/ 0 w 56"/>
              <a:gd name="T17" fmla="*/ 3 h 56"/>
              <a:gd name="T18" fmla="*/ 3 w 56"/>
              <a:gd name="T19" fmla="*/ 0 h 56"/>
              <a:gd name="T20" fmla="*/ 28 w 56"/>
              <a:gd name="T21" fmla="*/ 25 h 56"/>
              <a:gd name="T22" fmla="*/ 53 w 56"/>
              <a:gd name="T23" fmla="*/ 0 h 56"/>
              <a:gd name="T24" fmla="*/ 56 w 56"/>
              <a:gd name="T25" fmla="*/ 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56">
                <a:moveTo>
                  <a:pt x="56" y="3"/>
                </a:moveTo>
                <a:lnTo>
                  <a:pt x="31" y="28"/>
                </a:lnTo>
                <a:lnTo>
                  <a:pt x="56" y="52"/>
                </a:lnTo>
                <a:lnTo>
                  <a:pt x="53" y="56"/>
                </a:lnTo>
                <a:lnTo>
                  <a:pt x="28" y="31"/>
                </a:lnTo>
                <a:lnTo>
                  <a:pt x="3" y="56"/>
                </a:lnTo>
                <a:lnTo>
                  <a:pt x="0" y="52"/>
                </a:lnTo>
                <a:lnTo>
                  <a:pt x="25" y="28"/>
                </a:lnTo>
                <a:lnTo>
                  <a:pt x="0" y="3"/>
                </a:lnTo>
                <a:lnTo>
                  <a:pt x="3" y="0"/>
                </a:lnTo>
                <a:lnTo>
                  <a:pt x="28" y="25"/>
                </a:lnTo>
                <a:lnTo>
                  <a:pt x="53" y="0"/>
                </a:lnTo>
                <a:lnTo>
                  <a:pt x="56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earch Ic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4620714" y="931080"/>
            <a:ext cx="90012" cy="91440"/>
          </a:xfrm>
          <a:custGeom>
            <a:avLst/>
            <a:gdLst>
              <a:gd name="T0" fmla="*/ 232 w 354"/>
              <a:gd name="T1" fmla="*/ 0 h 354"/>
              <a:gd name="T2" fmla="*/ 264 w 354"/>
              <a:gd name="T3" fmla="*/ 5 h 354"/>
              <a:gd name="T4" fmla="*/ 293 w 354"/>
              <a:gd name="T5" fmla="*/ 17 h 354"/>
              <a:gd name="T6" fmla="*/ 318 w 354"/>
              <a:gd name="T7" fmla="*/ 36 h 354"/>
              <a:gd name="T8" fmla="*/ 337 w 354"/>
              <a:gd name="T9" fmla="*/ 61 h 354"/>
              <a:gd name="T10" fmla="*/ 349 w 354"/>
              <a:gd name="T11" fmla="*/ 90 h 354"/>
              <a:gd name="T12" fmla="*/ 354 w 354"/>
              <a:gd name="T13" fmla="*/ 122 h 354"/>
              <a:gd name="T14" fmla="*/ 349 w 354"/>
              <a:gd name="T15" fmla="*/ 154 h 354"/>
              <a:gd name="T16" fmla="*/ 337 w 354"/>
              <a:gd name="T17" fmla="*/ 183 h 354"/>
              <a:gd name="T18" fmla="*/ 318 w 354"/>
              <a:gd name="T19" fmla="*/ 208 h 354"/>
              <a:gd name="T20" fmla="*/ 293 w 354"/>
              <a:gd name="T21" fmla="*/ 227 h 354"/>
              <a:gd name="T22" fmla="*/ 264 w 354"/>
              <a:gd name="T23" fmla="*/ 239 h 354"/>
              <a:gd name="T24" fmla="*/ 232 w 354"/>
              <a:gd name="T25" fmla="*/ 244 h 354"/>
              <a:gd name="T26" fmla="*/ 191 w 354"/>
              <a:gd name="T27" fmla="*/ 236 h 354"/>
              <a:gd name="T28" fmla="*/ 154 w 354"/>
              <a:gd name="T29" fmla="*/ 215 h 354"/>
              <a:gd name="T30" fmla="*/ 19 w 354"/>
              <a:gd name="T31" fmla="*/ 351 h 354"/>
              <a:gd name="T32" fmla="*/ 11 w 354"/>
              <a:gd name="T33" fmla="*/ 354 h 354"/>
              <a:gd name="T34" fmla="*/ 3 w 354"/>
              <a:gd name="T35" fmla="*/ 351 h 354"/>
              <a:gd name="T36" fmla="*/ 0 w 354"/>
              <a:gd name="T37" fmla="*/ 343 h 354"/>
              <a:gd name="T38" fmla="*/ 3 w 354"/>
              <a:gd name="T39" fmla="*/ 335 h 354"/>
              <a:gd name="T40" fmla="*/ 139 w 354"/>
              <a:gd name="T41" fmla="*/ 200 h 354"/>
              <a:gd name="T42" fmla="*/ 118 w 354"/>
              <a:gd name="T43" fmla="*/ 163 h 354"/>
              <a:gd name="T44" fmla="*/ 110 w 354"/>
              <a:gd name="T45" fmla="*/ 122 h 354"/>
              <a:gd name="T46" fmla="*/ 115 w 354"/>
              <a:gd name="T47" fmla="*/ 90 h 354"/>
              <a:gd name="T48" fmla="*/ 127 w 354"/>
              <a:gd name="T49" fmla="*/ 61 h 354"/>
              <a:gd name="T50" fmla="*/ 146 w 354"/>
              <a:gd name="T51" fmla="*/ 36 h 354"/>
              <a:gd name="T52" fmla="*/ 171 w 354"/>
              <a:gd name="T53" fmla="*/ 17 h 354"/>
              <a:gd name="T54" fmla="*/ 200 w 354"/>
              <a:gd name="T55" fmla="*/ 5 h 354"/>
              <a:gd name="T56" fmla="*/ 232 w 354"/>
              <a:gd name="T57" fmla="*/ 0 h 354"/>
              <a:gd name="T58" fmla="*/ 232 w 354"/>
              <a:gd name="T59" fmla="*/ 221 h 354"/>
              <a:gd name="T60" fmla="*/ 271 w 354"/>
              <a:gd name="T61" fmla="*/ 214 h 354"/>
              <a:gd name="T62" fmla="*/ 302 w 354"/>
              <a:gd name="T63" fmla="*/ 192 h 354"/>
              <a:gd name="T64" fmla="*/ 324 w 354"/>
              <a:gd name="T65" fmla="*/ 161 h 354"/>
              <a:gd name="T66" fmla="*/ 331 w 354"/>
              <a:gd name="T67" fmla="*/ 122 h 354"/>
              <a:gd name="T68" fmla="*/ 324 w 354"/>
              <a:gd name="T69" fmla="*/ 83 h 354"/>
              <a:gd name="T70" fmla="*/ 302 w 354"/>
              <a:gd name="T71" fmla="*/ 52 h 354"/>
              <a:gd name="T72" fmla="*/ 271 w 354"/>
              <a:gd name="T73" fmla="*/ 30 h 354"/>
              <a:gd name="T74" fmla="*/ 232 w 354"/>
              <a:gd name="T75" fmla="*/ 23 h 354"/>
              <a:gd name="T76" fmla="*/ 193 w 354"/>
              <a:gd name="T77" fmla="*/ 30 h 354"/>
              <a:gd name="T78" fmla="*/ 162 w 354"/>
              <a:gd name="T79" fmla="*/ 52 h 354"/>
              <a:gd name="T80" fmla="*/ 140 w 354"/>
              <a:gd name="T81" fmla="*/ 83 h 354"/>
              <a:gd name="T82" fmla="*/ 133 w 354"/>
              <a:gd name="T83" fmla="*/ 122 h 354"/>
              <a:gd name="T84" fmla="*/ 140 w 354"/>
              <a:gd name="T85" fmla="*/ 161 h 354"/>
              <a:gd name="T86" fmla="*/ 162 w 354"/>
              <a:gd name="T87" fmla="*/ 192 h 354"/>
              <a:gd name="T88" fmla="*/ 193 w 354"/>
              <a:gd name="T89" fmla="*/ 214 h 354"/>
              <a:gd name="T90" fmla="*/ 232 w 354"/>
              <a:gd name="T91" fmla="*/ 22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54" h="354">
                <a:moveTo>
                  <a:pt x="232" y="0"/>
                </a:moveTo>
                <a:cubicBezTo>
                  <a:pt x="243" y="0"/>
                  <a:pt x="254" y="2"/>
                  <a:pt x="264" y="5"/>
                </a:cubicBezTo>
                <a:cubicBezTo>
                  <a:pt x="275" y="8"/>
                  <a:pt x="284" y="12"/>
                  <a:pt x="293" y="17"/>
                </a:cubicBezTo>
                <a:cubicBezTo>
                  <a:pt x="302" y="22"/>
                  <a:pt x="310" y="29"/>
                  <a:pt x="318" y="36"/>
                </a:cubicBezTo>
                <a:cubicBezTo>
                  <a:pt x="325" y="44"/>
                  <a:pt x="332" y="52"/>
                  <a:pt x="337" y="61"/>
                </a:cubicBezTo>
                <a:cubicBezTo>
                  <a:pt x="342" y="70"/>
                  <a:pt x="346" y="79"/>
                  <a:pt x="349" y="90"/>
                </a:cubicBezTo>
                <a:cubicBezTo>
                  <a:pt x="352" y="100"/>
                  <a:pt x="354" y="111"/>
                  <a:pt x="354" y="122"/>
                </a:cubicBezTo>
                <a:cubicBezTo>
                  <a:pt x="354" y="133"/>
                  <a:pt x="352" y="144"/>
                  <a:pt x="349" y="154"/>
                </a:cubicBezTo>
                <a:cubicBezTo>
                  <a:pt x="346" y="165"/>
                  <a:pt x="342" y="174"/>
                  <a:pt x="337" y="183"/>
                </a:cubicBezTo>
                <a:cubicBezTo>
                  <a:pt x="332" y="192"/>
                  <a:pt x="325" y="200"/>
                  <a:pt x="318" y="208"/>
                </a:cubicBezTo>
                <a:cubicBezTo>
                  <a:pt x="310" y="215"/>
                  <a:pt x="302" y="222"/>
                  <a:pt x="293" y="227"/>
                </a:cubicBezTo>
                <a:cubicBezTo>
                  <a:pt x="284" y="232"/>
                  <a:pt x="275" y="236"/>
                  <a:pt x="264" y="239"/>
                </a:cubicBezTo>
                <a:cubicBezTo>
                  <a:pt x="254" y="242"/>
                  <a:pt x="243" y="244"/>
                  <a:pt x="232" y="244"/>
                </a:cubicBezTo>
                <a:cubicBezTo>
                  <a:pt x="218" y="244"/>
                  <a:pt x="204" y="241"/>
                  <a:pt x="191" y="236"/>
                </a:cubicBezTo>
                <a:cubicBezTo>
                  <a:pt x="177" y="231"/>
                  <a:pt x="165" y="224"/>
                  <a:pt x="154" y="215"/>
                </a:cubicBezTo>
                <a:lnTo>
                  <a:pt x="19" y="351"/>
                </a:lnTo>
                <a:cubicBezTo>
                  <a:pt x="17" y="353"/>
                  <a:pt x="14" y="354"/>
                  <a:pt x="11" y="354"/>
                </a:cubicBezTo>
                <a:cubicBezTo>
                  <a:pt x="8" y="354"/>
                  <a:pt x="5" y="353"/>
                  <a:pt x="3" y="351"/>
                </a:cubicBezTo>
                <a:cubicBezTo>
                  <a:pt x="1" y="349"/>
                  <a:pt x="0" y="346"/>
                  <a:pt x="0" y="343"/>
                </a:cubicBezTo>
                <a:cubicBezTo>
                  <a:pt x="0" y="340"/>
                  <a:pt x="1" y="337"/>
                  <a:pt x="3" y="335"/>
                </a:cubicBezTo>
                <a:lnTo>
                  <a:pt x="139" y="200"/>
                </a:lnTo>
                <a:cubicBezTo>
                  <a:pt x="130" y="189"/>
                  <a:pt x="123" y="177"/>
                  <a:pt x="118" y="163"/>
                </a:cubicBezTo>
                <a:cubicBezTo>
                  <a:pt x="113" y="150"/>
                  <a:pt x="110" y="136"/>
                  <a:pt x="110" y="122"/>
                </a:cubicBezTo>
                <a:cubicBezTo>
                  <a:pt x="110" y="111"/>
                  <a:pt x="112" y="100"/>
                  <a:pt x="115" y="90"/>
                </a:cubicBezTo>
                <a:cubicBezTo>
                  <a:pt x="118" y="79"/>
                  <a:pt x="122" y="70"/>
                  <a:pt x="127" y="61"/>
                </a:cubicBezTo>
                <a:cubicBezTo>
                  <a:pt x="132" y="52"/>
                  <a:pt x="139" y="44"/>
                  <a:pt x="146" y="36"/>
                </a:cubicBezTo>
                <a:cubicBezTo>
                  <a:pt x="154" y="29"/>
                  <a:pt x="162" y="22"/>
                  <a:pt x="171" y="17"/>
                </a:cubicBezTo>
                <a:cubicBezTo>
                  <a:pt x="180" y="12"/>
                  <a:pt x="189" y="8"/>
                  <a:pt x="200" y="5"/>
                </a:cubicBezTo>
                <a:cubicBezTo>
                  <a:pt x="210" y="2"/>
                  <a:pt x="221" y="0"/>
                  <a:pt x="232" y="0"/>
                </a:cubicBezTo>
                <a:close/>
                <a:moveTo>
                  <a:pt x="232" y="221"/>
                </a:moveTo>
                <a:cubicBezTo>
                  <a:pt x="246" y="221"/>
                  <a:pt x="259" y="219"/>
                  <a:pt x="271" y="214"/>
                </a:cubicBezTo>
                <a:cubicBezTo>
                  <a:pt x="283" y="208"/>
                  <a:pt x="293" y="201"/>
                  <a:pt x="302" y="192"/>
                </a:cubicBezTo>
                <a:cubicBezTo>
                  <a:pt x="311" y="183"/>
                  <a:pt x="318" y="173"/>
                  <a:pt x="324" y="161"/>
                </a:cubicBezTo>
                <a:cubicBezTo>
                  <a:pt x="329" y="149"/>
                  <a:pt x="331" y="136"/>
                  <a:pt x="331" y="122"/>
                </a:cubicBezTo>
                <a:cubicBezTo>
                  <a:pt x="331" y="108"/>
                  <a:pt x="329" y="95"/>
                  <a:pt x="324" y="83"/>
                </a:cubicBezTo>
                <a:cubicBezTo>
                  <a:pt x="318" y="71"/>
                  <a:pt x="311" y="61"/>
                  <a:pt x="302" y="52"/>
                </a:cubicBezTo>
                <a:cubicBezTo>
                  <a:pt x="293" y="43"/>
                  <a:pt x="283" y="36"/>
                  <a:pt x="271" y="30"/>
                </a:cubicBezTo>
                <a:cubicBezTo>
                  <a:pt x="259" y="25"/>
                  <a:pt x="246" y="23"/>
                  <a:pt x="232" y="23"/>
                </a:cubicBezTo>
                <a:cubicBezTo>
                  <a:pt x="218" y="23"/>
                  <a:pt x="205" y="25"/>
                  <a:pt x="193" y="30"/>
                </a:cubicBezTo>
                <a:cubicBezTo>
                  <a:pt x="181" y="36"/>
                  <a:pt x="171" y="43"/>
                  <a:pt x="162" y="52"/>
                </a:cubicBezTo>
                <a:cubicBezTo>
                  <a:pt x="153" y="61"/>
                  <a:pt x="146" y="71"/>
                  <a:pt x="140" y="83"/>
                </a:cubicBezTo>
                <a:cubicBezTo>
                  <a:pt x="135" y="95"/>
                  <a:pt x="133" y="108"/>
                  <a:pt x="133" y="122"/>
                </a:cubicBezTo>
                <a:cubicBezTo>
                  <a:pt x="133" y="136"/>
                  <a:pt x="135" y="149"/>
                  <a:pt x="140" y="161"/>
                </a:cubicBezTo>
                <a:cubicBezTo>
                  <a:pt x="146" y="173"/>
                  <a:pt x="153" y="183"/>
                  <a:pt x="162" y="192"/>
                </a:cubicBezTo>
                <a:cubicBezTo>
                  <a:pt x="171" y="201"/>
                  <a:pt x="181" y="208"/>
                  <a:pt x="193" y="214"/>
                </a:cubicBezTo>
                <a:cubicBezTo>
                  <a:pt x="205" y="219"/>
                  <a:pt x="218" y="221"/>
                  <a:pt x="232" y="22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Add to Cart"/>
          <p:cNvSpPr>
            <a:spLocks noChangeAspect="1" noEditPoints="1"/>
          </p:cNvSpPr>
          <p:nvPr/>
        </p:nvSpPr>
        <p:spPr bwMode="auto">
          <a:xfrm>
            <a:off x="4817839" y="858499"/>
            <a:ext cx="226351" cy="233281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Modal Dialog Overlay"/>
          <p:cNvSpPr>
            <a:spLocks/>
          </p:cNvSpPr>
          <p:nvPr/>
        </p:nvSpPr>
        <p:spPr bwMode="auto">
          <a:xfrm>
            <a:off x="4802374" y="849915"/>
            <a:ext cx="264541" cy="24186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523019" y="1423648"/>
            <a:ext cx="340883" cy="184666"/>
            <a:chOff x="1896708" y="1395956"/>
            <a:chExt cx="340883" cy="184666"/>
          </a:xfrm>
        </p:grpSpPr>
        <p:sp>
          <p:nvSpPr>
            <p:cNvPr id="129" name="Align Justify"/>
            <p:cNvSpPr>
              <a:spLocks noChangeAspect="1" noEditPoints="1"/>
            </p:cNvSpPr>
            <p:nvPr/>
          </p:nvSpPr>
          <p:spPr bwMode="auto">
            <a:xfrm>
              <a:off x="1896708" y="1454158"/>
              <a:ext cx="75406" cy="68262"/>
            </a:xfrm>
            <a:custGeom>
              <a:avLst/>
              <a:gdLst>
                <a:gd name="T0" fmla="*/ 0 w 614"/>
                <a:gd name="T1" fmla="*/ 0 h 560"/>
                <a:gd name="T2" fmla="*/ 0 w 614"/>
                <a:gd name="T3" fmla="*/ 27 h 560"/>
                <a:gd name="T4" fmla="*/ 614 w 614"/>
                <a:gd name="T5" fmla="*/ 27 h 560"/>
                <a:gd name="T6" fmla="*/ 614 w 614"/>
                <a:gd name="T7" fmla="*/ 0 h 560"/>
                <a:gd name="T8" fmla="*/ 0 w 614"/>
                <a:gd name="T9" fmla="*/ 0 h 560"/>
                <a:gd name="T10" fmla="*/ 0 w 614"/>
                <a:gd name="T11" fmla="*/ 134 h 560"/>
                <a:gd name="T12" fmla="*/ 0 w 614"/>
                <a:gd name="T13" fmla="*/ 160 h 560"/>
                <a:gd name="T14" fmla="*/ 614 w 614"/>
                <a:gd name="T15" fmla="*/ 160 h 560"/>
                <a:gd name="T16" fmla="*/ 614 w 614"/>
                <a:gd name="T17" fmla="*/ 134 h 560"/>
                <a:gd name="T18" fmla="*/ 0 w 614"/>
                <a:gd name="T19" fmla="*/ 134 h 560"/>
                <a:gd name="T20" fmla="*/ 0 w 614"/>
                <a:gd name="T21" fmla="*/ 267 h 560"/>
                <a:gd name="T22" fmla="*/ 0 w 614"/>
                <a:gd name="T23" fmla="*/ 294 h 560"/>
                <a:gd name="T24" fmla="*/ 614 w 614"/>
                <a:gd name="T25" fmla="*/ 294 h 560"/>
                <a:gd name="T26" fmla="*/ 614 w 614"/>
                <a:gd name="T27" fmla="*/ 267 h 560"/>
                <a:gd name="T28" fmla="*/ 0 w 614"/>
                <a:gd name="T29" fmla="*/ 267 h 560"/>
                <a:gd name="T30" fmla="*/ 0 w 614"/>
                <a:gd name="T31" fmla="*/ 400 h 560"/>
                <a:gd name="T32" fmla="*/ 0 w 614"/>
                <a:gd name="T33" fmla="*/ 427 h 560"/>
                <a:gd name="T34" fmla="*/ 614 w 614"/>
                <a:gd name="T35" fmla="*/ 427 h 560"/>
                <a:gd name="T36" fmla="*/ 614 w 614"/>
                <a:gd name="T37" fmla="*/ 400 h 560"/>
                <a:gd name="T38" fmla="*/ 0 w 614"/>
                <a:gd name="T39" fmla="*/ 400 h 560"/>
                <a:gd name="T40" fmla="*/ 0 w 614"/>
                <a:gd name="T41" fmla="*/ 534 h 560"/>
                <a:gd name="T42" fmla="*/ 0 w 614"/>
                <a:gd name="T43" fmla="*/ 560 h 560"/>
                <a:gd name="T44" fmla="*/ 614 w 614"/>
                <a:gd name="T45" fmla="*/ 560 h 560"/>
                <a:gd name="T46" fmla="*/ 614 w 614"/>
                <a:gd name="T47" fmla="*/ 534 h 560"/>
                <a:gd name="T48" fmla="*/ 0 w 614"/>
                <a:gd name="T49" fmla="*/ 53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4" h="560">
                  <a:moveTo>
                    <a:pt x="0" y="0"/>
                  </a:moveTo>
                  <a:lnTo>
                    <a:pt x="0" y="27"/>
                  </a:lnTo>
                  <a:lnTo>
                    <a:pt x="614" y="27"/>
                  </a:lnTo>
                  <a:lnTo>
                    <a:pt x="614" y="0"/>
                  </a:lnTo>
                  <a:lnTo>
                    <a:pt x="0" y="0"/>
                  </a:lnTo>
                  <a:close/>
                  <a:moveTo>
                    <a:pt x="0" y="134"/>
                  </a:moveTo>
                  <a:lnTo>
                    <a:pt x="0" y="160"/>
                  </a:lnTo>
                  <a:lnTo>
                    <a:pt x="614" y="160"/>
                  </a:lnTo>
                  <a:lnTo>
                    <a:pt x="614" y="134"/>
                  </a:lnTo>
                  <a:lnTo>
                    <a:pt x="0" y="134"/>
                  </a:lnTo>
                  <a:close/>
                  <a:moveTo>
                    <a:pt x="0" y="267"/>
                  </a:moveTo>
                  <a:lnTo>
                    <a:pt x="0" y="294"/>
                  </a:lnTo>
                  <a:lnTo>
                    <a:pt x="614" y="294"/>
                  </a:lnTo>
                  <a:lnTo>
                    <a:pt x="614" y="267"/>
                  </a:lnTo>
                  <a:lnTo>
                    <a:pt x="0" y="267"/>
                  </a:lnTo>
                  <a:close/>
                  <a:moveTo>
                    <a:pt x="0" y="400"/>
                  </a:moveTo>
                  <a:lnTo>
                    <a:pt x="0" y="427"/>
                  </a:lnTo>
                  <a:lnTo>
                    <a:pt x="614" y="427"/>
                  </a:lnTo>
                  <a:lnTo>
                    <a:pt x="614" y="400"/>
                  </a:lnTo>
                  <a:lnTo>
                    <a:pt x="0" y="400"/>
                  </a:lnTo>
                  <a:close/>
                  <a:moveTo>
                    <a:pt x="0" y="534"/>
                  </a:moveTo>
                  <a:lnTo>
                    <a:pt x="0" y="560"/>
                  </a:lnTo>
                  <a:lnTo>
                    <a:pt x="614" y="560"/>
                  </a:lnTo>
                  <a:lnTo>
                    <a:pt x="614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487"/>
            <p:cNvSpPr txBox="1"/>
            <p:nvPr/>
          </p:nvSpPr>
          <p:spPr>
            <a:xfrm>
              <a:off x="1899037" y="139595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</a:rPr>
                <a:t>전체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1" name="TextBox 488"/>
          <p:cNvSpPr txBox="1"/>
          <p:nvPr/>
        </p:nvSpPr>
        <p:spPr>
          <a:xfrm>
            <a:off x="1765793" y="142364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소설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489"/>
          <p:cNvSpPr txBox="1"/>
          <p:nvPr/>
        </p:nvSpPr>
        <p:spPr>
          <a:xfrm>
            <a:off x="1993202" y="1423648"/>
            <a:ext cx="5229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인문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철학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490"/>
          <p:cNvSpPr txBox="1"/>
          <p:nvPr/>
        </p:nvSpPr>
        <p:spPr>
          <a:xfrm>
            <a:off x="2414541" y="142364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문학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491"/>
          <p:cNvSpPr txBox="1"/>
          <p:nvPr/>
        </p:nvSpPr>
        <p:spPr>
          <a:xfrm>
            <a:off x="2656356" y="1423648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참고서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492"/>
          <p:cNvSpPr txBox="1"/>
          <p:nvPr/>
        </p:nvSpPr>
        <p:spPr>
          <a:xfrm>
            <a:off x="2968767" y="142364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기타도서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Box 493"/>
          <p:cNvSpPr txBox="1"/>
          <p:nvPr/>
        </p:nvSpPr>
        <p:spPr>
          <a:xfrm>
            <a:off x="4744971" y="142364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신간도서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494"/>
          <p:cNvSpPr txBox="1"/>
          <p:nvPr/>
        </p:nvSpPr>
        <p:spPr>
          <a:xfrm>
            <a:off x="4279392" y="1423648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베스트셀러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-4747" y="0"/>
            <a:ext cx="6867495" cy="9905999"/>
            <a:chOff x="2" y="0"/>
            <a:chExt cx="6867495" cy="9905999"/>
          </a:xfrm>
        </p:grpSpPr>
        <p:sp>
          <p:nvSpPr>
            <p:cNvPr id="139" name="Title Bar" descr="&lt;SmartSettings&gt;&lt;SmartResize anchorLeft=&quot;Absolute&quot; anchorTop=&quot;Absolute&quot; anchorRight=&quot;Absolute&quot; anchorBottom=&quot;None&quot; /&gt;&lt;/SmartSettings&gt;"/>
            <p:cNvSpPr/>
            <p:nvPr/>
          </p:nvSpPr>
          <p:spPr>
            <a:xfrm>
              <a:off x="2" y="0"/>
              <a:ext cx="6867495" cy="5370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6656614" y="71245"/>
              <a:ext cx="98424" cy="9524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Address Box" descr="&lt;SmartSettings&gt;&lt;SmartResize anchorLeft=&quot;Absolute&quot; anchorTop=&quot;Absolute&quot; anchorRight=&quot;Absolute&quot; anchorBottom=&quot;None&quot; /&gt;&lt;/SmartSettings&gt;"/>
            <p:cNvSpPr/>
            <p:nvPr/>
          </p:nvSpPr>
          <p:spPr>
            <a:xfrm>
              <a:off x="902916" y="245045"/>
              <a:ext cx="5638042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/>
          </p:nvSpPr>
          <p:spPr bwMode="auto">
            <a:xfrm>
              <a:off x="979041" y="297241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3" name="Navigation Buttons"/>
            <p:cNvGrpSpPr/>
            <p:nvPr/>
          </p:nvGrpSpPr>
          <p:grpSpPr>
            <a:xfrm>
              <a:off x="125916" y="277397"/>
              <a:ext cx="641353" cy="173037"/>
              <a:chOff x="717949" y="1383126"/>
              <a:chExt cx="622764" cy="76030"/>
            </a:xfrm>
          </p:grpSpPr>
          <p:sp>
            <p:nvSpPr>
              <p:cNvPr id="149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717949" y="1394635"/>
                <a:ext cx="147983" cy="5301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952256" y="1394635"/>
                <a:ext cx="147983" cy="5301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1186564" y="1383126"/>
                <a:ext cx="154149" cy="7603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4" name="ScrollbarVertical"/>
            <p:cNvGrpSpPr/>
            <p:nvPr/>
          </p:nvGrpSpPr>
          <p:grpSpPr>
            <a:xfrm>
              <a:off x="6715846" y="537079"/>
              <a:ext cx="147995" cy="9368920"/>
              <a:chOff x="4507430" y="1543109"/>
              <a:chExt cx="137225" cy="3562291"/>
            </a:xfrm>
          </p:grpSpPr>
          <p:sp>
            <p:nvSpPr>
              <p:cNvPr id="145" name="Background"/>
              <p:cNvSpPr>
                <a:spLocks/>
              </p:cNvSpPr>
              <p:nvPr/>
            </p:nvSpPr>
            <p:spPr>
              <a:xfrm>
                <a:off x="4507433" y="1543109"/>
                <a:ext cx="13722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15"/>
                <a:endParaRPr lang="en-US"/>
              </a:p>
            </p:txBody>
          </p:sp>
          <p:sp>
            <p:nvSpPr>
              <p:cNvPr id="146" name="Slider"/>
              <p:cNvSpPr>
                <a:spLocks/>
              </p:cNvSpPr>
              <p:nvPr/>
            </p:nvSpPr>
            <p:spPr>
              <a:xfrm>
                <a:off x="4507430" y="1842087"/>
                <a:ext cx="137222" cy="3465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UpArrow"/>
              <p:cNvSpPr>
                <a:spLocks/>
              </p:cNvSpPr>
              <p:nvPr/>
            </p:nvSpPr>
            <p:spPr>
              <a:xfrm>
                <a:off x="4546886" y="1554179"/>
                <a:ext cx="59350" cy="2433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DownArrow"/>
              <p:cNvSpPr>
                <a:spLocks/>
              </p:cNvSpPr>
              <p:nvPr/>
            </p:nvSpPr>
            <p:spPr>
              <a:xfrm rot="10800000">
                <a:off x="4546886" y="5071538"/>
                <a:ext cx="59350" cy="2433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sp>
        <p:nvSpPr>
          <p:cNvPr id="152" name="Circle"/>
          <p:cNvSpPr>
            <a:spLocks/>
          </p:cNvSpPr>
          <p:nvPr/>
        </p:nvSpPr>
        <p:spPr>
          <a:xfrm>
            <a:off x="5006858" y="1014046"/>
            <a:ext cx="109771" cy="113104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3" name="TextBox 1"/>
          <p:cNvSpPr txBox="1"/>
          <p:nvPr/>
        </p:nvSpPr>
        <p:spPr>
          <a:xfrm>
            <a:off x="4946968" y="970570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185" name="Bulleted List"/>
          <p:cNvSpPr txBox="1"/>
          <p:nvPr/>
        </p:nvSpPr>
        <p:spPr>
          <a:xfrm>
            <a:off x="620688" y="1750558"/>
            <a:ext cx="810583" cy="689420"/>
          </a:xfrm>
          <a:prstGeom prst="rect">
            <a:avLst/>
          </a:prstGeom>
          <a:noFill/>
          <a:ln w="3175" cmpd="dbl">
            <a:solidFill>
              <a:schemeClr val="bg1">
                <a:lumMod val="50000"/>
              </a:schemeClr>
            </a:solidFill>
          </a:ln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반디앤 루니스 소개</a:t>
            </a:r>
            <a:endParaRPr lang="en-US" altLang="ko-KR" sz="6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산책소개</a:t>
            </a:r>
            <a:endParaRPr lang="en-US" altLang="ko-KR" sz="6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en-US" altLang="ko-KR" sz="6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매장소개</a:t>
            </a:r>
            <a:endParaRPr lang="en-US" altLang="ko-KR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제휴</a:t>
            </a:r>
            <a:r>
              <a:rPr lang="en-US" altLang="ko-KR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입점문의</a:t>
            </a:r>
            <a:endParaRPr lang="en-US" altLang="ko-KR" sz="6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제휴사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입점사</a:t>
            </a:r>
            <a:endParaRPr lang="en-US" altLang="ko-KR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84" y="2129042"/>
            <a:ext cx="3722491" cy="159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액자 185"/>
          <p:cNvSpPr/>
          <p:nvPr/>
        </p:nvSpPr>
        <p:spPr>
          <a:xfrm>
            <a:off x="683144" y="1993697"/>
            <a:ext cx="513607" cy="158203"/>
          </a:xfrm>
          <a:prstGeom prst="frame">
            <a:avLst/>
          </a:prstGeom>
          <a:solidFill>
            <a:srgbClr val="FF0000"/>
          </a:solidFill>
          <a:ln w="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7" name="Button"/>
          <p:cNvSpPr/>
          <p:nvPr/>
        </p:nvSpPr>
        <p:spPr>
          <a:xfrm>
            <a:off x="1483347" y="1761485"/>
            <a:ext cx="499471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강남점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Button"/>
          <p:cNvSpPr/>
          <p:nvPr/>
        </p:nvSpPr>
        <p:spPr>
          <a:xfrm>
            <a:off x="1982818" y="1761487"/>
            <a:ext cx="611148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신세계센텀시티점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Button"/>
          <p:cNvSpPr/>
          <p:nvPr/>
        </p:nvSpPr>
        <p:spPr>
          <a:xfrm>
            <a:off x="3553521" y="1762545"/>
            <a:ext cx="481667" cy="141303"/>
          </a:xfrm>
          <a:prstGeom prst="roundRect">
            <a:avLst>
              <a:gd name="adj" fmla="val 11182"/>
            </a:avLst>
          </a:prstGeom>
          <a:solidFill>
            <a:srgbClr val="0070C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롯데월드몰점</a:t>
            </a:r>
            <a:endParaRPr lang="en-US" sz="5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0" name="Button"/>
          <p:cNvSpPr/>
          <p:nvPr/>
        </p:nvSpPr>
        <p:spPr>
          <a:xfrm>
            <a:off x="4035188" y="1761487"/>
            <a:ext cx="611148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롯데피트인산본점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" name="Button"/>
          <p:cNvSpPr/>
          <p:nvPr/>
        </p:nvSpPr>
        <p:spPr>
          <a:xfrm>
            <a:off x="2596502" y="1761487"/>
            <a:ext cx="481667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대구신세계점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Button"/>
          <p:cNvSpPr/>
          <p:nvPr/>
        </p:nvSpPr>
        <p:spPr>
          <a:xfrm>
            <a:off x="3071854" y="1761487"/>
            <a:ext cx="481667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롯데몰수원점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" name="Button"/>
          <p:cNvSpPr/>
          <p:nvPr/>
        </p:nvSpPr>
        <p:spPr>
          <a:xfrm>
            <a:off x="4646336" y="1761487"/>
            <a:ext cx="499471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신세계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김해점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4" name="Button"/>
          <p:cNvSpPr/>
          <p:nvPr/>
        </p:nvSpPr>
        <p:spPr>
          <a:xfrm>
            <a:off x="1483347" y="1901834"/>
            <a:ext cx="546408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롯데스타시티점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5" name="Button"/>
          <p:cNvSpPr/>
          <p:nvPr/>
        </p:nvSpPr>
        <p:spPr>
          <a:xfrm>
            <a:off x="2022766" y="1902788"/>
            <a:ext cx="355560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신림역점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Button"/>
          <p:cNvSpPr/>
          <p:nvPr/>
        </p:nvSpPr>
        <p:spPr>
          <a:xfrm>
            <a:off x="2378326" y="1903848"/>
            <a:ext cx="355560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사당역점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Button"/>
          <p:cNvSpPr/>
          <p:nvPr/>
        </p:nvSpPr>
        <p:spPr>
          <a:xfrm>
            <a:off x="2733886" y="1901833"/>
            <a:ext cx="292953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목동점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Button"/>
          <p:cNvSpPr/>
          <p:nvPr/>
        </p:nvSpPr>
        <p:spPr>
          <a:xfrm>
            <a:off x="3022315" y="1901832"/>
            <a:ext cx="438895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울산점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Button"/>
          <p:cNvSpPr/>
          <p:nvPr/>
        </p:nvSpPr>
        <p:spPr>
          <a:xfrm>
            <a:off x="3461210" y="1904317"/>
            <a:ext cx="292953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서강점</a:t>
            </a:r>
            <a:endParaRPr lang="en-US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0" name="Button"/>
          <p:cNvSpPr/>
          <p:nvPr/>
        </p:nvSpPr>
        <p:spPr>
          <a:xfrm>
            <a:off x="3735616" y="1904317"/>
            <a:ext cx="654848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본사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온라인 사업부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Button"/>
          <p:cNvSpPr/>
          <p:nvPr/>
        </p:nvSpPr>
        <p:spPr>
          <a:xfrm>
            <a:off x="4391416" y="1901831"/>
            <a:ext cx="355560" cy="1413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물류센터</a:t>
            </a:r>
            <a:endParaRPr lang="en-US" altLang="ko-KR" sz="5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7" name="Body Copy"/>
          <p:cNvSpPr txBox="1"/>
          <p:nvPr/>
        </p:nvSpPr>
        <p:spPr>
          <a:xfrm>
            <a:off x="1526080" y="3790844"/>
            <a:ext cx="2531146" cy="13016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05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산책 롯데월드점</a:t>
            </a:r>
            <a:endParaRPr lang="en-US" altLang="ko-KR" sz="105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endParaRPr lang="en-US" sz="105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40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 장 설 명</a:t>
            </a:r>
            <a:endParaRPr lang="en-US" sz="1050" noProof="1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8" name="Large Icons"/>
          <p:cNvSpPr>
            <a:spLocks noChangeAspect="1" noEditPoints="1"/>
          </p:cNvSpPr>
          <p:nvPr/>
        </p:nvSpPr>
        <p:spPr bwMode="auto">
          <a:xfrm>
            <a:off x="4100495" y="3790844"/>
            <a:ext cx="1122353" cy="573283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9" name="Large Icons"/>
          <p:cNvSpPr>
            <a:spLocks noChangeAspect="1" noEditPoints="1"/>
          </p:cNvSpPr>
          <p:nvPr/>
        </p:nvSpPr>
        <p:spPr bwMode="auto">
          <a:xfrm>
            <a:off x="4101369" y="4576390"/>
            <a:ext cx="1122353" cy="573283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0" name="Line"/>
          <p:cNvCxnSpPr>
            <a:cxnSpLocks/>
          </p:cNvCxnSpPr>
          <p:nvPr/>
        </p:nvCxnSpPr>
        <p:spPr bwMode="auto">
          <a:xfrm>
            <a:off x="1526080" y="5409691"/>
            <a:ext cx="370312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Body Copy"/>
          <p:cNvSpPr txBox="1"/>
          <p:nvPr/>
        </p:nvSpPr>
        <p:spPr>
          <a:xfrm>
            <a:off x="1486874" y="5653286"/>
            <a:ext cx="3720161" cy="1243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전화번호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02)411-xxxx/FAX : 02)411-xxxx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서울특별시 송파구  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영업시간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오전 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 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</a:t>
            </a: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오후 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</a:t>
            </a:r>
            <a:endParaRPr lang="en-US" altLang="ko-KR" sz="800" noProof="1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찾아오시는길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지하철 이용시 지하철</a:t>
            </a:r>
            <a:r>
              <a:rPr lang="en-US" altLang="ko-KR" sz="800" noProof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2,8 </a:t>
            </a: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호선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버스 이용시 지선버스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  <a:r>
              <a:rPr 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</a:t>
            </a:r>
            <a:r>
              <a:rPr lang="ko-KR" altLang="en-US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광역버스</a:t>
            </a:r>
            <a:r>
              <a:rPr lang="en-US" altLang="ko-KR" sz="800" noProof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  <a:endParaRPr lang="en-US" sz="800" noProof="1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4" name="Line"/>
          <p:cNvCxnSpPr>
            <a:cxnSpLocks/>
          </p:cNvCxnSpPr>
          <p:nvPr/>
        </p:nvCxnSpPr>
        <p:spPr bwMode="auto">
          <a:xfrm>
            <a:off x="1484784" y="1640632"/>
            <a:ext cx="364583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 설명선 4"/>
          <p:cNvSpPr/>
          <p:nvPr/>
        </p:nvSpPr>
        <p:spPr>
          <a:xfrm>
            <a:off x="3495484" y="1127149"/>
            <a:ext cx="1727364" cy="477069"/>
          </a:xfrm>
          <a:prstGeom prst="wedgeRectCallout">
            <a:avLst>
              <a:gd name="adj1" fmla="val -27452"/>
              <a:gd name="adj2" fmla="val 7884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600" dirty="0">
                <a:solidFill>
                  <a:schemeClr val="tx1"/>
                </a:solidFill>
              </a:rPr>
              <a:t>각 매장 이름을 버튼으로 </a:t>
            </a:r>
            <a:r>
              <a:rPr lang="ko-KR" altLang="ko-KR" sz="600" dirty="0" smtClean="0">
                <a:solidFill>
                  <a:schemeClr val="tx1"/>
                </a:solidFill>
              </a:rPr>
              <a:t>나열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선택이 안된 버튼을 누르면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화면 변화 없이 그 매장의 정보를 보여준다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91" name="사각형 설명선 90"/>
          <p:cNvSpPr/>
          <p:nvPr/>
        </p:nvSpPr>
        <p:spPr>
          <a:xfrm>
            <a:off x="214277" y="3410387"/>
            <a:ext cx="1054483" cy="760914"/>
          </a:xfrm>
          <a:prstGeom prst="wedgeRectCallout">
            <a:avLst>
              <a:gd name="adj1" fmla="val 69398"/>
              <a:gd name="adj2" fmla="val -4329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600" dirty="0" smtClean="0">
                <a:solidFill>
                  <a:schemeClr val="tx1"/>
                </a:solidFill>
              </a:rPr>
              <a:t> Map </a:t>
            </a:r>
            <a:r>
              <a:rPr lang="ko-KR" altLang="en-US" sz="600" dirty="0" smtClean="0">
                <a:solidFill>
                  <a:schemeClr val="tx1"/>
                </a:solidFill>
              </a:rPr>
              <a:t>이용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기본 </a:t>
            </a:r>
            <a:r>
              <a:rPr lang="en-US" altLang="ko-KR" sz="600" dirty="0" smtClean="0">
                <a:solidFill>
                  <a:schemeClr val="tx1"/>
                </a:solidFill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마커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지점명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추가 </a:t>
            </a:r>
            <a:r>
              <a:rPr lang="en-US" altLang="ko-KR" sz="600" dirty="0" smtClean="0">
                <a:solidFill>
                  <a:schemeClr val="tx1"/>
                </a:solidFill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</a:rPr>
              <a:t>로드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뷰</a:t>
            </a:r>
            <a:r>
              <a:rPr lang="en-US" altLang="ko-KR" sz="600" dirty="0" smtClean="0">
                <a:solidFill>
                  <a:schemeClr val="tx1"/>
                </a:solidFill>
              </a:rPr>
              <a:t>,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길찾기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</a:rPr>
              <a:t>상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2" name="사각형 설명선 91"/>
          <p:cNvSpPr/>
          <p:nvPr/>
        </p:nvSpPr>
        <p:spPr>
          <a:xfrm>
            <a:off x="96922" y="4576390"/>
            <a:ext cx="1334349" cy="1213758"/>
          </a:xfrm>
          <a:prstGeom prst="wedgeRectCallout">
            <a:avLst>
              <a:gd name="adj1" fmla="val 56346"/>
              <a:gd name="adj2" fmla="val -9586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사용자가 버튼을 누르면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지도 밑부분부터 화면변화만 일어나고</a:t>
            </a:r>
            <a:r>
              <a:rPr lang="en-US" altLang="ko-KR" sz="600" dirty="0" smtClean="0">
                <a:solidFill>
                  <a:schemeClr val="tx1"/>
                </a:solidFill>
              </a:rPr>
              <a:t>, </a:t>
            </a:r>
            <a:r>
              <a:rPr lang="ko-KR" altLang="en-US" sz="600" dirty="0" smtClean="0">
                <a:solidFill>
                  <a:schemeClr val="tx1"/>
                </a:solidFill>
              </a:rPr>
              <a:t>그 매장의 정보를 출력한다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60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624866" y="307560"/>
            <a:ext cx="149225" cy="112712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사각형: 둥근 모서리 1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4FF6DB-543B-4B79-9F5C-B2C51C6494D5}"/>
              </a:ext>
            </a:extLst>
          </p:cNvPr>
          <p:cNvSpPr/>
          <p:nvPr/>
        </p:nvSpPr>
        <p:spPr>
          <a:xfrm>
            <a:off x="1723513" y="885457"/>
            <a:ext cx="1243016" cy="46728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72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373686" y="1363770"/>
            <a:ext cx="762000" cy="852290"/>
            <a:chOff x="595686" y="1184134"/>
            <a:chExt cx="1828800" cy="1809643"/>
          </a:xfrm>
        </p:grpSpPr>
        <p:sp>
          <p:nvSpPr>
            <p:cNvPr id="73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6" y="1347859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722461" y="1184134"/>
              <a:ext cx="1285274" cy="33328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추천도서</a:t>
              </a: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373686" y="2248212"/>
            <a:ext cx="762000" cy="821513"/>
            <a:chOff x="595686" y="1249482"/>
            <a:chExt cx="1828800" cy="1744295"/>
          </a:xfrm>
        </p:grpSpPr>
        <p:sp>
          <p:nvSpPr>
            <p:cNvPr id="76" name="Panel" descr="&lt;SmartSettings&gt;&lt;SmartResize anchorLeft=&quot;Relative&quot; anchorTop=&quot;Absolute&quot; anchorRight=&quot;Relative&quot; anchorBottom=&quot;Relative&quot; /&gt;&lt;/SmartSettings&gt;"/>
            <p:cNvSpPr/>
            <p:nvPr/>
          </p:nvSpPr>
          <p:spPr>
            <a:xfrm>
              <a:off x="595686" y="1347859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abel" descr="&lt;SmartSettings&gt;&lt;SmartResize anchorLeft=&quot;Absolute&quot; anchorTop=&quot;Absolute&quot; anchorRight=&quot;None&quot; anchorBottom=&quot;None&quot; /&gt;&lt;/SmartSettings&gt;"/>
            <p:cNvSpPr txBox="1"/>
            <p:nvPr/>
          </p:nvSpPr>
          <p:spPr>
            <a:xfrm>
              <a:off x="722461" y="1249482"/>
              <a:ext cx="1031359" cy="20258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5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본 상품</a:t>
              </a:r>
              <a:endPara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Button"/>
          <p:cNvSpPr>
            <a:spLocks/>
          </p:cNvSpPr>
          <p:nvPr/>
        </p:nvSpPr>
        <p:spPr bwMode="auto">
          <a:xfrm>
            <a:off x="5373686" y="3118892"/>
            <a:ext cx="762000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위시리스트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/>
          <p:cNvSpPr>
            <a:spLocks/>
          </p:cNvSpPr>
          <p:nvPr/>
        </p:nvSpPr>
        <p:spPr bwMode="auto">
          <a:xfrm>
            <a:off x="5373686" y="3387887"/>
            <a:ext cx="762000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구매내역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35"/>
          <p:cNvSpPr txBox="1"/>
          <p:nvPr/>
        </p:nvSpPr>
        <p:spPr>
          <a:xfrm>
            <a:off x="1523669" y="598415"/>
            <a:ext cx="56297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로그인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로그아웃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446"/>
          <p:cNvSpPr txBox="1"/>
          <p:nvPr/>
        </p:nvSpPr>
        <p:spPr>
          <a:xfrm>
            <a:off x="1988476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회원가입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447"/>
          <p:cNvSpPr txBox="1"/>
          <p:nvPr/>
        </p:nvSpPr>
        <p:spPr>
          <a:xfrm>
            <a:off x="2281650" y="598415"/>
            <a:ext cx="4219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회원이름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0" name="TextBox 448"/>
          <p:cNvSpPr txBox="1"/>
          <p:nvPr/>
        </p:nvSpPr>
        <p:spPr>
          <a:xfrm>
            <a:off x="3603678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주문관리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449"/>
          <p:cNvSpPr txBox="1"/>
          <p:nvPr/>
        </p:nvSpPr>
        <p:spPr>
          <a:xfrm>
            <a:off x="3900226" y="598415"/>
            <a:ext cx="44114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관심리스트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450"/>
          <p:cNvSpPr txBox="1"/>
          <p:nvPr/>
        </p:nvSpPr>
        <p:spPr>
          <a:xfrm>
            <a:off x="4236893" y="598415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451"/>
          <p:cNvSpPr txBox="1"/>
          <p:nvPr/>
        </p:nvSpPr>
        <p:spPr>
          <a:xfrm>
            <a:off x="4527548" y="598415"/>
            <a:ext cx="441146" cy="153888"/>
          </a:xfrm>
          <a:prstGeom prst="rect">
            <a:avLst/>
          </a:prstGeom>
          <a:noFill/>
          <a:ln w="38100" cap="rnd" cmpd="sng">
            <a:noFill/>
            <a:rou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영업점안내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452"/>
          <p:cNvSpPr txBox="1"/>
          <p:nvPr/>
        </p:nvSpPr>
        <p:spPr>
          <a:xfrm>
            <a:off x="4876156" y="598415"/>
            <a:ext cx="47320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관리자메뉴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6" name="Large Icons"/>
          <p:cNvSpPr>
            <a:spLocks noChangeAspect="1" noEditPoints="1"/>
          </p:cNvSpPr>
          <p:nvPr/>
        </p:nvSpPr>
        <p:spPr bwMode="auto">
          <a:xfrm>
            <a:off x="5496571" y="1608314"/>
            <a:ext cx="516229" cy="440312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Large Icons"/>
          <p:cNvSpPr>
            <a:spLocks noChangeAspect="1" noEditPoints="1"/>
          </p:cNvSpPr>
          <p:nvPr/>
        </p:nvSpPr>
        <p:spPr bwMode="auto">
          <a:xfrm>
            <a:off x="5496571" y="2461979"/>
            <a:ext cx="516229" cy="440312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1523669" y="756870"/>
            <a:ext cx="37137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이등변 삼각형 118"/>
          <p:cNvSpPr/>
          <p:nvPr/>
        </p:nvSpPr>
        <p:spPr>
          <a:xfrm rot="10800000">
            <a:off x="3251184" y="756870"/>
            <a:ext cx="346134" cy="257175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3251184" y="754684"/>
            <a:ext cx="346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Large Icons"/>
          <p:cNvSpPr>
            <a:spLocks noChangeAspect="1" noEditPoints="1"/>
          </p:cNvSpPr>
          <p:nvPr/>
        </p:nvSpPr>
        <p:spPr bwMode="auto">
          <a:xfrm>
            <a:off x="1863903" y="944725"/>
            <a:ext cx="889192" cy="364848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625321" y="853201"/>
            <a:ext cx="1148135" cy="2385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신과 </a:t>
            </a:r>
            <a:r>
              <a:rPr lang="en-US" altLang="ko-KR" sz="600" noProof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│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Drop-Down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3624472" y="1106519"/>
            <a:ext cx="1148984" cy="24622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ko-KR" altLang="en-US" sz="400" noProof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신과 함께</a:t>
            </a:r>
            <a:endParaRPr lang="en-US" sz="400" noProof="1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ncel Ic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4402186" y="941875"/>
            <a:ext cx="69850" cy="69850"/>
          </a:xfrm>
          <a:custGeom>
            <a:avLst/>
            <a:gdLst>
              <a:gd name="T0" fmla="*/ 56 w 56"/>
              <a:gd name="T1" fmla="*/ 3 h 56"/>
              <a:gd name="T2" fmla="*/ 31 w 56"/>
              <a:gd name="T3" fmla="*/ 28 h 56"/>
              <a:gd name="T4" fmla="*/ 56 w 56"/>
              <a:gd name="T5" fmla="*/ 52 h 56"/>
              <a:gd name="T6" fmla="*/ 53 w 56"/>
              <a:gd name="T7" fmla="*/ 56 h 56"/>
              <a:gd name="T8" fmla="*/ 28 w 56"/>
              <a:gd name="T9" fmla="*/ 31 h 56"/>
              <a:gd name="T10" fmla="*/ 3 w 56"/>
              <a:gd name="T11" fmla="*/ 56 h 56"/>
              <a:gd name="T12" fmla="*/ 0 w 56"/>
              <a:gd name="T13" fmla="*/ 52 h 56"/>
              <a:gd name="T14" fmla="*/ 25 w 56"/>
              <a:gd name="T15" fmla="*/ 28 h 56"/>
              <a:gd name="T16" fmla="*/ 0 w 56"/>
              <a:gd name="T17" fmla="*/ 3 h 56"/>
              <a:gd name="T18" fmla="*/ 3 w 56"/>
              <a:gd name="T19" fmla="*/ 0 h 56"/>
              <a:gd name="T20" fmla="*/ 28 w 56"/>
              <a:gd name="T21" fmla="*/ 25 h 56"/>
              <a:gd name="T22" fmla="*/ 53 w 56"/>
              <a:gd name="T23" fmla="*/ 0 h 56"/>
              <a:gd name="T24" fmla="*/ 56 w 56"/>
              <a:gd name="T25" fmla="*/ 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56">
                <a:moveTo>
                  <a:pt x="56" y="3"/>
                </a:moveTo>
                <a:lnTo>
                  <a:pt x="31" y="28"/>
                </a:lnTo>
                <a:lnTo>
                  <a:pt x="56" y="52"/>
                </a:lnTo>
                <a:lnTo>
                  <a:pt x="53" y="56"/>
                </a:lnTo>
                <a:lnTo>
                  <a:pt x="28" y="31"/>
                </a:lnTo>
                <a:lnTo>
                  <a:pt x="3" y="56"/>
                </a:lnTo>
                <a:lnTo>
                  <a:pt x="0" y="52"/>
                </a:lnTo>
                <a:lnTo>
                  <a:pt x="25" y="28"/>
                </a:lnTo>
                <a:lnTo>
                  <a:pt x="0" y="3"/>
                </a:lnTo>
                <a:lnTo>
                  <a:pt x="3" y="0"/>
                </a:lnTo>
                <a:lnTo>
                  <a:pt x="28" y="25"/>
                </a:lnTo>
                <a:lnTo>
                  <a:pt x="53" y="0"/>
                </a:lnTo>
                <a:lnTo>
                  <a:pt x="56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earch Ic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4620714" y="931080"/>
            <a:ext cx="90012" cy="91440"/>
          </a:xfrm>
          <a:custGeom>
            <a:avLst/>
            <a:gdLst>
              <a:gd name="T0" fmla="*/ 232 w 354"/>
              <a:gd name="T1" fmla="*/ 0 h 354"/>
              <a:gd name="T2" fmla="*/ 264 w 354"/>
              <a:gd name="T3" fmla="*/ 5 h 354"/>
              <a:gd name="T4" fmla="*/ 293 w 354"/>
              <a:gd name="T5" fmla="*/ 17 h 354"/>
              <a:gd name="T6" fmla="*/ 318 w 354"/>
              <a:gd name="T7" fmla="*/ 36 h 354"/>
              <a:gd name="T8" fmla="*/ 337 w 354"/>
              <a:gd name="T9" fmla="*/ 61 h 354"/>
              <a:gd name="T10" fmla="*/ 349 w 354"/>
              <a:gd name="T11" fmla="*/ 90 h 354"/>
              <a:gd name="T12" fmla="*/ 354 w 354"/>
              <a:gd name="T13" fmla="*/ 122 h 354"/>
              <a:gd name="T14" fmla="*/ 349 w 354"/>
              <a:gd name="T15" fmla="*/ 154 h 354"/>
              <a:gd name="T16" fmla="*/ 337 w 354"/>
              <a:gd name="T17" fmla="*/ 183 h 354"/>
              <a:gd name="T18" fmla="*/ 318 w 354"/>
              <a:gd name="T19" fmla="*/ 208 h 354"/>
              <a:gd name="T20" fmla="*/ 293 w 354"/>
              <a:gd name="T21" fmla="*/ 227 h 354"/>
              <a:gd name="T22" fmla="*/ 264 w 354"/>
              <a:gd name="T23" fmla="*/ 239 h 354"/>
              <a:gd name="T24" fmla="*/ 232 w 354"/>
              <a:gd name="T25" fmla="*/ 244 h 354"/>
              <a:gd name="T26" fmla="*/ 191 w 354"/>
              <a:gd name="T27" fmla="*/ 236 h 354"/>
              <a:gd name="T28" fmla="*/ 154 w 354"/>
              <a:gd name="T29" fmla="*/ 215 h 354"/>
              <a:gd name="T30" fmla="*/ 19 w 354"/>
              <a:gd name="T31" fmla="*/ 351 h 354"/>
              <a:gd name="T32" fmla="*/ 11 w 354"/>
              <a:gd name="T33" fmla="*/ 354 h 354"/>
              <a:gd name="T34" fmla="*/ 3 w 354"/>
              <a:gd name="T35" fmla="*/ 351 h 354"/>
              <a:gd name="T36" fmla="*/ 0 w 354"/>
              <a:gd name="T37" fmla="*/ 343 h 354"/>
              <a:gd name="T38" fmla="*/ 3 w 354"/>
              <a:gd name="T39" fmla="*/ 335 h 354"/>
              <a:gd name="T40" fmla="*/ 139 w 354"/>
              <a:gd name="T41" fmla="*/ 200 h 354"/>
              <a:gd name="T42" fmla="*/ 118 w 354"/>
              <a:gd name="T43" fmla="*/ 163 h 354"/>
              <a:gd name="T44" fmla="*/ 110 w 354"/>
              <a:gd name="T45" fmla="*/ 122 h 354"/>
              <a:gd name="T46" fmla="*/ 115 w 354"/>
              <a:gd name="T47" fmla="*/ 90 h 354"/>
              <a:gd name="T48" fmla="*/ 127 w 354"/>
              <a:gd name="T49" fmla="*/ 61 h 354"/>
              <a:gd name="T50" fmla="*/ 146 w 354"/>
              <a:gd name="T51" fmla="*/ 36 h 354"/>
              <a:gd name="T52" fmla="*/ 171 w 354"/>
              <a:gd name="T53" fmla="*/ 17 h 354"/>
              <a:gd name="T54" fmla="*/ 200 w 354"/>
              <a:gd name="T55" fmla="*/ 5 h 354"/>
              <a:gd name="T56" fmla="*/ 232 w 354"/>
              <a:gd name="T57" fmla="*/ 0 h 354"/>
              <a:gd name="T58" fmla="*/ 232 w 354"/>
              <a:gd name="T59" fmla="*/ 221 h 354"/>
              <a:gd name="T60" fmla="*/ 271 w 354"/>
              <a:gd name="T61" fmla="*/ 214 h 354"/>
              <a:gd name="T62" fmla="*/ 302 w 354"/>
              <a:gd name="T63" fmla="*/ 192 h 354"/>
              <a:gd name="T64" fmla="*/ 324 w 354"/>
              <a:gd name="T65" fmla="*/ 161 h 354"/>
              <a:gd name="T66" fmla="*/ 331 w 354"/>
              <a:gd name="T67" fmla="*/ 122 h 354"/>
              <a:gd name="T68" fmla="*/ 324 w 354"/>
              <a:gd name="T69" fmla="*/ 83 h 354"/>
              <a:gd name="T70" fmla="*/ 302 w 354"/>
              <a:gd name="T71" fmla="*/ 52 h 354"/>
              <a:gd name="T72" fmla="*/ 271 w 354"/>
              <a:gd name="T73" fmla="*/ 30 h 354"/>
              <a:gd name="T74" fmla="*/ 232 w 354"/>
              <a:gd name="T75" fmla="*/ 23 h 354"/>
              <a:gd name="T76" fmla="*/ 193 w 354"/>
              <a:gd name="T77" fmla="*/ 30 h 354"/>
              <a:gd name="T78" fmla="*/ 162 w 354"/>
              <a:gd name="T79" fmla="*/ 52 h 354"/>
              <a:gd name="T80" fmla="*/ 140 w 354"/>
              <a:gd name="T81" fmla="*/ 83 h 354"/>
              <a:gd name="T82" fmla="*/ 133 w 354"/>
              <a:gd name="T83" fmla="*/ 122 h 354"/>
              <a:gd name="T84" fmla="*/ 140 w 354"/>
              <a:gd name="T85" fmla="*/ 161 h 354"/>
              <a:gd name="T86" fmla="*/ 162 w 354"/>
              <a:gd name="T87" fmla="*/ 192 h 354"/>
              <a:gd name="T88" fmla="*/ 193 w 354"/>
              <a:gd name="T89" fmla="*/ 214 h 354"/>
              <a:gd name="T90" fmla="*/ 232 w 354"/>
              <a:gd name="T91" fmla="*/ 22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54" h="354">
                <a:moveTo>
                  <a:pt x="232" y="0"/>
                </a:moveTo>
                <a:cubicBezTo>
                  <a:pt x="243" y="0"/>
                  <a:pt x="254" y="2"/>
                  <a:pt x="264" y="5"/>
                </a:cubicBezTo>
                <a:cubicBezTo>
                  <a:pt x="275" y="8"/>
                  <a:pt x="284" y="12"/>
                  <a:pt x="293" y="17"/>
                </a:cubicBezTo>
                <a:cubicBezTo>
                  <a:pt x="302" y="22"/>
                  <a:pt x="310" y="29"/>
                  <a:pt x="318" y="36"/>
                </a:cubicBezTo>
                <a:cubicBezTo>
                  <a:pt x="325" y="44"/>
                  <a:pt x="332" y="52"/>
                  <a:pt x="337" y="61"/>
                </a:cubicBezTo>
                <a:cubicBezTo>
                  <a:pt x="342" y="70"/>
                  <a:pt x="346" y="79"/>
                  <a:pt x="349" y="90"/>
                </a:cubicBezTo>
                <a:cubicBezTo>
                  <a:pt x="352" y="100"/>
                  <a:pt x="354" y="111"/>
                  <a:pt x="354" y="122"/>
                </a:cubicBezTo>
                <a:cubicBezTo>
                  <a:pt x="354" y="133"/>
                  <a:pt x="352" y="144"/>
                  <a:pt x="349" y="154"/>
                </a:cubicBezTo>
                <a:cubicBezTo>
                  <a:pt x="346" y="165"/>
                  <a:pt x="342" y="174"/>
                  <a:pt x="337" y="183"/>
                </a:cubicBezTo>
                <a:cubicBezTo>
                  <a:pt x="332" y="192"/>
                  <a:pt x="325" y="200"/>
                  <a:pt x="318" y="208"/>
                </a:cubicBezTo>
                <a:cubicBezTo>
                  <a:pt x="310" y="215"/>
                  <a:pt x="302" y="222"/>
                  <a:pt x="293" y="227"/>
                </a:cubicBezTo>
                <a:cubicBezTo>
                  <a:pt x="284" y="232"/>
                  <a:pt x="275" y="236"/>
                  <a:pt x="264" y="239"/>
                </a:cubicBezTo>
                <a:cubicBezTo>
                  <a:pt x="254" y="242"/>
                  <a:pt x="243" y="244"/>
                  <a:pt x="232" y="244"/>
                </a:cubicBezTo>
                <a:cubicBezTo>
                  <a:pt x="218" y="244"/>
                  <a:pt x="204" y="241"/>
                  <a:pt x="191" y="236"/>
                </a:cubicBezTo>
                <a:cubicBezTo>
                  <a:pt x="177" y="231"/>
                  <a:pt x="165" y="224"/>
                  <a:pt x="154" y="215"/>
                </a:cubicBezTo>
                <a:lnTo>
                  <a:pt x="19" y="351"/>
                </a:lnTo>
                <a:cubicBezTo>
                  <a:pt x="17" y="353"/>
                  <a:pt x="14" y="354"/>
                  <a:pt x="11" y="354"/>
                </a:cubicBezTo>
                <a:cubicBezTo>
                  <a:pt x="8" y="354"/>
                  <a:pt x="5" y="353"/>
                  <a:pt x="3" y="351"/>
                </a:cubicBezTo>
                <a:cubicBezTo>
                  <a:pt x="1" y="349"/>
                  <a:pt x="0" y="346"/>
                  <a:pt x="0" y="343"/>
                </a:cubicBezTo>
                <a:cubicBezTo>
                  <a:pt x="0" y="340"/>
                  <a:pt x="1" y="337"/>
                  <a:pt x="3" y="335"/>
                </a:cubicBezTo>
                <a:lnTo>
                  <a:pt x="139" y="200"/>
                </a:lnTo>
                <a:cubicBezTo>
                  <a:pt x="130" y="189"/>
                  <a:pt x="123" y="177"/>
                  <a:pt x="118" y="163"/>
                </a:cubicBezTo>
                <a:cubicBezTo>
                  <a:pt x="113" y="150"/>
                  <a:pt x="110" y="136"/>
                  <a:pt x="110" y="122"/>
                </a:cubicBezTo>
                <a:cubicBezTo>
                  <a:pt x="110" y="111"/>
                  <a:pt x="112" y="100"/>
                  <a:pt x="115" y="90"/>
                </a:cubicBezTo>
                <a:cubicBezTo>
                  <a:pt x="118" y="79"/>
                  <a:pt x="122" y="70"/>
                  <a:pt x="127" y="61"/>
                </a:cubicBezTo>
                <a:cubicBezTo>
                  <a:pt x="132" y="52"/>
                  <a:pt x="139" y="44"/>
                  <a:pt x="146" y="36"/>
                </a:cubicBezTo>
                <a:cubicBezTo>
                  <a:pt x="154" y="29"/>
                  <a:pt x="162" y="22"/>
                  <a:pt x="171" y="17"/>
                </a:cubicBezTo>
                <a:cubicBezTo>
                  <a:pt x="180" y="12"/>
                  <a:pt x="189" y="8"/>
                  <a:pt x="200" y="5"/>
                </a:cubicBezTo>
                <a:cubicBezTo>
                  <a:pt x="210" y="2"/>
                  <a:pt x="221" y="0"/>
                  <a:pt x="232" y="0"/>
                </a:cubicBezTo>
                <a:close/>
                <a:moveTo>
                  <a:pt x="232" y="221"/>
                </a:moveTo>
                <a:cubicBezTo>
                  <a:pt x="246" y="221"/>
                  <a:pt x="259" y="219"/>
                  <a:pt x="271" y="214"/>
                </a:cubicBezTo>
                <a:cubicBezTo>
                  <a:pt x="283" y="208"/>
                  <a:pt x="293" y="201"/>
                  <a:pt x="302" y="192"/>
                </a:cubicBezTo>
                <a:cubicBezTo>
                  <a:pt x="311" y="183"/>
                  <a:pt x="318" y="173"/>
                  <a:pt x="324" y="161"/>
                </a:cubicBezTo>
                <a:cubicBezTo>
                  <a:pt x="329" y="149"/>
                  <a:pt x="331" y="136"/>
                  <a:pt x="331" y="122"/>
                </a:cubicBezTo>
                <a:cubicBezTo>
                  <a:pt x="331" y="108"/>
                  <a:pt x="329" y="95"/>
                  <a:pt x="324" y="83"/>
                </a:cubicBezTo>
                <a:cubicBezTo>
                  <a:pt x="318" y="71"/>
                  <a:pt x="311" y="61"/>
                  <a:pt x="302" y="52"/>
                </a:cubicBezTo>
                <a:cubicBezTo>
                  <a:pt x="293" y="43"/>
                  <a:pt x="283" y="36"/>
                  <a:pt x="271" y="30"/>
                </a:cubicBezTo>
                <a:cubicBezTo>
                  <a:pt x="259" y="25"/>
                  <a:pt x="246" y="23"/>
                  <a:pt x="232" y="23"/>
                </a:cubicBezTo>
                <a:cubicBezTo>
                  <a:pt x="218" y="23"/>
                  <a:pt x="205" y="25"/>
                  <a:pt x="193" y="30"/>
                </a:cubicBezTo>
                <a:cubicBezTo>
                  <a:pt x="181" y="36"/>
                  <a:pt x="171" y="43"/>
                  <a:pt x="162" y="52"/>
                </a:cubicBezTo>
                <a:cubicBezTo>
                  <a:pt x="153" y="61"/>
                  <a:pt x="146" y="71"/>
                  <a:pt x="140" y="83"/>
                </a:cubicBezTo>
                <a:cubicBezTo>
                  <a:pt x="135" y="95"/>
                  <a:pt x="133" y="108"/>
                  <a:pt x="133" y="122"/>
                </a:cubicBezTo>
                <a:cubicBezTo>
                  <a:pt x="133" y="136"/>
                  <a:pt x="135" y="149"/>
                  <a:pt x="140" y="161"/>
                </a:cubicBezTo>
                <a:cubicBezTo>
                  <a:pt x="146" y="173"/>
                  <a:pt x="153" y="183"/>
                  <a:pt x="162" y="192"/>
                </a:cubicBezTo>
                <a:cubicBezTo>
                  <a:pt x="171" y="201"/>
                  <a:pt x="181" y="208"/>
                  <a:pt x="193" y="214"/>
                </a:cubicBezTo>
                <a:cubicBezTo>
                  <a:pt x="205" y="219"/>
                  <a:pt x="218" y="221"/>
                  <a:pt x="232" y="22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Add to Cart"/>
          <p:cNvSpPr>
            <a:spLocks noChangeAspect="1" noEditPoints="1"/>
          </p:cNvSpPr>
          <p:nvPr/>
        </p:nvSpPr>
        <p:spPr bwMode="auto">
          <a:xfrm>
            <a:off x="4817839" y="858499"/>
            <a:ext cx="226351" cy="233281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Modal Dialog Overlay"/>
          <p:cNvSpPr>
            <a:spLocks/>
          </p:cNvSpPr>
          <p:nvPr/>
        </p:nvSpPr>
        <p:spPr bwMode="auto">
          <a:xfrm>
            <a:off x="4802374" y="849915"/>
            <a:ext cx="264541" cy="24186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523019" y="1423648"/>
            <a:ext cx="340883" cy="184666"/>
            <a:chOff x="1896708" y="1395956"/>
            <a:chExt cx="340883" cy="184666"/>
          </a:xfrm>
        </p:grpSpPr>
        <p:sp>
          <p:nvSpPr>
            <p:cNvPr id="129" name="Align Justify"/>
            <p:cNvSpPr>
              <a:spLocks noChangeAspect="1" noEditPoints="1"/>
            </p:cNvSpPr>
            <p:nvPr/>
          </p:nvSpPr>
          <p:spPr bwMode="auto">
            <a:xfrm>
              <a:off x="1896708" y="1454158"/>
              <a:ext cx="75406" cy="68262"/>
            </a:xfrm>
            <a:custGeom>
              <a:avLst/>
              <a:gdLst>
                <a:gd name="T0" fmla="*/ 0 w 614"/>
                <a:gd name="T1" fmla="*/ 0 h 560"/>
                <a:gd name="T2" fmla="*/ 0 w 614"/>
                <a:gd name="T3" fmla="*/ 27 h 560"/>
                <a:gd name="T4" fmla="*/ 614 w 614"/>
                <a:gd name="T5" fmla="*/ 27 h 560"/>
                <a:gd name="T6" fmla="*/ 614 w 614"/>
                <a:gd name="T7" fmla="*/ 0 h 560"/>
                <a:gd name="T8" fmla="*/ 0 w 614"/>
                <a:gd name="T9" fmla="*/ 0 h 560"/>
                <a:gd name="T10" fmla="*/ 0 w 614"/>
                <a:gd name="T11" fmla="*/ 134 h 560"/>
                <a:gd name="T12" fmla="*/ 0 w 614"/>
                <a:gd name="T13" fmla="*/ 160 h 560"/>
                <a:gd name="T14" fmla="*/ 614 w 614"/>
                <a:gd name="T15" fmla="*/ 160 h 560"/>
                <a:gd name="T16" fmla="*/ 614 w 614"/>
                <a:gd name="T17" fmla="*/ 134 h 560"/>
                <a:gd name="T18" fmla="*/ 0 w 614"/>
                <a:gd name="T19" fmla="*/ 134 h 560"/>
                <a:gd name="T20" fmla="*/ 0 w 614"/>
                <a:gd name="T21" fmla="*/ 267 h 560"/>
                <a:gd name="T22" fmla="*/ 0 w 614"/>
                <a:gd name="T23" fmla="*/ 294 h 560"/>
                <a:gd name="T24" fmla="*/ 614 w 614"/>
                <a:gd name="T25" fmla="*/ 294 h 560"/>
                <a:gd name="T26" fmla="*/ 614 w 614"/>
                <a:gd name="T27" fmla="*/ 267 h 560"/>
                <a:gd name="T28" fmla="*/ 0 w 614"/>
                <a:gd name="T29" fmla="*/ 267 h 560"/>
                <a:gd name="T30" fmla="*/ 0 w 614"/>
                <a:gd name="T31" fmla="*/ 400 h 560"/>
                <a:gd name="T32" fmla="*/ 0 w 614"/>
                <a:gd name="T33" fmla="*/ 427 h 560"/>
                <a:gd name="T34" fmla="*/ 614 w 614"/>
                <a:gd name="T35" fmla="*/ 427 h 560"/>
                <a:gd name="T36" fmla="*/ 614 w 614"/>
                <a:gd name="T37" fmla="*/ 400 h 560"/>
                <a:gd name="T38" fmla="*/ 0 w 614"/>
                <a:gd name="T39" fmla="*/ 400 h 560"/>
                <a:gd name="T40" fmla="*/ 0 w 614"/>
                <a:gd name="T41" fmla="*/ 534 h 560"/>
                <a:gd name="T42" fmla="*/ 0 w 614"/>
                <a:gd name="T43" fmla="*/ 560 h 560"/>
                <a:gd name="T44" fmla="*/ 614 w 614"/>
                <a:gd name="T45" fmla="*/ 560 h 560"/>
                <a:gd name="T46" fmla="*/ 614 w 614"/>
                <a:gd name="T47" fmla="*/ 534 h 560"/>
                <a:gd name="T48" fmla="*/ 0 w 614"/>
                <a:gd name="T49" fmla="*/ 53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4" h="560">
                  <a:moveTo>
                    <a:pt x="0" y="0"/>
                  </a:moveTo>
                  <a:lnTo>
                    <a:pt x="0" y="27"/>
                  </a:lnTo>
                  <a:lnTo>
                    <a:pt x="614" y="27"/>
                  </a:lnTo>
                  <a:lnTo>
                    <a:pt x="614" y="0"/>
                  </a:lnTo>
                  <a:lnTo>
                    <a:pt x="0" y="0"/>
                  </a:lnTo>
                  <a:close/>
                  <a:moveTo>
                    <a:pt x="0" y="134"/>
                  </a:moveTo>
                  <a:lnTo>
                    <a:pt x="0" y="160"/>
                  </a:lnTo>
                  <a:lnTo>
                    <a:pt x="614" y="160"/>
                  </a:lnTo>
                  <a:lnTo>
                    <a:pt x="614" y="134"/>
                  </a:lnTo>
                  <a:lnTo>
                    <a:pt x="0" y="134"/>
                  </a:lnTo>
                  <a:close/>
                  <a:moveTo>
                    <a:pt x="0" y="267"/>
                  </a:moveTo>
                  <a:lnTo>
                    <a:pt x="0" y="294"/>
                  </a:lnTo>
                  <a:lnTo>
                    <a:pt x="614" y="294"/>
                  </a:lnTo>
                  <a:lnTo>
                    <a:pt x="614" y="267"/>
                  </a:lnTo>
                  <a:lnTo>
                    <a:pt x="0" y="267"/>
                  </a:lnTo>
                  <a:close/>
                  <a:moveTo>
                    <a:pt x="0" y="400"/>
                  </a:moveTo>
                  <a:lnTo>
                    <a:pt x="0" y="427"/>
                  </a:lnTo>
                  <a:lnTo>
                    <a:pt x="614" y="427"/>
                  </a:lnTo>
                  <a:lnTo>
                    <a:pt x="614" y="400"/>
                  </a:lnTo>
                  <a:lnTo>
                    <a:pt x="0" y="400"/>
                  </a:lnTo>
                  <a:close/>
                  <a:moveTo>
                    <a:pt x="0" y="534"/>
                  </a:moveTo>
                  <a:lnTo>
                    <a:pt x="0" y="560"/>
                  </a:lnTo>
                  <a:lnTo>
                    <a:pt x="614" y="560"/>
                  </a:lnTo>
                  <a:lnTo>
                    <a:pt x="614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487"/>
            <p:cNvSpPr txBox="1"/>
            <p:nvPr/>
          </p:nvSpPr>
          <p:spPr>
            <a:xfrm>
              <a:off x="1899037" y="139595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</a:rPr>
                <a:t>전체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1" name="TextBox 488"/>
          <p:cNvSpPr txBox="1"/>
          <p:nvPr/>
        </p:nvSpPr>
        <p:spPr>
          <a:xfrm>
            <a:off x="1765793" y="142364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소설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489"/>
          <p:cNvSpPr txBox="1"/>
          <p:nvPr/>
        </p:nvSpPr>
        <p:spPr>
          <a:xfrm>
            <a:off x="1993202" y="1423648"/>
            <a:ext cx="5229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인문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철학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490"/>
          <p:cNvSpPr txBox="1"/>
          <p:nvPr/>
        </p:nvSpPr>
        <p:spPr>
          <a:xfrm>
            <a:off x="2414541" y="142364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문학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491"/>
          <p:cNvSpPr txBox="1"/>
          <p:nvPr/>
        </p:nvSpPr>
        <p:spPr>
          <a:xfrm>
            <a:off x="2656356" y="1423648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참고서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492"/>
          <p:cNvSpPr txBox="1"/>
          <p:nvPr/>
        </p:nvSpPr>
        <p:spPr>
          <a:xfrm>
            <a:off x="2968767" y="142364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기타도서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Box 493"/>
          <p:cNvSpPr txBox="1"/>
          <p:nvPr/>
        </p:nvSpPr>
        <p:spPr>
          <a:xfrm>
            <a:off x="4744971" y="142364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신간도서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494"/>
          <p:cNvSpPr txBox="1"/>
          <p:nvPr/>
        </p:nvSpPr>
        <p:spPr>
          <a:xfrm>
            <a:off x="4279392" y="1423648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베스트셀러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-4747" y="0"/>
            <a:ext cx="6867495" cy="9905999"/>
            <a:chOff x="2" y="0"/>
            <a:chExt cx="6867495" cy="9905999"/>
          </a:xfrm>
        </p:grpSpPr>
        <p:sp>
          <p:nvSpPr>
            <p:cNvPr id="139" name="Title Bar" descr="&lt;SmartSettings&gt;&lt;SmartResize anchorLeft=&quot;Absolute&quot; anchorTop=&quot;Absolute&quot; anchorRight=&quot;Absolute&quot; anchorBottom=&quot;None&quot; /&gt;&lt;/SmartSettings&gt;"/>
            <p:cNvSpPr/>
            <p:nvPr/>
          </p:nvSpPr>
          <p:spPr>
            <a:xfrm>
              <a:off x="2" y="0"/>
              <a:ext cx="6867495" cy="5370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6656614" y="71245"/>
              <a:ext cx="98424" cy="9524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Address Box" descr="&lt;SmartSettings&gt;&lt;SmartResize anchorLeft=&quot;Absolute&quot; anchorTop=&quot;Absolute&quot; anchorRight=&quot;Absolute&quot; anchorBottom=&quot;None&quot; /&gt;&lt;/SmartSettings&gt;"/>
            <p:cNvSpPr/>
            <p:nvPr/>
          </p:nvSpPr>
          <p:spPr>
            <a:xfrm>
              <a:off x="902916" y="245045"/>
              <a:ext cx="5638042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/>
          </p:nvSpPr>
          <p:spPr bwMode="auto">
            <a:xfrm>
              <a:off x="979041" y="297241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3" name="Navigation Buttons"/>
            <p:cNvGrpSpPr/>
            <p:nvPr/>
          </p:nvGrpSpPr>
          <p:grpSpPr>
            <a:xfrm>
              <a:off x="125916" y="277397"/>
              <a:ext cx="641353" cy="173037"/>
              <a:chOff x="717949" y="1383126"/>
              <a:chExt cx="622764" cy="76030"/>
            </a:xfrm>
          </p:grpSpPr>
          <p:sp>
            <p:nvSpPr>
              <p:cNvPr id="149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717949" y="1394635"/>
                <a:ext cx="147983" cy="5301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952256" y="1394635"/>
                <a:ext cx="147983" cy="5301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 bwMode="auto">
              <a:xfrm>
                <a:off x="1186564" y="1383126"/>
                <a:ext cx="154149" cy="7603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4" name="ScrollbarVertical"/>
            <p:cNvGrpSpPr/>
            <p:nvPr/>
          </p:nvGrpSpPr>
          <p:grpSpPr>
            <a:xfrm>
              <a:off x="6715846" y="537079"/>
              <a:ext cx="147995" cy="9368920"/>
              <a:chOff x="4507430" y="1543109"/>
              <a:chExt cx="137225" cy="3562291"/>
            </a:xfrm>
          </p:grpSpPr>
          <p:sp>
            <p:nvSpPr>
              <p:cNvPr id="145" name="Background"/>
              <p:cNvSpPr>
                <a:spLocks/>
              </p:cNvSpPr>
              <p:nvPr/>
            </p:nvSpPr>
            <p:spPr>
              <a:xfrm>
                <a:off x="4507433" y="1543109"/>
                <a:ext cx="13722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15"/>
                <a:endParaRPr lang="en-US"/>
              </a:p>
            </p:txBody>
          </p:sp>
          <p:sp>
            <p:nvSpPr>
              <p:cNvPr id="146" name="Slider"/>
              <p:cNvSpPr>
                <a:spLocks/>
              </p:cNvSpPr>
              <p:nvPr/>
            </p:nvSpPr>
            <p:spPr>
              <a:xfrm>
                <a:off x="4507430" y="1842087"/>
                <a:ext cx="137222" cy="3465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UpArrow"/>
              <p:cNvSpPr>
                <a:spLocks/>
              </p:cNvSpPr>
              <p:nvPr/>
            </p:nvSpPr>
            <p:spPr>
              <a:xfrm>
                <a:off x="4546886" y="1554179"/>
                <a:ext cx="59350" cy="2433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DownArrow"/>
              <p:cNvSpPr>
                <a:spLocks/>
              </p:cNvSpPr>
              <p:nvPr/>
            </p:nvSpPr>
            <p:spPr>
              <a:xfrm rot="10800000">
                <a:off x="4546886" y="5071538"/>
                <a:ext cx="59350" cy="2433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sp>
        <p:nvSpPr>
          <p:cNvPr id="152" name="Circle"/>
          <p:cNvSpPr>
            <a:spLocks/>
          </p:cNvSpPr>
          <p:nvPr/>
        </p:nvSpPr>
        <p:spPr>
          <a:xfrm>
            <a:off x="5006858" y="1014046"/>
            <a:ext cx="109771" cy="113104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3" name="TextBox 1"/>
          <p:cNvSpPr txBox="1"/>
          <p:nvPr/>
        </p:nvSpPr>
        <p:spPr>
          <a:xfrm>
            <a:off x="4946968" y="970570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185" name="Bulleted List"/>
          <p:cNvSpPr txBox="1"/>
          <p:nvPr/>
        </p:nvSpPr>
        <p:spPr>
          <a:xfrm>
            <a:off x="620688" y="1750558"/>
            <a:ext cx="810583" cy="689420"/>
          </a:xfrm>
          <a:prstGeom prst="rect">
            <a:avLst/>
          </a:prstGeom>
          <a:noFill/>
          <a:ln w="3175" cmpd="dbl">
            <a:solidFill>
              <a:schemeClr val="bg1">
                <a:lumMod val="50000"/>
              </a:schemeClr>
            </a:solidFill>
          </a:ln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반디앤 루니스 소개</a:t>
            </a:r>
            <a:endParaRPr lang="en-US" altLang="ko-KR" sz="6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산책소개</a:t>
            </a:r>
            <a:endParaRPr lang="en-US" altLang="ko-KR" sz="6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en-US" altLang="ko-KR" sz="6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매장소개</a:t>
            </a:r>
            <a:endParaRPr lang="en-US" altLang="ko-KR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제휴</a:t>
            </a:r>
            <a:r>
              <a:rPr lang="en-US" altLang="ko-KR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6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입점문의</a:t>
            </a:r>
            <a:endParaRPr lang="en-US" altLang="ko-KR" sz="6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rgbClr val="5F5F5F"/>
              </a:buClr>
            </a:pP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제휴사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입점사</a:t>
            </a:r>
            <a:endParaRPr lang="en-US" altLang="ko-KR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액자 185"/>
          <p:cNvSpPr/>
          <p:nvPr/>
        </p:nvSpPr>
        <p:spPr>
          <a:xfrm>
            <a:off x="717488" y="2267283"/>
            <a:ext cx="623280" cy="158203"/>
          </a:xfrm>
          <a:prstGeom prst="frame">
            <a:avLst/>
          </a:prstGeom>
          <a:solidFill>
            <a:srgbClr val="FF0000"/>
          </a:solidFill>
          <a:ln w="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4" name="Line"/>
          <p:cNvCxnSpPr>
            <a:cxnSpLocks/>
          </p:cNvCxnSpPr>
          <p:nvPr/>
        </p:nvCxnSpPr>
        <p:spPr bwMode="auto">
          <a:xfrm>
            <a:off x="1484784" y="1640632"/>
            <a:ext cx="364583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1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56661-39DE-4E39-9EDF-72FA3ABFBA8B}"/>
              </a:ext>
            </a:extLst>
          </p:cNvPr>
          <p:cNvSpPr/>
          <p:nvPr/>
        </p:nvSpPr>
        <p:spPr>
          <a:xfrm>
            <a:off x="1523021" y="6177136"/>
            <a:ext cx="3722489" cy="62275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477AE9-CBC9-4A94-9B8C-C4607081BF47}"/>
              </a:ext>
            </a:extLst>
          </p:cNvPr>
          <p:cNvSpPr/>
          <p:nvPr/>
        </p:nvSpPr>
        <p:spPr>
          <a:xfrm>
            <a:off x="4732755" y="6285362"/>
            <a:ext cx="408983" cy="406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63" dirty="0"/>
          </a:p>
        </p:txBody>
      </p:sp>
      <p:sp>
        <p:nvSpPr>
          <p:cNvPr id="95" name="화살표: 위쪽 1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17F1A7E-74CA-453E-84B6-98EFD25FDAF5}"/>
              </a:ext>
            </a:extLst>
          </p:cNvPr>
          <p:cNvSpPr/>
          <p:nvPr/>
        </p:nvSpPr>
        <p:spPr>
          <a:xfrm>
            <a:off x="4801482" y="6355284"/>
            <a:ext cx="271528" cy="266456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63" dirty="0"/>
          </a:p>
        </p:txBody>
      </p:sp>
      <p:pic>
        <p:nvPicPr>
          <p:cNvPr id="1027" name="Picture 3" descr="C:\Users\sist3\Desktop\캡처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47" y="1750557"/>
            <a:ext cx="3651072" cy="415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317</Words>
  <Application>Microsoft Office PowerPoint</Application>
  <PresentationFormat>A4 용지(210x297mm)</PresentationFormat>
  <Paragraphs>165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127</cp:revision>
  <dcterms:created xsi:type="dcterms:W3CDTF">2018-01-15T07:21:01Z</dcterms:created>
  <dcterms:modified xsi:type="dcterms:W3CDTF">2018-01-15T10:05:59Z</dcterms:modified>
</cp:coreProperties>
</file>