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Dream Avenue" panose="020B0604020202020204" charset="0"/>
      <p:regular r:id="rId16"/>
    </p:embeddedFont>
    <p:embeddedFont>
      <p:font typeface="Ovo" panose="020B0604020202020204" charset="0"/>
      <p:regular r:id="rId17"/>
    </p:embeddedFont>
    <p:embeddedFont>
      <p:font typeface="Radley" panose="020B0604020202020204" charset="0"/>
      <p:regular r:id="rId18"/>
    </p:embeddedFont>
    <p:embeddedFont>
      <p:font typeface="Radley Italic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38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093741" cy="23027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3741" cy="2302729"/>
            </a:xfrm>
            <a:custGeom>
              <a:avLst/>
              <a:gdLst/>
              <a:ahLst/>
              <a:cxnLst/>
              <a:rect l="l" t="t" r="r" b="b"/>
              <a:pathLst>
                <a:path w="4093741" h="2302729">
                  <a:moveTo>
                    <a:pt x="0" y="0"/>
                  </a:moveTo>
                  <a:lnTo>
                    <a:pt x="4093741" y="0"/>
                  </a:lnTo>
                  <a:lnTo>
                    <a:pt x="4093741" y="2302729"/>
                  </a:lnTo>
                  <a:lnTo>
                    <a:pt x="0" y="2302729"/>
                  </a:lnTo>
                  <a:close/>
                </a:path>
              </a:pathLst>
            </a:custGeom>
            <a:blipFill>
              <a:blip r:embed="rId2"/>
              <a:stretch>
                <a:fillRect t="-23202" b="-23202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3042515" y="4005901"/>
            <a:ext cx="13120756" cy="3425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0"/>
              </a:lnSpc>
            </a:pPr>
            <a:r>
              <a:rPr lang="en-US" sz="20000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AERISCA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94990" y="7696878"/>
            <a:ext cx="5815807" cy="52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Where Comfort Meets Innovation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2017605"/>
          <a:ext cx="16230600" cy="6251791"/>
        </p:xfrm>
        <a:graphic>
          <a:graphicData uri="http://schemas.openxmlformats.org/drawingml/2006/table">
            <a:tbl>
              <a:tblPr/>
              <a:tblGrid>
                <a:gridCol w="40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94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Metric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Year 1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Year 2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Year 3-5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94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Revenue Projections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₹2.5 million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₹5 million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₹15 million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863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Cost of Production (per unit)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₹2,500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₹2,500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₹2,500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94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Profit Margins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45%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45%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45%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863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Expected Sales Volume (per month)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80-100 units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200-300 units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500+ units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09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Break-even Point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End of Year 2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Achieved by Year 2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Profitable from Year 2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94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Funding Needed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₹10 million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N/A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N/A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2646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Use of Funds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Manufacturing (50%)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Marketing (30%)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Radley"/>
                          <a:ea typeface="Radley"/>
                          <a:cs typeface="Radley"/>
                          <a:sym typeface="Radley"/>
                        </a:rPr>
                        <a:t>Logistics (20%)</a:t>
                      </a:r>
                      <a:endParaRPr lang="en-US" sz="1100"/>
                    </a:p>
                  </a:txBody>
                  <a:tcPr marL="123825" marR="123825" marT="123825" marB="1238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5119748" y="365125"/>
            <a:ext cx="754270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Dream Avenue"/>
                <a:ea typeface="Dream Avenue"/>
                <a:cs typeface="Dream Avenue"/>
                <a:sym typeface="Dream Avenue"/>
              </a:rPr>
              <a:t>Financial Projections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41592" y="8716963"/>
            <a:ext cx="12404817" cy="104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The financial projections show steady growth, with revenue expected to reach ₹2.5 million in Year 1, ₹5 million in Year 2, and ₹15 million by Year 3-5. We anticipate reaching break-even by the end of Year 2, with an investment of ₹10 million allocated toward scaling production, marketing, and logistics.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671231" y="9982232"/>
            <a:ext cx="945537" cy="304768"/>
            <a:chOff x="0" y="0"/>
            <a:chExt cx="2833290" cy="9132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33290" cy="913233"/>
            </a:xfrm>
            <a:custGeom>
              <a:avLst/>
              <a:gdLst/>
              <a:ahLst/>
              <a:cxnLst/>
              <a:rect l="l" t="t" r="r" b="b"/>
              <a:pathLst>
                <a:path w="2833290" h="913233">
                  <a:moveTo>
                    <a:pt x="0" y="0"/>
                  </a:moveTo>
                  <a:lnTo>
                    <a:pt x="2833290" y="0"/>
                  </a:lnTo>
                  <a:lnTo>
                    <a:pt x="2833290" y="913233"/>
                  </a:lnTo>
                  <a:lnTo>
                    <a:pt x="0" y="913233"/>
                  </a:lnTo>
                  <a:close/>
                </a:path>
              </a:pathLst>
            </a:custGeom>
            <a:blipFill>
              <a:blip r:embed="rId2"/>
              <a:stretch>
                <a:fillRect t="-105124" b="-105124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289" y="68433"/>
            <a:ext cx="18210711" cy="10218567"/>
            <a:chOff x="0" y="0"/>
            <a:chExt cx="2821316" cy="1583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1316" cy="1583124"/>
            </a:xfrm>
            <a:custGeom>
              <a:avLst/>
              <a:gdLst/>
              <a:ahLst/>
              <a:cxnLst/>
              <a:rect l="l" t="t" r="r" b="b"/>
              <a:pathLst>
                <a:path w="2821316" h="1583124">
                  <a:moveTo>
                    <a:pt x="0" y="0"/>
                  </a:moveTo>
                  <a:lnTo>
                    <a:pt x="2821316" y="0"/>
                  </a:lnTo>
                  <a:lnTo>
                    <a:pt x="2821316" y="1583124"/>
                  </a:lnTo>
                  <a:lnTo>
                    <a:pt x="0" y="1583124"/>
                  </a:lnTo>
                  <a:close/>
                </a:path>
              </a:pathLst>
            </a:custGeom>
            <a:blipFill>
              <a:blip r:embed="rId2"/>
              <a:stretch>
                <a:fillRect t="-223" b="-223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77289" y="68433"/>
            <a:ext cx="18210711" cy="10218567"/>
            <a:chOff x="0" y="0"/>
            <a:chExt cx="2821316" cy="158312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21316" cy="1583124"/>
            </a:xfrm>
            <a:custGeom>
              <a:avLst/>
              <a:gdLst/>
              <a:ahLst/>
              <a:cxnLst/>
              <a:rect l="l" t="t" r="r" b="b"/>
              <a:pathLst>
                <a:path w="2821316" h="1583124">
                  <a:moveTo>
                    <a:pt x="0" y="0"/>
                  </a:moveTo>
                  <a:lnTo>
                    <a:pt x="2821316" y="0"/>
                  </a:lnTo>
                  <a:lnTo>
                    <a:pt x="2821316" y="1583124"/>
                  </a:lnTo>
                  <a:lnTo>
                    <a:pt x="0" y="1583124"/>
                  </a:lnTo>
                  <a:close/>
                </a:path>
              </a:pathLst>
            </a:custGeom>
            <a:solidFill>
              <a:srgbClr val="000000">
                <a:alpha val="37647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6" name="TextBox 6"/>
          <p:cNvSpPr txBox="1"/>
          <p:nvPr/>
        </p:nvSpPr>
        <p:spPr>
          <a:xfrm>
            <a:off x="11340239" y="857250"/>
            <a:ext cx="6420419" cy="2806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Competitive </a:t>
            </a:r>
          </a:p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Advantage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5597" y="1793239"/>
            <a:ext cx="7119805" cy="187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What Sets AERISCA Apart: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 AERISCA's thermo-regulating technology adapts to body and external temperatures, providing optimal comfort in any weather.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4241" y="4590414"/>
            <a:ext cx="7081161" cy="187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Barriers to Entry: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 It’s patented technology and exclusive manufacturing partnerships create a strong barrier for competitors.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2885" y="7387590"/>
            <a:ext cx="6153698" cy="187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Unique Value Proposition: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 AERISCA combines innovation, style, and performance to offer unmatched comfort for active and professional individuals.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3483" y="2137475"/>
            <a:ext cx="7730517" cy="6340198"/>
            <a:chOff x="0" y="0"/>
            <a:chExt cx="1197659" cy="9822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97659" cy="982263"/>
            </a:xfrm>
            <a:custGeom>
              <a:avLst/>
              <a:gdLst/>
              <a:ahLst/>
              <a:cxnLst/>
              <a:rect l="l" t="t" r="r" b="b"/>
              <a:pathLst>
                <a:path w="1197659" h="982263">
                  <a:moveTo>
                    <a:pt x="0" y="0"/>
                  </a:moveTo>
                  <a:lnTo>
                    <a:pt x="1197659" y="0"/>
                  </a:lnTo>
                  <a:lnTo>
                    <a:pt x="1197659" y="982263"/>
                  </a:lnTo>
                  <a:lnTo>
                    <a:pt x="0" y="982263"/>
                  </a:lnTo>
                  <a:close/>
                </a:path>
              </a:pathLst>
            </a:custGeom>
            <a:blipFill>
              <a:blip r:embed="rId2"/>
              <a:stretch>
                <a:fillRect l="-22579" r="-22579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6186041" y="365125"/>
            <a:ext cx="5915918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Dream Avenue"/>
                <a:ea typeface="Dream Avenue"/>
                <a:cs typeface="Dream Avenue"/>
                <a:sym typeface="Dream Avenue"/>
              </a:rPr>
              <a:t>Meet the Team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300402" y="9058698"/>
            <a:ext cx="2306458" cy="743423"/>
            <a:chOff x="0" y="0"/>
            <a:chExt cx="2833290" cy="9132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33290" cy="913233"/>
            </a:xfrm>
            <a:custGeom>
              <a:avLst/>
              <a:gdLst/>
              <a:ahLst/>
              <a:cxnLst/>
              <a:rect l="l" t="t" r="r" b="b"/>
              <a:pathLst>
                <a:path w="2833290" h="913233">
                  <a:moveTo>
                    <a:pt x="0" y="0"/>
                  </a:moveTo>
                  <a:lnTo>
                    <a:pt x="2833290" y="0"/>
                  </a:lnTo>
                  <a:lnTo>
                    <a:pt x="2833290" y="913233"/>
                  </a:lnTo>
                  <a:lnTo>
                    <a:pt x="0" y="913233"/>
                  </a:lnTo>
                  <a:close/>
                </a:path>
              </a:pathLst>
            </a:custGeom>
            <a:blipFill>
              <a:blip r:embed="rId3"/>
              <a:stretch>
                <a:fillRect t="-105124" b="-105124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9581374" y="2440549"/>
            <a:ext cx="7677926" cy="561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50"/>
              </a:lnSpc>
            </a:pPr>
            <a:r>
              <a:rPr lang="en-US" sz="30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I am the sole founder and responsible for every aspect of AERISCA, from product design to marketing execution.</a:t>
            </a:r>
          </a:p>
          <a:p>
            <a:pPr algn="just">
              <a:lnSpc>
                <a:spcPts val="4950"/>
              </a:lnSpc>
            </a:pPr>
            <a:r>
              <a:rPr lang="en-US" sz="30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With a strong background in product development and marketing, I’ve brought AERISCA to life, leveraging AI tools like ChatGPT, Gemini, Canva.AI, and IBM Cloud Platform for design, strategy, and operational efficiency.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873793"/>
            <a:ext cx="18288000" cy="4413207"/>
            <a:chOff x="0" y="0"/>
            <a:chExt cx="2833290" cy="6837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33290" cy="683721"/>
            </a:xfrm>
            <a:custGeom>
              <a:avLst/>
              <a:gdLst/>
              <a:ahLst/>
              <a:cxnLst/>
              <a:rect l="l" t="t" r="r" b="b"/>
              <a:pathLst>
                <a:path w="2833290" h="683721">
                  <a:moveTo>
                    <a:pt x="0" y="0"/>
                  </a:moveTo>
                  <a:lnTo>
                    <a:pt x="2833290" y="0"/>
                  </a:lnTo>
                  <a:lnTo>
                    <a:pt x="2833290" y="683721"/>
                  </a:lnTo>
                  <a:lnTo>
                    <a:pt x="0" y="683721"/>
                  </a:lnTo>
                  <a:close/>
                </a:path>
              </a:pathLst>
            </a:custGeom>
            <a:solidFill>
              <a:srgbClr val="F2F4F3"/>
            </a:solidFill>
            <a:ln w="12700">
              <a:noFill/>
            </a:ln>
          </p:spPr>
        </p:sp>
      </p:grpSp>
      <p:sp>
        <p:nvSpPr>
          <p:cNvPr id="4" name="TextBox 4"/>
          <p:cNvSpPr txBox="1"/>
          <p:nvPr/>
        </p:nvSpPr>
        <p:spPr>
          <a:xfrm>
            <a:off x="642230" y="365125"/>
            <a:ext cx="8674298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Dream Avenue"/>
                <a:ea typeface="Dream Avenue"/>
                <a:cs typeface="Dream Avenue"/>
                <a:sym typeface="Dream Avenue"/>
              </a:rPr>
              <a:t>Funding &amp; Use of Funds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539474" y="9258300"/>
            <a:ext cx="2306458" cy="743423"/>
            <a:chOff x="0" y="0"/>
            <a:chExt cx="2833290" cy="9132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33290" cy="913233"/>
            </a:xfrm>
            <a:custGeom>
              <a:avLst/>
              <a:gdLst/>
              <a:ahLst/>
              <a:cxnLst/>
              <a:rect l="l" t="t" r="r" b="b"/>
              <a:pathLst>
                <a:path w="2833290" h="913233">
                  <a:moveTo>
                    <a:pt x="0" y="0"/>
                  </a:moveTo>
                  <a:lnTo>
                    <a:pt x="2833290" y="0"/>
                  </a:lnTo>
                  <a:lnTo>
                    <a:pt x="2833290" y="913233"/>
                  </a:lnTo>
                  <a:lnTo>
                    <a:pt x="0" y="913233"/>
                  </a:lnTo>
                  <a:close/>
                </a:path>
              </a:pathLst>
            </a:custGeom>
            <a:blipFill>
              <a:blip r:embed="rId2"/>
              <a:stretch>
                <a:fillRect t="-105124" b="-105124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642230" y="1885886"/>
            <a:ext cx="16617070" cy="6988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3"/>
              </a:lnSpc>
            </a:pPr>
            <a:r>
              <a:rPr lang="en-US" sz="2399" dirty="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Funding Sought:</a:t>
            </a:r>
          </a:p>
          <a:p>
            <a:pPr algn="just">
              <a:lnSpc>
                <a:spcPts val="3503"/>
              </a:lnSpc>
            </a:pPr>
            <a:r>
              <a:rPr lang="en-US" sz="2399" dirty="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We are seeking ₹10 million in funding for scaling the production, marketing, and distribution of AERISCA.</a:t>
            </a:r>
          </a:p>
          <a:p>
            <a:pPr algn="just">
              <a:lnSpc>
                <a:spcPts val="3503"/>
              </a:lnSpc>
            </a:pPr>
            <a:r>
              <a:rPr lang="en-US" sz="2399" dirty="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In return, investors will receive equity in the company, offering an opportunity to benefit from the growth of an innovative and disruptive product in the apparel industry.</a:t>
            </a:r>
          </a:p>
          <a:p>
            <a:pPr algn="just">
              <a:lnSpc>
                <a:spcPts val="3503"/>
              </a:lnSpc>
            </a:pPr>
            <a:endParaRPr lang="en-US" sz="2399" dirty="0">
              <a:solidFill>
                <a:srgbClr val="000000"/>
              </a:solidFill>
              <a:latin typeface="Radley"/>
              <a:ea typeface="Radley"/>
              <a:cs typeface="Radley"/>
              <a:sym typeface="Radley"/>
            </a:endParaRPr>
          </a:p>
          <a:p>
            <a:pPr algn="just">
              <a:lnSpc>
                <a:spcPts val="3503"/>
              </a:lnSpc>
            </a:pPr>
            <a:r>
              <a:rPr lang="en-US" sz="2399" dirty="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Use of Funds:</a:t>
            </a:r>
          </a:p>
          <a:p>
            <a:pPr algn="just">
              <a:lnSpc>
                <a:spcPts val="3503"/>
              </a:lnSpc>
            </a:pPr>
            <a:r>
              <a:rPr lang="en-US" sz="2399" dirty="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Product Development (40%): Enhancing manufacturing processes and scaling production of AERISCA's temperature-regulating fabric.</a:t>
            </a:r>
          </a:p>
          <a:p>
            <a:pPr algn="just">
              <a:lnSpc>
                <a:spcPts val="3503"/>
              </a:lnSpc>
            </a:pPr>
            <a:r>
              <a:rPr lang="en-US" sz="2399" dirty="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Marketing (30%): Launching targeted marketing campaigns, influencer partnerships, and brand awareness initiatives.</a:t>
            </a:r>
          </a:p>
          <a:p>
            <a:pPr algn="just">
              <a:lnSpc>
                <a:spcPts val="3503"/>
              </a:lnSpc>
            </a:pPr>
            <a:r>
              <a:rPr lang="en-US" sz="2399" dirty="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Distribution (20%): Expanding e-commerce platforms and securing retail partnerships.</a:t>
            </a:r>
          </a:p>
          <a:p>
            <a:pPr algn="just">
              <a:lnSpc>
                <a:spcPts val="3503"/>
              </a:lnSpc>
            </a:pPr>
            <a:r>
              <a:rPr lang="en-US" sz="2399" dirty="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R&amp;D (10%): Further innovation and refinement of thermo-regulating technology.</a:t>
            </a:r>
          </a:p>
          <a:p>
            <a:pPr algn="just">
              <a:lnSpc>
                <a:spcPts val="3503"/>
              </a:lnSpc>
            </a:pPr>
            <a:r>
              <a:rPr lang="en-US" sz="2399" dirty="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Projected Timeline for Key Milestones:</a:t>
            </a:r>
          </a:p>
          <a:p>
            <a:pPr algn="just">
              <a:lnSpc>
                <a:spcPts val="3503"/>
              </a:lnSpc>
            </a:pPr>
            <a:endParaRPr lang="en-US" sz="2399" dirty="0">
              <a:solidFill>
                <a:srgbClr val="000000"/>
              </a:solidFill>
              <a:latin typeface="Radley"/>
              <a:ea typeface="Radley"/>
              <a:cs typeface="Radley"/>
              <a:sym typeface="Radley"/>
            </a:endParaRPr>
          </a:p>
          <a:p>
            <a:pPr algn="just">
              <a:lnSpc>
                <a:spcPts val="3503"/>
              </a:lnSpc>
            </a:pPr>
            <a:r>
              <a:rPr lang="en-US" sz="2399" dirty="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Year 1: Product launch, securing initial customer base, and expanding online presence.</a:t>
            </a:r>
          </a:p>
          <a:p>
            <a:pPr algn="just">
              <a:lnSpc>
                <a:spcPts val="3503"/>
              </a:lnSpc>
            </a:pPr>
            <a:r>
              <a:rPr lang="en-US" sz="2399" dirty="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Year 2: Break-even, scaling operations, and launching in retail partnerships.</a:t>
            </a:r>
          </a:p>
          <a:p>
            <a:pPr algn="just">
              <a:lnSpc>
                <a:spcPts val="3503"/>
              </a:lnSpc>
            </a:pPr>
            <a:r>
              <a:rPr lang="en-US" sz="2399" dirty="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Year 3-5: Expansion into international markets, increased production capacity, and achieving profitability.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093741" cy="23027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93741" cy="2302729"/>
            </a:xfrm>
            <a:custGeom>
              <a:avLst/>
              <a:gdLst/>
              <a:ahLst/>
              <a:cxnLst/>
              <a:rect l="l" t="t" r="r" b="b"/>
              <a:pathLst>
                <a:path w="4093741" h="2302729">
                  <a:moveTo>
                    <a:pt x="0" y="0"/>
                  </a:moveTo>
                  <a:lnTo>
                    <a:pt x="4093741" y="0"/>
                  </a:lnTo>
                  <a:lnTo>
                    <a:pt x="4093741" y="2302729"/>
                  </a:lnTo>
                  <a:lnTo>
                    <a:pt x="0" y="2302729"/>
                  </a:lnTo>
                  <a:close/>
                </a:path>
              </a:pathLst>
            </a:custGeom>
            <a:blipFill>
              <a:blip r:embed="rId2"/>
              <a:stretch>
                <a:fillRect t="-23202" b="-2320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833290" cy="15937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33290" cy="1593725"/>
            </a:xfrm>
            <a:custGeom>
              <a:avLst/>
              <a:gdLst/>
              <a:ahLst/>
              <a:cxnLst/>
              <a:rect l="l" t="t" r="r" b="b"/>
              <a:pathLst>
                <a:path w="2833290" h="1593725">
                  <a:moveTo>
                    <a:pt x="0" y="0"/>
                  </a:moveTo>
                  <a:lnTo>
                    <a:pt x="2833290" y="0"/>
                  </a:lnTo>
                  <a:lnTo>
                    <a:pt x="2833290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1A2241">
                <a:alpha val="34902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6" name="TextBox 6"/>
          <p:cNvSpPr txBox="1"/>
          <p:nvPr/>
        </p:nvSpPr>
        <p:spPr>
          <a:xfrm>
            <a:off x="6923831" y="4009242"/>
            <a:ext cx="5469037" cy="1585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79"/>
              </a:lnSpc>
              <a:spcBef>
                <a:spcPct val="0"/>
              </a:spcBef>
            </a:pPr>
            <a:r>
              <a:rPr lang="en-US" sz="9199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Questions?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36773" y="6631151"/>
            <a:ext cx="15843154" cy="1420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2"/>
              </a:lnSpc>
              <a:spcBef>
                <a:spcPct val="0"/>
              </a:spcBef>
            </a:pPr>
            <a:r>
              <a:rPr lang="en-US" sz="4073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Thank you for your time and interest in AERISCA. We’re now open to any questions you may have or further clarifications you'd like.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6450754"/>
            <a:chOff x="0" y="0"/>
            <a:chExt cx="2510654" cy="8855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10654" cy="885587"/>
            </a:xfrm>
            <a:custGeom>
              <a:avLst/>
              <a:gdLst/>
              <a:ahLst/>
              <a:cxnLst/>
              <a:rect l="l" t="t" r="r" b="b"/>
              <a:pathLst>
                <a:path w="2510654" h="885587">
                  <a:moveTo>
                    <a:pt x="0" y="0"/>
                  </a:moveTo>
                  <a:lnTo>
                    <a:pt x="2510654" y="0"/>
                  </a:lnTo>
                  <a:lnTo>
                    <a:pt x="2510654" y="885587"/>
                  </a:lnTo>
                  <a:lnTo>
                    <a:pt x="0" y="885587"/>
                  </a:lnTo>
                  <a:close/>
                </a:path>
              </a:pathLst>
            </a:custGeom>
            <a:solidFill>
              <a:srgbClr val="F2F4F3"/>
            </a:solidFill>
            <a:ln w="12700">
              <a:noFill/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5242166" y="369249"/>
            <a:ext cx="6735283" cy="1318901"/>
            <a:chOff x="0" y="0"/>
            <a:chExt cx="1664725" cy="3259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4725" cy="325986"/>
            </a:xfrm>
            <a:custGeom>
              <a:avLst/>
              <a:gdLst/>
              <a:ahLst/>
              <a:cxnLst/>
              <a:rect l="l" t="t" r="r" b="b"/>
              <a:pathLst>
                <a:path w="1664725" h="325986">
                  <a:moveTo>
                    <a:pt x="0" y="0"/>
                  </a:moveTo>
                  <a:lnTo>
                    <a:pt x="1664725" y="0"/>
                  </a:lnTo>
                  <a:lnTo>
                    <a:pt x="1664725" y="325986"/>
                  </a:lnTo>
                  <a:lnTo>
                    <a:pt x="0" y="325986"/>
                  </a:lnTo>
                  <a:close/>
                </a:path>
              </a:pathLst>
            </a:custGeom>
            <a:blipFill>
              <a:blip r:embed="rId2"/>
              <a:stretch>
                <a:fillRect t="-205336" b="-205336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500600" y="2673051"/>
            <a:ext cx="14688280" cy="2702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4"/>
              </a:lnSpc>
            </a:pPr>
            <a:endParaRPr/>
          </a:p>
          <a:p>
            <a:pPr algn="ctr">
              <a:lnSpc>
                <a:spcPts val="4344"/>
              </a:lnSpc>
            </a:pPr>
            <a:r>
              <a:rPr lang="en-US" sz="3103">
                <a:solidFill>
                  <a:srgbClr val="000000"/>
                </a:solidFill>
                <a:latin typeface="Ovo"/>
                <a:ea typeface="Ovo"/>
                <a:cs typeface="Ovo"/>
                <a:sym typeface="Ovo"/>
              </a:rPr>
              <a:t>AERISCA is an innovative polo shirt that adapts to your body temperature and external conditions, ensuring optimal comfort throughout the day. Experience the future of clothing with smart, temperature-regulating technology.</a:t>
            </a:r>
          </a:p>
          <a:p>
            <a:pPr algn="ctr">
              <a:lnSpc>
                <a:spcPts val="4344"/>
              </a:lnSpc>
              <a:spcBef>
                <a:spcPct val="0"/>
              </a:spcBef>
            </a:pPr>
            <a:endParaRPr lang="en-US" sz="3103">
              <a:solidFill>
                <a:srgbClr val="000000"/>
              </a:solidFill>
              <a:latin typeface="Ovo"/>
              <a:ea typeface="Ovo"/>
              <a:cs typeface="Ovo"/>
              <a:sym typeface="Ov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786861" y="5799311"/>
            <a:ext cx="12115756" cy="279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A2241"/>
                </a:solidFill>
                <a:latin typeface="Radley"/>
                <a:ea typeface="Radley"/>
                <a:cs typeface="Radley"/>
                <a:sym typeface="Radley"/>
              </a:rPr>
              <a:t>Mission: To revolutionize clothing by integrating adaptive temperature-regulating technology into everyday wear.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1A2241"/>
                </a:solidFill>
                <a:latin typeface="Radley"/>
                <a:ea typeface="Radley"/>
                <a:cs typeface="Radley"/>
                <a:sym typeface="Radley"/>
              </a:rPr>
              <a:t>Goal: To deliver comfort, style, and innovation with AERISCA polo shirts that adapt to body heat and environmental conditions.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1A2241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0424" y="612531"/>
            <a:ext cx="4161551" cy="416155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86034" y="0"/>
                  </a:moveTo>
                  <a:lnTo>
                    <a:pt x="626766" y="0"/>
                  </a:lnTo>
                  <a:cubicBezTo>
                    <a:pt x="676105" y="0"/>
                    <a:pt x="723424" y="19600"/>
                    <a:pt x="758312" y="54488"/>
                  </a:cubicBezTo>
                  <a:cubicBezTo>
                    <a:pt x="793200" y="89376"/>
                    <a:pt x="812800" y="136695"/>
                    <a:pt x="812800" y="186034"/>
                  </a:cubicBezTo>
                  <a:lnTo>
                    <a:pt x="812800" y="626766"/>
                  </a:lnTo>
                  <a:cubicBezTo>
                    <a:pt x="812800" y="676105"/>
                    <a:pt x="793200" y="723424"/>
                    <a:pt x="758312" y="758312"/>
                  </a:cubicBezTo>
                  <a:cubicBezTo>
                    <a:pt x="723424" y="793200"/>
                    <a:pt x="676105" y="812800"/>
                    <a:pt x="626766" y="812800"/>
                  </a:cubicBezTo>
                  <a:lnTo>
                    <a:pt x="186034" y="812800"/>
                  </a:lnTo>
                  <a:cubicBezTo>
                    <a:pt x="136695" y="812800"/>
                    <a:pt x="89376" y="793200"/>
                    <a:pt x="54488" y="758312"/>
                  </a:cubicBezTo>
                  <a:cubicBezTo>
                    <a:pt x="19600" y="723424"/>
                    <a:pt x="0" y="676105"/>
                    <a:pt x="0" y="626766"/>
                  </a:cubicBezTo>
                  <a:lnTo>
                    <a:pt x="0" y="186034"/>
                  </a:lnTo>
                  <a:cubicBezTo>
                    <a:pt x="0" y="136695"/>
                    <a:pt x="19600" y="89376"/>
                    <a:pt x="54488" y="54488"/>
                  </a:cubicBezTo>
                  <a:cubicBezTo>
                    <a:pt x="89376" y="19600"/>
                    <a:pt x="136695" y="0"/>
                    <a:pt x="186034" y="0"/>
                  </a:cubicBezTo>
                  <a:close/>
                </a:path>
              </a:pathLst>
            </a:custGeom>
            <a:blipFill>
              <a:blip r:embed="rId2"/>
              <a:stretch>
                <a:fillRect t="-16666" b="-16666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610424" y="5367945"/>
            <a:ext cx="4161551" cy="416155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86034" y="0"/>
                  </a:moveTo>
                  <a:lnTo>
                    <a:pt x="626766" y="0"/>
                  </a:lnTo>
                  <a:cubicBezTo>
                    <a:pt x="676105" y="0"/>
                    <a:pt x="723424" y="19600"/>
                    <a:pt x="758312" y="54488"/>
                  </a:cubicBezTo>
                  <a:cubicBezTo>
                    <a:pt x="793200" y="89376"/>
                    <a:pt x="812800" y="136695"/>
                    <a:pt x="812800" y="186034"/>
                  </a:cubicBezTo>
                  <a:lnTo>
                    <a:pt x="812800" y="626766"/>
                  </a:lnTo>
                  <a:cubicBezTo>
                    <a:pt x="812800" y="676105"/>
                    <a:pt x="793200" y="723424"/>
                    <a:pt x="758312" y="758312"/>
                  </a:cubicBezTo>
                  <a:cubicBezTo>
                    <a:pt x="723424" y="793200"/>
                    <a:pt x="676105" y="812800"/>
                    <a:pt x="626766" y="812800"/>
                  </a:cubicBezTo>
                  <a:lnTo>
                    <a:pt x="186034" y="812800"/>
                  </a:lnTo>
                  <a:cubicBezTo>
                    <a:pt x="136695" y="812800"/>
                    <a:pt x="89376" y="793200"/>
                    <a:pt x="54488" y="758312"/>
                  </a:cubicBezTo>
                  <a:cubicBezTo>
                    <a:pt x="19600" y="723424"/>
                    <a:pt x="0" y="676105"/>
                    <a:pt x="0" y="626766"/>
                  </a:cubicBezTo>
                  <a:lnTo>
                    <a:pt x="0" y="186034"/>
                  </a:lnTo>
                  <a:cubicBezTo>
                    <a:pt x="0" y="136695"/>
                    <a:pt x="19600" y="89376"/>
                    <a:pt x="54488" y="54488"/>
                  </a:cubicBezTo>
                  <a:cubicBezTo>
                    <a:pt x="89376" y="19600"/>
                    <a:pt x="136695" y="0"/>
                    <a:pt x="186034" y="0"/>
                  </a:cubicBezTo>
                  <a:close/>
                </a:path>
              </a:pathLst>
            </a:custGeom>
            <a:blipFill>
              <a:blip r:embed="rId3"/>
              <a:stretch>
                <a:fillRect t="-16747" b="-16747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5727252" y="0"/>
            <a:ext cx="12560748" cy="10287000"/>
            <a:chOff x="0" y="0"/>
            <a:chExt cx="1945989" cy="15937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45989" cy="1593725"/>
            </a:xfrm>
            <a:custGeom>
              <a:avLst/>
              <a:gdLst/>
              <a:ahLst/>
              <a:cxnLst/>
              <a:rect l="l" t="t" r="r" b="b"/>
              <a:pathLst>
                <a:path w="1945989" h="1593725">
                  <a:moveTo>
                    <a:pt x="0" y="0"/>
                  </a:moveTo>
                  <a:lnTo>
                    <a:pt x="1945989" y="0"/>
                  </a:lnTo>
                  <a:lnTo>
                    <a:pt x="1945989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4F5D69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8" name="TextBox 8"/>
          <p:cNvSpPr txBox="1"/>
          <p:nvPr/>
        </p:nvSpPr>
        <p:spPr>
          <a:xfrm>
            <a:off x="5727252" y="1042719"/>
            <a:ext cx="12055753" cy="8215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9625" lvl="1" indent="-339812" algn="l">
              <a:lnSpc>
                <a:spcPts val="4407"/>
              </a:lnSpc>
              <a:spcBef>
                <a:spcPct val="0"/>
              </a:spcBef>
              <a:buFont typeface="Arial"/>
              <a:buChar char="•"/>
            </a:pPr>
            <a:r>
              <a:rPr lang="en-US" sz="3147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Extreme Weather Discomfort: People struggle with discomfort caused by extreme temperatures, whether it's too hot or too cold.</a:t>
            </a:r>
          </a:p>
          <a:p>
            <a:pPr algn="l">
              <a:lnSpc>
                <a:spcPts val="4407"/>
              </a:lnSpc>
              <a:spcBef>
                <a:spcPct val="0"/>
              </a:spcBef>
            </a:pPr>
            <a:endParaRPr lang="en-US" sz="3147">
              <a:solidFill>
                <a:srgbClr val="F2F4F3"/>
              </a:solidFill>
              <a:latin typeface="Radley"/>
              <a:ea typeface="Radley"/>
              <a:cs typeface="Radley"/>
              <a:sym typeface="Radley"/>
            </a:endParaRPr>
          </a:p>
          <a:p>
            <a:pPr marL="679625" lvl="1" indent="-339812" algn="l">
              <a:lnSpc>
                <a:spcPts val="4407"/>
              </a:lnSpc>
              <a:spcBef>
                <a:spcPct val="0"/>
              </a:spcBef>
              <a:buFont typeface="Arial"/>
              <a:buChar char="•"/>
            </a:pPr>
            <a:r>
              <a:rPr lang="en-US" sz="3147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Inconvenience of Layering: Traditional clothing requires multiple layers to adjust to changing temperatures, leading to bulkiness and discomfort.</a:t>
            </a:r>
          </a:p>
          <a:p>
            <a:pPr algn="l">
              <a:lnSpc>
                <a:spcPts val="4407"/>
              </a:lnSpc>
              <a:spcBef>
                <a:spcPct val="0"/>
              </a:spcBef>
            </a:pPr>
            <a:endParaRPr lang="en-US" sz="3147">
              <a:solidFill>
                <a:srgbClr val="F2F4F3"/>
              </a:solidFill>
              <a:latin typeface="Radley"/>
              <a:ea typeface="Radley"/>
              <a:cs typeface="Radley"/>
              <a:sym typeface="Radley"/>
            </a:endParaRPr>
          </a:p>
          <a:p>
            <a:pPr marL="679625" lvl="1" indent="-339812" algn="l">
              <a:lnSpc>
                <a:spcPts val="4407"/>
              </a:lnSpc>
              <a:spcBef>
                <a:spcPct val="0"/>
              </a:spcBef>
              <a:buFont typeface="Arial"/>
              <a:buChar char="•"/>
            </a:pPr>
            <a:r>
              <a:rPr lang="en-US" sz="3147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Lack of Adaptable Clothing: There is a gap in the market for clothing that adjusts to both body temperature and external weather conditions.</a:t>
            </a:r>
          </a:p>
          <a:p>
            <a:pPr algn="l">
              <a:lnSpc>
                <a:spcPts val="4407"/>
              </a:lnSpc>
              <a:spcBef>
                <a:spcPct val="0"/>
              </a:spcBef>
            </a:pPr>
            <a:endParaRPr lang="en-US" sz="3147">
              <a:solidFill>
                <a:srgbClr val="F2F4F3"/>
              </a:solidFill>
              <a:latin typeface="Radley"/>
              <a:ea typeface="Radley"/>
              <a:cs typeface="Radley"/>
              <a:sym typeface="Radley"/>
            </a:endParaRPr>
          </a:p>
          <a:p>
            <a:pPr marL="679625" lvl="1" indent="-339812" algn="l">
              <a:lnSpc>
                <a:spcPts val="4407"/>
              </a:lnSpc>
              <a:spcBef>
                <a:spcPct val="0"/>
              </a:spcBef>
              <a:buFont typeface="Arial"/>
              <a:buChar char="•"/>
            </a:pPr>
            <a:r>
              <a:rPr lang="en-US" sz="3147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Need for All-in-One Solution: Consumers need an innovative, all-in-one clothing solution that ensures comfort in any environment without the hassle of constant adjustments. </a:t>
            </a:r>
          </a:p>
          <a:p>
            <a:pPr algn="l">
              <a:lnSpc>
                <a:spcPts val="4407"/>
              </a:lnSpc>
              <a:spcBef>
                <a:spcPct val="0"/>
              </a:spcBef>
            </a:pPr>
            <a:endParaRPr lang="en-US" sz="3147">
              <a:solidFill>
                <a:srgbClr val="F2F4F3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833290" cy="1593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33290" cy="1593725"/>
            </a:xfrm>
            <a:custGeom>
              <a:avLst/>
              <a:gdLst/>
              <a:ahLst/>
              <a:cxnLst/>
              <a:rect l="l" t="t" r="r" b="b"/>
              <a:pathLst>
                <a:path w="2833290" h="1593725">
                  <a:moveTo>
                    <a:pt x="0" y="0"/>
                  </a:moveTo>
                  <a:lnTo>
                    <a:pt x="2833290" y="0"/>
                  </a:lnTo>
                  <a:lnTo>
                    <a:pt x="2833290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t="-101" b="-101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833290" cy="15937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33290" cy="1593725"/>
            </a:xfrm>
            <a:custGeom>
              <a:avLst/>
              <a:gdLst/>
              <a:ahLst/>
              <a:cxnLst/>
              <a:rect l="l" t="t" r="r" b="b"/>
              <a:pathLst>
                <a:path w="2833290" h="1593725">
                  <a:moveTo>
                    <a:pt x="0" y="0"/>
                  </a:moveTo>
                  <a:lnTo>
                    <a:pt x="2833290" y="0"/>
                  </a:lnTo>
                  <a:lnTo>
                    <a:pt x="2833290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000000">
                <a:alpha val="28627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6" name="TextBox 6"/>
          <p:cNvSpPr txBox="1"/>
          <p:nvPr/>
        </p:nvSpPr>
        <p:spPr>
          <a:xfrm>
            <a:off x="4572000" y="291782"/>
            <a:ext cx="9144000" cy="1311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39"/>
              </a:lnSpc>
              <a:spcBef>
                <a:spcPct val="0"/>
              </a:spcBef>
            </a:pPr>
            <a:r>
              <a:rPr lang="en-US" sz="7599">
                <a:solidFill>
                  <a:srgbClr val="FFFFFF"/>
                </a:solidFill>
                <a:latin typeface="Dream Avenue"/>
                <a:ea typeface="Dream Avenue"/>
                <a:cs typeface="Dream Avenue"/>
                <a:sym typeface="Dream Avenue"/>
              </a:rPr>
              <a:t>OUR SOLUTION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712252"/>
            <a:ext cx="11210623" cy="2983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7"/>
              </a:lnSpc>
            </a:pPr>
            <a:r>
              <a:rPr lang="en-US" sz="3397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Adapts to extreme weather conditions by regulating temperature based on body heat and the environment, ensuring all-day comfort.</a:t>
            </a:r>
          </a:p>
          <a:p>
            <a:pPr algn="just">
              <a:lnSpc>
                <a:spcPts val="3907"/>
              </a:lnSpc>
            </a:pPr>
            <a:r>
              <a:rPr lang="en-US" sz="3397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Eliminates the inconvenience of layering by providing a single solution for varying temperatures.</a:t>
            </a:r>
          </a:p>
          <a:p>
            <a:pPr algn="just">
              <a:lnSpc>
                <a:spcPts val="3907"/>
              </a:lnSpc>
            </a:pPr>
            <a:endParaRPr lang="en-US" sz="3397">
              <a:solidFill>
                <a:srgbClr val="F2F4F3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48677" y="6555741"/>
            <a:ext cx="11210623" cy="2980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Addresses the lack of adaptable clothing with innovative, temperature-responsive fabric technology.</a:t>
            </a:r>
          </a:p>
          <a:p>
            <a:pPr algn="r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Offers a versatile and stylish option for everyday wear, solving the need for an all-in-one clothing solution.</a:t>
            </a:r>
          </a:p>
          <a:p>
            <a:pPr algn="r">
              <a:lnSpc>
                <a:spcPts val="4760"/>
              </a:lnSpc>
              <a:spcBef>
                <a:spcPct val="0"/>
              </a:spcBef>
            </a:pPr>
            <a:endParaRPr lang="en-US" sz="3400">
              <a:solidFill>
                <a:srgbClr val="FFFFFF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1645" y="5849953"/>
            <a:ext cx="3408347" cy="340834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38495" r="-38495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6859296" y="6040868"/>
            <a:ext cx="3408347" cy="3408347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38461" r="-38461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2426946" y="5849953"/>
            <a:ext cx="3408347" cy="340834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38461" r="-38461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4699992" y="249238"/>
            <a:ext cx="8888016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Dream Avenue"/>
                <a:ea typeface="Dream Avenue"/>
                <a:cs typeface="Dream Avenue"/>
                <a:sym typeface="Dream Avenue"/>
              </a:rPr>
              <a:t>Market Opportunity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275953"/>
            <a:ext cx="16230600" cy="3069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 i="1">
                <a:solidFill>
                  <a:srgbClr val="000000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Target Market:</a:t>
            </a:r>
            <a:r>
              <a:rPr lang="en-US" sz="29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Ideal customers include active professionals, sports enthusiasts, frequent travelers, and individuals seeking comfortable, innovative clothing for everyday use.</a:t>
            </a:r>
          </a:p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 i="1">
                <a:solidFill>
                  <a:srgbClr val="000000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Market Size:</a:t>
            </a:r>
            <a:r>
              <a:rPr lang="en-US" sz="29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The global apparel market is projected to reach $2.5 trillion by 2027, with the smart clothing segment growing at a CAGR of 24%.</a:t>
            </a:r>
          </a:p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 i="1">
                <a:solidFill>
                  <a:srgbClr val="000000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Growth Potential</a:t>
            </a:r>
            <a:r>
              <a:rPr lang="en-US" sz="29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: Increasing consumer demand for wearable technology and multifunctional clothing creates a significant opportunity for AERISCA.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713937"/>
            <a:ext cx="18288000" cy="4573063"/>
            <a:chOff x="0" y="0"/>
            <a:chExt cx="2968229" cy="7422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8229" cy="742230"/>
            </a:xfrm>
            <a:custGeom>
              <a:avLst/>
              <a:gdLst/>
              <a:ahLst/>
              <a:cxnLst/>
              <a:rect l="l" t="t" r="r" b="b"/>
              <a:pathLst>
                <a:path w="2968229" h="742230">
                  <a:moveTo>
                    <a:pt x="0" y="0"/>
                  </a:moveTo>
                  <a:lnTo>
                    <a:pt x="2968229" y="0"/>
                  </a:lnTo>
                  <a:lnTo>
                    <a:pt x="2968229" y="742230"/>
                  </a:lnTo>
                  <a:lnTo>
                    <a:pt x="0" y="742230"/>
                  </a:lnTo>
                  <a:close/>
                </a:path>
              </a:pathLst>
            </a:custGeom>
            <a:blipFill>
              <a:blip r:embed="rId2"/>
              <a:stretch>
                <a:fillRect t="-62701" b="-62701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752008" y="914400"/>
            <a:ext cx="16230600" cy="4093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98"/>
              </a:lnSpc>
            </a:pPr>
            <a:r>
              <a:rPr lang="en-US" sz="2900" i="1">
                <a:solidFill>
                  <a:srgbClr val="000000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Industry Trends: </a:t>
            </a:r>
            <a:r>
              <a:rPr lang="en-US" sz="29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Rising focus on sustainable fashion, wearable technology integration, and all-weather apparel aligns with AERISCA's features</a:t>
            </a:r>
            <a:r>
              <a:rPr lang="en-US" sz="2900" i="1">
                <a:solidFill>
                  <a:srgbClr val="000000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.</a:t>
            </a:r>
          </a:p>
          <a:p>
            <a:pPr algn="l">
              <a:lnSpc>
                <a:spcPts val="4698"/>
              </a:lnSpc>
            </a:pPr>
            <a:r>
              <a:rPr lang="en-US" sz="2900" i="1">
                <a:solidFill>
                  <a:srgbClr val="000000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Competitive Landscape: </a:t>
            </a:r>
            <a:r>
              <a:rPr lang="en-US" sz="29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While traditional clothing brands dominate, AERISCA stands out with its self-regulating temperature technology, offering a unique, all-in-one solution.</a:t>
            </a:r>
          </a:p>
          <a:p>
            <a:pPr algn="l">
              <a:lnSpc>
                <a:spcPts val="4698"/>
              </a:lnSpc>
            </a:pPr>
            <a:r>
              <a:rPr lang="en-US" sz="2900" i="1">
                <a:solidFill>
                  <a:srgbClr val="000000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Unique Selling Proposition (USP):</a:t>
            </a:r>
            <a:r>
              <a:rPr lang="en-US" sz="290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 Combines advanced temperature-regulating innovation with style and versatility, addressing a gap in the market for adaptable clothing.</a:t>
            </a:r>
          </a:p>
          <a:p>
            <a:pPr algn="l">
              <a:lnSpc>
                <a:spcPts val="4698"/>
              </a:lnSpc>
            </a:pPr>
            <a:endParaRPr lang="en-US" sz="2900">
              <a:solidFill>
                <a:srgbClr val="000000"/>
              </a:solidFill>
              <a:latin typeface="Radley"/>
              <a:ea typeface="Radley"/>
              <a:cs typeface="Radley"/>
              <a:sym typeface="Radle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909" t="-22737" r="-923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3824" y="788988"/>
            <a:ext cx="821451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  <a:spcBef>
                <a:spcPct val="0"/>
              </a:spcBef>
            </a:pPr>
            <a:r>
              <a:rPr lang="en-US" sz="8499">
                <a:solidFill>
                  <a:srgbClr val="000000"/>
                </a:solidFill>
                <a:latin typeface="Dream Avenue"/>
                <a:ea typeface="Dream Avenue"/>
                <a:cs typeface="Dream Avenue"/>
                <a:sym typeface="Dream Avenue"/>
              </a:rPr>
              <a:t>See It to Believe It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373497" y="2495652"/>
            <a:ext cx="3885803" cy="629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Lightweight Fabric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92180" y="5370095"/>
            <a:ext cx="5351820" cy="1413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702"/>
              </a:lnSpc>
            </a:pPr>
            <a:r>
              <a:rPr lang="en-US" sz="4073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Temperature </a:t>
            </a:r>
          </a:p>
          <a:p>
            <a:pPr algn="r">
              <a:lnSpc>
                <a:spcPts val="5702"/>
              </a:lnSpc>
              <a:spcBef>
                <a:spcPct val="0"/>
              </a:spcBef>
            </a:pPr>
            <a:r>
              <a:rPr lang="en-US" sz="4073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Responsive Technology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88314" y="3716123"/>
            <a:ext cx="3212703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Fit-to-Body Design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50001" y="8258880"/>
            <a:ext cx="4828480" cy="737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4"/>
              </a:lnSpc>
              <a:spcBef>
                <a:spcPct val="0"/>
              </a:spcBef>
            </a:pPr>
            <a:r>
              <a:rPr lang="en-US" sz="4367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Breathable Material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33331" y="4130461"/>
            <a:ext cx="3551238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Moisture-Wicking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50001" y="3166847"/>
            <a:ext cx="2734568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Wrinkle-Free: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86618" y="4777629"/>
            <a:ext cx="5335812" cy="712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6"/>
              </a:lnSpc>
              <a:spcBef>
                <a:spcPct val="0"/>
              </a:spcBef>
            </a:pPr>
            <a:r>
              <a:rPr lang="en-US" sz="4183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All-Weather Versatility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373497" y="8296516"/>
            <a:ext cx="3312848" cy="662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3"/>
              </a:lnSpc>
              <a:spcBef>
                <a:spcPct val="0"/>
              </a:spcBef>
            </a:pPr>
            <a:r>
              <a:rPr lang="en-US" sz="3880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Odor-Resistant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2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30194" y="1028700"/>
            <a:ext cx="807312" cy="80731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t="-2287" b="-2287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6478939" y="1028700"/>
            <a:ext cx="780361" cy="78036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39887" r="-39887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5404206" y="1001750"/>
            <a:ext cx="807312" cy="80731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028700" y="895350"/>
            <a:ext cx="5745262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F2F4F3"/>
                </a:solidFill>
                <a:latin typeface="Dream Avenue"/>
                <a:ea typeface="Dream Avenue"/>
                <a:cs typeface="Dream Avenue"/>
                <a:sym typeface="Dream Avenue"/>
              </a:rPr>
              <a:t>Revenue Model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210669"/>
            <a:ext cx="15182818" cy="7443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2"/>
              </a:lnSpc>
            </a:pPr>
            <a:r>
              <a:rPr lang="en-US" sz="2299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Revenue Streams:</a:t>
            </a:r>
          </a:p>
          <a:p>
            <a:pPr marL="496569" lvl="1" indent="-248284" algn="l">
              <a:lnSpc>
                <a:spcPts val="3702"/>
              </a:lnSpc>
              <a:buFont typeface="Arial"/>
              <a:buChar char="•"/>
            </a:pPr>
            <a:r>
              <a:rPr lang="en-US" sz="2299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Direct sales through the official e-commerce website for a streamlined shopping experience.</a:t>
            </a:r>
          </a:p>
          <a:p>
            <a:pPr marL="496569" lvl="1" indent="-248284" algn="l">
              <a:lnSpc>
                <a:spcPts val="3702"/>
              </a:lnSpc>
              <a:buFont typeface="Arial"/>
              <a:buChar char="•"/>
            </a:pPr>
            <a:r>
              <a:rPr lang="en-US" sz="2299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Online marketplace partnerships with platforms like Amazon and Flipkart to broaden reach.</a:t>
            </a:r>
          </a:p>
          <a:p>
            <a:pPr marL="496569" lvl="1" indent="-248284" algn="l">
              <a:lnSpc>
                <a:spcPts val="3702"/>
              </a:lnSpc>
              <a:buFont typeface="Arial"/>
              <a:buChar char="•"/>
            </a:pPr>
            <a:r>
              <a:rPr lang="en-US" sz="2299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Retail partnerships with premium clothing outlets in metro cities to target offline shoppers.</a:t>
            </a:r>
          </a:p>
          <a:p>
            <a:pPr marL="496569" lvl="1" indent="-248284" algn="l">
              <a:lnSpc>
                <a:spcPts val="3702"/>
              </a:lnSpc>
              <a:buFont typeface="Arial"/>
              <a:buChar char="•"/>
            </a:pPr>
            <a:r>
              <a:rPr lang="en-US" sz="2299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Bulk orders for corporate uniforms or specialized industries (e.g., fitness centers, hospitality).</a:t>
            </a:r>
          </a:p>
          <a:p>
            <a:pPr algn="l">
              <a:lnSpc>
                <a:spcPts val="3702"/>
              </a:lnSpc>
            </a:pPr>
            <a:r>
              <a:rPr lang="en-US" sz="2299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Pricing Strategy:</a:t>
            </a:r>
          </a:p>
          <a:p>
            <a:pPr marL="496569" lvl="1" indent="-248284" algn="l">
              <a:lnSpc>
                <a:spcPts val="3702"/>
              </a:lnSpc>
              <a:buFont typeface="Arial"/>
              <a:buChar char="•"/>
            </a:pPr>
            <a:r>
              <a:rPr lang="en-US" sz="2299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Positioned as a premium product at ₹3,500 per unit, emphasizing quality, innovation, and functionality.</a:t>
            </a:r>
          </a:p>
          <a:p>
            <a:pPr marL="496569" lvl="1" indent="-248284" algn="l">
              <a:lnSpc>
                <a:spcPts val="3702"/>
              </a:lnSpc>
              <a:buFont typeface="Arial"/>
              <a:buChar char="•"/>
            </a:pPr>
            <a:r>
              <a:rPr lang="en-US" sz="2299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Seasonal discounts and bundle offers to attract early adopters and encourage repeat purchases.</a:t>
            </a:r>
          </a:p>
          <a:p>
            <a:pPr marL="496569" lvl="1" indent="-248284" algn="l">
              <a:lnSpc>
                <a:spcPts val="3702"/>
              </a:lnSpc>
              <a:buFont typeface="Arial"/>
              <a:buChar char="•"/>
            </a:pPr>
            <a:r>
              <a:rPr lang="en-US" sz="2299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Referral programs offering discounts for customer advocacy.</a:t>
            </a:r>
          </a:p>
          <a:p>
            <a:pPr algn="l">
              <a:lnSpc>
                <a:spcPts val="3702"/>
              </a:lnSpc>
            </a:pPr>
            <a:r>
              <a:rPr lang="en-US" sz="2299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Collaboration Opportunities:</a:t>
            </a:r>
          </a:p>
          <a:p>
            <a:pPr marL="496569" lvl="1" indent="-248284" algn="l">
              <a:lnSpc>
                <a:spcPts val="3702"/>
              </a:lnSpc>
              <a:buFont typeface="Arial"/>
              <a:buChar char="•"/>
            </a:pPr>
            <a:r>
              <a:rPr lang="en-US" sz="2299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Licensing partnerships with sports or outdoor brands to co-develop thermo-regulating clothing.</a:t>
            </a:r>
          </a:p>
          <a:p>
            <a:pPr marL="496569" lvl="1" indent="-248284" algn="l">
              <a:lnSpc>
                <a:spcPts val="3702"/>
              </a:lnSpc>
              <a:buFont typeface="Arial"/>
              <a:buChar char="•"/>
            </a:pPr>
            <a:r>
              <a:rPr lang="en-US" sz="2299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Brand collaborations with influencers and fitness communities for exclusive campaigns and designs.</a:t>
            </a:r>
          </a:p>
          <a:p>
            <a:pPr algn="l">
              <a:lnSpc>
                <a:spcPts val="3702"/>
              </a:lnSpc>
            </a:pPr>
            <a:r>
              <a:rPr lang="en-US" sz="2299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Subscription Model (Future Scope):</a:t>
            </a:r>
          </a:p>
          <a:p>
            <a:pPr marL="496569" lvl="1" indent="-248284" algn="l">
              <a:lnSpc>
                <a:spcPts val="3702"/>
              </a:lnSpc>
              <a:buFont typeface="Arial"/>
              <a:buChar char="•"/>
            </a:pPr>
            <a:r>
              <a:rPr lang="en-US" sz="2299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Monthly or seasonal subscription plans offering new designs or exclusive features.</a:t>
            </a:r>
          </a:p>
          <a:p>
            <a:pPr algn="l">
              <a:lnSpc>
                <a:spcPts val="3702"/>
              </a:lnSpc>
            </a:pPr>
            <a:r>
              <a:rPr lang="en-US" sz="2299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Upselling and Cross-Selling:</a:t>
            </a:r>
          </a:p>
          <a:p>
            <a:pPr marL="496569" lvl="1" indent="-248284" algn="l">
              <a:lnSpc>
                <a:spcPts val="3702"/>
              </a:lnSpc>
              <a:buFont typeface="Arial"/>
              <a:buChar char="•"/>
            </a:pPr>
            <a:r>
              <a:rPr lang="en-US" sz="2299">
                <a:solidFill>
                  <a:srgbClr val="F2F4F3"/>
                </a:solidFill>
                <a:latin typeface="Radley"/>
                <a:ea typeface="Radley"/>
                <a:cs typeface="Radley"/>
                <a:sym typeface="Radley"/>
              </a:rPr>
              <a:t>Complementary products like temperature-regulating accessories (scarves, caps) for additional revenue streams.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569105"/>
            <a:ext cx="18293999" cy="4717895"/>
            <a:chOff x="0" y="0"/>
            <a:chExt cx="2834219" cy="7309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34219" cy="730925"/>
            </a:xfrm>
            <a:custGeom>
              <a:avLst/>
              <a:gdLst/>
              <a:ahLst/>
              <a:cxnLst/>
              <a:rect l="l" t="t" r="r" b="b"/>
              <a:pathLst>
                <a:path w="2834219" h="730925">
                  <a:moveTo>
                    <a:pt x="0" y="0"/>
                  </a:moveTo>
                  <a:lnTo>
                    <a:pt x="2834219" y="0"/>
                  </a:lnTo>
                  <a:lnTo>
                    <a:pt x="2834219" y="730925"/>
                  </a:lnTo>
                  <a:lnTo>
                    <a:pt x="0" y="730925"/>
                  </a:lnTo>
                  <a:close/>
                </a:path>
              </a:pathLst>
            </a:custGeom>
            <a:solidFill>
              <a:srgbClr val="F2F4F3"/>
            </a:solidFill>
            <a:ln w="12700">
              <a:noFill/>
            </a:ln>
          </p:spPr>
        </p:sp>
      </p:grpSp>
      <p:sp>
        <p:nvSpPr>
          <p:cNvPr id="4" name="TextBox 4"/>
          <p:cNvSpPr txBox="1"/>
          <p:nvPr/>
        </p:nvSpPr>
        <p:spPr>
          <a:xfrm>
            <a:off x="505794" y="365125"/>
            <a:ext cx="9469153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Dream Avenue"/>
                <a:ea typeface="Dream Avenue"/>
                <a:cs typeface="Dream Avenue"/>
                <a:sym typeface="Dream Avenue"/>
              </a:rPr>
              <a:t>Go-to-Market Strategy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91952" y="8538048"/>
            <a:ext cx="9282996" cy="128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Social media campaigns on Instagram, Facebook, and YouTube.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Influencer partnerships to promote thermo-regulating features.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Targeted ads to reach activewear and eco-conscious consumers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658598" y="2223369"/>
            <a:ext cx="4600702" cy="7419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74"/>
              </a:lnSpc>
            </a:pPr>
            <a:r>
              <a:rPr lang="en-US" sz="2499">
                <a:solidFill>
                  <a:srgbClr val="1A2241"/>
                </a:solidFill>
                <a:latin typeface="Radley"/>
                <a:ea typeface="Radley"/>
                <a:cs typeface="Radley"/>
                <a:sym typeface="Radley"/>
              </a:rPr>
              <a:t>      Distribution Channels:</a:t>
            </a:r>
          </a:p>
          <a:p>
            <a:pPr marL="539749" lvl="1" indent="-269875" algn="l">
              <a:lnSpc>
                <a:spcPts val="4274"/>
              </a:lnSpc>
              <a:buFont typeface="Arial"/>
              <a:buChar char="•"/>
            </a:pPr>
            <a:r>
              <a:rPr lang="en-US" sz="2499">
                <a:solidFill>
                  <a:srgbClr val="1A2241"/>
                </a:solidFill>
                <a:latin typeface="Radley"/>
                <a:ea typeface="Radley"/>
                <a:cs typeface="Radley"/>
                <a:sym typeface="Radley"/>
              </a:rPr>
              <a:t>E-commerce via official website.</a:t>
            </a:r>
          </a:p>
          <a:p>
            <a:pPr marL="539749" lvl="1" indent="-269875" algn="l">
              <a:lnSpc>
                <a:spcPts val="4274"/>
              </a:lnSpc>
              <a:buFont typeface="Arial"/>
              <a:buChar char="•"/>
            </a:pPr>
            <a:r>
              <a:rPr lang="en-US" sz="2499">
                <a:solidFill>
                  <a:srgbClr val="1A2241"/>
                </a:solidFill>
                <a:latin typeface="Radley"/>
                <a:ea typeface="Radley"/>
                <a:cs typeface="Radley"/>
                <a:sym typeface="Radley"/>
              </a:rPr>
              <a:t>Retail partnerships with major outlets.</a:t>
            </a:r>
          </a:p>
          <a:p>
            <a:pPr marL="539749" lvl="1" indent="-269875" algn="l">
              <a:lnSpc>
                <a:spcPts val="4274"/>
              </a:lnSpc>
              <a:buFont typeface="Arial"/>
              <a:buChar char="•"/>
            </a:pPr>
            <a:r>
              <a:rPr lang="en-US" sz="2499">
                <a:solidFill>
                  <a:srgbClr val="1A2241"/>
                </a:solidFill>
                <a:latin typeface="Radley"/>
                <a:ea typeface="Radley"/>
                <a:cs typeface="Radley"/>
                <a:sym typeface="Radley"/>
              </a:rPr>
              <a:t>Direct-to-consumer model through pop-up events.</a:t>
            </a:r>
          </a:p>
          <a:p>
            <a:pPr algn="l">
              <a:lnSpc>
                <a:spcPts val="4274"/>
              </a:lnSpc>
            </a:pPr>
            <a:r>
              <a:rPr lang="en-US" sz="2499">
                <a:solidFill>
                  <a:srgbClr val="1A2241"/>
                </a:solidFill>
                <a:latin typeface="Radley"/>
                <a:ea typeface="Radley"/>
                <a:cs typeface="Radley"/>
                <a:sym typeface="Radley"/>
              </a:rPr>
              <a:t>       Launch Plans:</a:t>
            </a:r>
          </a:p>
          <a:p>
            <a:pPr marL="539749" lvl="1" indent="-269875" algn="l">
              <a:lnSpc>
                <a:spcPts val="4274"/>
              </a:lnSpc>
              <a:buFont typeface="Arial"/>
              <a:buChar char="•"/>
            </a:pPr>
            <a:r>
              <a:rPr lang="en-US" sz="2499">
                <a:solidFill>
                  <a:srgbClr val="1A2241"/>
                </a:solidFill>
                <a:latin typeface="Radley"/>
                <a:ea typeface="Radley"/>
                <a:cs typeface="Radley"/>
                <a:sym typeface="Radley"/>
              </a:rPr>
              <a:t>Timing: Summer for cooling feature, winter for warmth.</a:t>
            </a:r>
          </a:p>
          <a:p>
            <a:pPr marL="539749" lvl="1" indent="-269875" algn="l">
              <a:lnSpc>
                <a:spcPts val="4274"/>
              </a:lnSpc>
              <a:buFont typeface="Arial"/>
              <a:buChar char="•"/>
            </a:pPr>
            <a:r>
              <a:rPr lang="en-US" sz="2499">
                <a:solidFill>
                  <a:srgbClr val="1A2241"/>
                </a:solidFill>
                <a:latin typeface="Radley"/>
                <a:ea typeface="Radley"/>
                <a:cs typeface="Radley"/>
                <a:sym typeface="Radley"/>
              </a:rPr>
              <a:t>Target Markets: Urban professionals and active individuals.</a:t>
            </a:r>
          </a:p>
          <a:p>
            <a:pPr algn="l">
              <a:lnSpc>
                <a:spcPts val="4274"/>
              </a:lnSpc>
            </a:pPr>
            <a:r>
              <a:rPr lang="en-US" sz="2499">
                <a:solidFill>
                  <a:srgbClr val="1A2241"/>
                </a:solidFill>
                <a:latin typeface="Radley"/>
                <a:ea typeface="Radley"/>
                <a:cs typeface="Radley"/>
                <a:sym typeface="Radley"/>
              </a:rPr>
              <a:t>      </a:t>
            </a:r>
          </a:p>
        </p:txBody>
      </p:sp>
      <p:sp>
        <p:nvSpPr>
          <p:cNvPr id="7" name="Freeform 7"/>
          <p:cNvSpPr/>
          <p:nvPr/>
        </p:nvSpPr>
        <p:spPr>
          <a:xfrm>
            <a:off x="691952" y="1883171"/>
            <a:ext cx="11966645" cy="6369127"/>
          </a:xfrm>
          <a:custGeom>
            <a:avLst/>
            <a:gdLst/>
            <a:ahLst/>
            <a:cxnLst/>
            <a:rect l="l" t="t" r="r" b="b"/>
            <a:pathLst>
              <a:path w="11966645" h="6369127">
                <a:moveTo>
                  <a:pt x="0" y="0"/>
                </a:moveTo>
                <a:lnTo>
                  <a:pt x="11966646" y="0"/>
                </a:lnTo>
                <a:lnTo>
                  <a:pt x="11966646" y="6369127"/>
                </a:lnTo>
                <a:lnTo>
                  <a:pt x="0" y="636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77" b="-3077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1138</Words>
  <Application>Microsoft Office PowerPoint</Application>
  <PresentationFormat>Custom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Ovo</vt:lpstr>
      <vt:lpstr>Radley</vt:lpstr>
      <vt:lpstr>Radley Italics</vt:lpstr>
      <vt:lpstr>Dream Avenue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an image of a polo shirt (navy blue in color with a zip neck) the shirt is kept folded and sunlight is coming on it , with grey background and shadow, main focus should be on the shirt(shirt covering 80% of the image area)</dc:title>
  <cp:lastModifiedBy>TRIPTI KUMARI</cp:lastModifiedBy>
  <cp:revision>2</cp:revision>
  <dcterms:created xsi:type="dcterms:W3CDTF">2006-08-16T00:00:00Z</dcterms:created>
  <dcterms:modified xsi:type="dcterms:W3CDTF">2025-01-05T17:06:37Z</dcterms:modified>
  <dc:identifier>DAGbVX7aVFk</dc:identifier>
</cp:coreProperties>
</file>