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notesMasterIdLst>
    <p:notesMasterId r:id="rId14"/>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6" Type="http://schemas.openxmlformats.org/officeDocument/2006/relationships/slideLayout" Target="../slideLayouts/slideLayout1.xml"/><Relationship Id="rId7"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1-1.png"/><Relationship Id="rId3" Type="http://schemas.openxmlformats.org/officeDocument/2006/relationships/slideLayout" Target="../slideLayouts/slideLayout1.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2-1.png"/><Relationship Id="rId3" Type="http://schemas.openxmlformats.org/officeDocument/2006/relationships/slideLayout" Target="../slideLayouts/slideLayout1.xml"/><Relationship Id="rId4"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6" Type="http://schemas.openxmlformats.org/officeDocument/2006/relationships/slideLayout" Target="../slideLayouts/slideLayout1.xml"/><Relationship Id="rId7"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8-1.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9-1.png"/><Relationship Id="rId3" Type="http://schemas.openxmlformats.org/officeDocument/2006/relationships/slideLayout" Target="../slideLayouts/slideLayout1.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833199" y="2631877"/>
            <a:ext cx="7477601" cy="355402"/>
          </a:xfrm>
          <a:prstGeom prst="rect">
            <a:avLst/>
          </a:prstGeom>
          <a:noFill/>
          <a:ln/>
        </p:spPr>
        <p:txBody>
          <a:bodyPr wrap="none" rtlCol="0" anchor="t"/>
          <a:lstStyle/>
          <a:p>
            <a:pPr indent="0" marL="0">
              <a:lnSpc>
                <a:spcPts val="2799"/>
              </a:lnSpc>
              <a:buNone/>
            </a:pPr>
            <a:endParaRPr lang="en-US" sz="1750" dirty="0"/>
          </a:p>
        </p:txBody>
      </p:sp>
      <p:sp>
        <p:nvSpPr>
          <p:cNvPr id="5" name="Text 3"/>
          <p:cNvSpPr/>
          <p:nvPr/>
        </p:nvSpPr>
        <p:spPr>
          <a:xfrm>
            <a:off x="2978110" y="3209449"/>
            <a:ext cx="5332690" cy="833199"/>
          </a:xfrm>
          <a:prstGeom prst="rect">
            <a:avLst/>
          </a:prstGeom>
          <a:noFill/>
          <a:ln/>
        </p:spPr>
        <p:txBody>
          <a:bodyPr wrap="none" rtlCol="0" anchor="t"/>
          <a:lstStyle/>
          <a:p>
            <a:pPr algn="r" indent="0" marL="0">
              <a:lnSpc>
                <a:spcPts val="6561"/>
              </a:lnSpc>
              <a:buNone/>
            </a:pPr>
            <a:r>
              <a:rPr lang="en-US" sz="5249" dirty="0">
                <a:solidFill>
                  <a:srgbClr val="FFFFFF"/>
                </a:solidFill>
                <a:latin typeface="Fraunces" pitchFamily="34" charset="0"/>
                <a:ea typeface="Fraunces" pitchFamily="34" charset="-122"/>
                <a:cs typeface="Fraunces" pitchFamily="34" charset="-120"/>
              </a:rPr>
              <a:t>AWK</a:t>
            </a:r>
            <a:endParaRPr lang="en-US" sz="5249" dirty="0"/>
          </a:p>
        </p:txBody>
      </p:sp>
      <p:sp>
        <p:nvSpPr>
          <p:cNvPr id="6" name="Text 4"/>
          <p:cNvSpPr/>
          <p:nvPr/>
        </p:nvSpPr>
        <p:spPr>
          <a:xfrm>
            <a:off x="833199" y="4375904"/>
            <a:ext cx="7477601" cy="1421606"/>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AWK is a highly versatile tool used to manipulate and process text files in a Unix environment. It operates in a line-by-line fashion and can be used to perform complex data analysis tasks. Here are ten basic AWK commands to get you started.</a:t>
            </a:r>
            <a:endParaRPr lang="en-US" sz="1750" dirty="0"/>
          </a:p>
        </p:txBody>
      </p:sp>
      <p:pic>
        <p:nvPicPr>
          <p:cNvPr id="7"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30314"/>
          </a:xfrm>
          <a:prstGeom prst="rect">
            <a:avLst/>
          </a:prstGeom>
          <a:solidFill>
            <a:srgbClr val="080E26"/>
          </a:solidFill>
          <a:ln w="13335">
            <a:solidFill>
              <a:srgbClr val="565151"/>
            </a:solidFill>
            <a:prstDash val="solid"/>
          </a:ln>
        </p:spPr>
      </p:sp>
      <p:sp>
        <p:nvSpPr>
          <p:cNvPr id="4" name="Text 2"/>
          <p:cNvSpPr/>
          <p:nvPr/>
        </p:nvSpPr>
        <p:spPr>
          <a:xfrm>
            <a:off x="2240042" y="587573"/>
            <a:ext cx="5417820" cy="667703"/>
          </a:xfrm>
          <a:prstGeom prst="rect">
            <a:avLst/>
          </a:prstGeom>
          <a:noFill/>
          <a:ln/>
        </p:spPr>
        <p:txBody>
          <a:bodyPr wrap="none" rtlCol="0" anchor="t"/>
          <a:lstStyle/>
          <a:p>
            <a:pPr indent="0" marL="0">
              <a:lnSpc>
                <a:spcPts val="5258"/>
              </a:lnSpc>
              <a:buNone/>
            </a:pPr>
            <a:r>
              <a:rPr lang="en-US" sz="4207" dirty="0">
                <a:solidFill>
                  <a:srgbClr val="FFFFFF"/>
                </a:solidFill>
                <a:latin typeface="Fraunces" pitchFamily="34" charset="0"/>
                <a:ea typeface="Fraunces" pitchFamily="34" charset="-122"/>
                <a:cs typeface="Fraunces" pitchFamily="34" charset="-120"/>
              </a:rPr>
              <a:t>Removing Duplicates</a:t>
            </a:r>
            <a:endParaRPr lang="en-US" sz="4207" dirty="0"/>
          </a:p>
        </p:txBody>
      </p:sp>
      <p:sp>
        <p:nvSpPr>
          <p:cNvPr id="5" name="Text 3"/>
          <p:cNvSpPr/>
          <p:nvPr/>
        </p:nvSpPr>
        <p:spPr>
          <a:xfrm>
            <a:off x="2240042" y="1682591"/>
            <a:ext cx="10150316" cy="341948"/>
          </a:xfrm>
          <a:prstGeom prst="rect">
            <a:avLst/>
          </a:prstGeom>
          <a:noFill/>
          <a:ln/>
        </p:spPr>
        <p:txBody>
          <a:bodyPr wrap="none" rtlCol="0" anchor="t"/>
          <a:lstStyle/>
          <a:p>
            <a:pPr indent="0" marL="0">
              <a:lnSpc>
                <a:spcPts val="2692"/>
              </a:lnSpc>
              <a:buNone/>
            </a:pPr>
            <a:r>
              <a:rPr lang="en-US" sz="1683" dirty="0">
                <a:solidFill>
                  <a:srgbClr val="EBECEF"/>
                </a:solidFill>
                <a:latin typeface="Epilogue" pitchFamily="34" charset="0"/>
                <a:ea typeface="Epilogue" pitchFamily="34" charset="-122"/>
                <a:cs typeface="Epilogue" pitchFamily="34" charset="-120"/>
              </a:rPr>
              <a:t>To remove duplicate lines in a file:</a:t>
            </a:r>
            <a:endParaRPr lang="en-US" sz="1683" dirty="0"/>
          </a:p>
        </p:txBody>
      </p:sp>
      <p:sp>
        <p:nvSpPr>
          <p:cNvPr id="6" name="Shape 4"/>
          <p:cNvSpPr/>
          <p:nvPr/>
        </p:nvSpPr>
        <p:spPr>
          <a:xfrm>
            <a:off x="2240042" y="2264926"/>
            <a:ext cx="10150316" cy="662464"/>
          </a:xfrm>
          <a:prstGeom prst="roundRect">
            <a:avLst>
              <a:gd name="adj" fmla="val 14516"/>
            </a:avLst>
          </a:prstGeom>
          <a:solidFill>
            <a:srgbClr val="181E34"/>
          </a:solidFill>
          <a:ln/>
        </p:spPr>
      </p:sp>
      <p:sp>
        <p:nvSpPr>
          <p:cNvPr id="7" name="Shape 5"/>
          <p:cNvSpPr/>
          <p:nvPr/>
        </p:nvSpPr>
        <p:spPr>
          <a:xfrm>
            <a:off x="2229445" y="2264926"/>
            <a:ext cx="10171509" cy="662464"/>
          </a:xfrm>
          <a:prstGeom prst="roundRect">
            <a:avLst>
              <a:gd name="adj" fmla="val 4839"/>
            </a:avLst>
          </a:prstGeom>
          <a:solidFill>
            <a:srgbClr val="181E34"/>
          </a:solidFill>
          <a:ln/>
        </p:spPr>
      </p:sp>
      <p:sp>
        <p:nvSpPr>
          <p:cNvPr id="8" name="Text 6"/>
          <p:cNvSpPr/>
          <p:nvPr/>
        </p:nvSpPr>
        <p:spPr>
          <a:xfrm>
            <a:off x="2443043" y="2425184"/>
            <a:ext cx="9744313" cy="341948"/>
          </a:xfrm>
          <a:prstGeom prst="rect">
            <a:avLst/>
          </a:prstGeom>
          <a:noFill/>
          <a:ln/>
        </p:spPr>
        <p:txBody>
          <a:bodyPr wrap="none" rtlCol="0" anchor="t"/>
          <a:lstStyle/>
          <a:p>
            <a:pPr indent="0" marL="0">
              <a:lnSpc>
                <a:spcPts val="2692"/>
              </a:lnSpc>
              <a:buNone/>
            </a:pPr>
            <a:r>
              <a:rPr lang="en-US" sz="1683" dirty="0">
                <a:solidFill>
                  <a:srgbClr val="EBECEF"/>
                </a:solidFill>
                <a:highlight>
                  <a:srgbClr val="181E34"/>
                </a:highlight>
                <a:latin typeface="Consolas" pitchFamily="34" charset="0"/>
                <a:ea typeface="Consolas" pitchFamily="34" charset="-122"/>
                <a:cs typeface="Consolas" pitchFamily="34" charset="-120"/>
              </a:rPr>
              <a:t>awk '!seen[$0]++' filename</a:t>
            </a:r>
            <a:endParaRPr lang="en-US" sz="1683" dirty="0"/>
          </a:p>
        </p:txBody>
      </p:sp>
      <p:pic>
        <p:nvPicPr>
          <p:cNvPr id="9" name="Image 0" descr="preencoded.png">    </p:cNvPr>
          <p:cNvPicPr>
            <a:picLocks noChangeAspect="1"/>
          </p:cNvPicPr>
          <p:nvPr/>
        </p:nvPicPr>
        <p:blipFill>
          <a:blip r:embed="rId1"/>
          <a:stretch>
            <a:fillRect/>
          </a:stretch>
        </p:blipFill>
        <p:spPr>
          <a:xfrm>
            <a:off x="2240042" y="3167777"/>
            <a:ext cx="3169682" cy="1958935"/>
          </a:xfrm>
          <a:prstGeom prst="rect">
            <a:avLst/>
          </a:prstGeom>
        </p:spPr>
      </p:pic>
      <p:sp>
        <p:nvSpPr>
          <p:cNvPr id="10" name="Text 7"/>
          <p:cNvSpPr/>
          <p:nvPr/>
        </p:nvSpPr>
        <p:spPr>
          <a:xfrm>
            <a:off x="2240042" y="5393769"/>
            <a:ext cx="2136815" cy="333732"/>
          </a:xfrm>
          <a:prstGeom prst="rect">
            <a:avLst/>
          </a:prstGeom>
          <a:noFill/>
          <a:ln/>
        </p:spPr>
        <p:txBody>
          <a:bodyPr wrap="none" rtlCol="0" anchor="t"/>
          <a:lstStyle/>
          <a:p>
            <a:pPr algn="l" indent="0" marL="0">
              <a:lnSpc>
                <a:spcPts val="2629"/>
              </a:lnSpc>
              <a:buNone/>
            </a:pPr>
            <a:r>
              <a:rPr lang="en-US" sz="2103" dirty="0">
                <a:solidFill>
                  <a:srgbClr val="FFFFFF"/>
                </a:solidFill>
                <a:latin typeface="Fraunces" pitchFamily="34" charset="0"/>
                <a:ea typeface="Fraunces" pitchFamily="34" charset="-122"/>
                <a:cs typeface="Fraunces" pitchFamily="34" charset="-120"/>
              </a:rPr>
              <a:t>Modular Design</a:t>
            </a:r>
            <a:endParaRPr lang="en-US" sz="2103" dirty="0"/>
          </a:p>
        </p:txBody>
      </p:sp>
      <p:sp>
        <p:nvSpPr>
          <p:cNvPr id="11" name="Text 8"/>
          <p:cNvSpPr/>
          <p:nvPr/>
        </p:nvSpPr>
        <p:spPr>
          <a:xfrm>
            <a:off x="2240042" y="5941100"/>
            <a:ext cx="3169682" cy="1367790"/>
          </a:xfrm>
          <a:prstGeom prst="rect">
            <a:avLst/>
          </a:prstGeom>
          <a:noFill/>
          <a:ln/>
        </p:spPr>
        <p:txBody>
          <a:bodyPr wrap="square" rtlCol="0" anchor="t"/>
          <a:lstStyle/>
          <a:p>
            <a:pPr algn="l" indent="0" marL="0">
              <a:lnSpc>
                <a:spcPts val="2692"/>
              </a:lnSpc>
              <a:buNone/>
            </a:pPr>
            <a:r>
              <a:rPr lang="en-US" sz="1683" dirty="0">
                <a:solidFill>
                  <a:srgbClr val="EBECEF"/>
                </a:solidFill>
                <a:latin typeface="Epilogue" pitchFamily="34" charset="0"/>
                <a:ea typeface="Epilogue" pitchFamily="34" charset="-122"/>
                <a:cs typeface="Epilogue" pitchFamily="34" charset="-120"/>
              </a:rPr>
              <a:t>AWK scripts can be broken down into reusable functions, making data processing much easier.</a:t>
            </a:r>
            <a:endParaRPr lang="en-US" sz="1683" dirty="0"/>
          </a:p>
        </p:txBody>
      </p:sp>
      <p:pic>
        <p:nvPicPr>
          <p:cNvPr id="12" name="Image 1" descr="preencoded.png">    </p:cNvPr>
          <p:cNvPicPr>
            <a:picLocks noChangeAspect="1"/>
          </p:cNvPicPr>
          <p:nvPr/>
        </p:nvPicPr>
        <p:blipFill>
          <a:blip r:embed="rId2"/>
          <a:stretch>
            <a:fillRect/>
          </a:stretch>
        </p:blipFill>
        <p:spPr>
          <a:xfrm>
            <a:off x="5730240" y="3167777"/>
            <a:ext cx="3169801" cy="1959054"/>
          </a:xfrm>
          <a:prstGeom prst="rect">
            <a:avLst/>
          </a:prstGeom>
        </p:spPr>
      </p:pic>
      <p:sp>
        <p:nvSpPr>
          <p:cNvPr id="13" name="Text 9"/>
          <p:cNvSpPr/>
          <p:nvPr/>
        </p:nvSpPr>
        <p:spPr>
          <a:xfrm>
            <a:off x="5730240" y="5393888"/>
            <a:ext cx="3169801" cy="667464"/>
          </a:xfrm>
          <a:prstGeom prst="rect">
            <a:avLst/>
          </a:prstGeom>
          <a:noFill/>
          <a:ln/>
        </p:spPr>
        <p:txBody>
          <a:bodyPr wrap="square" rtlCol="0" anchor="t"/>
          <a:lstStyle/>
          <a:p>
            <a:pPr algn="l" indent="0" marL="0">
              <a:lnSpc>
                <a:spcPts val="2629"/>
              </a:lnSpc>
              <a:buNone/>
            </a:pPr>
            <a:r>
              <a:rPr lang="en-US" sz="2103" dirty="0">
                <a:solidFill>
                  <a:srgbClr val="FFFFFF"/>
                </a:solidFill>
                <a:latin typeface="Fraunces" pitchFamily="34" charset="0"/>
                <a:ea typeface="Fraunces" pitchFamily="34" charset="-122"/>
                <a:cs typeface="Fraunces" pitchFamily="34" charset="-120"/>
              </a:rPr>
              <a:t>Built for Large-Scale Data</a:t>
            </a:r>
            <a:endParaRPr lang="en-US" sz="2103" dirty="0"/>
          </a:p>
        </p:txBody>
      </p:sp>
      <p:sp>
        <p:nvSpPr>
          <p:cNvPr id="14" name="Text 10"/>
          <p:cNvSpPr/>
          <p:nvPr/>
        </p:nvSpPr>
        <p:spPr>
          <a:xfrm>
            <a:off x="5730240" y="6274951"/>
            <a:ext cx="3169801" cy="1367790"/>
          </a:xfrm>
          <a:prstGeom prst="rect">
            <a:avLst/>
          </a:prstGeom>
          <a:noFill/>
          <a:ln/>
        </p:spPr>
        <p:txBody>
          <a:bodyPr wrap="square" rtlCol="0" anchor="t"/>
          <a:lstStyle/>
          <a:p>
            <a:pPr algn="l" indent="0" marL="0">
              <a:lnSpc>
                <a:spcPts val="2692"/>
              </a:lnSpc>
              <a:buNone/>
            </a:pPr>
            <a:r>
              <a:rPr lang="en-US" sz="1683" dirty="0">
                <a:solidFill>
                  <a:srgbClr val="EBECEF"/>
                </a:solidFill>
                <a:latin typeface="Epilogue" pitchFamily="34" charset="0"/>
                <a:ea typeface="Epilogue" pitchFamily="34" charset="-122"/>
                <a:cs typeface="Epilogue" pitchFamily="34" charset="-120"/>
              </a:rPr>
              <a:t>AWK can handle enormous datasets with ease, processing them faster than many other tools.</a:t>
            </a:r>
            <a:endParaRPr lang="en-US" sz="1683" dirty="0"/>
          </a:p>
        </p:txBody>
      </p:sp>
      <p:pic>
        <p:nvPicPr>
          <p:cNvPr id="15" name="Image 2" descr="preencoded.png">    </p:cNvPr>
          <p:cNvPicPr>
            <a:picLocks noChangeAspect="1"/>
          </p:cNvPicPr>
          <p:nvPr/>
        </p:nvPicPr>
        <p:blipFill>
          <a:blip r:embed="rId3"/>
          <a:stretch>
            <a:fillRect/>
          </a:stretch>
        </p:blipFill>
        <p:spPr>
          <a:xfrm>
            <a:off x="9220557" y="3167777"/>
            <a:ext cx="3169801" cy="1959054"/>
          </a:xfrm>
          <a:prstGeom prst="rect">
            <a:avLst/>
          </a:prstGeom>
        </p:spPr>
      </p:pic>
      <p:sp>
        <p:nvSpPr>
          <p:cNvPr id="16" name="Text 11"/>
          <p:cNvSpPr/>
          <p:nvPr/>
        </p:nvSpPr>
        <p:spPr>
          <a:xfrm>
            <a:off x="9220557" y="5393888"/>
            <a:ext cx="2529840" cy="333732"/>
          </a:xfrm>
          <a:prstGeom prst="rect">
            <a:avLst/>
          </a:prstGeom>
          <a:noFill/>
          <a:ln/>
        </p:spPr>
        <p:txBody>
          <a:bodyPr wrap="none" rtlCol="0" anchor="t"/>
          <a:lstStyle/>
          <a:p>
            <a:pPr algn="l" indent="0" marL="0">
              <a:lnSpc>
                <a:spcPts val="2629"/>
              </a:lnSpc>
              <a:buNone/>
            </a:pPr>
            <a:r>
              <a:rPr lang="en-US" sz="2103" dirty="0">
                <a:solidFill>
                  <a:srgbClr val="FFFFFF"/>
                </a:solidFill>
                <a:latin typeface="Fraunces" pitchFamily="34" charset="0"/>
                <a:ea typeface="Fraunces" pitchFamily="34" charset="-122"/>
                <a:cs typeface="Fraunces" pitchFamily="34" charset="-120"/>
              </a:rPr>
              <a:t>Growing Popularity</a:t>
            </a:r>
            <a:endParaRPr lang="en-US" sz="2103" dirty="0"/>
          </a:p>
        </p:txBody>
      </p:sp>
      <p:sp>
        <p:nvSpPr>
          <p:cNvPr id="17" name="Text 12"/>
          <p:cNvSpPr/>
          <p:nvPr/>
        </p:nvSpPr>
        <p:spPr>
          <a:xfrm>
            <a:off x="9220557" y="5941219"/>
            <a:ext cx="3169801" cy="1367790"/>
          </a:xfrm>
          <a:prstGeom prst="rect">
            <a:avLst/>
          </a:prstGeom>
          <a:noFill/>
          <a:ln/>
        </p:spPr>
        <p:txBody>
          <a:bodyPr wrap="square" rtlCol="0" anchor="t"/>
          <a:lstStyle/>
          <a:p>
            <a:pPr algn="l" indent="0" marL="0">
              <a:lnSpc>
                <a:spcPts val="2692"/>
              </a:lnSpc>
              <a:buNone/>
            </a:pPr>
            <a:r>
              <a:rPr lang="en-US" sz="1683" dirty="0">
                <a:solidFill>
                  <a:srgbClr val="EBECEF"/>
                </a:solidFill>
                <a:latin typeface="Epilogue" pitchFamily="34" charset="0"/>
                <a:ea typeface="Epilogue" pitchFamily="34" charset="-122"/>
                <a:cs typeface="Epilogue" pitchFamily="34" charset="-120"/>
              </a:rPr>
              <a:t>AWK is gaining traction worldwide, with a growing user community and numerous resources.</a:t>
            </a:r>
            <a:endParaRPr lang="en-US" sz="1683" dirty="0"/>
          </a:p>
        </p:txBody>
      </p:sp>
      <p:pic>
        <p:nvPicPr>
          <p:cNvPr id="18"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2037993" y="1485543"/>
            <a:ext cx="4991100" cy="694373"/>
          </a:xfrm>
          <a:prstGeom prst="rect">
            <a:avLst/>
          </a:prstGeom>
          <a:noFill/>
          <a:ln/>
        </p:spPr>
        <p:txBody>
          <a:bodyPr wrap="non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Formatting Output</a:t>
            </a:r>
            <a:endParaRPr lang="en-US" sz="4374" dirty="0"/>
          </a:p>
        </p:txBody>
      </p:sp>
      <p:sp>
        <p:nvSpPr>
          <p:cNvPr id="5" name="Text 3"/>
          <p:cNvSpPr/>
          <p:nvPr/>
        </p:nvSpPr>
        <p:spPr>
          <a:xfrm>
            <a:off x="2037993" y="2624257"/>
            <a:ext cx="10554414" cy="355402"/>
          </a:xfrm>
          <a:prstGeom prst="rect">
            <a:avLst/>
          </a:prstGeom>
          <a:noFill/>
          <a:ln/>
        </p:spPr>
        <p:txBody>
          <a:bodyPr wrap="non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To format output with specific text:</a:t>
            </a:r>
            <a:endParaRPr lang="en-US" sz="1750" dirty="0"/>
          </a:p>
        </p:txBody>
      </p:sp>
      <p:sp>
        <p:nvSpPr>
          <p:cNvPr id="6" name="Shape 4"/>
          <p:cNvSpPr/>
          <p:nvPr/>
        </p:nvSpPr>
        <p:spPr>
          <a:xfrm>
            <a:off x="2037993" y="3229570"/>
            <a:ext cx="10554414" cy="688538"/>
          </a:xfrm>
          <a:prstGeom prst="roundRect">
            <a:avLst>
              <a:gd name="adj" fmla="val 14522"/>
            </a:avLst>
          </a:prstGeom>
          <a:solidFill>
            <a:srgbClr val="181E34"/>
          </a:solidFill>
          <a:ln/>
        </p:spPr>
      </p:sp>
      <p:sp>
        <p:nvSpPr>
          <p:cNvPr id="7" name="Shape 5"/>
          <p:cNvSpPr/>
          <p:nvPr/>
        </p:nvSpPr>
        <p:spPr>
          <a:xfrm>
            <a:off x="2026920" y="3229570"/>
            <a:ext cx="10576560" cy="688538"/>
          </a:xfrm>
          <a:prstGeom prst="roundRect">
            <a:avLst>
              <a:gd name="adj" fmla="val 4841"/>
            </a:avLst>
          </a:prstGeom>
          <a:solidFill>
            <a:srgbClr val="181E34"/>
          </a:solidFill>
          <a:ln/>
        </p:spPr>
      </p:sp>
      <p:sp>
        <p:nvSpPr>
          <p:cNvPr id="8" name="Text 6"/>
          <p:cNvSpPr/>
          <p:nvPr/>
        </p:nvSpPr>
        <p:spPr>
          <a:xfrm>
            <a:off x="2249091" y="3396139"/>
            <a:ext cx="10132219" cy="355402"/>
          </a:xfrm>
          <a:prstGeom prst="rect">
            <a:avLst/>
          </a:prstGeom>
          <a:noFill/>
          <a:ln/>
        </p:spPr>
        <p:txBody>
          <a:bodyPr wrap="none" rtlCol="0" anchor="t"/>
          <a:lstStyle/>
          <a:p>
            <a:pPr indent="0" marL="0">
              <a:lnSpc>
                <a:spcPts val="2799"/>
              </a:lnSpc>
              <a:buNone/>
            </a:pPr>
            <a:r>
              <a:rPr lang="en-US" sz="1750" dirty="0">
                <a:solidFill>
                  <a:srgbClr val="EBECEF"/>
                </a:solidFill>
                <a:highlight>
                  <a:srgbClr val="181E34"/>
                </a:highlight>
                <a:latin typeface="Consolas" pitchFamily="34" charset="0"/>
                <a:ea typeface="Consolas" pitchFamily="34" charset="-122"/>
                <a:cs typeface="Consolas" pitchFamily="34" charset="-120"/>
              </a:rPr>
              <a:t>awk '{printf "Field 1: %s, Field 2: %s\n", $1, $2}' filename</a:t>
            </a:r>
            <a:endParaRPr lang="en-US" sz="1750" dirty="0"/>
          </a:p>
        </p:txBody>
      </p:sp>
      <p:sp>
        <p:nvSpPr>
          <p:cNvPr id="9" name="Shape 7"/>
          <p:cNvSpPr/>
          <p:nvPr/>
        </p:nvSpPr>
        <p:spPr>
          <a:xfrm>
            <a:off x="2037993" y="4168021"/>
            <a:ext cx="10554414" cy="2576036"/>
          </a:xfrm>
          <a:prstGeom prst="roundRect">
            <a:avLst>
              <a:gd name="adj" fmla="val 3882"/>
            </a:avLst>
          </a:prstGeom>
          <a:noFill/>
          <a:ln w="13811">
            <a:solidFill>
              <a:srgbClr val="FFFFFF">
                <a:alpha val="24000"/>
              </a:srgbClr>
            </a:solidFill>
            <a:prstDash val="solid"/>
          </a:ln>
        </p:spPr>
      </p:sp>
      <p:sp>
        <p:nvSpPr>
          <p:cNvPr id="10" name="Shape 8"/>
          <p:cNvSpPr/>
          <p:nvPr/>
        </p:nvSpPr>
        <p:spPr>
          <a:xfrm>
            <a:off x="2051804" y="4181832"/>
            <a:ext cx="10526792" cy="637103"/>
          </a:xfrm>
          <a:prstGeom prst="rect">
            <a:avLst/>
          </a:prstGeom>
          <a:solidFill>
            <a:srgbClr val="FFFFFF">
              <a:alpha val="4000"/>
            </a:srgbClr>
          </a:solidFill>
          <a:ln/>
        </p:spPr>
      </p:sp>
      <p:sp>
        <p:nvSpPr>
          <p:cNvPr id="11" name="Text 9"/>
          <p:cNvSpPr/>
          <p:nvPr/>
        </p:nvSpPr>
        <p:spPr>
          <a:xfrm>
            <a:off x="2274094" y="4322683"/>
            <a:ext cx="4433054" cy="355402"/>
          </a:xfrm>
          <a:prstGeom prst="rect">
            <a:avLst/>
          </a:prstGeom>
          <a:noFill/>
          <a:ln/>
        </p:spPr>
        <p:txBody>
          <a:bodyPr wrap="non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AWK Advantage</a:t>
            </a:r>
            <a:endParaRPr lang="en-US" sz="1750" dirty="0"/>
          </a:p>
        </p:txBody>
      </p:sp>
      <p:sp>
        <p:nvSpPr>
          <p:cNvPr id="12" name="Text 10"/>
          <p:cNvSpPr/>
          <p:nvPr/>
        </p:nvSpPr>
        <p:spPr>
          <a:xfrm>
            <a:off x="7159109" y="4322683"/>
            <a:ext cx="5197316" cy="355402"/>
          </a:xfrm>
          <a:prstGeom prst="rect">
            <a:avLst/>
          </a:prstGeom>
          <a:noFill/>
          <a:ln/>
        </p:spPr>
        <p:txBody>
          <a:bodyPr wrap="non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Example</a:t>
            </a:r>
            <a:endParaRPr lang="en-US" sz="1750" dirty="0"/>
          </a:p>
        </p:txBody>
      </p:sp>
      <p:sp>
        <p:nvSpPr>
          <p:cNvPr id="13" name="Shape 11"/>
          <p:cNvSpPr/>
          <p:nvPr/>
        </p:nvSpPr>
        <p:spPr>
          <a:xfrm>
            <a:off x="2051804" y="4818936"/>
            <a:ext cx="10526792" cy="637103"/>
          </a:xfrm>
          <a:prstGeom prst="rect">
            <a:avLst/>
          </a:prstGeom>
          <a:solidFill>
            <a:srgbClr val="000000">
              <a:alpha val="4000"/>
            </a:srgbClr>
          </a:solidFill>
          <a:ln/>
        </p:spPr>
      </p:sp>
      <p:sp>
        <p:nvSpPr>
          <p:cNvPr id="14" name="Text 12"/>
          <p:cNvSpPr/>
          <p:nvPr/>
        </p:nvSpPr>
        <p:spPr>
          <a:xfrm>
            <a:off x="2274094" y="4959787"/>
            <a:ext cx="4433054" cy="355402"/>
          </a:xfrm>
          <a:prstGeom prst="rect">
            <a:avLst/>
          </a:prstGeom>
          <a:noFill/>
          <a:ln/>
        </p:spPr>
        <p:txBody>
          <a:bodyPr wrap="non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Built-in Variable Support</a:t>
            </a:r>
            <a:endParaRPr lang="en-US" sz="1750" dirty="0"/>
          </a:p>
        </p:txBody>
      </p:sp>
      <p:sp>
        <p:nvSpPr>
          <p:cNvPr id="15" name="Text 13"/>
          <p:cNvSpPr/>
          <p:nvPr/>
        </p:nvSpPr>
        <p:spPr>
          <a:xfrm>
            <a:off x="7159109" y="4959787"/>
            <a:ext cx="5197316" cy="355402"/>
          </a:xfrm>
          <a:prstGeom prst="rect">
            <a:avLst/>
          </a:prstGeom>
          <a:noFill/>
          <a:ln/>
        </p:spPr>
        <p:txBody>
          <a:bodyPr wrap="non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$0, $1, NR, NF</a:t>
            </a:r>
            <a:endParaRPr lang="en-US" sz="1750" dirty="0"/>
          </a:p>
        </p:txBody>
      </p:sp>
      <p:sp>
        <p:nvSpPr>
          <p:cNvPr id="16" name="Shape 14"/>
          <p:cNvSpPr/>
          <p:nvPr/>
        </p:nvSpPr>
        <p:spPr>
          <a:xfrm>
            <a:off x="2051804" y="5456039"/>
            <a:ext cx="10526792" cy="637103"/>
          </a:xfrm>
          <a:prstGeom prst="rect">
            <a:avLst/>
          </a:prstGeom>
          <a:solidFill>
            <a:srgbClr val="FFFFFF">
              <a:alpha val="4000"/>
            </a:srgbClr>
          </a:solidFill>
          <a:ln/>
        </p:spPr>
      </p:sp>
      <p:sp>
        <p:nvSpPr>
          <p:cNvPr id="17" name="Text 15"/>
          <p:cNvSpPr/>
          <p:nvPr/>
        </p:nvSpPr>
        <p:spPr>
          <a:xfrm>
            <a:off x="2274094" y="5596890"/>
            <a:ext cx="4433054" cy="355402"/>
          </a:xfrm>
          <a:prstGeom prst="rect">
            <a:avLst/>
          </a:prstGeom>
          <a:noFill/>
          <a:ln/>
        </p:spPr>
        <p:txBody>
          <a:bodyPr wrap="non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Custom User Functions</a:t>
            </a:r>
            <a:endParaRPr lang="en-US" sz="1750" dirty="0"/>
          </a:p>
        </p:txBody>
      </p:sp>
      <p:sp>
        <p:nvSpPr>
          <p:cNvPr id="18" name="Text 16"/>
          <p:cNvSpPr/>
          <p:nvPr/>
        </p:nvSpPr>
        <p:spPr>
          <a:xfrm>
            <a:off x="7159109" y="5596890"/>
            <a:ext cx="5197316" cy="355402"/>
          </a:xfrm>
          <a:prstGeom prst="rect">
            <a:avLst/>
          </a:prstGeom>
          <a:noFill/>
          <a:ln/>
        </p:spPr>
        <p:txBody>
          <a:bodyPr wrap="non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user_function()</a:t>
            </a:r>
            <a:endParaRPr lang="en-US" sz="1750" dirty="0"/>
          </a:p>
        </p:txBody>
      </p:sp>
      <p:sp>
        <p:nvSpPr>
          <p:cNvPr id="19" name="Shape 17"/>
          <p:cNvSpPr/>
          <p:nvPr/>
        </p:nvSpPr>
        <p:spPr>
          <a:xfrm>
            <a:off x="2051804" y="6093142"/>
            <a:ext cx="10526792" cy="637103"/>
          </a:xfrm>
          <a:prstGeom prst="rect">
            <a:avLst/>
          </a:prstGeom>
          <a:solidFill>
            <a:srgbClr val="000000">
              <a:alpha val="4000"/>
            </a:srgbClr>
          </a:solidFill>
          <a:ln/>
        </p:spPr>
      </p:sp>
      <p:sp>
        <p:nvSpPr>
          <p:cNvPr id="20" name="Text 18"/>
          <p:cNvSpPr/>
          <p:nvPr/>
        </p:nvSpPr>
        <p:spPr>
          <a:xfrm>
            <a:off x="2274094" y="6233993"/>
            <a:ext cx="4433054" cy="355402"/>
          </a:xfrm>
          <a:prstGeom prst="rect">
            <a:avLst/>
          </a:prstGeom>
          <a:noFill/>
          <a:ln/>
        </p:spPr>
        <p:txBody>
          <a:bodyPr wrap="non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Rule-Based Processing</a:t>
            </a:r>
            <a:endParaRPr lang="en-US" sz="1750" dirty="0"/>
          </a:p>
        </p:txBody>
      </p:sp>
      <p:sp>
        <p:nvSpPr>
          <p:cNvPr id="21" name="Text 19"/>
          <p:cNvSpPr/>
          <p:nvPr/>
        </p:nvSpPr>
        <p:spPr>
          <a:xfrm>
            <a:off x="7159109" y="6233993"/>
            <a:ext cx="5197316" cy="355402"/>
          </a:xfrm>
          <a:prstGeom prst="rect">
            <a:avLst/>
          </a:prstGeom>
          <a:noFill/>
          <a:ln/>
        </p:spPr>
        <p:txBody>
          <a:bodyPr wrap="non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patterns {actions}</a:t>
            </a:r>
            <a:endParaRPr lang="en-US" sz="1750" dirty="0"/>
          </a:p>
        </p:txBody>
      </p:sp>
      <p:pic>
        <p:nvPicPr>
          <p:cNvPr id="22"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30195"/>
          </a:xfrm>
          <a:prstGeom prst="rect">
            <a:avLst/>
          </a:prstGeom>
          <a:solidFill>
            <a:srgbClr val="080E26"/>
          </a:solidFill>
          <a:ln w="13216">
            <a:solidFill>
              <a:srgbClr val="565151"/>
            </a:solidFill>
            <a:prstDash val="solid"/>
          </a:ln>
        </p:spPr>
      </p:sp>
      <p:sp>
        <p:nvSpPr>
          <p:cNvPr id="4" name="Text 2"/>
          <p:cNvSpPr/>
          <p:nvPr/>
        </p:nvSpPr>
        <p:spPr>
          <a:xfrm>
            <a:off x="2289215" y="581858"/>
            <a:ext cx="7597140" cy="661154"/>
          </a:xfrm>
          <a:prstGeom prst="rect">
            <a:avLst/>
          </a:prstGeom>
          <a:noFill/>
          <a:ln/>
        </p:spPr>
        <p:txBody>
          <a:bodyPr wrap="none" rtlCol="0" anchor="t"/>
          <a:lstStyle/>
          <a:p>
            <a:pPr indent="0" marL="0">
              <a:lnSpc>
                <a:spcPts val="5207"/>
              </a:lnSpc>
              <a:buNone/>
            </a:pPr>
            <a:r>
              <a:rPr lang="en-US" sz="4166" dirty="0">
                <a:solidFill>
                  <a:srgbClr val="FFFFFF"/>
                </a:solidFill>
                <a:latin typeface="Fraunces" pitchFamily="34" charset="0"/>
                <a:ea typeface="Fraunces" pitchFamily="34" charset="-122"/>
                <a:cs typeface="Fraunces" pitchFamily="34" charset="-120"/>
              </a:rPr>
              <a:t>Performing Actions at the End</a:t>
            </a:r>
            <a:endParaRPr lang="en-US" sz="4166" dirty="0"/>
          </a:p>
        </p:txBody>
      </p:sp>
      <p:sp>
        <p:nvSpPr>
          <p:cNvPr id="5" name="Text 3"/>
          <p:cNvSpPr/>
          <p:nvPr/>
        </p:nvSpPr>
        <p:spPr>
          <a:xfrm>
            <a:off x="2289215" y="1666161"/>
            <a:ext cx="10051852" cy="676989"/>
          </a:xfrm>
          <a:prstGeom prst="rect">
            <a:avLst/>
          </a:prstGeom>
          <a:noFill/>
          <a:ln/>
        </p:spPr>
        <p:txBody>
          <a:bodyPr wrap="square" rtlCol="0" anchor="t"/>
          <a:lstStyle/>
          <a:p>
            <a:pPr indent="0" marL="0">
              <a:lnSpc>
                <a:spcPts val="2666"/>
              </a:lnSpc>
              <a:buNone/>
            </a:pPr>
            <a:r>
              <a:rPr lang="en-US" sz="1666" dirty="0">
                <a:solidFill>
                  <a:srgbClr val="EBECEF"/>
                </a:solidFill>
                <a:latin typeface="Epilogue" pitchFamily="34" charset="0"/>
                <a:ea typeface="Epilogue" pitchFamily="34" charset="-122"/>
                <a:cs typeface="Epilogue" pitchFamily="34" charset="-120"/>
              </a:rPr>
              <a:t>To perform an action at the end of file processing (e.g., calculating the average of values in column 3):</a:t>
            </a:r>
            <a:endParaRPr lang="en-US" sz="1666" dirty="0"/>
          </a:p>
        </p:txBody>
      </p:sp>
      <p:sp>
        <p:nvSpPr>
          <p:cNvPr id="6" name="Shape 4"/>
          <p:cNvSpPr/>
          <p:nvPr/>
        </p:nvSpPr>
        <p:spPr>
          <a:xfrm>
            <a:off x="2289215" y="2581156"/>
            <a:ext cx="10051852" cy="655915"/>
          </a:xfrm>
          <a:prstGeom prst="roundRect">
            <a:avLst>
              <a:gd name="adj" fmla="val 14518"/>
            </a:avLst>
          </a:prstGeom>
          <a:solidFill>
            <a:srgbClr val="181E34"/>
          </a:solidFill>
          <a:ln/>
        </p:spPr>
      </p:sp>
      <p:sp>
        <p:nvSpPr>
          <p:cNvPr id="7" name="Shape 5"/>
          <p:cNvSpPr/>
          <p:nvPr/>
        </p:nvSpPr>
        <p:spPr>
          <a:xfrm>
            <a:off x="2278737" y="2581156"/>
            <a:ext cx="10072807" cy="655915"/>
          </a:xfrm>
          <a:prstGeom prst="roundRect">
            <a:avLst>
              <a:gd name="adj" fmla="val 4839"/>
            </a:avLst>
          </a:prstGeom>
          <a:solidFill>
            <a:srgbClr val="181E34"/>
          </a:solidFill>
          <a:ln/>
        </p:spPr>
      </p:sp>
      <p:sp>
        <p:nvSpPr>
          <p:cNvPr id="8" name="Text 6"/>
          <p:cNvSpPr/>
          <p:nvPr/>
        </p:nvSpPr>
        <p:spPr>
          <a:xfrm>
            <a:off x="2490311" y="2739866"/>
            <a:ext cx="9649658" cy="338495"/>
          </a:xfrm>
          <a:prstGeom prst="rect">
            <a:avLst/>
          </a:prstGeom>
          <a:noFill/>
          <a:ln/>
        </p:spPr>
        <p:txBody>
          <a:bodyPr wrap="none" rtlCol="0" anchor="t"/>
          <a:lstStyle/>
          <a:p>
            <a:pPr indent="0" marL="0">
              <a:lnSpc>
                <a:spcPts val="2666"/>
              </a:lnSpc>
              <a:buNone/>
            </a:pPr>
            <a:r>
              <a:rPr lang="en-US" sz="1666" dirty="0">
                <a:solidFill>
                  <a:srgbClr val="EBECEF"/>
                </a:solidFill>
                <a:highlight>
                  <a:srgbClr val="181E34"/>
                </a:highlight>
                <a:latin typeface="Consolas" pitchFamily="34" charset="0"/>
                <a:ea typeface="Consolas" pitchFamily="34" charset="-122"/>
                <a:cs typeface="Consolas" pitchFamily="34" charset="-120"/>
              </a:rPr>
              <a:t>awk '{sum+=$3} END {print "Average:", sum/NR}' filename</a:t>
            </a:r>
            <a:endParaRPr lang="en-US" sz="1666" dirty="0"/>
          </a:p>
        </p:txBody>
      </p:sp>
      <p:sp>
        <p:nvSpPr>
          <p:cNvPr id="9" name="Shape 7"/>
          <p:cNvSpPr/>
          <p:nvPr/>
        </p:nvSpPr>
        <p:spPr>
          <a:xfrm>
            <a:off x="7294007" y="3475077"/>
            <a:ext cx="42267" cy="4173260"/>
          </a:xfrm>
          <a:prstGeom prst="rect">
            <a:avLst/>
          </a:prstGeom>
          <a:solidFill>
            <a:srgbClr val="303B69"/>
          </a:solidFill>
          <a:ln/>
        </p:spPr>
      </p:sp>
      <p:sp>
        <p:nvSpPr>
          <p:cNvPr id="10" name="Shape 8"/>
          <p:cNvSpPr/>
          <p:nvPr/>
        </p:nvSpPr>
        <p:spPr>
          <a:xfrm>
            <a:off x="7553146" y="3857208"/>
            <a:ext cx="740569" cy="42267"/>
          </a:xfrm>
          <a:prstGeom prst="rect">
            <a:avLst/>
          </a:prstGeom>
          <a:solidFill>
            <a:srgbClr val="303B69"/>
          </a:solidFill>
          <a:ln/>
        </p:spPr>
      </p:sp>
      <p:sp>
        <p:nvSpPr>
          <p:cNvPr id="11" name="Shape 9"/>
          <p:cNvSpPr/>
          <p:nvPr/>
        </p:nvSpPr>
        <p:spPr>
          <a:xfrm>
            <a:off x="7077015" y="3640336"/>
            <a:ext cx="476131" cy="476131"/>
          </a:xfrm>
          <a:prstGeom prst="roundRect">
            <a:avLst>
              <a:gd name="adj" fmla="val 20000"/>
            </a:avLst>
          </a:prstGeom>
          <a:solidFill>
            <a:srgbClr val="283157"/>
          </a:solidFill>
          <a:ln w="13216">
            <a:solidFill>
              <a:srgbClr val="303B69"/>
            </a:solidFill>
            <a:prstDash val="solid"/>
          </a:ln>
        </p:spPr>
      </p:sp>
      <p:sp>
        <p:nvSpPr>
          <p:cNvPr id="12" name="Text 10"/>
          <p:cNvSpPr/>
          <p:nvPr/>
        </p:nvSpPr>
        <p:spPr>
          <a:xfrm>
            <a:off x="7242631" y="3679984"/>
            <a:ext cx="144780" cy="396716"/>
          </a:xfrm>
          <a:prstGeom prst="rect">
            <a:avLst/>
          </a:prstGeom>
          <a:noFill/>
          <a:ln/>
        </p:spPr>
        <p:txBody>
          <a:bodyPr wrap="none" rtlCol="0" anchor="t"/>
          <a:lstStyle/>
          <a:p>
            <a:pPr algn="ctr" indent="0" marL="0">
              <a:lnSpc>
                <a:spcPts val="3124"/>
              </a:lnSpc>
              <a:buNone/>
            </a:pPr>
            <a:r>
              <a:rPr lang="en-US" sz="2499" dirty="0">
                <a:solidFill>
                  <a:srgbClr val="EBECEF"/>
                </a:solidFill>
                <a:latin typeface="Fraunces" pitchFamily="34" charset="0"/>
                <a:ea typeface="Fraunces" pitchFamily="34" charset="-122"/>
                <a:cs typeface="Fraunces" pitchFamily="34" charset="-120"/>
              </a:rPr>
              <a:t>1</a:t>
            </a:r>
            <a:endParaRPr lang="en-US" sz="2499" dirty="0"/>
          </a:p>
        </p:txBody>
      </p:sp>
      <p:sp>
        <p:nvSpPr>
          <p:cNvPr id="13" name="Text 11"/>
          <p:cNvSpPr/>
          <p:nvPr/>
        </p:nvSpPr>
        <p:spPr>
          <a:xfrm>
            <a:off x="8478917" y="3686651"/>
            <a:ext cx="2842260" cy="330637"/>
          </a:xfrm>
          <a:prstGeom prst="rect">
            <a:avLst/>
          </a:prstGeom>
          <a:noFill/>
          <a:ln/>
        </p:spPr>
        <p:txBody>
          <a:bodyPr wrap="none" rtlCol="0" anchor="t"/>
          <a:lstStyle/>
          <a:p>
            <a:pPr algn="l" indent="0" marL="0">
              <a:lnSpc>
                <a:spcPts val="2604"/>
              </a:lnSpc>
              <a:buNone/>
            </a:pPr>
            <a:r>
              <a:rPr lang="en-US" sz="2083" dirty="0">
                <a:solidFill>
                  <a:srgbClr val="EBECEF"/>
                </a:solidFill>
                <a:latin typeface="Fraunces" pitchFamily="34" charset="0"/>
                <a:ea typeface="Fraunces" pitchFamily="34" charset="-122"/>
                <a:cs typeface="Fraunces" pitchFamily="34" charset="-120"/>
              </a:rPr>
              <a:t>Meticulous Processing</a:t>
            </a:r>
            <a:endParaRPr lang="en-US" sz="2083" dirty="0"/>
          </a:p>
        </p:txBody>
      </p:sp>
      <p:sp>
        <p:nvSpPr>
          <p:cNvPr id="14" name="Text 12"/>
          <p:cNvSpPr/>
          <p:nvPr/>
        </p:nvSpPr>
        <p:spPr>
          <a:xfrm>
            <a:off x="8478917" y="4228862"/>
            <a:ext cx="3862149" cy="1015484"/>
          </a:xfrm>
          <a:prstGeom prst="rect">
            <a:avLst/>
          </a:prstGeom>
          <a:noFill/>
          <a:ln/>
        </p:spPr>
        <p:txBody>
          <a:bodyPr wrap="square" rtlCol="0" anchor="t"/>
          <a:lstStyle/>
          <a:p>
            <a:pPr algn="l" indent="0" marL="0">
              <a:lnSpc>
                <a:spcPts val="2666"/>
              </a:lnSpc>
              <a:buNone/>
            </a:pPr>
            <a:r>
              <a:rPr lang="en-US" sz="1666" dirty="0">
                <a:solidFill>
                  <a:srgbClr val="EBECEF"/>
                </a:solidFill>
                <a:latin typeface="Epilogue" pitchFamily="34" charset="0"/>
                <a:ea typeface="Epilogue" pitchFamily="34" charset="-122"/>
                <a:cs typeface="Epilogue" pitchFamily="34" charset="-120"/>
              </a:rPr>
              <a:t>AWK ensures data accuracy through comprehensive data cleaning and analysis methods.</a:t>
            </a:r>
            <a:endParaRPr lang="en-US" sz="1666" dirty="0"/>
          </a:p>
        </p:txBody>
      </p:sp>
      <p:sp>
        <p:nvSpPr>
          <p:cNvPr id="15" name="Shape 13"/>
          <p:cNvSpPr/>
          <p:nvPr/>
        </p:nvSpPr>
        <p:spPr>
          <a:xfrm>
            <a:off x="6336447" y="4915198"/>
            <a:ext cx="740569" cy="42267"/>
          </a:xfrm>
          <a:prstGeom prst="rect">
            <a:avLst/>
          </a:prstGeom>
          <a:solidFill>
            <a:srgbClr val="303B69"/>
          </a:solidFill>
          <a:ln/>
        </p:spPr>
      </p:sp>
      <p:sp>
        <p:nvSpPr>
          <p:cNvPr id="16" name="Shape 14"/>
          <p:cNvSpPr/>
          <p:nvPr/>
        </p:nvSpPr>
        <p:spPr>
          <a:xfrm>
            <a:off x="7077015" y="4698325"/>
            <a:ext cx="476131" cy="476131"/>
          </a:xfrm>
          <a:prstGeom prst="roundRect">
            <a:avLst>
              <a:gd name="adj" fmla="val 20000"/>
            </a:avLst>
          </a:prstGeom>
          <a:solidFill>
            <a:srgbClr val="283157"/>
          </a:solidFill>
          <a:ln w="13216">
            <a:solidFill>
              <a:srgbClr val="303B69"/>
            </a:solidFill>
            <a:prstDash val="solid"/>
          </a:ln>
        </p:spPr>
      </p:sp>
      <p:sp>
        <p:nvSpPr>
          <p:cNvPr id="17" name="Text 15"/>
          <p:cNvSpPr/>
          <p:nvPr/>
        </p:nvSpPr>
        <p:spPr>
          <a:xfrm>
            <a:off x="7219771" y="4737973"/>
            <a:ext cx="190500" cy="396716"/>
          </a:xfrm>
          <a:prstGeom prst="rect">
            <a:avLst/>
          </a:prstGeom>
          <a:noFill/>
          <a:ln/>
        </p:spPr>
        <p:txBody>
          <a:bodyPr wrap="none" rtlCol="0" anchor="t"/>
          <a:lstStyle/>
          <a:p>
            <a:pPr algn="ctr" indent="0" marL="0">
              <a:lnSpc>
                <a:spcPts val="3124"/>
              </a:lnSpc>
              <a:buNone/>
            </a:pPr>
            <a:r>
              <a:rPr lang="en-US" sz="2499" dirty="0">
                <a:solidFill>
                  <a:srgbClr val="EBECEF"/>
                </a:solidFill>
                <a:latin typeface="Fraunces" pitchFamily="34" charset="0"/>
                <a:ea typeface="Fraunces" pitchFamily="34" charset="-122"/>
                <a:cs typeface="Fraunces" pitchFamily="34" charset="-120"/>
              </a:rPr>
              <a:t>2</a:t>
            </a:r>
            <a:endParaRPr lang="en-US" sz="2499" dirty="0"/>
          </a:p>
        </p:txBody>
      </p:sp>
      <p:sp>
        <p:nvSpPr>
          <p:cNvPr id="18" name="Text 16"/>
          <p:cNvSpPr/>
          <p:nvPr/>
        </p:nvSpPr>
        <p:spPr>
          <a:xfrm>
            <a:off x="3301365" y="4744641"/>
            <a:ext cx="2849880" cy="330637"/>
          </a:xfrm>
          <a:prstGeom prst="rect">
            <a:avLst/>
          </a:prstGeom>
          <a:noFill/>
          <a:ln/>
        </p:spPr>
        <p:txBody>
          <a:bodyPr wrap="none" rtlCol="0" anchor="t"/>
          <a:lstStyle/>
          <a:p>
            <a:pPr algn="r" indent="0" marL="0">
              <a:lnSpc>
                <a:spcPts val="2604"/>
              </a:lnSpc>
              <a:buNone/>
            </a:pPr>
            <a:r>
              <a:rPr lang="en-US" sz="2083" dirty="0">
                <a:solidFill>
                  <a:srgbClr val="EBECEF"/>
                </a:solidFill>
                <a:latin typeface="Fraunces" pitchFamily="34" charset="0"/>
                <a:ea typeface="Fraunces" pitchFamily="34" charset="-122"/>
                <a:cs typeface="Fraunces" pitchFamily="34" charset="-120"/>
              </a:rPr>
              <a:t>Easy to Install and Use</a:t>
            </a:r>
            <a:endParaRPr lang="en-US" sz="2083" dirty="0"/>
          </a:p>
        </p:txBody>
      </p:sp>
      <p:sp>
        <p:nvSpPr>
          <p:cNvPr id="19" name="Text 17"/>
          <p:cNvSpPr/>
          <p:nvPr/>
        </p:nvSpPr>
        <p:spPr>
          <a:xfrm>
            <a:off x="2289215" y="5286851"/>
            <a:ext cx="3862030" cy="1015484"/>
          </a:xfrm>
          <a:prstGeom prst="rect">
            <a:avLst/>
          </a:prstGeom>
          <a:noFill/>
          <a:ln/>
        </p:spPr>
        <p:txBody>
          <a:bodyPr wrap="square" rtlCol="0" anchor="t"/>
          <a:lstStyle/>
          <a:p>
            <a:pPr algn="r" indent="0" marL="0">
              <a:lnSpc>
                <a:spcPts val="2666"/>
              </a:lnSpc>
              <a:buNone/>
            </a:pPr>
            <a:r>
              <a:rPr lang="en-US" sz="1666" dirty="0">
                <a:solidFill>
                  <a:srgbClr val="EBECEF"/>
                </a:solidFill>
                <a:latin typeface="Epilogue" pitchFamily="34" charset="0"/>
                <a:ea typeface="Epilogue" pitchFamily="34" charset="-122"/>
                <a:cs typeface="Epilogue" pitchFamily="34" charset="-120"/>
              </a:rPr>
              <a:t>AWK is easy to install on any Unix-based system and has a gentle learning curve.</a:t>
            </a:r>
            <a:endParaRPr lang="en-US" sz="1666" dirty="0"/>
          </a:p>
        </p:txBody>
      </p:sp>
      <p:sp>
        <p:nvSpPr>
          <p:cNvPr id="20" name="Shape 18"/>
          <p:cNvSpPr/>
          <p:nvPr/>
        </p:nvSpPr>
        <p:spPr>
          <a:xfrm>
            <a:off x="7553146" y="6049625"/>
            <a:ext cx="740569" cy="42267"/>
          </a:xfrm>
          <a:prstGeom prst="rect">
            <a:avLst/>
          </a:prstGeom>
          <a:solidFill>
            <a:srgbClr val="303B69"/>
          </a:solidFill>
          <a:ln/>
        </p:spPr>
      </p:sp>
      <p:sp>
        <p:nvSpPr>
          <p:cNvPr id="21" name="Shape 19"/>
          <p:cNvSpPr/>
          <p:nvPr/>
        </p:nvSpPr>
        <p:spPr>
          <a:xfrm>
            <a:off x="7077015" y="5832753"/>
            <a:ext cx="476131" cy="476131"/>
          </a:xfrm>
          <a:prstGeom prst="roundRect">
            <a:avLst>
              <a:gd name="adj" fmla="val 20000"/>
            </a:avLst>
          </a:prstGeom>
          <a:solidFill>
            <a:srgbClr val="283157"/>
          </a:solidFill>
          <a:ln w="13216">
            <a:solidFill>
              <a:srgbClr val="303B69"/>
            </a:solidFill>
            <a:prstDash val="solid"/>
          </a:ln>
        </p:spPr>
      </p:sp>
      <p:sp>
        <p:nvSpPr>
          <p:cNvPr id="22" name="Text 20"/>
          <p:cNvSpPr/>
          <p:nvPr/>
        </p:nvSpPr>
        <p:spPr>
          <a:xfrm>
            <a:off x="7227391" y="5872401"/>
            <a:ext cx="175260" cy="396716"/>
          </a:xfrm>
          <a:prstGeom prst="rect">
            <a:avLst/>
          </a:prstGeom>
          <a:noFill/>
          <a:ln/>
        </p:spPr>
        <p:txBody>
          <a:bodyPr wrap="none" rtlCol="0" anchor="t"/>
          <a:lstStyle/>
          <a:p>
            <a:pPr algn="ctr" indent="0" marL="0">
              <a:lnSpc>
                <a:spcPts val="3124"/>
              </a:lnSpc>
              <a:buNone/>
            </a:pPr>
            <a:r>
              <a:rPr lang="en-US" sz="2499" dirty="0">
                <a:solidFill>
                  <a:srgbClr val="EBECEF"/>
                </a:solidFill>
                <a:latin typeface="Fraunces" pitchFamily="34" charset="0"/>
                <a:ea typeface="Fraunces" pitchFamily="34" charset="-122"/>
                <a:cs typeface="Fraunces" pitchFamily="34" charset="-120"/>
              </a:rPr>
              <a:t>3</a:t>
            </a:r>
            <a:endParaRPr lang="en-US" sz="2499" dirty="0"/>
          </a:p>
        </p:txBody>
      </p:sp>
      <p:sp>
        <p:nvSpPr>
          <p:cNvPr id="23" name="Text 21"/>
          <p:cNvSpPr/>
          <p:nvPr/>
        </p:nvSpPr>
        <p:spPr>
          <a:xfrm>
            <a:off x="8478917" y="5879068"/>
            <a:ext cx="3459480" cy="330637"/>
          </a:xfrm>
          <a:prstGeom prst="rect">
            <a:avLst/>
          </a:prstGeom>
          <a:noFill/>
          <a:ln/>
        </p:spPr>
        <p:txBody>
          <a:bodyPr wrap="none" rtlCol="0" anchor="t"/>
          <a:lstStyle/>
          <a:p>
            <a:pPr algn="l" indent="0" marL="0">
              <a:lnSpc>
                <a:spcPts val="2604"/>
              </a:lnSpc>
              <a:buNone/>
            </a:pPr>
            <a:r>
              <a:rPr lang="en-US" sz="2083" dirty="0">
                <a:solidFill>
                  <a:srgbClr val="EBECEF"/>
                </a:solidFill>
                <a:latin typeface="Fraunces" pitchFamily="34" charset="0"/>
                <a:ea typeface="Fraunces" pitchFamily="34" charset="-122"/>
                <a:cs typeface="Fraunces" pitchFamily="34" charset="-120"/>
              </a:rPr>
              <a:t>Harness the Power of UNIX</a:t>
            </a:r>
            <a:endParaRPr lang="en-US" sz="2083" dirty="0"/>
          </a:p>
        </p:txBody>
      </p:sp>
      <p:sp>
        <p:nvSpPr>
          <p:cNvPr id="24" name="Text 22"/>
          <p:cNvSpPr/>
          <p:nvPr/>
        </p:nvSpPr>
        <p:spPr>
          <a:xfrm>
            <a:off x="8478917" y="6421279"/>
            <a:ext cx="3862149" cy="1015484"/>
          </a:xfrm>
          <a:prstGeom prst="rect">
            <a:avLst/>
          </a:prstGeom>
          <a:noFill/>
          <a:ln/>
        </p:spPr>
        <p:txBody>
          <a:bodyPr wrap="square" rtlCol="0" anchor="t"/>
          <a:lstStyle/>
          <a:p>
            <a:pPr algn="l" indent="0" marL="0">
              <a:lnSpc>
                <a:spcPts val="2666"/>
              </a:lnSpc>
              <a:buNone/>
            </a:pPr>
            <a:r>
              <a:rPr lang="en-US" sz="1666" dirty="0">
                <a:solidFill>
                  <a:srgbClr val="EBECEF"/>
                </a:solidFill>
                <a:latin typeface="Epilogue" pitchFamily="34" charset="0"/>
                <a:ea typeface="Epilogue" pitchFamily="34" charset="-122"/>
                <a:cs typeface="Epilogue" pitchFamily="34" charset="-120"/>
              </a:rPr>
              <a:t>AWK is built for Unix, meaning it user Unix tools to deliver reliable processing results.</a:t>
            </a:r>
            <a:endParaRPr lang="en-US" sz="1666" dirty="0"/>
          </a:p>
        </p:txBody>
      </p:sp>
      <p:pic>
        <p:nvPicPr>
          <p:cNvPr id="25"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6319599" y="2954060"/>
            <a:ext cx="4443889" cy="694373"/>
          </a:xfrm>
          <a:prstGeom prst="rect">
            <a:avLst/>
          </a:prstGeom>
          <a:noFill/>
          <a:ln/>
        </p:spPr>
        <p:txBody>
          <a:bodyPr wrap="non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Print Columns</a:t>
            </a:r>
            <a:endParaRPr lang="en-US" sz="4374" dirty="0"/>
          </a:p>
        </p:txBody>
      </p:sp>
      <p:sp>
        <p:nvSpPr>
          <p:cNvPr id="5" name="Text 3"/>
          <p:cNvSpPr/>
          <p:nvPr/>
        </p:nvSpPr>
        <p:spPr>
          <a:xfrm>
            <a:off x="6319599" y="3981688"/>
            <a:ext cx="7477601" cy="355402"/>
          </a:xfrm>
          <a:prstGeom prst="rect">
            <a:avLst/>
          </a:prstGeom>
          <a:noFill/>
          <a:ln/>
        </p:spPr>
        <p:txBody>
          <a:bodyPr wrap="non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To print the first column of a file:</a:t>
            </a:r>
            <a:endParaRPr lang="en-US" sz="1750" dirty="0"/>
          </a:p>
        </p:txBody>
      </p:sp>
      <p:sp>
        <p:nvSpPr>
          <p:cNvPr id="6" name="Shape 4"/>
          <p:cNvSpPr/>
          <p:nvPr/>
        </p:nvSpPr>
        <p:spPr>
          <a:xfrm>
            <a:off x="6319599" y="4587002"/>
            <a:ext cx="7477601" cy="688538"/>
          </a:xfrm>
          <a:prstGeom prst="roundRect">
            <a:avLst>
              <a:gd name="adj" fmla="val 14522"/>
            </a:avLst>
          </a:prstGeom>
          <a:solidFill>
            <a:srgbClr val="181E34"/>
          </a:solidFill>
          <a:ln/>
        </p:spPr>
      </p:sp>
      <p:sp>
        <p:nvSpPr>
          <p:cNvPr id="7" name="Shape 5"/>
          <p:cNvSpPr/>
          <p:nvPr/>
        </p:nvSpPr>
        <p:spPr>
          <a:xfrm>
            <a:off x="6308527" y="4587002"/>
            <a:ext cx="7499747" cy="688538"/>
          </a:xfrm>
          <a:prstGeom prst="roundRect">
            <a:avLst>
              <a:gd name="adj" fmla="val 4841"/>
            </a:avLst>
          </a:prstGeom>
          <a:solidFill>
            <a:srgbClr val="181E34"/>
          </a:solidFill>
          <a:ln/>
        </p:spPr>
      </p:sp>
      <p:sp>
        <p:nvSpPr>
          <p:cNvPr id="8" name="Text 6"/>
          <p:cNvSpPr/>
          <p:nvPr/>
        </p:nvSpPr>
        <p:spPr>
          <a:xfrm>
            <a:off x="6530697" y="4753570"/>
            <a:ext cx="7055406" cy="355402"/>
          </a:xfrm>
          <a:prstGeom prst="rect">
            <a:avLst/>
          </a:prstGeom>
          <a:noFill/>
          <a:ln/>
        </p:spPr>
        <p:txBody>
          <a:bodyPr wrap="none" rtlCol="0" anchor="t"/>
          <a:lstStyle/>
          <a:p>
            <a:pPr indent="0" marL="0">
              <a:lnSpc>
                <a:spcPts val="2799"/>
              </a:lnSpc>
              <a:buNone/>
            </a:pPr>
            <a:r>
              <a:rPr lang="en-US" sz="1750" dirty="0">
                <a:solidFill>
                  <a:srgbClr val="EBECEF"/>
                </a:solidFill>
                <a:highlight>
                  <a:srgbClr val="181E34"/>
                </a:highlight>
                <a:latin typeface="Consolas" pitchFamily="34" charset="0"/>
                <a:ea typeface="Consolas" pitchFamily="34" charset="-122"/>
                <a:cs typeface="Consolas" pitchFamily="34" charset="-120"/>
              </a:rPr>
              <a:t>awk '{print $1}' filename</a:t>
            </a:r>
            <a:endParaRPr lang="en-US" sz="1750" dirty="0"/>
          </a:p>
        </p:txBody>
      </p:sp>
      <p:pic>
        <p:nvPicPr>
          <p:cNvPr id="9" name="Image 0" descr="preencoded.png">    </p:cNvPr>
          <p:cNvPicPr>
            <a:picLocks noChangeAspect="1"/>
          </p:cNvPicPr>
          <p:nvPr/>
        </p:nvPicPr>
        <p:blipFill>
          <a:blip r:embed="rId1"/>
          <a:stretch>
            <a:fillRect/>
          </a:stretch>
        </p:blipFill>
        <p:spPr>
          <a:xfrm>
            <a:off x="0" y="0"/>
            <a:ext cx="5486400" cy="8229600"/>
          </a:xfrm>
          <a:prstGeom prst="rect">
            <a:avLst/>
          </a:prstGeom>
        </p:spPr>
      </p:pic>
      <p:pic>
        <p:nvPicPr>
          <p:cNvPr id="10"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833199" y="2954060"/>
            <a:ext cx="6225540" cy="694373"/>
          </a:xfrm>
          <a:prstGeom prst="rect">
            <a:avLst/>
          </a:prstGeom>
          <a:noFill/>
          <a:ln/>
        </p:spPr>
        <p:txBody>
          <a:bodyPr wrap="non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Conditional Statements</a:t>
            </a:r>
            <a:endParaRPr lang="en-US" sz="4374" dirty="0"/>
          </a:p>
        </p:txBody>
      </p:sp>
      <p:sp>
        <p:nvSpPr>
          <p:cNvPr id="5" name="Text 3"/>
          <p:cNvSpPr/>
          <p:nvPr/>
        </p:nvSpPr>
        <p:spPr>
          <a:xfrm>
            <a:off x="833199" y="3981688"/>
            <a:ext cx="7477601" cy="355402"/>
          </a:xfrm>
          <a:prstGeom prst="rect">
            <a:avLst/>
          </a:prstGeom>
          <a:noFill/>
          <a:ln/>
        </p:spPr>
        <p:txBody>
          <a:bodyPr wrap="non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To print lines where the second column is greater than 10:</a:t>
            </a:r>
            <a:endParaRPr lang="en-US" sz="1750" dirty="0"/>
          </a:p>
        </p:txBody>
      </p:sp>
      <p:sp>
        <p:nvSpPr>
          <p:cNvPr id="6" name="Shape 4"/>
          <p:cNvSpPr/>
          <p:nvPr/>
        </p:nvSpPr>
        <p:spPr>
          <a:xfrm>
            <a:off x="833199" y="4587002"/>
            <a:ext cx="7477601" cy="688538"/>
          </a:xfrm>
          <a:prstGeom prst="roundRect">
            <a:avLst>
              <a:gd name="adj" fmla="val 14522"/>
            </a:avLst>
          </a:prstGeom>
          <a:solidFill>
            <a:srgbClr val="181E34"/>
          </a:solidFill>
          <a:ln/>
        </p:spPr>
      </p:sp>
      <p:sp>
        <p:nvSpPr>
          <p:cNvPr id="7" name="Shape 5"/>
          <p:cNvSpPr/>
          <p:nvPr/>
        </p:nvSpPr>
        <p:spPr>
          <a:xfrm>
            <a:off x="822127" y="4587002"/>
            <a:ext cx="7499747" cy="688538"/>
          </a:xfrm>
          <a:prstGeom prst="roundRect">
            <a:avLst>
              <a:gd name="adj" fmla="val 4841"/>
            </a:avLst>
          </a:prstGeom>
          <a:solidFill>
            <a:srgbClr val="181E34"/>
          </a:solidFill>
          <a:ln/>
        </p:spPr>
      </p:sp>
      <p:sp>
        <p:nvSpPr>
          <p:cNvPr id="8" name="Text 6"/>
          <p:cNvSpPr/>
          <p:nvPr/>
        </p:nvSpPr>
        <p:spPr>
          <a:xfrm>
            <a:off x="1044297" y="4753570"/>
            <a:ext cx="7055406" cy="355402"/>
          </a:xfrm>
          <a:prstGeom prst="rect">
            <a:avLst/>
          </a:prstGeom>
          <a:noFill/>
          <a:ln/>
        </p:spPr>
        <p:txBody>
          <a:bodyPr wrap="none" rtlCol="0" anchor="t"/>
          <a:lstStyle/>
          <a:p>
            <a:pPr indent="0" marL="0">
              <a:lnSpc>
                <a:spcPts val="2799"/>
              </a:lnSpc>
              <a:buNone/>
            </a:pPr>
            <a:r>
              <a:rPr lang="en-US" sz="1750" dirty="0">
                <a:solidFill>
                  <a:srgbClr val="EBECEF"/>
                </a:solidFill>
                <a:highlight>
                  <a:srgbClr val="181E34"/>
                </a:highlight>
                <a:latin typeface="Consolas" pitchFamily="34" charset="0"/>
                <a:ea typeface="Consolas" pitchFamily="34" charset="-122"/>
                <a:cs typeface="Consolas" pitchFamily="34" charset="-120"/>
              </a:rPr>
              <a:t>awk '$2 &gt; 10 {print}' filename</a:t>
            </a:r>
            <a:endParaRPr lang="en-US" sz="1750" dirty="0"/>
          </a:p>
        </p:txBody>
      </p:sp>
      <p:pic>
        <p:nvPicPr>
          <p:cNvPr id="9"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10"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2037993" y="678180"/>
            <a:ext cx="4610100" cy="694373"/>
          </a:xfrm>
          <a:prstGeom prst="rect">
            <a:avLst/>
          </a:prstGeom>
          <a:noFill/>
          <a:ln/>
        </p:spPr>
        <p:txBody>
          <a:bodyPr wrap="non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Pattern Matching</a:t>
            </a:r>
            <a:endParaRPr lang="en-US" sz="4374" dirty="0"/>
          </a:p>
        </p:txBody>
      </p:sp>
      <p:sp>
        <p:nvSpPr>
          <p:cNvPr id="5" name="Text 3"/>
          <p:cNvSpPr/>
          <p:nvPr/>
        </p:nvSpPr>
        <p:spPr>
          <a:xfrm>
            <a:off x="2037993" y="1816894"/>
            <a:ext cx="10554414" cy="355402"/>
          </a:xfrm>
          <a:prstGeom prst="rect">
            <a:avLst/>
          </a:prstGeom>
          <a:noFill/>
          <a:ln/>
        </p:spPr>
        <p:txBody>
          <a:bodyPr wrap="non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To print lines containing a specific pattern (e.g., "keyword"):</a:t>
            </a:r>
            <a:endParaRPr lang="en-US" sz="1750" dirty="0"/>
          </a:p>
        </p:txBody>
      </p:sp>
      <p:sp>
        <p:nvSpPr>
          <p:cNvPr id="6" name="Shape 4"/>
          <p:cNvSpPr/>
          <p:nvPr/>
        </p:nvSpPr>
        <p:spPr>
          <a:xfrm>
            <a:off x="2037993" y="2422208"/>
            <a:ext cx="10554414" cy="688538"/>
          </a:xfrm>
          <a:prstGeom prst="roundRect">
            <a:avLst>
              <a:gd name="adj" fmla="val 14522"/>
            </a:avLst>
          </a:prstGeom>
          <a:solidFill>
            <a:srgbClr val="181E34"/>
          </a:solidFill>
          <a:ln/>
        </p:spPr>
      </p:sp>
      <p:sp>
        <p:nvSpPr>
          <p:cNvPr id="7" name="Shape 5"/>
          <p:cNvSpPr/>
          <p:nvPr/>
        </p:nvSpPr>
        <p:spPr>
          <a:xfrm>
            <a:off x="2026920" y="2422208"/>
            <a:ext cx="10576560" cy="688538"/>
          </a:xfrm>
          <a:prstGeom prst="roundRect">
            <a:avLst>
              <a:gd name="adj" fmla="val 4841"/>
            </a:avLst>
          </a:prstGeom>
          <a:solidFill>
            <a:srgbClr val="181E34"/>
          </a:solidFill>
          <a:ln/>
        </p:spPr>
      </p:sp>
      <p:sp>
        <p:nvSpPr>
          <p:cNvPr id="8" name="Text 6"/>
          <p:cNvSpPr/>
          <p:nvPr/>
        </p:nvSpPr>
        <p:spPr>
          <a:xfrm>
            <a:off x="2249091" y="2588776"/>
            <a:ext cx="10132219" cy="355402"/>
          </a:xfrm>
          <a:prstGeom prst="rect">
            <a:avLst/>
          </a:prstGeom>
          <a:noFill/>
          <a:ln/>
        </p:spPr>
        <p:txBody>
          <a:bodyPr wrap="none" rtlCol="0" anchor="t"/>
          <a:lstStyle/>
          <a:p>
            <a:pPr indent="0" marL="0">
              <a:lnSpc>
                <a:spcPts val="2799"/>
              </a:lnSpc>
              <a:buNone/>
            </a:pPr>
            <a:r>
              <a:rPr lang="en-US" sz="1750" dirty="0">
                <a:solidFill>
                  <a:srgbClr val="EBECEF"/>
                </a:solidFill>
                <a:highlight>
                  <a:srgbClr val="181E34"/>
                </a:highlight>
                <a:latin typeface="Consolas" pitchFamily="34" charset="0"/>
                <a:ea typeface="Consolas" pitchFamily="34" charset="-122"/>
                <a:cs typeface="Consolas" pitchFamily="34" charset="-120"/>
              </a:rPr>
              <a:t>awk '/keyword/ {print}' filename</a:t>
            </a:r>
            <a:endParaRPr lang="en-US" sz="1750" dirty="0"/>
          </a:p>
        </p:txBody>
      </p:sp>
      <p:sp>
        <p:nvSpPr>
          <p:cNvPr id="9" name="Shape 7"/>
          <p:cNvSpPr/>
          <p:nvPr/>
        </p:nvSpPr>
        <p:spPr>
          <a:xfrm>
            <a:off x="7293054" y="3360658"/>
            <a:ext cx="44410" cy="4190643"/>
          </a:xfrm>
          <a:prstGeom prst="rect">
            <a:avLst/>
          </a:prstGeom>
          <a:solidFill>
            <a:srgbClr val="303B69"/>
          </a:solidFill>
          <a:ln/>
        </p:spPr>
      </p:sp>
      <p:sp>
        <p:nvSpPr>
          <p:cNvPr id="10" name="Shape 8"/>
          <p:cNvSpPr/>
          <p:nvPr/>
        </p:nvSpPr>
        <p:spPr>
          <a:xfrm>
            <a:off x="7565172" y="3761958"/>
            <a:ext cx="777597" cy="44410"/>
          </a:xfrm>
          <a:prstGeom prst="rect">
            <a:avLst/>
          </a:prstGeom>
          <a:solidFill>
            <a:srgbClr val="303B69"/>
          </a:solidFill>
          <a:ln/>
        </p:spPr>
      </p:sp>
      <p:sp>
        <p:nvSpPr>
          <p:cNvPr id="11" name="Shape 9"/>
          <p:cNvSpPr/>
          <p:nvPr/>
        </p:nvSpPr>
        <p:spPr>
          <a:xfrm>
            <a:off x="7065228" y="3534251"/>
            <a:ext cx="499943" cy="499943"/>
          </a:xfrm>
          <a:prstGeom prst="roundRect">
            <a:avLst>
              <a:gd name="adj" fmla="val 20000"/>
            </a:avLst>
          </a:prstGeom>
          <a:solidFill>
            <a:srgbClr val="283157"/>
          </a:solidFill>
          <a:ln w="13811">
            <a:solidFill>
              <a:srgbClr val="303B69"/>
            </a:solidFill>
            <a:prstDash val="solid"/>
          </a:ln>
        </p:spPr>
      </p:sp>
      <p:sp>
        <p:nvSpPr>
          <p:cNvPr id="12" name="Text 10"/>
          <p:cNvSpPr/>
          <p:nvPr/>
        </p:nvSpPr>
        <p:spPr>
          <a:xfrm>
            <a:off x="7238940" y="3575923"/>
            <a:ext cx="152400" cy="416481"/>
          </a:xfrm>
          <a:prstGeom prst="rect">
            <a:avLst/>
          </a:prstGeom>
          <a:noFill/>
          <a:ln/>
        </p:spPr>
        <p:txBody>
          <a:bodyPr wrap="none" rtlCol="0" anchor="t"/>
          <a:lstStyle/>
          <a:p>
            <a:pPr algn="ctr" indent="0" marL="0">
              <a:lnSpc>
                <a:spcPts val="3281"/>
              </a:lnSpc>
              <a:buNone/>
            </a:pPr>
            <a:r>
              <a:rPr lang="en-US" sz="2624" dirty="0">
                <a:solidFill>
                  <a:srgbClr val="EBECEF"/>
                </a:solidFill>
                <a:latin typeface="Fraunces" pitchFamily="34" charset="0"/>
                <a:ea typeface="Fraunces" pitchFamily="34" charset="-122"/>
                <a:cs typeface="Fraunces" pitchFamily="34" charset="-120"/>
              </a:rPr>
              <a:t>1</a:t>
            </a:r>
            <a:endParaRPr lang="en-US" sz="2624" dirty="0"/>
          </a:p>
        </p:txBody>
      </p:sp>
      <p:sp>
        <p:nvSpPr>
          <p:cNvPr id="13" name="Text 11"/>
          <p:cNvSpPr/>
          <p:nvPr/>
        </p:nvSpPr>
        <p:spPr>
          <a:xfrm>
            <a:off x="8537258" y="3582829"/>
            <a:ext cx="3040380" cy="347186"/>
          </a:xfrm>
          <a:prstGeom prst="rect">
            <a:avLst/>
          </a:prstGeom>
          <a:noFill/>
          <a:ln/>
        </p:spPr>
        <p:txBody>
          <a:bodyPr wrap="none" rtlCol="0" anchor="t"/>
          <a:lstStyle/>
          <a:p>
            <a:pPr algn="l" indent="0" marL="0">
              <a:lnSpc>
                <a:spcPts val="2734"/>
              </a:lnSpc>
              <a:buNone/>
            </a:pPr>
            <a:r>
              <a:rPr lang="en-US" sz="2187" dirty="0">
                <a:solidFill>
                  <a:srgbClr val="EBECEF"/>
                </a:solidFill>
                <a:latin typeface="Fraunces" pitchFamily="34" charset="0"/>
                <a:ea typeface="Fraunces" pitchFamily="34" charset="-122"/>
                <a:cs typeface="Fraunces" pitchFamily="34" charset="-120"/>
              </a:rPr>
              <a:t>Powerful Functionality</a:t>
            </a:r>
            <a:endParaRPr lang="en-US" sz="2187" dirty="0"/>
          </a:p>
        </p:txBody>
      </p:sp>
      <p:sp>
        <p:nvSpPr>
          <p:cNvPr id="14" name="Text 12"/>
          <p:cNvSpPr/>
          <p:nvPr/>
        </p:nvSpPr>
        <p:spPr>
          <a:xfrm>
            <a:off x="8537258" y="4152186"/>
            <a:ext cx="4055150" cy="710803"/>
          </a:xfrm>
          <a:prstGeom prst="rect">
            <a:avLst/>
          </a:prstGeom>
          <a:noFill/>
          <a:ln/>
        </p:spPr>
        <p:txBody>
          <a:bodyPr wrap="square" rtlCol="0" anchor="t"/>
          <a:lstStyle/>
          <a:p>
            <a:pPr algn="l" indent="0" marL="0">
              <a:lnSpc>
                <a:spcPts val="2799"/>
              </a:lnSpc>
              <a:buNone/>
            </a:pPr>
            <a:r>
              <a:rPr lang="en-US" sz="1750" dirty="0">
                <a:solidFill>
                  <a:srgbClr val="EBECEF"/>
                </a:solidFill>
                <a:latin typeface="Epilogue" pitchFamily="34" charset="0"/>
                <a:ea typeface="Epilogue" pitchFamily="34" charset="-122"/>
                <a:cs typeface="Epilogue" pitchFamily="34" charset="-120"/>
              </a:rPr>
              <a:t>AWK is perfect for complex text processing tasks.</a:t>
            </a:r>
            <a:endParaRPr lang="en-US" sz="1750" dirty="0"/>
          </a:p>
        </p:txBody>
      </p:sp>
      <p:sp>
        <p:nvSpPr>
          <p:cNvPr id="15" name="Shape 13"/>
          <p:cNvSpPr/>
          <p:nvPr/>
        </p:nvSpPr>
        <p:spPr>
          <a:xfrm>
            <a:off x="6287631" y="4872811"/>
            <a:ext cx="777597" cy="44410"/>
          </a:xfrm>
          <a:prstGeom prst="rect">
            <a:avLst/>
          </a:prstGeom>
          <a:solidFill>
            <a:srgbClr val="303B69"/>
          </a:solidFill>
          <a:ln/>
        </p:spPr>
      </p:sp>
      <p:sp>
        <p:nvSpPr>
          <p:cNvPr id="16" name="Shape 14"/>
          <p:cNvSpPr/>
          <p:nvPr/>
        </p:nvSpPr>
        <p:spPr>
          <a:xfrm>
            <a:off x="7065228" y="4645104"/>
            <a:ext cx="499943" cy="499943"/>
          </a:xfrm>
          <a:prstGeom prst="roundRect">
            <a:avLst>
              <a:gd name="adj" fmla="val 20000"/>
            </a:avLst>
          </a:prstGeom>
          <a:solidFill>
            <a:srgbClr val="283157"/>
          </a:solidFill>
          <a:ln w="13811">
            <a:solidFill>
              <a:srgbClr val="303B69"/>
            </a:solidFill>
            <a:prstDash val="solid"/>
          </a:ln>
        </p:spPr>
      </p:sp>
      <p:sp>
        <p:nvSpPr>
          <p:cNvPr id="17" name="Text 15"/>
          <p:cNvSpPr/>
          <p:nvPr/>
        </p:nvSpPr>
        <p:spPr>
          <a:xfrm>
            <a:off x="7212270" y="4686776"/>
            <a:ext cx="205740" cy="416481"/>
          </a:xfrm>
          <a:prstGeom prst="rect">
            <a:avLst/>
          </a:prstGeom>
          <a:noFill/>
          <a:ln/>
        </p:spPr>
        <p:txBody>
          <a:bodyPr wrap="none" rtlCol="0" anchor="t"/>
          <a:lstStyle/>
          <a:p>
            <a:pPr algn="ctr" indent="0" marL="0">
              <a:lnSpc>
                <a:spcPts val="3281"/>
              </a:lnSpc>
              <a:buNone/>
            </a:pPr>
            <a:r>
              <a:rPr lang="en-US" sz="2624" dirty="0">
                <a:solidFill>
                  <a:srgbClr val="EBECEF"/>
                </a:solidFill>
                <a:latin typeface="Fraunces" pitchFamily="34" charset="0"/>
                <a:ea typeface="Fraunces" pitchFamily="34" charset="-122"/>
                <a:cs typeface="Fraunces" pitchFamily="34" charset="-120"/>
              </a:rPr>
              <a:t>2</a:t>
            </a:r>
            <a:endParaRPr lang="en-US" sz="2624" dirty="0"/>
          </a:p>
        </p:txBody>
      </p:sp>
      <p:sp>
        <p:nvSpPr>
          <p:cNvPr id="18" name="Text 16"/>
          <p:cNvSpPr/>
          <p:nvPr/>
        </p:nvSpPr>
        <p:spPr>
          <a:xfrm>
            <a:off x="3578543" y="4693682"/>
            <a:ext cx="2514600" cy="347186"/>
          </a:xfrm>
          <a:prstGeom prst="rect">
            <a:avLst/>
          </a:prstGeom>
          <a:noFill/>
          <a:ln/>
        </p:spPr>
        <p:txBody>
          <a:bodyPr wrap="none" rtlCol="0" anchor="t"/>
          <a:lstStyle/>
          <a:p>
            <a:pPr algn="r" indent="0" marL="0">
              <a:lnSpc>
                <a:spcPts val="2734"/>
              </a:lnSpc>
              <a:buNone/>
            </a:pPr>
            <a:r>
              <a:rPr lang="en-US" sz="2187" dirty="0">
                <a:solidFill>
                  <a:srgbClr val="EBECEF"/>
                </a:solidFill>
                <a:latin typeface="Fraunces" pitchFamily="34" charset="0"/>
                <a:ea typeface="Fraunces" pitchFamily="34" charset="-122"/>
                <a:cs typeface="Fraunces" pitchFamily="34" charset="-120"/>
              </a:rPr>
              <a:t>Maximal Flexibility</a:t>
            </a:r>
            <a:endParaRPr lang="en-US" sz="2187" dirty="0"/>
          </a:p>
        </p:txBody>
      </p:sp>
      <p:sp>
        <p:nvSpPr>
          <p:cNvPr id="19" name="Text 17"/>
          <p:cNvSpPr/>
          <p:nvPr/>
        </p:nvSpPr>
        <p:spPr>
          <a:xfrm>
            <a:off x="2037993" y="5263039"/>
            <a:ext cx="4055150" cy="1066205"/>
          </a:xfrm>
          <a:prstGeom prst="rect">
            <a:avLst/>
          </a:prstGeom>
          <a:noFill/>
          <a:ln/>
        </p:spPr>
        <p:txBody>
          <a:bodyPr wrap="square" rtlCol="0" anchor="t"/>
          <a:lstStyle/>
          <a:p>
            <a:pPr algn="r" indent="0" marL="0">
              <a:lnSpc>
                <a:spcPts val="2799"/>
              </a:lnSpc>
              <a:buNone/>
            </a:pPr>
            <a:r>
              <a:rPr lang="en-US" sz="1750" dirty="0">
                <a:solidFill>
                  <a:srgbClr val="EBECEF"/>
                </a:solidFill>
                <a:latin typeface="Epilogue" pitchFamily="34" charset="0"/>
                <a:ea typeface="Epilogue" pitchFamily="34" charset="-122"/>
                <a:cs typeface="Epilogue" pitchFamily="34" charset="-120"/>
              </a:rPr>
              <a:t>AWK is compatible with most Unix environments and can read many different file types.</a:t>
            </a:r>
            <a:endParaRPr lang="en-US" sz="1750" dirty="0"/>
          </a:p>
        </p:txBody>
      </p:sp>
      <p:sp>
        <p:nvSpPr>
          <p:cNvPr id="20" name="Shape 18"/>
          <p:cNvSpPr/>
          <p:nvPr/>
        </p:nvSpPr>
        <p:spPr>
          <a:xfrm>
            <a:off x="7565172" y="6023789"/>
            <a:ext cx="777597" cy="44410"/>
          </a:xfrm>
          <a:prstGeom prst="rect">
            <a:avLst/>
          </a:prstGeom>
          <a:solidFill>
            <a:srgbClr val="303B69"/>
          </a:solidFill>
          <a:ln/>
        </p:spPr>
      </p:sp>
      <p:sp>
        <p:nvSpPr>
          <p:cNvPr id="21" name="Shape 19"/>
          <p:cNvSpPr/>
          <p:nvPr/>
        </p:nvSpPr>
        <p:spPr>
          <a:xfrm>
            <a:off x="7065228" y="5796082"/>
            <a:ext cx="499943" cy="499943"/>
          </a:xfrm>
          <a:prstGeom prst="roundRect">
            <a:avLst>
              <a:gd name="adj" fmla="val 20000"/>
            </a:avLst>
          </a:prstGeom>
          <a:solidFill>
            <a:srgbClr val="283157"/>
          </a:solidFill>
          <a:ln w="13811">
            <a:solidFill>
              <a:srgbClr val="303B69"/>
            </a:solidFill>
            <a:prstDash val="solid"/>
          </a:ln>
        </p:spPr>
      </p:sp>
      <p:sp>
        <p:nvSpPr>
          <p:cNvPr id="22" name="Text 20"/>
          <p:cNvSpPr/>
          <p:nvPr/>
        </p:nvSpPr>
        <p:spPr>
          <a:xfrm>
            <a:off x="7223700" y="5837753"/>
            <a:ext cx="182880" cy="416481"/>
          </a:xfrm>
          <a:prstGeom prst="rect">
            <a:avLst/>
          </a:prstGeom>
          <a:noFill/>
          <a:ln/>
        </p:spPr>
        <p:txBody>
          <a:bodyPr wrap="none" rtlCol="0" anchor="t"/>
          <a:lstStyle/>
          <a:p>
            <a:pPr algn="ctr" indent="0" marL="0">
              <a:lnSpc>
                <a:spcPts val="3281"/>
              </a:lnSpc>
              <a:buNone/>
            </a:pPr>
            <a:r>
              <a:rPr lang="en-US" sz="2624" dirty="0">
                <a:solidFill>
                  <a:srgbClr val="EBECEF"/>
                </a:solidFill>
                <a:latin typeface="Fraunces" pitchFamily="34" charset="0"/>
                <a:ea typeface="Fraunces" pitchFamily="34" charset="-122"/>
                <a:cs typeface="Fraunces" pitchFamily="34" charset="-120"/>
              </a:rPr>
              <a:t>3</a:t>
            </a:r>
            <a:endParaRPr lang="en-US" sz="2624" dirty="0"/>
          </a:p>
        </p:txBody>
      </p:sp>
      <p:sp>
        <p:nvSpPr>
          <p:cNvPr id="23" name="Text 21"/>
          <p:cNvSpPr/>
          <p:nvPr/>
        </p:nvSpPr>
        <p:spPr>
          <a:xfrm>
            <a:off x="8537258" y="5844659"/>
            <a:ext cx="3307080" cy="347186"/>
          </a:xfrm>
          <a:prstGeom prst="rect">
            <a:avLst/>
          </a:prstGeom>
          <a:noFill/>
          <a:ln/>
        </p:spPr>
        <p:txBody>
          <a:bodyPr wrap="none" rtlCol="0" anchor="t"/>
          <a:lstStyle/>
          <a:p>
            <a:pPr algn="l" indent="0" marL="0">
              <a:lnSpc>
                <a:spcPts val="2734"/>
              </a:lnSpc>
              <a:buNone/>
            </a:pPr>
            <a:r>
              <a:rPr lang="en-US" sz="2187" dirty="0">
                <a:solidFill>
                  <a:srgbClr val="EBECEF"/>
                </a:solidFill>
                <a:latin typeface="Fraunces" pitchFamily="34" charset="0"/>
                <a:ea typeface="Fraunces" pitchFamily="34" charset="-122"/>
                <a:cs typeface="Fraunces" pitchFamily="34" charset="-120"/>
              </a:rPr>
              <a:t>No Experience Necessary</a:t>
            </a:r>
            <a:endParaRPr lang="en-US" sz="2187" dirty="0"/>
          </a:p>
        </p:txBody>
      </p:sp>
      <p:sp>
        <p:nvSpPr>
          <p:cNvPr id="24" name="Text 22"/>
          <p:cNvSpPr/>
          <p:nvPr/>
        </p:nvSpPr>
        <p:spPr>
          <a:xfrm>
            <a:off x="8537258" y="6414016"/>
            <a:ext cx="4055150" cy="710803"/>
          </a:xfrm>
          <a:prstGeom prst="rect">
            <a:avLst/>
          </a:prstGeom>
          <a:noFill/>
          <a:ln/>
        </p:spPr>
        <p:txBody>
          <a:bodyPr wrap="square" rtlCol="0" anchor="t"/>
          <a:lstStyle/>
          <a:p>
            <a:pPr algn="l" indent="0" marL="0">
              <a:lnSpc>
                <a:spcPts val="2799"/>
              </a:lnSpc>
              <a:buNone/>
            </a:pPr>
            <a:r>
              <a:rPr lang="en-US" sz="1750" dirty="0">
                <a:solidFill>
                  <a:srgbClr val="EBECEF"/>
                </a:solidFill>
                <a:latin typeface="Epilogue" pitchFamily="34" charset="0"/>
                <a:ea typeface="Epilogue" pitchFamily="34" charset="-122"/>
                <a:cs typeface="Epilogue" pitchFamily="34" charset="-120"/>
              </a:rPr>
              <a:t>AWK has a gentle learning curve and is accessible even to beginners.</a:t>
            </a:r>
            <a:endParaRPr lang="en-US" sz="1750" dirty="0"/>
          </a:p>
        </p:txBody>
      </p:sp>
      <p:pic>
        <p:nvPicPr>
          <p:cNvPr id="25"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6319599" y="2954060"/>
            <a:ext cx="5966460" cy="694373"/>
          </a:xfrm>
          <a:prstGeom prst="rect">
            <a:avLst/>
          </a:prstGeom>
          <a:noFill/>
          <a:ln/>
        </p:spPr>
        <p:txBody>
          <a:bodyPr wrap="non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Arithmetic Operations</a:t>
            </a:r>
            <a:endParaRPr lang="en-US" sz="4374" dirty="0"/>
          </a:p>
        </p:txBody>
      </p:sp>
      <p:sp>
        <p:nvSpPr>
          <p:cNvPr id="5" name="Text 3"/>
          <p:cNvSpPr/>
          <p:nvPr/>
        </p:nvSpPr>
        <p:spPr>
          <a:xfrm>
            <a:off x="6319599" y="3981688"/>
            <a:ext cx="7477601" cy="355402"/>
          </a:xfrm>
          <a:prstGeom prst="rect">
            <a:avLst/>
          </a:prstGeom>
          <a:noFill/>
          <a:ln/>
        </p:spPr>
        <p:txBody>
          <a:bodyPr wrap="non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To calculate the sum of values in a column (e.g., column 3):</a:t>
            </a:r>
            <a:endParaRPr lang="en-US" sz="1750" dirty="0"/>
          </a:p>
        </p:txBody>
      </p:sp>
      <p:sp>
        <p:nvSpPr>
          <p:cNvPr id="6" name="Shape 4"/>
          <p:cNvSpPr/>
          <p:nvPr/>
        </p:nvSpPr>
        <p:spPr>
          <a:xfrm>
            <a:off x="6319599" y="4587002"/>
            <a:ext cx="7477601" cy="688538"/>
          </a:xfrm>
          <a:prstGeom prst="roundRect">
            <a:avLst>
              <a:gd name="adj" fmla="val 14522"/>
            </a:avLst>
          </a:prstGeom>
          <a:solidFill>
            <a:srgbClr val="181E34"/>
          </a:solidFill>
          <a:ln/>
        </p:spPr>
      </p:sp>
      <p:sp>
        <p:nvSpPr>
          <p:cNvPr id="7" name="Shape 5"/>
          <p:cNvSpPr/>
          <p:nvPr/>
        </p:nvSpPr>
        <p:spPr>
          <a:xfrm>
            <a:off x="6308527" y="4587002"/>
            <a:ext cx="7499747" cy="688538"/>
          </a:xfrm>
          <a:prstGeom prst="roundRect">
            <a:avLst>
              <a:gd name="adj" fmla="val 4841"/>
            </a:avLst>
          </a:prstGeom>
          <a:solidFill>
            <a:srgbClr val="181E34"/>
          </a:solidFill>
          <a:ln/>
        </p:spPr>
      </p:sp>
      <p:sp>
        <p:nvSpPr>
          <p:cNvPr id="8" name="Text 6"/>
          <p:cNvSpPr/>
          <p:nvPr/>
        </p:nvSpPr>
        <p:spPr>
          <a:xfrm>
            <a:off x="6530697" y="4753570"/>
            <a:ext cx="7055406" cy="355402"/>
          </a:xfrm>
          <a:prstGeom prst="rect">
            <a:avLst/>
          </a:prstGeom>
          <a:noFill/>
          <a:ln/>
        </p:spPr>
        <p:txBody>
          <a:bodyPr wrap="none" rtlCol="0" anchor="t"/>
          <a:lstStyle/>
          <a:p>
            <a:pPr indent="0" marL="0">
              <a:lnSpc>
                <a:spcPts val="2799"/>
              </a:lnSpc>
              <a:buNone/>
            </a:pPr>
            <a:r>
              <a:rPr lang="en-US" sz="1750" dirty="0">
                <a:solidFill>
                  <a:srgbClr val="EBECEF"/>
                </a:solidFill>
                <a:highlight>
                  <a:srgbClr val="181E34"/>
                </a:highlight>
                <a:latin typeface="Consolas" pitchFamily="34" charset="0"/>
                <a:ea typeface="Consolas" pitchFamily="34" charset="-122"/>
                <a:cs typeface="Consolas" pitchFamily="34" charset="-120"/>
              </a:rPr>
              <a:t>awk '{sum+=$3} END {print sum}' filename</a:t>
            </a:r>
            <a:endParaRPr lang="en-US" sz="1750" dirty="0"/>
          </a:p>
        </p:txBody>
      </p:sp>
      <p:pic>
        <p:nvPicPr>
          <p:cNvPr id="9" name="Image 0" descr="preencoded.png">    </p:cNvPr>
          <p:cNvPicPr>
            <a:picLocks noChangeAspect="1"/>
          </p:cNvPicPr>
          <p:nvPr/>
        </p:nvPicPr>
        <p:blipFill>
          <a:blip r:embed="rId1"/>
          <a:stretch>
            <a:fillRect/>
          </a:stretch>
        </p:blipFill>
        <p:spPr>
          <a:xfrm>
            <a:off x="0" y="0"/>
            <a:ext cx="5486400" cy="8229600"/>
          </a:xfrm>
          <a:prstGeom prst="rect">
            <a:avLst/>
          </a:prstGeom>
        </p:spPr>
      </p:pic>
      <p:pic>
        <p:nvPicPr>
          <p:cNvPr id="10"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2037993" y="1368504"/>
            <a:ext cx="5448300" cy="694373"/>
          </a:xfrm>
          <a:prstGeom prst="rect">
            <a:avLst/>
          </a:prstGeom>
          <a:noFill/>
          <a:ln/>
        </p:spPr>
        <p:txBody>
          <a:bodyPr wrap="non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NR and NF Variables</a:t>
            </a:r>
            <a:endParaRPr lang="en-US" sz="4374" dirty="0"/>
          </a:p>
        </p:txBody>
      </p:sp>
      <p:sp>
        <p:nvSpPr>
          <p:cNvPr id="5" name="Text 3"/>
          <p:cNvSpPr/>
          <p:nvPr/>
        </p:nvSpPr>
        <p:spPr>
          <a:xfrm>
            <a:off x="2037993" y="2507218"/>
            <a:ext cx="10554414" cy="710803"/>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The NR variable represents the current line number, and NF is the number of fields in the current line. To print the line number and the number of fields for each line:</a:t>
            </a:r>
            <a:endParaRPr lang="en-US" sz="1750" dirty="0"/>
          </a:p>
        </p:txBody>
      </p:sp>
      <p:sp>
        <p:nvSpPr>
          <p:cNvPr id="6" name="Shape 4"/>
          <p:cNvSpPr/>
          <p:nvPr/>
        </p:nvSpPr>
        <p:spPr>
          <a:xfrm>
            <a:off x="2037993" y="3467933"/>
            <a:ext cx="10554414" cy="688538"/>
          </a:xfrm>
          <a:prstGeom prst="roundRect">
            <a:avLst>
              <a:gd name="adj" fmla="val 14522"/>
            </a:avLst>
          </a:prstGeom>
          <a:solidFill>
            <a:srgbClr val="181E34"/>
          </a:solidFill>
          <a:ln/>
        </p:spPr>
      </p:sp>
      <p:sp>
        <p:nvSpPr>
          <p:cNvPr id="7" name="Shape 5"/>
          <p:cNvSpPr/>
          <p:nvPr/>
        </p:nvSpPr>
        <p:spPr>
          <a:xfrm>
            <a:off x="2026920" y="3467933"/>
            <a:ext cx="10576560" cy="688538"/>
          </a:xfrm>
          <a:prstGeom prst="roundRect">
            <a:avLst>
              <a:gd name="adj" fmla="val 4841"/>
            </a:avLst>
          </a:prstGeom>
          <a:solidFill>
            <a:srgbClr val="181E34"/>
          </a:solidFill>
          <a:ln/>
        </p:spPr>
      </p:sp>
      <p:sp>
        <p:nvSpPr>
          <p:cNvPr id="8" name="Text 6"/>
          <p:cNvSpPr/>
          <p:nvPr/>
        </p:nvSpPr>
        <p:spPr>
          <a:xfrm>
            <a:off x="2249091" y="3634502"/>
            <a:ext cx="10132219" cy="355402"/>
          </a:xfrm>
          <a:prstGeom prst="rect">
            <a:avLst/>
          </a:prstGeom>
          <a:noFill/>
          <a:ln/>
        </p:spPr>
        <p:txBody>
          <a:bodyPr wrap="none" rtlCol="0" anchor="t"/>
          <a:lstStyle/>
          <a:p>
            <a:pPr indent="0" marL="0">
              <a:lnSpc>
                <a:spcPts val="2799"/>
              </a:lnSpc>
              <a:buNone/>
            </a:pPr>
            <a:r>
              <a:rPr lang="en-US" sz="1750" dirty="0">
                <a:solidFill>
                  <a:srgbClr val="EBECEF"/>
                </a:solidFill>
                <a:highlight>
                  <a:srgbClr val="181E34"/>
                </a:highlight>
                <a:latin typeface="Consolas" pitchFamily="34" charset="0"/>
                <a:ea typeface="Consolas" pitchFamily="34" charset="-122"/>
                <a:cs typeface="Consolas" pitchFamily="34" charset="-120"/>
              </a:rPr>
              <a:t>awk '{print NR, NF}' filename</a:t>
            </a:r>
            <a:endParaRPr lang="en-US" sz="1750" dirty="0"/>
          </a:p>
        </p:txBody>
      </p:sp>
      <p:sp>
        <p:nvSpPr>
          <p:cNvPr id="9" name="Shape 7"/>
          <p:cNvSpPr/>
          <p:nvPr/>
        </p:nvSpPr>
        <p:spPr>
          <a:xfrm>
            <a:off x="2037993" y="4406384"/>
            <a:ext cx="3370064" cy="2454712"/>
          </a:xfrm>
          <a:prstGeom prst="roundRect">
            <a:avLst>
              <a:gd name="adj" fmla="val 4073"/>
            </a:avLst>
          </a:prstGeom>
          <a:solidFill>
            <a:srgbClr val="283157"/>
          </a:solidFill>
          <a:ln w="13811">
            <a:solidFill>
              <a:srgbClr val="303B69"/>
            </a:solidFill>
            <a:prstDash val="solid"/>
          </a:ln>
        </p:spPr>
      </p:sp>
      <p:sp>
        <p:nvSpPr>
          <p:cNvPr id="10" name="Text 8"/>
          <p:cNvSpPr/>
          <p:nvPr/>
        </p:nvSpPr>
        <p:spPr>
          <a:xfrm>
            <a:off x="2273975" y="4642366"/>
            <a:ext cx="2898100" cy="694373"/>
          </a:xfrm>
          <a:prstGeom prst="rect">
            <a:avLst/>
          </a:prstGeom>
          <a:noFill/>
          <a:ln/>
        </p:spPr>
        <p:txBody>
          <a:bodyPr wrap="square" rtlCol="0" anchor="t"/>
          <a:lstStyle/>
          <a:p>
            <a:pPr indent="0" marL="0">
              <a:lnSpc>
                <a:spcPts val="2734"/>
              </a:lnSpc>
              <a:buNone/>
            </a:pPr>
            <a:r>
              <a:rPr lang="en-US" sz="2187" dirty="0">
                <a:solidFill>
                  <a:srgbClr val="EBECEF"/>
                </a:solidFill>
                <a:latin typeface="Fraunces" pitchFamily="34" charset="0"/>
                <a:ea typeface="Fraunces" pitchFamily="34" charset="-122"/>
                <a:cs typeface="Fraunces" pitchFamily="34" charset="-120"/>
              </a:rPr>
              <a:t>Cutting Edge Technology</a:t>
            </a:r>
            <a:endParaRPr lang="en-US" sz="2187" dirty="0"/>
          </a:p>
        </p:txBody>
      </p:sp>
      <p:sp>
        <p:nvSpPr>
          <p:cNvPr id="11" name="Text 9"/>
          <p:cNvSpPr/>
          <p:nvPr/>
        </p:nvSpPr>
        <p:spPr>
          <a:xfrm>
            <a:off x="2273975" y="5558909"/>
            <a:ext cx="2898100" cy="1066205"/>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AWK is a must-have in any Unix-based data analysis stack.</a:t>
            </a:r>
            <a:endParaRPr lang="en-US" sz="1750" dirty="0"/>
          </a:p>
        </p:txBody>
      </p:sp>
      <p:sp>
        <p:nvSpPr>
          <p:cNvPr id="12" name="Shape 10"/>
          <p:cNvSpPr/>
          <p:nvPr/>
        </p:nvSpPr>
        <p:spPr>
          <a:xfrm>
            <a:off x="5630228" y="4406384"/>
            <a:ext cx="3370064" cy="2454712"/>
          </a:xfrm>
          <a:prstGeom prst="roundRect">
            <a:avLst>
              <a:gd name="adj" fmla="val 4073"/>
            </a:avLst>
          </a:prstGeom>
          <a:solidFill>
            <a:srgbClr val="283157"/>
          </a:solidFill>
          <a:ln w="13811">
            <a:solidFill>
              <a:srgbClr val="303B69"/>
            </a:solidFill>
            <a:prstDash val="solid"/>
          </a:ln>
        </p:spPr>
      </p:sp>
      <p:sp>
        <p:nvSpPr>
          <p:cNvPr id="13" name="Text 11"/>
          <p:cNvSpPr/>
          <p:nvPr/>
        </p:nvSpPr>
        <p:spPr>
          <a:xfrm>
            <a:off x="5866209" y="4642366"/>
            <a:ext cx="2221944" cy="347186"/>
          </a:xfrm>
          <a:prstGeom prst="rect">
            <a:avLst/>
          </a:prstGeom>
          <a:noFill/>
          <a:ln/>
        </p:spPr>
        <p:txBody>
          <a:bodyPr wrap="none" rtlCol="0" anchor="t"/>
          <a:lstStyle/>
          <a:p>
            <a:pPr indent="0" marL="0">
              <a:lnSpc>
                <a:spcPts val="2734"/>
              </a:lnSpc>
              <a:buNone/>
            </a:pPr>
            <a:r>
              <a:rPr lang="en-US" sz="2187" dirty="0">
                <a:solidFill>
                  <a:srgbClr val="EBECEF"/>
                </a:solidFill>
                <a:latin typeface="Fraunces" pitchFamily="34" charset="0"/>
                <a:ea typeface="Fraunces" pitchFamily="34" charset="-122"/>
                <a:cs typeface="Fraunces" pitchFamily="34" charset="-120"/>
              </a:rPr>
              <a:t>Incredible Speed</a:t>
            </a:r>
            <a:endParaRPr lang="en-US" sz="2187" dirty="0"/>
          </a:p>
        </p:txBody>
      </p:sp>
      <p:sp>
        <p:nvSpPr>
          <p:cNvPr id="14" name="Text 12"/>
          <p:cNvSpPr/>
          <p:nvPr/>
        </p:nvSpPr>
        <p:spPr>
          <a:xfrm>
            <a:off x="5866209" y="5211723"/>
            <a:ext cx="2898100" cy="1066205"/>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AWK is lightning-fast, processing even multi-gigabyte files in seconds.</a:t>
            </a:r>
            <a:endParaRPr lang="en-US" sz="1750" dirty="0"/>
          </a:p>
        </p:txBody>
      </p:sp>
      <p:sp>
        <p:nvSpPr>
          <p:cNvPr id="15" name="Shape 13"/>
          <p:cNvSpPr/>
          <p:nvPr/>
        </p:nvSpPr>
        <p:spPr>
          <a:xfrm>
            <a:off x="9222462" y="4406384"/>
            <a:ext cx="3370064" cy="2454712"/>
          </a:xfrm>
          <a:prstGeom prst="roundRect">
            <a:avLst>
              <a:gd name="adj" fmla="val 4073"/>
            </a:avLst>
          </a:prstGeom>
          <a:solidFill>
            <a:srgbClr val="283157"/>
          </a:solidFill>
          <a:ln w="13811">
            <a:solidFill>
              <a:srgbClr val="303B69"/>
            </a:solidFill>
            <a:prstDash val="solid"/>
          </a:ln>
        </p:spPr>
      </p:sp>
      <p:sp>
        <p:nvSpPr>
          <p:cNvPr id="16" name="Text 14"/>
          <p:cNvSpPr/>
          <p:nvPr/>
        </p:nvSpPr>
        <p:spPr>
          <a:xfrm>
            <a:off x="9458444" y="4642366"/>
            <a:ext cx="2898100" cy="694373"/>
          </a:xfrm>
          <a:prstGeom prst="rect">
            <a:avLst/>
          </a:prstGeom>
          <a:noFill/>
          <a:ln/>
        </p:spPr>
        <p:txBody>
          <a:bodyPr wrap="square" rtlCol="0" anchor="t"/>
          <a:lstStyle/>
          <a:p>
            <a:pPr indent="0" marL="0">
              <a:lnSpc>
                <a:spcPts val="2734"/>
              </a:lnSpc>
              <a:buNone/>
            </a:pPr>
            <a:r>
              <a:rPr lang="en-US" sz="2187" dirty="0">
                <a:solidFill>
                  <a:srgbClr val="EBECEF"/>
                </a:solidFill>
                <a:latin typeface="Fraunces" pitchFamily="34" charset="0"/>
                <a:ea typeface="Fraunces" pitchFamily="34" charset="-122"/>
                <a:cs typeface="Fraunces" pitchFamily="34" charset="-120"/>
              </a:rPr>
              <a:t>Unmatched Versatility</a:t>
            </a:r>
            <a:endParaRPr lang="en-US" sz="2187" dirty="0"/>
          </a:p>
        </p:txBody>
      </p:sp>
      <p:sp>
        <p:nvSpPr>
          <p:cNvPr id="17" name="Text 15"/>
          <p:cNvSpPr/>
          <p:nvPr/>
        </p:nvSpPr>
        <p:spPr>
          <a:xfrm>
            <a:off x="9458444" y="5558909"/>
            <a:ext cx="2898100" cy="1066205"/>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AWK can manipulate almost any type of text file, in any encoding.</a:t>
            </a:r>
            <a:endParaRPr lang="en-US" sz="1750" dirty="0"/>
          </a:p>
        </p:txBody>
      </p:sp>
      <p:pic>
        <p:nvPicPr>
          <p:cNvPr id="18"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2037993" y="620673"/>
            <a:ext cx="6103620" cy="694373"/>
          </a:xfrm>
          <a:prstGeom prst="rect">
            <a:avLst/>
          </a:prstGeom>
          <a:noFill/>
          <a:ln/>
        </p:spPr>
        <p:txBody>
          <a:bodyPr wrap="non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Print Specific Columns</a:t>
            </a:r>
            <a:endParaRPr lang="en-US" sz="4374" dirty="0"/>
          </a:p>
        </p:txBody>
      </p:sp>
      <p:sp>
        <p:nvSpPr>
          <p:cNvPr id="5" name="Text 3"/>
          <p:cNvSpPr/>
          <p:nvPr/>
        </p:nvSpPr>
        <p:spPr>
          <a:xfrm>
            <a:off x="2037993" y="1759387"/>
            <a:ext cx="10554414" cy="355402"/>
          </a:xfrm>
          <a:prstGeom prst="rect">
            <a:avLst/>
          </a:prstGeom>
          <a:noFill/>
          <a:ln/>
        </p:spPr>
        <p:txBody>
          <a:bodyPr wrap="non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To print specific columns (e.g., columns 2 and 4):</a:t>
            </a:r>
            <a:endParaRPr lang="en-US" sz="1750" dirty="0"/>
          </a:p>
        </p:txBody>
      </p:sp>
      <p:sp>
        <p:nvSpPr>
          <p:cNvPr id="6" name="Shape 4"/>
          <p:cNvSpPr/>
          <p:nvPr/>
        </p:nvSpPr>
        <p:spPr>
          <a:xfrm>
            <a:off x="2037993" y="2364700"/>
            <a:ext cx="10554414" cy="688538"/>
          </a:xfrm>
          <a:prstGeom prst="roundRect">
            <a:avLst>
              <a:gd name="adj" fmla="val 14522"/>
            </a:avLst>
          </a:prstGeom>
          <a:solidFill>
            <a:srgbClr val="181E34"/>
          </a:solidFill>
          <a:ln/>
        </p:spPr>
      </p:sp>
      <p:sp>
        <p:nvSpPr>
          <p:cNvPr id="7" name="Shape 5"/>
          <p:cNvSpPr/>
          <p:nvPr/>
        </p:nvSpPr>
        <p:spPr>
          <a:xfrm>
            <a:off x="2026920" y="2364700"/>
            <a:ext cx="10576560" cy="688538"/>
          </a:xfrm>
          <a:prstGeom prst="roundRect">
            <a:avLst>
              <a:gd name="adj" fmla="val 4841"/>
            </a:avLst>
          </a:prstGeom>
          <a:solidFill>
            <a:srgbClr val="181E34"/>
          </a:solidFill>
          <a:ln/>
        </p:spPr>
      </p:sp>
      <p:sp>
        <p:nvSpPr>
          <p:cNvPr id="8" name="Text 6"/>
          <p:cNvSpPr/>
          <p:nvPr/>
        </p:nvSpPr>
        <p:spPr>
          <a:xfrm>
            <a:off x="2249091" y="2531269"/>
            <a:ext cx="10132219" cy="355402"/>
          </a:xfrm>
          <a:prstGeom prst="rect">
            <a:avLst/>
          </a:prstGeom>
          <a:noFill/>
          <a:ln/>
        </p:spPr>
        <p:txBody>
          <a:bodyPr wrap="none" rtlCol="0" anchor="t"/>
          <a:lstStyle/>
          <a:p>
            <a:pPr indent="0" marL="0">
              <a:lnSpc>
                <a:spcPts val="2799"/>
              </a:lnSpc>
              <a:buNone/>
            </a:pPr>
            <a:r>
              <a:rPr lang="en-US" sz="1750" dirty="0">
                <a:solidFill>
                  <a:srgbClr val="EBECEF"/>
                </a:solidFill>
                <a:highlight>
                  <a:srgbClr val="181E34"/>
                </a:highlight>
                <a:latin typeface="Consolas" pitchFamily="34" charset="0"/>
                <a:ea typeface="Consolas" pitchFamily="34" charset="-122"/>
                <a:cs typeface="Consolas" pitchFamily="34" charset="-120"/>
              </a:rPr>
              <a:t>awk '{print $2, $4}' filename</a:t>
            </a:r>
            <a:endParaRPr lang="en-US" sz="1750" dirty="0"/>
          </a:p>
        </p:txBody>
      </p:sp>
      <p:pic>
        <p:nvPicPr>
          <p:cNvPr id="9" name="Image 0" descr="preencoded.png">    </p:cNvPr>
          <p:cNvPicPr>
            <a:picLocks noChangeAspect="1"/>
          </p:cNvPicPr>
          <p:nvPr/>
        </p:nvPicPr>
        <p:blipFill>
          <a:blip r:embed="rId1"/>
          <a:stretch>
            <a:fillRect/>
          </a:stretch>
        </p:blipFill>
        <p:spPr>
          <a:xfrm>
            <a:off x="2037993" y="3303151"/>
            <a:ext cx="3295888" cy="2036921"/>
          </a:xfrm>
          <a:prstGeom prst="rect">
            <a:avLst/>
          </a:prstGeom>
        </p:spPr>
      </p:pic>
      <p:sp>
        <p:nvSpPr>
          <p:cNvPr id="10" name="Text 7"/>
          <p:cNvSpPr/>
          <p:nvPr/>
        </p:nvSpPr>
        <p:spPr>
          <a:xfrm>
            <a:off x="2037993" y="5617726"/>
            <a:ext cx="3063240" cy="347186"/>
          </a:xfrm>
          <a:prstGeom prst="rect">
            <a:avLst/>
          </a:prstGeom>
          <a:noFill/>
          <a:ln/>
        </p:spPr>
        <p:txBody>
          <a:bodyPr wrap="none" rtlCol="0" anchor="t"/>
          <a:lstStyle/>
          <a:p>
            <a:pPr algn="l" indent="0" marL="0">
              <a:lnSpc>
                <a:spcPts val="2734"/>
              </a:lnSpc>
              <a:buNone/>
            </a:pPr>
            <a:r>
              <a:rPr lang="en-US" sz="2187" dirty="0">
                <a:solidFill>
                  <a:srgbClr val="FFFFFF"/>
                </a:solidFill>
                <a:latin typeface="Fraunces" pitchFamily="34" charset="0"/>
                <a:ea typeface="Fraunces" pitchFamily="34" charset="-122"/>
                <a:cs typeface="Fraunces" pitchFamily="34" charset="-120"/>
              </a:rPr>
              <a:t>Perfect for Automation</a:t>
            </a:r>
            <a:endParaRPr lang="en-US" sz="2187" dirty="0"/>
          </a:p>
        </p:txBody>
      </p:sp>
      <p:sp>
        <p:nvSpPr>
          <p:cNvPr id="11" name="Text 8"/>
          <p:cNvSpPr/>
          <p:nvPr/>
        </p:nvSpPr>
        <p:spPr>
          <a:xfrm>
            <a:off x="2037993" y="6187083"/>
            <a:ext cx="3295888" cy="1066205"/>
          </a:xfrm>
          <a:prstGeom prst="rect">
            <a:avLst/>
          </a:prstGeom>
          <a:noFill/>
          <a:ln/>
        </p:spPr>
        <p:txBody>
          <a:bodyPr wrap="square" rtlCol="0" anchor="t"/>
          <a:lstStyle/>
          <a:p>
            <a:pPr algn="l" indent="0" marL="0">
              <a:lnSpc>
                <a:spcPts val="2799"/>
              </a:lnSpc>
              <a:buNone/>
            </a:pPr>
            <a:r>
              <a:rPr lang="en-US" sz="1750" dirty="0">
                <a:solidFill>
                  <a:srgbClr val="EBECEF"/>
                </a:solidFill>
                <a:latin typeface="Epilogue" pitchFamily="34" charset="0"/>
                <a:ea typeface="Epilogue" pitchFamily="34" charset="-122"/>
                <a:cs typeface="Epilogue" pitchFamily="34" charset="-120"/>
              </a:rPr>
              <a:t>AWK makes batch processing a breeze by eliminating manual data entry.</a:t>
            </a:r>
            <a:endParaRPr lang="en-US" sz="1750" dirty="0"/>
          </a:p>
        </p:txBody>
      </p:sp>
      <p:pic>
        <p:nvPicPr>
          <p:cNvPr id="12" name="Image 1" descr="preencoded.png">    </p:cNvPr>
          <p:cNvPicPr>
            <a:picLocks noChangeAspect="1"/>
          </p:cNvPicPr>
          <p:nvPr/>
        </p:nvPicPr>
        <p:blipFill>
          <a:blip r:embed="rId2"/>
          <a:stretch>
            <a:fillRect/>
          </a:stretch>
        </p:blipFill>
        <p:spPr>
          <a:xfrm>
            <a:off x="5667137" y="3303151"/>
            <a:ext cx="3296007" cy="2037040"/>
          </a:xfrm>
          <a:prstGeom prst="rect">
            <a:avLst/>
          </a:prstGeom>
        </p:spPr>
      </p:pic>
      <p:sp>
        <p:nvSpPr>
          <p:cNvPr id="13" name="Text 9"/>
          <p:cNvSpPr/>
          <p:nvPr/>
        </p:nvSpPr>
        <p:spPr>
          <a:xfrm>
            <a:off x="5667137" y="5617845"/>
            <a:ext cx="2221944" cy="347186"/>
          </a:xfrm>
          <a:prstGeom prst="rect">
            <a:avLst/>
          </a:prstGeom>
          <a:noFill/>
          <a:ln/>
        </p:spPr>
        <p:txBody>
          <a:bodyPr wrap="none" rtlCol="0" anchor="t"/>
          <a:lstStyle/>
          <a:p>
            <a:pPr algn="l" indent="0" marL="0">
              <a:lnSpc>
                <a:spcPts val="2734"/>
              </a:lnSpc>
              <a:buNone/>
            </a:pPr>
            <a:r>
              <a:rPr lang="en-US" sz="2187" dirty="0">
                <a:solidFill>
                  <a:srgbClr val="FFFFFF"/>
                </a:solidFill>
                <a:latin typeface="Fraunces" pitchFamily="34" charset="0"/>
                <a:ea typeface="Fraunces" pitchFamily="34" charset="-122"/>
                <a:cs typeface="Fraunces" pitchFamily="34" charset="-120"/>
              </a:rPr>
              <a:t>User-Friendly</a:t>
            </a:r>
            <a:endParaRPr lang="en-US" sz="2187" dirty="0"/>
          </a:p>
        </p:txBody>
      </p:sp>
      <p:sp>
        <p:nvSpPr>
          <p:cNvPr id="14" name="Text 10"/>
          <p:cNvSpPr/>
          <p:nvPr/>
        </p:nvSpPr>
        <p:spPr>
          <a:xfrm>
            <a:off x="5667137" y="6187202"/>
            <a:ext cx="3296007" cy="1421606"/>
          </a:xfrm>
          <a:prstGeom prst="rect">
            <a:avLst/>
          </a:prstGeom>
          <a:noFill/>
          <a:ln/>
        </p:spPr>
        <p:txBody>
          <a:bodyPr wrap="square" rtlCol="0" anchor="t"/>
          <a:lstStyle/>
          <a:p>
            <a:pPr algn="l" indent="0" marL="0">
              <a:lnSpc>
                <a:spcPts val="2799"/>
              </a:lnSpc>
              <a:buNone/>
            </a:pPr>
            <a:r>
              <a:rPr lang="en-US" sz="1750" dirty="0">
                <a:solidFill>
                  <a:srgbClr val="EBECEF"/>
                </a:solidFill>
                <a:latin typeface="Epilogue" pitchFamily="34" charset="0"/>
                <a:ea typeface="Epilogue" pitchFamily="34" charset="-122"/>
                <a:cs typeface="Epilogue" pitchFamily="34" charset="-120"/>
              </a:rPr>
              <a:t>AWK's simple and straightforward syntax means users can create custom scripts with ease.</a:t>
            </a:r>
            <a:endParaRPr lang="en-US" sz="1750" dirty="0"/>
          </a:p>
        </p:txBody>
      </p:sp>
      <p:pic>
        <p:nvPicPr>
          <p:cNvPr id="15" name="Image 2" descr="preencoded.png">    </p:cNvPr>
          <p:cNvPicPr>
            <a:picLocks noChangeAspect="1"/>
          </p:cNvPicPr>
          <p:nvPr/>
        </p:nvPicPr>
        <p:blipFill>
          <a:blip r:embed="rId3"/>
          <a:stretch>
            <a:fillRect/>
          </a:stretch>
        </p:blipFill>
        <p:spPr>
          <a:xfrm>
            <a:off x="9296400" y="3303151"/>
            <a:ext cx="3296007" cy="2037040"/>
          </a:xfrm>
          <a:prstGeom prst="rect">
            <a:avLst/>
          </a:prstGeom>
        </p:spPr>
      </p:pic>
      <p:sp>
        <p:nvSpPr>
          <p:cNvPr id="16" name="Text 11"/>
          <p:cNvSpPr/>
          <p:nvPr/>
        </p:nvSpPr>
        <p:spPr>
          <a:xfrm>
            <a:off x="9296400" y="5617845"/>
            <a:ext cx="2804160" cy="347186"/>
          </a:xfrm>
          <a:prstGeom prst="rect">
            <a:avLst/>
          </a:prstGeom>
          <a:noFill/>
          <a:ln/>
        </p:spPr>
        <p:txBody>
          <a:bodyPr wrap="none" rtlCol="0" anchor="t"/>
          <a:lstStyle/>
          <a:p>
            <a:pPr algn="l" indent="0" marL="0">
              <a:lnSpc>
                <a:spcPts val="2734"/>
              </a:lnSpc>
              <a:buNone/>
            </a:pPr>
            <a:r>
              <a:rPr lang="en-US" sz="2187" dirty="0">
                <a:solidFill>
                  <a:srgbClr val="FFFFFF"/>
                </a:solidFill>
                <a:latin typeface="Fraunces" pitchFamily="34" charset="0"/>
                <a:ea typeface="Fraunces" pitchFamily="34" charset="-122"/>
                <a:cs typeface="Fraunces" pitchFamily="34" charset="-120"/>
              </a:rPr>
              <a:t>Unbeatable Accuracy</a:t>
            </a:r>
            <a:endParaRPr lang="en-US" sz="2187" dirty="0"/>
          </a:p>
        </p:txBody>
      </p:sp>
      <p:sp>
        <p:nvSpPr>
          <p:cNvPr id="17" name="Text 12"/>
          <p:cNvSpPr/>
          <p:nvPr/>
        </p:nvSpPr>
        <p:spPr>
          <a:xfrm>
            <a:off x="9296400" y="6187202"/>
            <a:ext cx="3296007" cy="1421606"/>
          </a:xfrm>
          <a:prstGeom prst="rect">
            <a:avLst/>
          </a:prstGeom>
          <a:noFill/>
          <a:ln/>
        </p:spPr>
        <p:txBody>
          <a:bodyPr wrap="square" rtlCol="0" anchor="t"/>
          <a:lstStyle/>
          <a:p>
            <a:pPr algn="l" indent="0" marL="0">
              <a:lnSpc>
                <a:spcPts val="2799"/>
              </a:lnSpc>
              <a:buNone/>
            </a:pPr>
            <a:r>
              <a:rPr lang="en-US" sz="1750" dirty="0">
                <a:solidFill>
                  <a:srgbClr val="EBECEF"/>
                </a:solidFill>
                <a:latin typeface="Epilogue" pitchFamily="34" charset="0"/>
                <a:ea typeface="Epilogue" pitchFamily="34" charset="-122"/>
                <a:cs typeface="Epilogue" pitchFamily="34" charset="-120"/>
              </a:rPr>
              <a:t>AWK's processing is so precise, you can always rely on worry-free, accurate results.</a:t>
            </a:r>
            <a:endParaRPr lang="en-US" sz="1750" dirty="0"/>
          </a:p>
        </p:txBody>
      </p:sp>
      <p:pic>
        <p:nvPicPr>
          <p:cNvPr id="18"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1787">
            <a:solidFill>
              <a:srgbClr val="565151"/>
            </a:solidFill>
            <a:prstDash val="solid"/>
          </a:ln>
        </p:spPr>
      </p:sp>
      <p:sp>
        <p:nvSpPr>
          <p:cNvPr id="4" name="Text 2"/>
          <p:cNvSpPr/>
          <p:nvPr/>
        </p:nvSpPr>
        <p:spPr>
          <a:xfrm>
            <a:off x="2830949" y="520660"/>
            <a:ext cx="3776067" cy="589955"/>
          </a:xfrm>
          <a:prstGeom prst="rect">
            <a:avLst/>
          </a:prstGeom>
          <a:noFill/>
          <a:ln/>
        </p:spPr>
        <p:txBody>
          <a:bodyPr wrap="none" rtlCol="0" anchor="t"/>
          <a:lstStyle/>
          <a:p>
            <a:pPr indent="0" marL="0">
              <a:lnSpc>
                <a:spcPts val="4646"/>
              </a:lnSpc>
              <a:buNone/>
            </a:pPr>
            <a:r>
              <a:rPr lang="en-US" sz="3717" dirty="0">
                <a:solidFill>
                  <a:srgbClr val="FFFFFF"/>
                </a:solidFill>
                <a:latin typeface="Fraunces" pitchFamily="34" charset="0"/>
                <a:ea typeface="Fraunces" pitchFamily="34" charset="-122"/>
                <a:cs typeface="Fraunces" pitchFamily="34" charset="-120"/>
              </a:rPr>
              <a:t>Field Separator</a:t>
            </a:r>
            <a:endParaRPr lang="en-US" sz="3717" dirty="0"/>
          </a:p>
        </p:txBody>
      </p:sp>
      <p:sp>
        <p:nvSpPr>
          <p:cNvPr id="5" name="Text 3"/>
          <p:cNvSpPr/>
          <p:nvPr/>
        </p:nvSpPr>
        <p:spPr>
          <a:xfrm>
            <a:off x="2830949" y="1488162"/>
            <a:ext cx="8968383" cy="302062"/>
          </a:xfrm>
          <a:prstGeom prst="rect">
            <a:avLst/>
          </a:prstGeom>
          <a:noFill/>
          <a:ln/>
        </p:spPr>
        <p:txBody>
          <a:bodyPr wrap="none" rtlCol="0" anchor="t"/>
          <a:lstStyle/>
          <a:p>
            <a:pPr indent="0" marL="0">
              <a:lnSpc>
                <a:spcPts val="2379"/>
              </a:lnSpc>
              <a:buNone/>
            </a:pPr>
            <a:r>
              <a:rPr lang="en-US" sz="1487" dirty="0">
                <a:solidFill>
                  <a:srgbClr val="EBECEF"/>
                </a:solidFill>
                <a:latin typeface="Epilogue" pitchFamily="34" charset="0"/>
                <a:ea typeface="Epilogue" pitchFamily="34" charset="-122"/>
                <a:cs typeface="Epilogue" pitchFamily="34" charset="-120"/>
              </a:rPr>
              <a:t>To specify a custom field separator (e.g., a comma):</a:t>
            </a:r>
            <a:endParaRPr lang="en-US" sz="1487" dirty="0"/>
          </a:p>
        </p:txBody>
      </p:sp>
      <p:sp>
        <p:nvSpPr>
          <p:cNvPr id="6" name="Shape 4"/>
          <p:cNvSpPr/>
          <p:nvPr/>
        </p:nvSpPr>
        <p:spPr>
          <a:xfrm>
            <a:off x="2830949" y="2002631"/>
            <a:ext cx="8968383" cy="585192"/>
          </a:xfrm>
          <a:prstGeom prst="roundRect">
            <a:avLst>
              <a:gd name="adj" fmla="val 14519"/>
            </a:avLst>
          </a:prstGeom>
          <a:solidFill>
            <a:srgbClr val="181E34"/>
          </a:solidFill>
          <a:ln/>
        </p:spPr>
      </p:sp>
      <p:sp>
        <p:nvSpPr>
          <p:cNvPr id="7" name="Shape 5"/>
          <p:cNvSpPr/>
          <p:nvPr/>
        </p:nvSpPr>
        <p:spPr>
          <a:xfrm>
            <a:off x="2821543" y="2002631"/>
            <a:ext cx="8987195" cy="585192"/>
          </a:xfrm>
          <a:prstGeom prst="roundRect">
            <a:avLst>
              <a:gd name="adj" fmla="val 4840"/>
            </a:avLst>
          </a:prstGeom>
          <a:solidFill>
            <a:srgbClr val="181E34"/>
          </a:solidFill>
          <a:ln/>
        </p:spPr>
      </p:sp>
      <p:sp>
        <p:nvSpPr>
          <p:cNvPr id="8" name="Text 6"/>
          <p:cNvSpPr/>
          <p:nvPr/>
        </p:nvSpPr>
        <p:spPr>
          <a:xfrm>
            <a:off x="3010257" y="2144197"/>
            <a:ext cx="8609767" cy="302062"/>
          </a:xfrm>
          <a:prstGeom prst="rect">
            <a:avLst/>
          </a:prstGeom>
          <a:noFill/>
          <a:ln/>
        </p:spPr>
        <p:txBody>
          <a:bodyPr wrap="none" rtlCol="0" anchor="t"/>
          <a:lstStyle/>
          <a:p>
            <a:pPr indent="0" marL="0">
              <a:lnSpc>
                <a:spcPts val="2379"/>
              </a:lnSpc>
              <a:buNone/>
            </a:pPr>
            <a:r>
              <a:rPr lang="en-US" sz="1487" dirty="0">
                <a:solidFill>
                  <a:srgbClr val="EBECEF"/>
                </a:solidFill>
                <a:highlight>
                  <a:srgbClr val="181E34"/>
                </a:highlight>
                <a:latin typeface="Consolas" pitchFamily="34" charset="0"/>
                <a:ea typeface="Consolas" pitchFamily="34" charset="-122"/>
                <a:cs typeface="Consolas" pitchFamily="34" charset="-120"/>
              </a:rPr>
              <a:t>awk -F',' '{print $1, $2}' filename</a:t>
            </a:r>
            <a:endParaRPr lang="en-US" sz="1487" dirty="0"/>
          </a:p>
        </p:txBody>
      </p:sp>
      <p:sp>
        <p:nvSpPr>
          <p:cNvPr id="9" name="Shape 7"/>
          <p:cNvSpPr/>
          <p:nvPr/>
        </p:nvSpPr>
        <p:spPr>
          <a:xfrm>
            <a:off x="3095268" y="2800231"/>
            <a:ext cx="37743" cy="4908709"/>
          </a:xfrm>
          <a:prstGeom prst="rect">
            <a:avLst/>
          </a:prstGeom>
          <a:solidFill>
            <a:srgbClr val="303B69"/>
          </a:solidFill>
          <a:ln/>
        </p:spPr>
      </p:sp>
      <p:sp>
        <p:nvSpPr>
          <p:cNvPr id="10" name="Shape 8"/>
          <p:cNvSpPr/>
          <p:nvPr/>
        </p:nvSpPr>
        <p:spPr>
          <a:xfrm>
            <a:off x="3326487" y="3141166"/>
            <a:ext cx="660797" cy="37743"/>
          </a:xfrm>
          <a:prstGeom prst="rect">
            <a:avLst/>
          </a:prstGeom>
          <a:solidFill>
            <a:srgbClr val="303B69"/>
          </a:solidFill>
          <a:ln/>
        </p:spPr>
      </p:sp>
      <p:sp>
        <p:nvSpPr>
          <p:cNvPr id="11" name="Shape 9"/>
          <p:cNvSpPr/>
          <p:nvPr/>
        </p:nvSpPr>
        <p:spPr>
          <a:xfrm>
            <a:off x="2901672" y="2947749"/>
            <a:ext cx="424815" cy="424815"/>
          </a:xfrm>
          <a:prstGeom prst="roundRect">
            <a:avLst>
              <a:gd name="adj" fmla="val 20000"/>
            </a:avLst>
          </a:prstGeom>
          <a:solidFill>
            <a:srgbClr val="283157"/>
          </a:solidFill>
          <a:ln w="11787">
            <a:solidFill>
              <a:srgbClr val="303B69"/>
            </a:solidFill>
            <a:prstDash val="solid"/>
          </a:ln>
        </p:spPr>
      </p:sp>
      <p:sp>
        <p:nvSpPr>
          <p:cNvPr id="12" name="Text 10"/>
          <p:cNvSpPr/>
          <p:nvPr/>
        </p:nvSpPr>
        <p:spPr>
          <a:xfrm>
            <a:off x="3049310" y="2983111"/>
            <a:ext cx="129540" cy="353973"/>
          </a:xfrm>
          <a:prstGeom prst="rect">
            <a:avLst/>
          </a:prstGeom>
          <a:noFill/>
          <a:ln/>
        </p:spPr>
        <p:txBody>
          <a:bodyPr wrap="none" rtlCol="0" anchor="t"/>
          <a:lstStyle/>
          <a:p>
            <a:pPr algn="ctr" indent="0" marL="0">
              <a:lnSpc>
                <a:spcPts val="2788"/>
              </a:lnSpc>
              <a:buNone/>
            </a:pPr>
            <a:r>
              <a:rPr lang="en-US" sz="2230" dirty="0">
                <a:solidFill>
                  <a:srgbClr val="EBECEF"/>
                </a:solidFill>
                <a:latin typeface="Fraunces" pitchFamily="34" charset="0"/>
                <a:ea typeface="Fraunces" pitchFamily="34" charset="-122"/>
                <a:cs typeface="Fraunces" pitchFamily="34" charset="-120"/>
              </a:rPr>
              <a:t>1</a:t>
            </a:r>
            <a:endParaRPr lang="en-US" sz="2230" dirty="0"/>
          </a:p>
        </p:txBody>
      </p:sp>
      <p:sp>
        <p:nvSpPr>
          <p:cNvPr id="13" name="Text 11"/>
          <p:cNvSpPr/>
          <p:nvPr/>
        </p:nvSpPr>
        <p:spPr>
          <a:xfrm>
            <a:off x="4152424" y="2988945"/>
            <a:ext cx="2301240" cy="294918"/>
          </a:xfrm>
          <a:prstGeom prst="rect">
            <a:avLst/>
          </a:prstGeom>
          <a:noFill/>
          <a:ln/>
        </p:spPr>
        <p:txBody>
          <a:bodyPr wrap="none" rtlCol="0" anchor="t"/>
          <a:lstStyle/>
          <a:p>
            <a:pPr algn="l" indent="0" marL="0">
              <a:lnSpc>
                <a:spcPts val="2323"/>
              </a:lnSpc>
              <a:buNone/>
            </a:pPr>
            <a:r>
              <a:rPr lang="en-US" sz="1858" dirty="0">
                <a:solidFill>
                  <a:srgbClr val="EBECEF"/>
                </a:solidFill>
                <a:latin typeface="Fraunces" pitchFamily="34" charset="0"/>
                <a:ea typeface="Fraunces" pitchFamily="34" charset="-122"/>
                <a:cs typeface="Fraunces" pitchFamily="34" charset="-120"/>
              </a:rPr>
              <a:t>Efficiency at Its Best</a:t>
            </a:r>
            <a:endParaRPr lang="en-US" sz="1858" dirty="0"/>
          </a:p>
        </p:txBody>
      </p:sp>
      <p:sp>
        <p:nvSpPr>
          <p:cNvPr id="14" name="Text 12"/>
          <p:cNvSpPr/>
          <p:nvPr/>
        </p:nvSpPr>
        <p:spPr>
          <a:xfrm>
            <a:off x="4152424" y="3472577"/>
            <a:ext cx="7646908" cy="604123"/>
          </a:xfrm>
          <a:prstGeom prst="rect">
            <a:avLst/>
          </a:prstGeom>
          <a:noFill/>
          <a:ln/>
        </p:spPr>
        <p:txBody>
          <a:bodyPr wrap="square" rtlCol="0" anchor="t"/>
          <a:lstStyle/>
          <a:p>
            <a:pPr algn="l" indent="0" marL="0">
              <a:lnSpc>
                <a:spcPts val="2379"/>
              </a:lnSpc>
              <a:buNone/>
            </a:pPr>
            <a:r>
              <a:rPr lang="en-US" sz="1487" dirty="0">
                <a:solidFill>
                  <a:srgbClr val="EBECEF"/>
                </a:solidFill>
                <a:latin typeface="Epilogue" pitchFamily="34" charset="0"/>
                <a:ea typeface="Epilogue" pitchFamily="34" charset="-122"/>
                <a:cs typeface="Epilogue" pitchFamily="34" charset="-120"/>
              </a:rPr>
              <a:t>AWK eliminates the need for numerous other command-line utilities, boosting productivity.</a:t>
            </a:r>
            <a:endParaRPr lang="en-US" sz="1487" dirty="0"/>
          </a:p>
        </p:txBody>
      </p:sp>
      <p:sp>
        <p:nvSpPr>
          <p:cNvPr id="15" name="Shape 13"/>
          <p:cNvSpPr/>
          <p:nvPr/>
        </p:nvSpPr>
        <p:spPr>
          <a:xfrm>
            <a:off x="3326487" y="4840307"/>
            <a:ext cx="660797" cy="37743"/>
          </a:xfrm>
          <a:prstGeom prst="rect">
            <a:avLst/>
          </a:prstGeom>
          <a:solidFill>
            <a:srgbClr val="303B69"/>
          </a:solidFill>
          <a:ln/>
        </p:spPr>
      </p:sp>
      <p:sp>
        <p:nvSpPr>
          <p:cNvPr id="16" name="Shape 14"/>
          <p:cNvSpPr/>
          <p:nvPr/>
        </p:nvSpPr>
        <p:spPr>
          <a:xfrm>
            <a:off x="2901672" y="4646890"/>
            <a:ext cx="424815" cy="424815"/>
          </a:xfrm>
          <a:prstGeom prst="roundRect">
            <a:avLst>
              <a:gd name="adj" fmla="val 20000"/>
            </a:avLst>
          </a:prstGeom>
          <a:solidFill>
            <a:srgbClr val="283157"/>
          </a:solidFill>
          <a:ln w="11787">
            <a:solidFill>
              <a:srgbClr val="303B69"/>
            </a:solidFill>
            <a:prstDash val="solid"/>
          </a:ln>
        </p:spPr>
      </p:sp>
      <p:sp>
        <p:nvSpPr>
          <p:cNvPr id="17" name="Text 15"/>
          <p:cNvSpPr/>
          <p:nvPr/>
        </p:nvSpPr>
        <p:spPr>
          <a:xfrm>
            <a:off x="3026450" y="4682252"/>
            <a:ext cx="175260" cy="353973"/>
          </a:xfrm>
          <a:prstGeom prst="rect">
            <a:avLst/>
          </a:prstGeom>
          <a:noFill/>
          <a:ln/>
        </p:spPr>
        <p:txBody>
          <a:bodyPr wrap="none" rtlCol="0" anchor="t"/>
          <a:lstStyle/>
          <a:p>
            <a:pPr algn="ctr" indent="0" marL="0">
              <a:lnSpc>
                <a:spcPts val="2788"/>
              </a:lnSpc>
              <a:buNone/>
            </a:pPr>
            <a:r>
              <a:rPr lang="en-US" sz="2230" dirty="0">
                <a:solidFill>
                  <a:srgbClr val="EBECEF"/>
                </a:solidFill>
                <a:latin typeface="Fraunces" pitchFamily="34" charset="0"/>
                <a:ea typeface="Fraunces" pitchFamily="34" charset="-122"/>
                <a:cs typeface="Fraunces" pitchFamily="34" charset="-120"/>
              </a:rPr>
              <a:t>2</a:t>
            </a:r>
            <a:endParaRPr lang="en-US" sz="2230" dirty="0"/>
          </a:p>
        </p:txBody>
      </p:sp>
      <p:sp>
        <p:nvSpPr>
          <p:cNvPr id="18" name="Text 16"/>
          <p:cNvSpPr/>
          <p:nvPr/>
        </p:nvSpPr>
        <p:spPr>
          <a:xfrm>
            <a:off x="4152424" y="4688086"/>
            <a:ext cx="2758440" cy="294918"/>
          </a:xfrm>
          <a:prstGeom prst="rect">
            <a:avLst/>
          </a:prstGeom>
          <a:noFill/>
          <a:ln/>
        </p:spPr>
        <p:txBody>
          <a:bodyPr wrap="none" rtlCol="0" anchor="t"/>
          <a:lstStyle/>
          <a:p>
            <a:pPr algn="l" indent="0" marL="0">
              <a:lnSpc>
                <a:spcPts val="2323"/>
              </a:lnSpc>
              <a:buNone/>
            </a:pPr>
            <a:r>
              <a:rPr lang="en-US" sz="1858" dirty="0">
                <a:solidFill>
                  <a:srgbClr val="EBECEF"/>
                </a:solidFill>
                <a:latin typeface="Fraunces" pitchFamily="34" charset="0"/>
                <a:ea typeface="Fraunces" pitchFamily="34" charset="-122"/>
                <a:cs typeface="Fraunces" pitchFamily="34" charset="-120"/>
              </a:rPr>
              <a:t>Consistency Guaranteed</a:t>
            </a:r>
            <a:endParaRPr lang="en-US" sz="1858" dirty="0"/>
          </a:p>
        </p:txBody>
      </p:sp>
      <p:sp>
        <p:nvSpPr>
          <p:cNvPr id="19" name="Text 17"/>
          <p:cNvSpPr/>
          <p:nvPr/>
        </p:nvSpPr>
        <p:spPr>
          <a:xfrm>
            <a:off x="4152424" y="5171718"/>
            <a:ext cx="7646908" cy="604123"/>
          </a:xfrm>
          <a:prstGeom prst="rect">
            <a:avLst/>
          </a:prstGeom>
          <a:noFill/>
          <a:ln/>
        </p:spPr>
        <p:txBody>
          <a:bodyPr wrap="square" rtlCol="0" anchor="t"/>
          <a:lstStyle/>
          <a:p>
            <a:pPr algn="l" indent="0" marL="0">
              <a:lnSpc>
                <a:spcPts val="2379"/>
              </a:lnSpc>
              <a:buNone/>
            </a:pPr>
            <a:r>
              <a:rPr lang="en-US" sz="1487" dirty="0">
                <a:solidFill>
                  <a:srgbClr val="EBECEF"/>
                </a:solidFill>
                <a:latin typeface="Epilogue" pitchFamily="34" charset="0"/>
                <a:ea typeface="Epilogue" pitchFamily="34" charset="-122"/>
                <a:cs typeface="Epilogue" pitchFamily="34" charset="-120"/>
              </a:rPr>
              <a:t>AWK outputs data in standardized formats, making downstream processing much simpler.</a:t>
            </a:r>
            <a:endParaRPr lang="en-US" sz="1487" dirty="0"/>
          </a:p>
        </p:txBody>
      </p:sp>
      <p:sp>
        <p:nvSpPr>
          <p:cNvPr id="20" name="Shape 18"/>
          <p:cNvSpPr/>
          <p:nvPr/>
        </p:nvSpPr>
        <p:spPr>
          <a:xfrm>
            <a:off x="3326487" y="6539448"/>
            <a:ext cx="660797" cy="37743"/>
          </a:xfrm>
          <a:prstGeom prst="rect">
            <a:avLst/>
          </a:prstGeom>
          <a:solidFill>
            <a:srgbClr val="303B69"/>
          </a:solidFill>
          <a:ln/>
        </p:spPr>
      </p:sp>
      <p:sp>
        <p:nvSpPr>
          <p:cNvPr id="21" name="Shape 19"/>
          <p:cNvSpPr/>
          <p:nvPr/>
        </p:nvSpPr>
        <p:spPr>
          <a:xfrm>
            <a:off x="2901672" y="6346031"/>
            <a:ext cx="424815" cy="424815"/>
          </a:xfrm>
          <a:prstGeom prst="roundRect">
            <a:avLst>
              <a:gd name="adj" fmla="val 20000"/>
            </a:avLst>
          </a:prstGeom>
          <a:solidFill>
            <a:srgbClr val="283157"/>
          </a:solidFill>
          <a:ln w="11787">
            <a:solidFill>
              <a:srgbClr val="303B69"/>
            </a:solidFill>
            <a:prstDash val="solid"/>
          </a:ln>
        </p:spPr>
      </p:sp>
      <p:sp>
        <p:nvSpPr>
          <p:cNvPr id="22" name="Text 20"/>
          <p:cNvSpPr/>
          <p:nvPr/>
        </p:nvSpPr>
        <p:spPr>
          <a:xfrm>
            <a:off x="3034070" y="6381393"/>
            <a:ext cx="160020" cy="353973"/>
          </a:xfrm>
          <a:prstGeom prst="rect">
            <a:avLst/>
          </a:prstGeom>
          <a:noFill/>
          <a:ln/>
        </p:spPr>
        <p:txBody>
          <a:bodyPr wrap="none" rtlCol="0" anchor="t"/>
          <a:lstStyle/>
          <a:p>
            <a:pPr algn="ctr" indent="0" marL="0">
              <a:lnSpc>
                <a:spcPts val="2788"/>
              </a:lnSpc>
              <a:buNone/>
            </a:pPr>
            <a:r>
              <a:rPr lang="en-US" sz="2230" dirty="0">
                <a:solidFill>
                  <a:srgbClr val="EBECEF"/>
                </a:solidFill>
                <a:latin typeface="Fraunces" pitchFamily="34" charset="0"/>
                <a:ea typeface="Fraunces" pitchFamily="34" charset="-122"/>
                <a:cs typeface="Fraunces" pitchFamily="34" charset="-120"/>
              </a:rPr>
              <a:t>3</a:t>
            </a:r>
            <a:endParaRPr lang="en-US" sz="2230" dirty="0"/>
          </a:p>
        </p:txBody>
      </p:sp>
      <p:sp>
        <p:nvSpPr>
          <p:cNvPr id="23" name="Text 21"/>
          <p:cNvSpPr/>
          <p:nvPr/>
        </p:nvSpPr>
        <p:spPr>
          <a:xfrm>
            <a:off x="4152424" y="6387227"/>
            <a:ext cx="2682240" cy="294918"/>
          </a:xfrm>
          <a:prstGeom prst="rect">
            <a:avLst/>
          </a:prstGeom>
          <a:noFill/>
          <a:ln/>
        </p:spPr>
        <p:txBody>
          <a:bodyPr wrap="none" rtlCol="0" anchor="t"/>
          <a:lstStyle/>
          <a:p>
            <a:pPr algn="l" indent="0" marL="0">
              <a:lnSpc>
                <a:spcPts val="2323"/>
              </a:lnSpc>
              <a:buNone/>
            </a:pPr>
            <a:r>
              <a:rPr lang="en-US" sz="1858" dirty="0">
                <a:solidFill>
                  <a:srgbClr val="EBECEF"/>
                </a:solidFill>
                <a:latin typeface="Fraunces" pitchFamily="34" charset="0"/>
                <a:ea typeface="Fraunces" pitchFamily="34" charset="-122"/>
                <a:cs typeface="Fraunces" pitchFamily="34" charset="-120"/>
              </a:rPr>
              <a:t>Unleash Your Creativity</a:t>
            </a:r>
            <a:endParaRPr lang="en-US" sz="1858" dirty="0"/>
          </a:p>
        </p:txBody>
      </p:sp>
      <p:sp>
        <p:nvSpPr>
          <p:cNvPr id="24" name="Text 22"/>
          <p:cNvSpPr/>
          <p:nvPr/>
        </p:nvSpPr>
        <p:spPr>
          <a:xfrm>
            <a:off x="4152424" y="6870859"/>
            <a:ext cx="7646908" cy="604123"/>
          </a:xfrm>
          <a:prstGeom prst="rect">
            <a:avLst/>
          </a:prstGeom>
          <a:noFill/>
          <a:ln/>
        </p:spPr>
        <p:txBody>
          <a:bodyPr wrap="square" rtlCol="0" anchor="t"/>
          <a:lstStyle/>
          <a:p>
            <a:pPr algn="l" indent="0" marL="0">
              <a:lnSpc>
                <a:spcPts val="2379"/>
              </a:lnSpc>
              <a:buNone/>
            </a:pPr>
            <a:r>
              <a:rPr lang="en-US" sz="1487" dirty="0">
                <a:solidFill>
                  <a:srgbClr val="EBECEF"/>
                </a:solidFill>
                <a:latin typeface="Epilogue" pitchFamily="34" charset="0"/>
                <a:ea typeface="Epilogue" pitchFamily="34" charset="-122"/>
                <a:cs typeface="Epilogue" pitchFamily="34" charset="-120"/>
              </a:rPr>
              <a:t>The sky's the limit with AWK - think outside the box and create custom processing solutions.</a:t>
            </a:r>
            <a:endParaRPr lang="en-US" sz="1487" dirty="0"/>
          </a:p>
        </p:txBody>
      </p:sp>
      <p:pic>
        <p:nvPicPr>
          <p:cNvPr id="25"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2037993" y="1368504"/>
            <a:ext cx="5631180" cy="694373"/>
          </a:xfrm>
          <a:prstGeom prst="rect">
            <a:avLst/>
          </a:prstGeom>
          <a:noFill/>
          <a:ln/>
        </p:spPr>
        <p:txBody>
          <a:bodyPr wrap="non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String Concatenation</a:t>
            </a:r>
            <a:endParaRPr lang="en-US" sz="4374" dirty="0"/>
          </a:p>
        </p:txBody>
      </p:sp>
      <p:sp>
        <p:nvSpPr>
          <p:cNvPr id="5" name="Text 3"/>
          <p:cNvSpPr/>
          <p:nvPr/>
        </p:nvSpPr>
        <p:spPr>
          <a:xfrm>
            <a:off x="2037993" y="2507218"/>
            <a:ext cx="10554414" cy="355402"/>
          </a:xfrm>
          <a:prstGeom prst="rect">
            <a:avLst/>
          </a:prstGeom>
          <a:noFill/>
          <a:ln/>
        </p:spPr>
        <p:txBody>
          <a:bodyPr wrap="non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To concatenate fields and print the result:</a:t>
            </a:r>
            <a:endParaRPr lang="en-US" sz="1750" dirty="0"/>
          </a:p>
        </p:txBody>
      </p:sp>
      <p:sp>
        <p:nvSpPr>
          <p:cNvPr id="6" name="Shape 4"/>
          <p:cNvSpPr/>
          <p:nvPr/>
        </p:nvSpPr>
        <p:spPr>
          <a:xfrm>
            <a:off x="2037993" y="3112532"/>
            <a:ext cx="10554414" cy="688538"/>
          </a:xfrm>
          <a:prstGeom prst="roundRect">
            <a:avLst>
              <a:gd name="adj" fmla="val 14522"/>
            </a:avLst>
          </a:prstGeom>
          <a:solidFill>
            <a:srgbClr val="181E34"/>
          </a:solidFill>
          <a:ln/>
        </p:spPr>
      </p:sp>
      <p:sp>
        <p:nvSpPr>
          <p:cNvPr id="7" name="Shape 5"/>
          <p:cNvSpPr/>
          <p:nvPr/>
        </p:nvSpPr>
        <p:spPr>
          <a:xfrm>
            <a:off x="2026920" y="3112532"/>
            <a:ext cx="10576560" cy="688538"/>
          </a:xfrm>
          <a:prstGeom prst="roundRect">
            <a:avLst>
              <a:gd name="adj" fmla="val 4841"/>
            </a:avLst>
          </a:prstGeom>
          <a:solidFill>
            <a:srgbClr val="181E34"/>
          </a:solidFill>
          <a:ln/>
        </p:spPr>
      </p:sp>
      <p:sp>
        <p:nvSpPr>
          <p:cNvPr id="8" name="Text 6"/>
          <p:cNvSpPr/>
          <p:nvPr/>
        </p:nvSpPr>
        <p:spPr>
          <a:xfrm>
            <a:off x="2249091" y="3279100"/>
            <a:ext cx="10132219" cy="355402"/>
          </a:xfrm>
          <a:prstGeom prst="rect">
            <a:avLst/>
          </a:prstGeom>
          <a:noFill/>
          <a:ln/>
        </p:spPr>
        <p:txBody>
          <a:bodyPr wrap="none" rtlCol="0" anchor="t"/>
          <a:lstStyle/>
          <a:p>
            <a:pPr indent="0" marL="0">
              <a:lnSpc>
                <a:spcPts val="2799"/>
              </a:lnSpc>
              <a:buNone/>
            </a:pPr>
            <a:r>
              <a:rPr lang="en-US" sz="1750" dirty="0">
                <a:solidFill>
                  <a:srgbClr val="EBECEF"/>
                </a:solidFill>
                <a:highlight>
                  <a:srgbClr val="181E34"/>
                </a:highlight>
                <a:latin typeface="Consolas" pitchFamily="34" charset="0"/>
                <a:ea typeface="Consolas" pitchFamily="34" charset="-122"/>
                <a:cs typeface="Consolas" pitchFamily="34" charset="-120"/>
              </a:rPr>
              <a:t>awk '{result = $1 "-" $2; print result}' filename</a:t>
            </a:r>
            <a:endParaRPr lang="en-US" sz="1750" dirty="0"/>
          </a:p>
        </p:txBody>
      </p:sp>
      <p:sp>
        <p:nvSpPr>
          <p:cNvPr id="9" name="Shape 7"/>
          <p:cNvSpPr/>
          <p:nvPr/>
        </p:nvSpPr>
        <p:spPr>
          <a:xfrm>
            <a:off x="2037993" y="4050983"/>
            <a:ext cx="3370064" cy="2810113"/>
          </a:xfrm>
          <a:prstGeom prst="roundRect">
            <a:avLst>
              <a:gd name="adj" fmla="val 3558"/>
            </a:avLst>
          </a:prstGeom>
          <a:solidFill>
            <a:srgbClr val="283157"/>
          </a:solidFill>
          <a:ln w="13811">
            <a:solidFill>
              <a:srgbClr val="303B69"/>
            </a:solidFill>
            <a:prstDash val="solid"/>
          </a:ln>
        </p:spPr>
      </p:sp>
      <p:sp>
        <p:nvSpPr>
          <p:cNvPr id="10" name="Text 8"/>
          <p:cNvSpPr/>
          <p:nvPr/>
        </p:nvSpPr>
        <p:spPr>
          <a:xfrm>
            <a:off x="2273975" y="4286964"/>
            <a:ext cx="2898100" cy="694373"/>
          </a:xfrm>
          <a:prstGeom prst="rect">
            <a:avLst/>
          </a:prstGeom>
          <a:noFill/>
          <a:ln/>
        </p:spPr>
        <p:txBody>
          <a:bodyPr wrap="square" rtlCol="0" anchor="t"/>
          <a:lstStyle/>
          <a:p>
            <a:pPr indent="0" marL="0">
              <a:lnSpc>
                <a:spcPts val="2734"/>
              </a:lnSpc>
              <a:buNone/>
            </a:pPr>
            <a:r>
              <a:rPr lang="en-US" sz="2187" dirty="0">
                <a:solidFill>
                  <a:srgbClr val="EBECEF"/>
                </a:solidFill>
                <a:latin typeface="Fraunces" pitchFamily="34" charset="0"/>
                <a:ea typeface="Fraunces" pitchFamily="34" charset="-122"/>
                <a:cs typeface="Fraunces" pitchFamily="34" charset="-120"/>
              </a:rPr>
              <a:t>Completely Open Source</a:t>
            </a:r>
            <a:endParaRPr lang="en-US" sz="2187" dirty="0"/>
          </a:p>
        </p:txBody>
      </p:sp>
      <p:sp>
        <p:nvSpPr>
          <p:cNvPr id="11" name="Text 9"/>
          <p:cNvSpPr/>
          <p:nvPr/>
        </p:nvSpPr>
        <p:spPr>
          <a:xfrm>
            <a:off x="2273975" y="5203508"/>
            <a:ext cx="2898100" cy="1421606"/>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AWK is free to use and distribute, with no proprietary or closed-source dependencies.</a:t>
            </a:r>
            <a:endParaRPr lang="en-US" sz="1750" dirty="0"/>
          </a:p>
        </p:txBody>
      </p:sp>
      <p:sp>
        <p:nvSpPr>
          <p:cNvPr id="12" name="Shape 10"/>
          <p:cNvSpPr/>
          <p:nvPr/>
        </p:nvSpPr>
        <p:spPr>
          <a:xfrm>
            <a:off x="5630228" y="4050983"/>
            <a:ext cx="3370064" cy="2810113"/>
          </a:xfrm>
          <a:prstGeom prst="roundRect">
            <a:avLst>
              <a:gd name="adj" fmla="val 3558"/>
            </a:avLst>
          </a:prstGeom>
          <a:solidFill>
            <a:srgbClr val="283157"/>
          </a:solidFill>
          <a:ln w="13811">
            <a:solidFill>
              <a:srgbClr val="303B69"/>
            </a:solidFill>
            <a:prstDash val="solid"/>
          </a:ln>
        </p:spPr>
      </p:sp>
      <p:sp>
        <p:nvSpPr>
          <p:cNvPr id="13" name="Text 11"/>
          <p:cNvSpPr/>
          <p:nvPr/>
        </p:nvSpPr>
        <p:spPr>
          <a:xfrm>
            <a:off x="5866209" y="4286964"/>
            <a:ext cx="2758440" cy="347186"/>
          </a:xfrm>
          <a:prstGeom prst="rect">
            <a:avLst/>
          </a:prstGeom>
          <a:noFill/>
          <a:ln/>
        </p:spPr>
        <p:txBody>
          <a:bodyPr wrap="none" rtlCol="0" anchor="t"/>
          <a:lstStyle/>
          <a:p>
            <a:pPr indent="0" marL="0">
              <a:lnSpc>
                <a:spcPts val="2734"/>
              </a:lnSpc>
              <a:buNone/>
            </a:pPr>
            <a:r>
              <a:rPr lang="en-US" sz="2187" dirty="0">
                <a:solidFill>
                  <a:srgbClr val="EBECEF"/>
                </a:solidFill>
                <a:latin typeface="Fraunces" pitchFamily="34" charset="0"/>
                <a:ea typeface="Fraunces" pitchFamily="34" charset="-122"/>
                <a:cs typeface="Fraunces" pitchFamily="34" charset="-120"/>
              </a:rPr>
              <a:t>Incredibly Adaptable</a:t>
            </a:r>
            <a:endParaRPr lang="en-US" sz="2187" dirty="0"/>
          </a:p>
        </p:txBody>
      </p:sp>
      <p:sp>
        <p:nvSpPr>
          <p:cNvPr id="14" name="Text 12"/>
          <p:cNvSpPr/>
          <p:nvPr/>
        </p:nvSpPr>
        <p:spPr>
          <a:xfrm>
            <a:off x="5866209" y="4856321"/>
            <a:ext cx="2898100" cy="1421606"/>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AWK can process data the way you want, with custom algorithms and processing steps.</a:t>
            </a:r>
            <a:endParaRPr lang="en-US" sz="1750" dirty="0"/>
          </a:p>
        </p:txBody>
      </p:sp>
      <p:sp>
        <p:nvSpPr>
          <p:cNvPr id="15" name="Shape 13"/>
          <p:cNvSpPr/>
          <p:nvPr/>
        </p:nvSpPr>
        <p:spPr>
          <a:xfrm>
            <a:off x="9222462" y="4050983"/>
            <a:ext cx="3370064" cy="2810113"/>
          </a:xfrm>
          <a:prstGeom prst="roundRect">
            <a:avLst>
              <a:gd name="adj" fmla="val 3558"/>
            </a:avLst>
          </a:prstGeom>
          <a:solidFill>
            <a:srgbClr val="283157"/>
          </a:solidFill>
          <a:ln w="13811">
            <a:solidFill>
              <a:srgbClr val="303B69"/>
            </a:solidFill>
            <a:prstDash val="solid"/>
          </a:ln>
        </p:spPr>
      </p:sp>
      <p:sp>
        <p:nvSpPr>
          <p:cNvPr id="16" name="Text 14"/>
          <p:cNvSpPr/>
          <p:nvPr/>
        </p:nvSpPr>
        <p:spPr>
          <a:xfrm>
            <a:off x="9458444" y="4286964"/>
            <a:ext cx="2898100" cy="694373"/>
          </a:xfrm>
          <a:prstGeom prst="rect">
            <a:avLst/>
          </a:prstGeom>
          <a:noFill/>
          <a:ln/>
        </p:spPr>
        <p:txBody>
          <a:bodyPr wrap="square" rtlCol="0" anchor="t"/>
          <a:lstStyle/>
          <a:p>
            <a:pPr indent="0" marL="0">
              <a:lnSpc>
                <a:spcPts val="2734"/>
              </a:lnSpc>
              <a:buNone/>
            </a:pPr>
            <a:r>
              <a:rPr lang="en-US" sz="2187" dirty="0">
                <a:solidFill>
                  <a:srgbClr val="EBECEF"/>
                </a:solidFill>
                <a:latin typeface="Fraunces" pitchFamily="34" charset="0"/>
                <a:ea typeface="Fraunces" pitchFamily="34" charset="-122"/>
                <a:cs typeface="Fraunces" pitchFamily="34" charset="-120"/>
              </a:rPr>
              <a:t>Unprecedented Control</a:t>
            </a:r>
            <a:endParaRPr lang="en-US" sz="2187" dirty="0"/>
          </a:p>
        </p:txBody>
      </p:sp>
      <p:sp>
        <p:nvSpPr>
          <p:cNvPr id="17" name="Text 15"/>
          <p:cNvSpPr/>
          <p:nvPr/>
        </p:nvSpPr>
        <p:spPr>
          <a:xfrm>
            <a:off x="9458444" y="5203508"/>
            <a:ext cx="2898100" cy="1421606"/>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AWK puts the user in charge of the processing pipeline, making complex data tasks manageable.</a:t>
            </a:r>
            <a:endParaRPr lang="en-US" sz="1750" dirty="0"/>
          </a:p>
        </p:txBody>
      </p:sp>
      <p:pic>
        <p:nvPicPr>
          <p:cNvPr id="18"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2023-09-29T06:37:39Z</dcterms:created>
  <dcterms:modified xsi:type="dcterms:W3CDTF">2023-09-29T06:37:39Z</dcterms:modified>
</cp:coreProperties>
</file>