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5" r:id="rId4"/>
    <p:sldId id="272" r:id="rId5"/>
    <p:sldId id="270" r:id="rId6"/>
    <p:sldId id="266" r:id="rId7"/>
    <p:sldId id="273" r:id="rId8"/>
    <p:sldId id="274" r:id="rId9"/>
    <p:sldId id="261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C46F322-2B11-BB70-1C36-DC992DF8EB9F}" name="Shuolin Hu" initials="SH" userId="S::hu.shuo@northeastern.edu::48b0faef-ac94-400f-bcc6-f9e5caeb512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9"/>
    <p:restoredTop sz="94626"/>
  </p:normalViewPr>
  <p:slideViewPr>
    <p:cSldViewPr snapToGrid="0" snapToObjects="1">
      <p:cViewPr varScale="1">
        <p:scale>
          <a:sx n="74" d="100"/>
          <a:sy n="74" d="100"/>
        </p:scale>
        <p:origin x="19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21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841EF-6744-41AB-97FB-E7AB609C2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482F4E-35A8-6B0A-0DFC-841F016583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1CC8E5-A911-1D94-78CE-A7F8A5866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F28CD-D6B6-53B5-8A31-E02DCC732B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8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5A253-F4ED-EAFA-9628-B0DA784C0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8B15AB-928B-58C1-7BE3-8504A884F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D5AB66-ED41-6009-6391-7C56FF6C2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Design Objectives:</a:t>
            </a:r>
            <a:br>
              <a:rPr lang="en-US" dirty="0"/>
            </a:br>
            <a:r>
              <a:rPr lang="en-US" dirty="0"/>
              <a:t>1. Scalability</a:t>
            </a:r>
          </a:p>
          <a:p>
            <a:r>
              <a:rPr lang="en-US" dirty="0"/>
              <a:t>2. Reliability</a:t>
            </a:r>
          </a:p>
          <a:p>
            <a:r>
              <a:rPr lang="en-US" dirty="0"/>
              <a:t>3. Cost </a:t>
            </a:r>
            <a:r>
              <a:rPr lang="en-US" dirty="0" err="1"/>
              <a:t>Efficieny</a:t>
            </a:r>
            <a:endParaRPr lang="en-US" dirty="0"/>
          </a:p>
          <a:p>
            <a:r>
              <a:rPr lang="en-US" dirty="0"/>
              <a:t>4. Security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F6CFF-7112-F22D-F937-C8211710C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4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C27CB-28AD-00B7-4E55-B3FD61A5A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5F1A64-8BC5-243C-0184-4A7EB34FA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261625-DD0A-E95F-7358-7BCCFCC0B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Goals:</a:t>
            </a:r>
            <a:br>
              <a:rPr lang="en-US" dirty="0"/>
            </a:br>
            <a:r>
              <a:rPr lang="en-US" dirty="0"/>
              <a:t>1. The database of data source should be updated daily: achieved </a:t>
            </a:r>
          </a:p>
          <a:p>
            <a:r>
              <a:rPr lang="en-US" dirty="0"/>
              <a:t>2. Extracted data should have more than 25000 rows: achieved, extract complaints data has 35268 rows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6A1C6-82E5-3E11-C814-F9B3135900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82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76BBB-F3DE-0BB9-C3B9-69F46D0A9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894087-AFDB-6A5B-D0D5-655E085B8A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70FCD9-9181-EA14-D434-A8E68E3D1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Achieve all milestones goals on time with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03C48-1FDF-839C-67EA-1D2F9E5DC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28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7B08F-02D6-EF96-F9E0-9970907C7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27E9EB-A4C3-14A9-DE0C-3478EA7A9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1E8C1-3F01-063B-ACCC-4D3B6942F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419D5-654E-9702-DA64-70C6A610DD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0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75DE1-3553-687D-7970-DA52E10B6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5B099D-24FA-2F0D-0EA0-C39DA6D91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6B9A1B-F1DE-189D-316E-60226CA86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ECC5D-1BC8-6797-F6CF-ADB62674F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82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11218-2E61-C512-FAD3-33E06DA51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C296F2-4F26-E5FB-AD9D-2066EC15D1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AA2091-83F7-74A9-4F8F-B86603D15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4A251-0745-E5C2-BD6C-A2149239BD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52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75896" y="2190536"/>
            <a:ext cx="12091580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Stream Data Pipeline using AWS and Scala</a:t>
            </a:r>
          </a:p>
          <a:p>
            <a:pPr marL="0" indent="0" algn="ctr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For Financial Consumer Complaints</a:t>
            </a:r>
          </a:p>
        </p:txBody>
      </p:sp>
      <p:sp>
        <p:nvSpPr>
          <p:cNvPr id="9" name="Text 5"/>
          <p:cNvSpPr/>
          <p:nvPr/>
        </p:nvSpPr>
        <p:spPr>
          <a:xfrm>
            <a:off x="5438140" y="4216400"/>
            <a:ext cx="3350260" cy="13462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Big Data Team:  2</a:t>
            </a:r>
          </a:p>
          <a:p>
            <a:pPr marL="0" indent="0">
              <a:lnSpc>
                <a:spcPts val="3062"/>
              </a:lnSpc>
              <a:buNone/>
            </a:pPr>
            <a:r>
              <a:rPr lang="en-US" sz="2187" b="1" dirty="0" err="1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Shuolin</a:t>
            </a:r>
            <a:r>
              <a:rPr lang="en-US" sz="2187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 Hu (Data Engineer)</a:t>
            </a:r>
          </a:p>
          <a:p>
            <a:pPr marL="0" indent="0">
              <a:lnSpc>
                <a:spcPts val="3062"/>
              </a:lnSpc>
              <a:buNone/>
            </a:pPr>
            <a:r>
              <a:rPr lang="en-US" sz="2187" b="1" dirty="0" err="1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Zhixin</a:t>
            </a:r>
            <a:r>
              <a:rPr lang="en-US" sz="2187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 Zhang (Data Analyst)</a:t>
            </a:r>
          </a:p>
          <a:p>
            <a:pPr marL="0" indent="0" algn="ctr">
              <a:lnSpc>
                <a:spcPts val="3062"/>
              </a:lnSpc>
              <a:buNone/>
            </a:pPr>
            <a:endParaRPr lang="en-US" sz="2187" b="1" dirty="0">
              <a:solidFill>
                <a:srgbClr val="E5E0DF"/>
              </a:solidFill>
              <a:latin typeface="Overpass" pitchFamily="34" charset="0"/>
              <a:ea typeface="Overpass" pitchFamily="34" charset="-122"/>
              <a:cs typeface="Overpass" pitchFamily="34" charset="-120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</a:rPr>
              <a:t>April 18</a:t>
            </a:r>
            <a:r>
              <a:rPr lang="en-US" sz="2187" b="1" baseline="3000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</a:rPr>
              <a:t>th</a:t>
            </a:r>
            <a:r>
              <a:rPr lang="en-US" sz="2187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</a:rPr>
              <a:t>, 2024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95F66-2B5E-C04A-A7E7-62C3D817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4BF2FB0-1BD3-8E2C-1425-1DD09D23D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70730477-88E4-859D-60FC-7B6AEC26FDAB}"/>
              </a:ext>
            </a:extLst>
          </p:cNvPr>
          <p:cNvSpPr/>
          <p:nvPr/>
        </p:nvSpPr>
        <p:spPr>
          <a:xfrm>
            <a:off x="1734914" y="851237"/>
            <a:ext cx="117175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zh-CN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Use Cases</a:t>
            </a:r>
            <a:endParaRPr lang="en-US" sz="4374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0FF2395-397C-70A5-BCB6-5DC803D24AEA}"/>
              </a:ext>
            </a:extLst>
          </p:cNvPr>
          <p:cNvSpPr/>
          <p:nvPr/>
        </p:nvSpPr>
        <p:spPr>
          <a:xfrm>
            <a:off x="2348389" y="3999667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8A89137D-2554-5395-FFFB-4B01BC81B12C}"/>
              </a:ext>
            </a:extLst>
          </p:cNvPr>
          <p:cNvSpPr/>
          <p:nvPr/>
        </p:nvSpPr>
        <p:spPr>
          <a:xfrm>
            <a:off x="2348389" y="5493782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16F86931-E585-A273-A9C0-02DCEFF9026A}"/>
              </a:ext>
            </a:extLst>
          </p:cNvPr>
          <p:cNvSpPr/>
          <p:nvPr/>
        </p:nvSpPr>
        <p:spPr>
          <a:xfrm>
            <a:off x="7593687" y="3999667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69820905-E992-818F-C2D5-F1DFECBC02E2}"/>
              </a:ext>
            </a:extLst>
          </p:cNvPr>
          <p:cNvSpPr/>
          <p:nvPr/>
        </p:nvSpPr>
        <p:spPr>
          <a:xfrm>
            <a:off x="7593687" y="5146596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6080A-B727-C24D-CF5A-9FCD870B60BD}"/>
              </a:ext>
            </a:extLst>
          </p:cNvPr>
          <p:cNvSpPr txBox="1"/>
          <p:nvPr/>
        </p:nvSpPr>
        <p:spPr>
          <a:xfrm>
            <a:off x="1626968" y="2158270"/>
            <a:ext cx="1053966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Actor: Data Engineer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Action: Build a data pipeline to Extract, Transform and Load data from a Database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Reaction: The data processed by ETL process be stored into a Data Lake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Actor: Data Analyst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Action: Import data in Data Lake and do Data Processing and Analysis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Reaction: The result of data analysis be stored into a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139828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958A0-C71B-6411-DD89-AFB4EC8A3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60A5EB1-4EE4-2C35-3391-94ACBF0C3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E2A8C9AC-C2A4-7C37-D52C-ED8844F70656}"/>
              </a:ext>
            </a:extLst>
          </p:cNvPr>
          <p:cNvSpPr/>
          <p:nvPr/>
        </p:nvSpPr>
        <p:spPr>
          <a:xfrm>
            <a:off x="762348" y="288069"/>
            <a:ext cx="117175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</a:rPr>
              <a:t>Architecture and System Design</a:t>
            </a:r>
            <a:endParaRPr lang="en-US" sz="4374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2A624E5-E474-6DD6-2615-574BC2746019}"/>
              </a:ext>
            </a:extLst>
          </p:cNvPr>
          <p:cNvSpPr/>
          <p:nvPr/>
        </p:nvSpPr>
        <p:spPr>
          <a:xfrm>
            <a:off x="2348389" y="3999667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6A22A268-0776-7D3D-1886-7601C0B3F4FF}"/>
              </a:ext>
            </a:extLst>
          </p:cNvPr>
          <p:cNvSpPr/>
          <p:nvPr/>
        </p:nvSpPr>
        <p:spPr>
          <a:xfrm>
            <a:off x="2348389" y="5493782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CA6D281B-466B-4FF5-4E00-75936076F894}"/>
              </a:ext>
            </a:extLst>
          </p:cNvPr>
          <p:cNvSpPr/>
          <p:nvPr/>
        </p:nvSpPr>
        <p:spPr>
          <a:xfrm>
            <a:off x="7593687" y="3999667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13AFC442-0ED6-BDF0-72FD-0128AC81F5D1}"/>
              </a:ext>
            </a:extLst>
          </p:cNvPr>
          <p:cNvSpPr/>
          <p:nvPr/>
        </p:nvSpPr>
        <p:spPr>
          <a:xfrm>
            <a:off x="7593687" y="5146596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Picture 6" descr="A diagram of a data analysis process&#10;&#10;Description automatically generated">
            <a:extLst>
              <a:ext uri="{FF2B5EF4-FFF2-40B4-BE49-F238E27FC236}">
                <a16:creationId xmlns:a16="http://schemas.microsoft.com/office/drawing/2014/main" id="{FBDA07C2-051D-3C5C-5F1C-141445171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74" y="1115711"/>
            <a:ext cx="12584442" cy="67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2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3C90C-89FE-B23B-23E6-51D0C37DD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613D7134-523D-B295-E809-6EBC12AB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6EE11A7F-17FC-1B9D-5A61-02B4ADEA4A87}"/>
              </a:ext>
            </a:extLst>
          </p:cNvPr>
          <p:cNvSpPr/>
          <p:nvPr/>
        </p:nvSpPr>
        <p:spPr>
          <a:xfrm>
            <a:off x="961127" y="441888"/>
            <a:ext cx="117175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zh-CN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Data Source: Consumer Complaint Database API</a:t>
            </a:r>
            <a:endParaRPr lang="en-US" sz="4374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232E7A7-0ABD-6648-AF9C-6EC862327BE2}"/>
              </a:ext>
            </a:extLst>
          </p:cNvPr>
          <p:cNvSpPr/>
          <p:nvPr/>
        </p:nvSpPr>
        <p:spPr>
          <a:xfrm>
            <a:off x="2348389" y="3999667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1D4EB122-1A99-D5E9-9E0B-A14CE2F50A7D}"/>
              </a:ext>
            </a:extLst>
          </p:cNvPr>
          <p:cNvSpPr/>
          <p:nvPr/>
        </p:nvSpPr>
        <p:spPr>
          <a:xfrm>
            <a:off x="2348389" y="5493782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273463C3-45FC-A2B7-248C-137AA23BBF11}"/>
              </a:ext>
            </a:extLst>
          </p:cNvPr>
          <p:cNvSpPr/>
          <p:nvPr/>
        </p:nvSpPr>
        <p:spPr>
          <a:xfrm>
            <a:off x="7593687" y="3999667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C78F9069-4F45-09DE-2D34-B4C4D376CF68}"/>
              </a:ext>
            </a:extLst>
          </p:cNvPr>
          <p:cNvSpPr/>
          <p:nvPr/>
        </p:nvSpPr>
        <p:spPr>
          <a:xfrm>
            <a:off x="7593687" y="5146596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DA970-9413-52A2-71B1-77EE8001E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780" y="1358361"/>
            <a:ext cx="8670980" cy="4356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80B8F-EEA3-9D75-CDDD-1A48CEFF94D4}"/>
              </a:ext>
            </a:extLst>
          </p:cNvPr>
          <p:cNvSpPr txBox="1"/>
          <p:nvPr/>
        </p:nvSpPr>
        <p:spPr>
          <a:xfrm>
            <a:off x="1226780" y="5963304"/>
            <a:ext cx="8003560" cy="169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The Consumer Complaint Database is a collection of complaints about consumer financial products and services that we sent to companies for response. Complaints are published after the company responds, confirming a commercial relationship with the consumer. The database generally updates daily. </a:t>
            </a:r>
          </a:p>
        </p:txBody>
      </p:sp>
    </p:spTree>
    <p:extLst>
      <p:ext uri="{BB962C8B-B14F-4D97-AF65-F5344CB8AC3E}">
        <p14:creationId xmlns:p14="http://schemas.microsoft.com/office/powerpoint/2010/main" val="345014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0B447-936C-B8FB-4CFB-0C816B287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C4A02C9-9F5E-1078-124F-FBBD19148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3F1C2988-7C3A-9150-2ECF-C62B3F93804D}"/>
              </a:ext>
            </a:extLst>
          </p:cNvPr>
          <p:cNvSpPr/>
          <p:nvPr/>
        </p:nvSpPr>
        <p:spPr>
          <a:xfrm>
            <a:off x="1023119" y="833499"/>
            <a:ext cx="117175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 err="1">
                <a:solidFill>
                  <a:srgbClr val="FFFFFF"/>
                </a:solidFill>
                <a:latin typeface="Overpass" pitchFamily="34" charset="0"/>
                <a:ea typeface="Overpass" pitchFamily="34" charset="-122"/>
              </a:rPr>
              <a:t>Miletones</a:t>
            </a:r>
            <a:endParaRPr lang="en-US" sz="4374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1CDD8B3-3F00-DCBA-6AC1-0955081B4BF8}"/>
              </a:ext>
            </a:extLst>
          </p:cNvPr>
          <p:cNvSpPr/>
          <p:nvPr/>
        </p:nvSpPr>
        <p:spPr>
          <a:xfrm>
            <a:off x="2348389" y="3999667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6E18F2A6-C452-731F-B679-78823A2EBB5D}"/>
              </a:ext>
            </a:extLst>
          </p:cNvPr>
          <p:cNvSpPr/>
          <p:nvPr/>
        </p:nvSpPr>
        <p:spPr>
          <a:xfrm>
            <a:off x="2348389" y="5493782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042B18A3-18B1-EDEF-8913-E70A5648D9D0}"/>
              </a:ext>
            </a:extLst>
          </p:cNvPr>
          <p:cNvSpPr/>
          <p:nvPr/>
        </p:nvSpPr>
        <p:spPr>
          <a:xfrm>
            <a:off x="7593687" y="3999667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6161DBA5-1B8E-3FA6-BE39-8DF56EF13457}"/>
              </a:ext>
            </a:extLst>
          </p:cNvPr>
          <p:cNvSpPr/>
          <p:nvPr/>
        </p:nvSpPr>
        <p:spPr>
          <a:xfrm>
            <a:off x="7593687" y="5146596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5D09E-1718-9297-742D-FABADFA7D510}"/>
              </a:ext>
            </a:extLst>
          </p:cNvPr>
          <p:cNvSpPr txBox="1"/>
          <p:nvPr/>
        </p:nvSpPr>
        <p:spPr>
          <a:xfrm>
            <a:off x="1023119" y="2043137"/>
            <a:ext cx="10539663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Week 8: Finish System Design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Week 9:  Setup AWS Infrastructure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Week 10: Develop simple logic of data pipeline locally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Week 11: Do simple data processing analysis locally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Week 12: Implement development and version control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Week 13: Documentation and Testing on development environment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Week 13: Deploy the project  to production environment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9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3F364-8F6A-8FC3-5F1E-9369DC950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A3E2EF8B-DD69-F0C7-7022-C66E0CEED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ED3E9A37-1ED5-1D1C-0FD4-D34DFC241A98}"/>
              </a:ext>
            </a:extLst>
          </p:cNvPr>
          <p:cNvSpPr/>
          <p:nvPr/>
        </p:nvSpPr>
        <p:spPr>
          <a:xfrm>
            <a:off x="850760" y="580582"/>
            <a:ext cx="117175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altLang="zh-CN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</a:rPr>
              <a:t>How Program in Scala</a:t>
            </a:r>
            <a:endParaRPr lang="en-US" sz="4374" b="1" kern="0" spc="-131" dirty="0">
              <a:solidFill>
                <a:srgbClr val="FFFFFF"/>
              </a:solidFill>
              <a:latin typeface="Overpass" pitchFamily="34" charset="0"/>
              <a:ea typeface="Overpass" pitchFamily="34" charset="-122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7B4597A-881B-29C9-1AAC-D7142A748299}"/>
              </a:ext>
            </a:extLst>
          </p:cNvPr>
          <p:cNvSpPr/>
          <p:nvPr/>
        </p:nvSpPr>
        <p:spPr>
          <a:xfrm>
            <a:off x="2348389" y="3999667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D5DAEB21-BE68-1153-1F50-BAF90C134818}"/>
              </a:ext>
            </a:extLst>
          </p:cNvPr>
          <p:cNvSpPr/>
          <p:nvPr/>
        </p:nvSpPr>
        <p:spPr>
          <a:xfrm>
            <a:off x="2348389" y="5493782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FC82A7E9-F693-5AFA-3611-56E6C4F5231D}"/>
              </a:ext>
            </a:extLst>
          </p:cNvPr>
          <p:cNvSpPr/>
          <p:nvPr/>
        </p:nvSpPr>
        <p:spPr>
          <a:xfrm>
            <a:off x="7593687" y="3999667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A7AC9D73-C5E0-E9DA-F270-1C59D8DAD9A2}"/>
              </a:ext>
            </a:extLst>
          </p:cNvPr>
          <p:cNvSpPr/>
          <p:nvPr/>
        </p:nvSpPr>
        <p:spPr>
          <a:xfrm>
            <a:off x="7593687" y="5146596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CE239-D013-4152-7A42-B5ACD8565E41}"/>
              </a:ext>
            </a:extLst>
          </p:cNvPr>
          <p:cNvSpPr txBox="1"/>
          <p:nvPr/>
        </p:nvSpPr>
        <p:spPr>
          <a:xfrm>
            <a:off x="745424" y="2066482"/>
            <a:ext cx="10539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Github</a:t>
            </a:r>
            <a:r>
              <a:rPr lang="en-US" sz="2400" dirty="0">
                <a:solidFill>
                  <a:schemeClr val="bg1"/>
                </a:solidFill>
              </a:rPr>
              <a:t> Link for Demo: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https://</a:t>
            </a:r>
            <a:r>
              <a:rPr lang="en-US" sz="2400" dirty="0" err="1">
                <a:solidFill>
                  <a:schemeClr val="bg1"/>
                </a:solidFill>
              </a:rPr>
              <a:t>github.com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hushuolin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ScalaStreamOnAWS</a:t>
            </a:r>
            <a:r>
              <a:rPr lang="en-US" sz="2400" dirty="0">
                <a:solidFill>
                  <a:schemeClr val="bg1"/>
                </a:solidFill>
              </a:rPr>
              <a:t>/tree/main/</a:t>
            </a:r>
            <a:r>
              <a:rPr lang="en-US" sz="2400" dirty="0" err="1">
                <a:solidFill>
                  <a:schemeClr val="bg1"/>
                </a:solidFill>
              </a:rPr>
              <a:t>src</a:t>
            </a:r>
            <a:r>
              <a:rPr lang="en-US" sz="2400" dirty="0">
                <a:solidFill>
                  <a:schemeClr val="bg1"/>
                </a:solidFill>
              </a:rPr>
              <a:t>/main</a:t>
            </a:r>
          </a:p>
        </p:txBody>
      </p:sp>
    </p:spTree>
    <p:extLst>
      <p:ext uri="{BB962C8B-B14F-4D97-AF65-F5344CB8AC3E}">
        <p14:creationId xmlns:p14="http://schemas.microsoft.com/office/powerpoint/2010/main" val="112178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0F3C6-05DF-C7AF-CC43-95E76CDE4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C1AD7FB-BA78-7527-227E-14D0FA9D6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63164520-F244-0D17-83C9-32030FBA5234}"/>
              </a:ext>
            </a:extLst>
          </p:cNvPr>
          <p:cNvSpPr/>
          <p:nvPr/>
        </p:nvSpPr>
        <p:spPr>
          <a:xfrm>
            <a:off x="850760" y="580582"/>
            <a:ext cx="117175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altLang="zh-CN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</a:rPr>
              <a:t>Acceptance Criteria and Goals</a:t>
            </a:r>
            <a:endParaRPr lang="en-US" sz="4374" b="1" kern="0" spc="-131" dirty="0">
              <a:solidFill>
                <a:srgbClr val="FFFFFF"/>
              </a:solidFill>
              <a:latin typeface="Overpass" pitchFamily="34" charset="0"/>
              <a:ea typeface="Overpass" pitchFamily="34" charset="-122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4379F93-BF5C-F24A-6D9D-377B48FE1DBC}"/>
              </a:ext>
            </a:extLst>
          </p:cNvPr>
          <p:cNvSpPr/>
          <p:nvPr/>
        </p:nvSpPr>
        <p:spPr>
          <a:xfrm>
            <a:off x="2348389" y="3999667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84B24CFC-1923-DF50-1992-84FE791B4BFB}"/>
              </a:ext>
            </a:extLst>
          </p:cNvPr>
          <p:cNvSpPr/>
          <p:nvPr/>
        </p:nvSpPr>
        <p:spPr>
          <a:xfrm>
            <a:off x="2348389" y="5493782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7776A29E-50C5-E8E3-D6B3-995715D303E8}"/>
              </a:ext>
            </a:extLst>
          </p:cNvPr>
          <p:cNvSpPr/>
          <p:nvPr/>
        </p:nvSpPr>
        <p:spPr>
          <a:xfrm>
            <a:off x="7593687" y="3999667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F2E1D278-E1B4-520C-A422-69AA37010E38}"/>
              </a:ext>
            </a:extLst>
          </p:cNvPr>
          <p:cNvSpPr/>
          <p:nvPr/>
        </p:nvSpPr>
        <p:spPr>
          <a:xfrm>
            <a:off x="7593687" y="5146596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6554F-6CE6-4576-5158-7054A55EC649}"/>
              </a:ext>
            </a:extLst>
          </p:cNvPr>
          <p:cNvSpPr txBox="1"/>
          <p:nvPr/>
        </p:nvSpPr>
        <p:spPr>
          <a:xfrm>
            <a:off x="1040372" y="1632929"/>
            <a:ext cx="10539663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Does Data Size have more than 25000 rows? Yes, 35268 rows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Does Data Source is dynamic? Yes, database that updates daily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Data Pipeline: The ETL process is complete? Yes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Data Analysis: At least output one csv file for processed data? Yes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Scalability: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Does project can be scale larger easily? Yes, by well-structured code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Does storage solution have more 1 TB?: Yes, S3 Bucket have 5 TB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Does Scala App run with enough computing </a:t>
            </a:r>
            <a:r>
              <a:rPr lang="en-US" sz="2400" b="1" dirty="0" err="1">
                <a:solidFill>
                  <a:schemeClr val="bg1"/>
                </a:solidFill>
              </a:rPr>
              <a:t>resouces</a:t>
            </a:r>
            <a:r>
              <a:rPr lang="en-US" sz="2400" b="1" dirty="0">
                <a:solidFill>
                  <a:schemeClr val="bg1"/>
                </a:solidFill>
              </a:rPr>
              <a:t>?: Yes, running on EC2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4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BB0AD-EA98-C997-04F8-C84F1C157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6D26A01-A9E3-FA70-5EF3-7A10B6381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B1EC5DEF-110B-780F-4FC1-FEA46DDFCEE1}"/>
              </a:ext>
            </a:extLst>
          </p:cNvPr>
          <p:cNvSpPr/>
          <p:nvPr/>
        </p:nvSpPr>
        <p:spPr>
          <a:xfrm>
            <a:off x="868013" y="333672"/>
            <a:ext cx="117175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altLang="zh-CN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</a:rPr>
              <a:t>Acceptance Criteria and Goals</a:t>
            </a:r>
            <a:endParaRPr lang="en-US" sz="4374" b="1" kern="0" spc="-131" dirty="0">
              <a:solidFill>
                <a:srgbClr val="FFFFFF"/>
              </a:solidFill>
              <a:latin typeface="Overpass" pitchFamily="34" charset="0"/>
              <a:ea typeface="Overpass" pitchFamily="34" charset="-122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5F83577-5499-C7A6-DED3-FC5DA55D695E}"/>
              </a:ext>
            </a:extLst>
          </p:cNvPr>
          <p:cNvSpPr/>
          <p:nvPr/>
        </p:nvSpPr>
        <p:spPr>
          <a:xfrm>
            <a:off x="2348389" y="3999667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0DDFA61C-47B8-2645-7711-B80A2EC5597B}"/>
              </a:ext>
            </a:extLst>
          </p:cNvPr>
          <p:cNvSpPr/>
          <p:nvPr/>
        </p:nvSpPr>
        <p:spPr>
          <a:xfrm>
            <a:off x="2348389" y="5493782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F054C98D-735A-FD4B-DCB5-8CEBD79F9693}"/>
              </a:ext>
            </a:extLst>
          </p:cNvPr>
          <p:cNvSpPr/>
          <p:nvPr/>
        </p:nvSpPr>
        <p:spPr>
          <a:xfrm>
            <a:off x="7593687" y="3999667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1C50FA80-69D8-E343-9634-17C7536D6DCB}"/>
              </a:ext>
            </a:extLst>
          </p:cNvPr>
          <p:cNvSpPr/>
          <p:nvPr/>
        </p:nvSpPr>
        <p:spPr>
          <a:xfrm>
            <a:off x="7593687" y="5146596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419A6-5CBF-2490-13D7-CA385CC7D8A3}"/>
              </a:ext>
            </a:extLst>
          </p:cNvPr>
          <p:cNvSpPr txBox="1"/>
          <p:nvPr/>
        </p:nvSpPr>
        <p:spPr>
          <a:xfrm>
            <a:off x="1092130" y="1604272"/>
            <a:ext cx="10539663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Reliability: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Does Scala App run on a server with more than 90% availability? Yes, EC2 99.999%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Does Data Storage </a:t>
            </a:r>
            <a:r>
              <a:rPr lang="en-US" sz="2400" b="1" dirty="0" err="1">
                <a:solidFill>
                  <a:schemeClr val="bg1"/>
                </a:solidFill>
              </a:rPr>
              <a:t>plce</a:t>
            </a:r>
            <a:r>
              <a:rPr lang="en-US" sz="2400" b="1" dirty="0">
                <a:solidFill>
                  <a:schemeClr val="bg1"/>
                </a:solidFill>
              </a:rPr>
              <a:t> ensure more 99% availability? Yes, S3 99.999999999%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Cost Efficiency: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Does Scala App cost less than 100$ at development stage? No, the Amazon Managed </a:t>
            </a:r>
            <a:r>
              <a:rPr lang="en-US" sz="2400" b="1" dirty="0" err="1">
                <a:solidFill>
                  <a:schemeClr val="bg1"/>
                </a:solidFill>
              </a:rPr>
              <a:t>Streamming</a:t>
            </a:r>
            <a:r>
              <a:rPr lang="en-US" sz="2400" b="1" dirty="0">
                <a:solidFill>
                  <a:schemeClr val="bg1"/>
                </a:solidFill>
              </a:rPr>
              <a:t> Kafka (MSK) cost 150$ and </a:t>
            </a:r>
            <a:r>
              <a:rPr lang="en-US" sz="2400" b="1" dirty="0" err="1">
                <a:solidFill>
                  <a:schemeClr val="bg1"/>
                </a:solidFill>
              </a:rPr>
              <a:t>QuickSight</a:t>
            </a:r>
            <a:r>
              <a:rPr lang="en-US" sz="2400" b="1" dirty="0">
                <a:solidFill>
                  <a:schemeClr val="bg1"/>
                </a:solidFill>
              </a:rPr>
              <a:t> cost 20$, I will use a simpler way to do data streaming with low cost.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Security: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Does Data and infrastructure be safe? Yes, private S3 bucket and use IAM control</a:t>
            </a:r>
          </a:p>
        </p:txBody>
      </p:sp>
    </p:spTree>
    <p:extLst>
      <p:ext uri="{BB962C8B-B14F-4D97-AF65-F5344CB8AC3E}">
        <p14:creationId xmlns:p14="http://schemas.microsoft.com/office/powerpoint/2010/main" val="218968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9244" y="3058714"/>
            <a:ext cx="4443889" cy="11782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Thank You</a:t>
            </a:r>
            <a:endParaRPr lang="en-US"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513</Words>
  <Application>Microsoft Macintosh PowerPoint</Application>
  <PresentationFormat>Custom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Overpass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Shuolin Hu</cp:lastModifiedBy>
  <cp:revision>46</cp:revision>
  <dcterms:created xsi:type="dcterms:W3CDTF">2024-01-31T22:41:34Z</dcterms:created>
  <dcterms:modified xsi:type="dcterms:W3CDTF">2024-04-18T18:10:45Z</dcterms:modified>
</cp:coreProperties>
</file>