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4"/>
  </p:notesMasterIdLst>
  <p:sldIdLst>
    <p:sldId id="361" r:id="rId3"/>
    <p:sldId id="341" r:id="rId4"/>
    <p:sldId id="364" r:id="rId5"/>
    <p:sldId id="360" r:id="rId6"/>
    <p:sldId id="274" r:id="rId7"/>
    <p:sldId id="362" r:id="rId8"/>
    <p:sldId id="287" r:id="rId9"/>
    <p:sldId id="365" r:id="rId10"/>
    <p:sldId id="363" r:id="rId11"/>
    <p:sldId id="279" r:id="rId12"/>
    <p:sldId id="27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2286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4572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6858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9144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4CDFD-8E48-D1BF-72AB-EDE13ABE4BD4}" v="293" dt="2020-12-11T19:10:11.360"/>
    <p1510:client id="{A840613B-B7FC-055F-80D0-7C6BBB13DC24}" v="157" dt="2020-12-11T22:57:17.621"/>
    <p1510:client id="{ABF2C295-E7FC-4B11-9917-BBF7EB8A969F}" v="1" dt="2020-12-12T14:20:33.673"/>
    <p1510:client id="{C76712C1-FFBA-C70B-AC01-3217D3D0E90A}" v="512" dt="2020-12-11T19:31:23.518"/>
    <p1510:client id="{E17F444C-8ABF-3A54-6335-CB5AC4781C1E}" v="263" dt="2020-12-11T22:26:06.7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CECF"/>
          </a:solidFill>
        </a:fill>
      </a:tcStyle>
    </a:wholeTbl>
    <a:band2H>
      <a:tcTxStyle/>
      <a:tcStyle>
        <a:tcBdr/>
        <a:fill>
          <a:solidFill>
            <a:srgbClr val="FDE8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a Takacs" userId="2162ebed-bfa1-4720-80e3-006b318a75ab" providerId="ADAL" clId="{ABF2C295-E7FC-4B11-9917-BBF7EB8A969F}"/>
    <pc:docChg chg="custSel modSld">
      <pc:chgData name="Karola Takacs" userId="2162ebed-bfa1-4720-80e3-006b318a75ab" providerId="ADAL" clId="{ABF2C295-E7FC-4B11-9917-BBF7EB8A969F}" dt="2020-12-12T14:21:39.271" v="11" actId="14100"/>
      <pc:docMkLst>
        <pc:docMk/>
      </pc:docMkLst>
      <pc:sldChg chg="modSp">
        <pc:chgData name="Karola Takacs" userId="2162ebed-bfa1-4720-80e3-006b318a75ab" providerId="ADAL" clId="{ABF2C295-E7FC-4B11-9917-BBF7EB8A969F}" dt="2020-12-12T14:21:39.271" v="11" actId="14100"/>
        <pc:sldMkLst>
          <pc:docMk/>
          <pc:sldMk cId="0" sldId="287"/>
        </pc:sldMkLst>
        <pc:spChg chg="mod">
          <ac:chgData name="Karola Takacs" userId="2162ebed-bfa1-4720-80e3-006b318a75ab" providerId="ADAL" clId="{ABF2C295-E7FC-4B11-9917-BBF7EB8A969F}" dt="2020-12-12T14:21:09.217" v="5" actId="14100"/>
          <ac:spMkLst>
            <pc:docMk/>
            <pc:sldMk cId="0" sldId="287"/>
            <ac:spMk id="988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13.028" v="6" actId="14100"/>
          <ac:spMkLst>
            <pc:docMk/>
            <pc:sldMk cId="0" sldId="287"/>
            <ac:spMk id="992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18.342" v="7" actId="14100"/>
          <ac:spMkLst>
            <pc:docMk/>
            <pc:sldMk cId="0" sldId="287"/>
            <ac:spMk id="996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27.732" v="9" actId="1076"/>
          <ac:spMkLst>
            <pc:docMk/>
            <pc:sldMk cId="0" sldId="287"/>
            <ac:spMk id="997" creationId="{00000000-0000-0000-0000-000000000000}"/>
          </ac:spMkLst>
        </pc:spChg>
        <pc:spChg chg="mod">
          <ac:chgData name="Karola Takacs" userId="2162ebed-bfa1-4720-80e3-006b318a75ab" providerId="ADAL" clId="{ABF2C295-E7FC-4B11-9917-BBF7EB8A969F}" dt="2020-12-12T14:21:39.271" v="11" actId="14100"/>
          <ac:spMkLst>
            <pc:docMk/>
            <pc:sldMk cId="0" sldId="287"/>
            <ac:spMk id="1000" creationId="{00000000-0000-0000-0000-000000000000}"/>
          </ac:spMkLst>
        </pc:spChg>
      </pc:sldChg>
      <pc:sldChg chg="addSp delSp modSp">
        <pc:chgData name="Karola Takacs" userId="2162ebed-bfa1-4720-80e3-006b318a75ab" providerId="ADAL" clId="{ABF2C295-E7FC-4B11-9917-BBF7EB8A969F}" dt="2020-12-12T14:20:41.609" v="4" actId="1076"/>
        <pc:sldMkLst>
          <pc:docMk/>
          <pc:sldMk cId="3454319733" sldId="365"/>
        </pc:sldMkLst>
        <pc:picChg chg="add mod">
          <ac:chgData name="Karola Takacs" userId="2162ebed-bfa1-4720-80e3-006b318a75ab" providerId="ADAL" clId="{ABF2C295-E7FC-4B11-9917-BBF7EB8A969F}" dt="2020-12-12T14:20:41.609" v="4" actId="1076"/>
          <ac:picMkLst>
            <pc:docMk/>
            <pc:sldMk cId="3454319733" sldId="365"/>
            <ac:picMk id="2" creationId="{AD52A557-B452-43B3-8001-9D90BDB45735}"/>
          </ac:picMkLst>
        </pc:picChg>
        <pc:picChg chg="del">
          <ac:chgData name="Karola Takacs" userId="2162ebed-bfa1-4720-80e3-006b318a75ab" providerId="ADAL" clId="{ABF2C295-E7FC-4B11-9917-BBF7EB8A969F}" dt="2020-12-12T14:20:32.310" v="0" actId="478"/>
          <ac:picMkLst>
            <pc:docMk/>
            <pc:sldMk cId="3454319733" sldId="365"/>
            <ac:picMk id="5" creationId="{C2B3D979-A30E-4081-B88B-0456654741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f6dae9d_2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499f6dae9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120900" y="2278062"/>
            <a:ext cx="20627975" cy="2178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1712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22993350" y="12352337"/>
            <a:ext cx="408410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179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002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03312" y="12047537"/>
            <a:ext cx="4175126" cy="880194"/>
            <a:chOff x="0" y="0"/>
            <a:chExt cx="4175125" cy="880192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4175125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3500" b="1">
                  <a:solidFill>
                    <a:srgbClr val="3A76B4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Business Plan</a:t>
              </a:r>
            </a:p>
          </p:txBody>
        </p:sp>
        <p:sp>
          <p:nvSpPr>
            <p:cNvPr id="3" name="Shape 3"/>
            <p:cNvSpPr/>
            <p:nvPr/>
          </p:nvSpPr>
          <p:spPr>
            <a:xfrm>
              <a:off x="1" y="509352"/>
              <a:ext cx="28791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Marketing &amp; Business Tool</a:t>
              </a:r>
            </a:p>
          </p:txBody>
        </p:sp>
      </p:grp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2993350" y="12496800"/>
            <a:ext cx="408410" cy="4572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9pPr>
    </p:titleStyle>
    <p:body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371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72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pi.worldbank.org/v2/country/all/indicator/NY.GDP.PCAP.PP.CD?date=2009:2019&amp;format=json&amp;per_page=2904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318661" y="9549472"/>
            <a:ext cx="9503228" cy="303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ea typeface="Impact"/>
                <a:cs typeface="Impact"/>
                <a:sym typeface="Impact"/>
              </a:rPr>
              <a:t>Mariam Bazzi</a:t>
            </a:r>
            <a:endParaRPr lang="en-GB" sz="4400">
              <a:solidFill>
                <a:srgbClr val="FEFFFF"/>
              </a:solidFill>
              <a:ea typeface="Impact"/>
              <a:cs typeface="Impact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Karola Takacs</a:t>
            </a:r>
            <a:endParaRPr lang="en-GB" sz="4400">
              <a:solidFill>
                <a:srgbClr val="FEFFFF"/>
              </a:solidFill>
              <a:cs typeface="Arial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Tamas Stahl</a:t>
            </a:r>
            <a:endParaRPr sz="440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14139428" y="3699535"/>
            <a:ext cx="16156632" cy="11209965"/>
            <a:chOff x="3441700" y="2324100"/>
            <a:chExt cx="8298657" cy="5757863"/>
          </a:xfrm>
        </p:grpSpPr>
        <p:sp>
          <p:nvSpPr>
            <p:cNvPr id="93" name="Google Shape;93;p18"/>
            <p:cNvSpPr/>
            <p:nvPr/>
          </p:nvSpPr>
          <p:spPr>
            <a:xfrm>
              <a:off x="3441700" y="4711700"/>
              <a:ext cx="4989513" cy="3370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8438" y="21559"/>
                  </a:lnTo>
                  <a:lnTo>
                    <a:pt x="10329" y="21564"/>
                  </a:lnTo>
                  <a:lnTo>
                    <a:pt x="1893" y="5"/>
                  </a:lnTo>
                  <a:lnTo>
                    <a:pt x="0" y="0"/>
                  </a:lnTo>
                  <a:close/>
                  <a:moveTo>
                    <a:pt x="3778" y="13"/>
                  </a:moveTo>
                  <a:lnTo>
                    <a:pt x="12214" y="21572"/>
                  </a:lnTo>
                  <a:lnTo>
                    <a:pt x="14071" y="21577"/>
                  </a:lnTo>
                  <a:lnTo>
                    <a:pt x="5635" y="18"/>
                  </a:lnTo>
                  <a:lnTo>
                    <a:pt x="3778" y="13"/>
                  </a:lnTo>
                  <a:close/>
                  <a:moveTo>
                    <a:pt x="7522" y="23"/>
                  </a:moveTo>
                  <a:lnTo>
                    <a:pt x="15958" y="21582"/>
                  </a:lnTo>
                  <a:lnTo>
                    <a:pt x="17815" y="21587"/>
                  </a:lnTo>
                  <a:lnTo>
                    <a:pt x="9379" y="28"/>
                  </a:lnTo>
                  <a:lnTo>
                    <a:pt x="7522" y="23"/>
                  </a:lnTo>
                  <a:close/>
                  <a:moveTo>
                    <a:pt x="11264" y="36"/>
                  </a:moveTo>
                  <a:lnTo>
                    <a:pt x="19701" y="21595"/>
                  </a:lnTo>
                  <a:lnTo>
                    <a:pt x="21600" y="21600"/>
                  </a:lnTo>
                  <a:lnTo>
                    <a:pt x="13164" y="41"/>
                  </a:lnTo>
                  <a:lnTo>
                    <a:pt x="11264" y="36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128668" y="2324100"/>
              <a:ext cx="4611689" cy="5372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367" y="0"/>
                  </a:moveTo>
                  <a:lnTo>
                    <a:pt x="0" y="10977"/>
                  </a:lnTo>
                  <a:lnTo>
                    <a:pt x="978" y="12442"/>
                  </a:lnTo>
                  <a:lnTo>
                    <a:pt x="9350" y="0"/>
                  </a:lnTo>
                  <a:lnTo>
                    <a:pt x="7367" y="0"/>
                  </a:lnTo>
                  <a:close/>
                  <a:moveTo>
                    <a:pt x="11356" y="0"/>
                  </a:moveTo>
                  <a:lnTo>
                    <a:pt x="2021" y="14007"/>
                  </a:lnTo>
                  <a:lnTo>
                    <a:pt x="3021" y="15505"/>
                  </a:lnTo>
                  <a:lnTo>
                    <a:pt x="13454" y="0"/>
                  </a:lnTo>
                  <a:lnTo>
                    <a:pt x="11356" y="0"/>
                  </a:lnTo>
                  <a:close/>
                  <a:moveTo>
                    <a:pt x="15460" y="0"/>
                  </a:moveTo>
                  <a:lnTo>
                    <a:pt x="4073" y="17085"/>
                  </a:lnTo>
                  <a:lnTo>
                    <a:pt x="5034" y="18524"/>
                  </a:lnTo>
                  <a:lnTo>
                    <a:pt x="17499" y="0"/>
                  </a:lnTo>
                  <a:lnTo>
                    <a:pt x="15460" y="0"/>
                  </a:lnTo>
                  <a:close/>
                  <a:moveTo>
                    <a:pt x="19505" y="0"/>
                  </a:moveTo>
                  <a:lnTo>
                    <a:pt x="6097" y="20118"/>
                  </a:lnTo>
                  <a:lnTo>
                    <a:pt x="7086" y="21600"/>
                  </a:lnTo>
                  <a:lnTo>
                    <a:pt x="21600" y="0"/>
                  </a:lnTo>
                  <a:lnTo>
                    <a:pt x="19505" y="0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87;p18">
            <a:extLst>
              <a:ext uri="{FF2B5EF4-FFF2-40B4-BE49-F238E27FC236}">
                <a16:creationId xmlns:a16="http://schemas.microsoft.com/office/drawing/2014/main" id="{3C069D80-0228-2441-B7C7-192D7E0CB0B5}"/>
              </a:ext>
            </a:extLst>
          </p:cNvPr>
          <p:cNvSpPr txBox="1"/>
          <p:nvPr/>
        </p:nvSpPr>
        <p:spPr>
          <a:xfrm>
            <a:off x="1670960" y="4166528"/>
            <a:ext cx="11930740" cy="33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9600">
                <a:solidFill>
                  <a:srgbClr val="FEFFFF"/>
                </a:solidFill>
                <a:latin typeface="Open Sans Semibold"/>
                <a:ea typeface="Impact"/>
                <a:cs typeface="Impact"/>
                <a:sym typeface="Impact"/>
              </a:rPr>
              <a:t>Ease of Doing Business</a:t>
            </a:r>
            <a:endParaRPr lang="en-US" sz="1300">
              <a:solidFill>
                <a:srgbClr val="000000"/>
              </a:solidFill>
              <a:latin typeface="Open Sans Semi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18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map of the table&#10;&#10;Description automatically generated">
            <a:extLst>
              <a:ext uri="{FF2B5EF4-FFF2-40B4-BE49-F238E27FC236}">
                <a16:creationId xmlns:a16="http://schemas.microsoft.com/office/drawing/2014/main" id="{C49D1572-3132-42C0-BB5C-C3565872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89" y="1065660"/>
            <a:ext cx="11625261" cy="11580903"/>
          </a:xfrm>
          <a:prstGeom prst="rect">
            <a:avLst/>
          </a:prstGeom>
        </p:spPr>
      </p:pic>
      <p:sp>
        <p:nvSpPr>
          <p:cNvPr id="4" name="Shape 2736">
            <a:extLst>
              <a:ext uri="{FF2B5EF4-FFF2-40B4-BE49-F238E27FC236}">
                <a16:creationId xmlns:a16="http://schemas.microsoft.com/office/drawing/2014/main" id="{1A084483-1579-481D-905A-6115FBFDAAC0}"/>
              </a:ext>
            </a:extLst>
          </p:cNvPr>
          <p:cNvSpPr/>
          <p:nvPr/>
        </p:nvSpPr>
        <p:spPr>
          <a:xfrm>
            <a:off x="2365626" y="1906020"/>
            <a:ext cx="8662991" cy="310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The layout of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Shape 2736">
            <a:extLst>
              <a:ext uri="{FF2B5EF4-FFF2-40B4-BE49-F238E27FC236}">
                <a16:creationId xmlns:a16="http://schemas.microsoft.com/office/drawing/2014/main" id="{53218ACA-9678-4462-B7FF-44DB58BA2DC8}"/>
              </a:ext>
            </a:extLst>
          </p:cNvPr>
          <p:cNvSpPr/>
          <p:nvPr/>
        </p:nvSpPr>
        <p:spPr>
          <a:xfrm>
            <a:off x="2365626" y="1906020"/>
            <a:ext cx="8853490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The Dashboard</a:t>
            </a:r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CEB656F8-328B-4722-B9C1-9EFEEF7E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0" y="1340790"/>
            <a:ext cx="15113792" cy="10458184"/>
          </a:xfrm>
          <a:prstGeom prst="rect">
            <a:avLst/>
          </a:prstGeom>
        </p:spPr>
      </p:pic>
      <p:sp>
        <p:nvSpPr>
          <p:cNvPr id="10" name="Shape 2736">
            <a:extLst>
              <a:ext uri="{FF2B5EF4-FFF2-40B4-BE49-F238E27FC236}">
                <a16:creationId xmlns:a16="http://schemas.microsoft.com/office/drawing/2014/main" id="{99EE4B11-2F03-4802-A31D-D03DF5A8DF5E}"/>
              </a:ext>
            </a:extLst>
          </p:cNvPr>
          <p:cNvSpPr/>
          <p:nvPr/>
        </p:nvSpPr>
        <p:spPr>
          <a:xfrm>
            <a:off x="2366243" y="3732276"/>
            <a:ext cx="8853490" cy="562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2400"/>
              <a:t>Please let me walk you through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/>
          <p:nvPr/>
        </p:nvSpPr>
        <p:spPr>
          <a:xfrm>
            <a:off x="15045094" y="-698378"/>
            <a:ext cx="9138526" cy="12077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60" y="0"/>
                </a:moveTo>
                <a:lnTo>
                  <a:pt x="0" y="21600"/>
                </a:lnTo>
                <a:lnTo>
                  <a:pt x="10340" y="21600"/>
                </a:lnTo>
                <a:lnTo>
                  <a:pt x="21600" y="0"/>
                </a:lnTo>
                <a:lnTo>
                  <a:pt x="11260" y="0"/>
                </a:lnTo>
                <a:close/>
              </a:path>
            </a:pathLst>
          </a:custGeom>
          <a:solidFill>
            <a:schemeClr val="accent2">
              <a:lumOff val="4754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738" name="Group 2738"/>
          <p:cNvGrpSpPr/>
          <p:nvPr/>
        </p:nvGrpSpPr>
        <p:grpSpPr>
          <a:xfrm>
            <a:off x="3154362" y="3178174"/>
            <a:ext cx="8853490" cy="6623931"/>
            <a:chOff x="0" y="434181"/>
            <a:chExt cx="8853488" cy="6623930"/>
          </a:xfrm>
        </p:grpSpPr>
        <p:sp>
          <p:nvSpPr>
            <p:cNvPr id="2736" name="Shape 2736"/>
            <p:cNvSpPr/>
            <p:nvPr/>
          </p:nvSpPr>
          <p:spPr>
            <a:xfrm>
              <a:off x="0" y="434181"/>
              <a:ext cx="8853488" cy="1520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0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7000"/>
                <a:t>Project Scope</a:t>
              </a:r>
              <a:endParaRPr sz="7000"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19049" y="2521744"/>
              <a:ext cx="8834439" cy="453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sz="2800"/>
                <a:t>Business environment is an integral part of any economy and has a widespread impact on it. </a:t>
              </a:r>
              <a:endParaRPr lang="en-US"/>
            </a:p>
            <a:p>
              <a:r>
                <a:rPr lang="en-US" sz="2800"/>
                <a:t>We aim to uncover how business dynamics are constantly changing across various regions in the world, and how the regulatory settings of a country affect the extent of business disclosure in terms of starting and operating a new local firm in a country.</a:t>
              </a:r>
              <a:endParaRPr lang="en-US"/>
            </a:p>
          </p:txBody>
        </p:sp>
      </p:grpSp>
      <p:sp>
        <p:nvSpPr>
          <p:cNvPr id="2739" name="Shape 2739"/>
          <p:cNvSpPr/>
          <p:nvPr/>
        </p:nvSpPr>
        <p:spPr>
          <a:xfrm>
            <a:off x="16549687" y="5219700"/>
            <a:ext cx="6662738" cy="849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4" y="0"/>
                </a:moveTo>
                <a:lnTo>
                  <a:pt x="0" y="21600"/>
                </a:lnTo>
                <a:lnTo>
                  <a:pt x="1058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>
                <a:solidFill>
                  <a:srgbClr val="9B9A9C"/>
                </a:solidFill>
              </a:defRPr>
            </a:pP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15165387" y="-630238"/>
            <a:ext cx="2770189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999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18229262" y="3041650"/>
            <a:ext cx="2770189" cy="459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A76B4"/>
          </a:solidFill>
          <a:ln w="12700">
            <a:solidFill>
              <a:srgbClr val="4472C4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10623550" y="10939462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19615150" y="10720387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14893925" y="5835650"/>
            <a:ext cx="2770188" cy="459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3046660" y="2418960"/>
            <a:ext cx="9471924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Analytical Questions</a:t>
            </a:r>
            <a:endParaRPr sz="7000"/>
          </a:p>
        </p:txBody>
      </p:sp>
      <p:sp>
        <p:nvSpPr>
          <p:cNvPr id="10" name="Shape 444">
            <a:extLst>
              <a:ext uri="{FF2B5EF4-FFF2-40B4-BE49-F238E27FC236}">
                <a16:creationId xmlns:a16="http://schemas.microsoft.com/office/drawing/2014/main" id="{032083C1-E760-4F66-A41F-095A21D1BAA5}"/>
              </a:ext>
            </a:extLst>
          </p:cNvPr>
          <p:cNvSpPr txBox="1">
            <a:spLocks/>
          </p:cNvSpPr>
          <p:nvPr/>
        </p:nvSpPr>
        <p:spPr>
          <a:xfrm>
            <a:off x="23145750" y="15399028"/>
            <a:ext cx="40841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A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86CB4B4D-7CA3-9044-876B-883B54F8677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1" name="Group 457">
            <a:extLst>
              <a:ext uri="{FF2B5EF4-FFF2-40B4-BE49-F238E27FC236}">
                <a16:creationId xmlns:a16="http://schemas.microsoft.com/office/drawing/2014/main" id="{85A886C7-7827-4A20-9869-B4D89F13F0EE}"/>
              </a:ext>
            </a:extLst>
          </p:cNvPr>
          <p:cNvGrpSpPr/>
          <p:nvPr/>
        </p:nvGrpSpPr>
        <p:grpSpPr>
          <a:xfrm>
            <a:off x="2038349" y="5504140"/>
            <a:ext cx="8785226" cy="4846045"/>
            <a:chOff x="0" y="0"/>
            <a:chExt cx="8785226" cy="4846045"/>
          </a:xfrm>
        </p:grpSpPr>
        <p:sp>
          <p:nvSpPr>
            <p:cNvPr id="45" name="Shape 447">
              <a:extLst>
                <a:ext uri="{FF2B5EF4-FFF2-40B4-BE49-F238E27FC236}">
                  <a16:creationId xmlns:a16="http://schemas.microsoft.com/office/drawing/2014/main" id="{639B2379-B6EC-49B9-9127-A9F9530DE762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Shape 448">
              <a:extLst>
                <a:ext uri="{FF2B5EF4-FFF2-40B4-BE49-F238E27FC236}">
                  <a16:creationId xmlns:a16="http://schemas.microsoft.com/office/drawing/2014/main" id="{7BDBF45F-7B9C-4661-BA70-D5B1ADB6AA16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" name="Shape 449">
              <a:extLst>
                <a:ext uri="{FF2B5EF4-FFF2-40B4-BE49-F238E27FC236}">
                  <a16:creationId xmlns:a16="http://schemas.microsoft.com/office/drawing/2014/main" id="{E78D098B-3EBF-4DEC-B87A-7F94F5287E8A}"/>
                </a:ext>
              </a:extLst>
            </p:cNvPr>
            <p:cNvSpPr/>
            <p:nvPr/>
          </p:nvSpPr>
          <p:spPr>
            <a:xfrm>
              <a:off x="955675" y="1945809"/>
              <a:ext cx="7829551" cy="1962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/>
            </a:lstStyle>
            <a:p>
              <a:r>
                <a:rPr lang="en-US" sz="2800"/>
                <a:t>How index changes with different regions? And does lower index actually translate to less time to start a business? </a:t>
              </a:r>
              <a:endParaRPr sz="2800"/>
            </a:p>
          </p:txBody>
        </p:sp>
        <p:sp>
          <p:nvSpPr>
            <p:cNvPr id="48" name="Shape 451">
              <a:extLst>
                <a:ext uri="{FF2B5EF4-FFF2-40B4-BE49-F238E27FC236}">
                  <a16:creationId xmlns:a16="http://schemas.microsoft.com/office/drawing/2014/main" id="{9B7E939B-7924-490B-9F0E-CE9F7F13D2DB}"/>
                </a:ext>
              </a:extLst>
            </p:cNvPr>
            <p:cNvSpPr/>
            <p:nvPr/>
          </p:nvSpPr>
          <p:spPr>
            <a:xfrm>
              <a:off x="0" y="2003071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52">
              <a:extLst>
                <a:ext uri="{FF2B5EF4-FFF2-40B4-BE49-F238E27FC236}">
                  <a16:creationId xmlns:a16="http://schemas.microsoft.com/office/drawing/2014/main" id="{9EE4DF4B-F960-430A-B139-680009A8ED81}"/>
                </a:ext>
              </a:extLst>
            </p:cNvPr>
            <p:cNvSpPr/>
            <p:nvPr/>
          </p:nvSpPr>
          <p:spPr>
            <a:xfrm>
              <a:off x="21999" y="2083238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" name="Shape 455">
              <a:extLst>
                <a:ext uri="{FF2B5EF4-FFF2-40B4-BE49-F238E27FC236}">
                  <a16:creationId xmlns:a16="http://schemas.microsoft.com/office/drawing/2014/main" id="{3ED22ECD-400B-4525-AB0E-F6A396C07259}"/>
                </a:ext>
              </a:extLst>
            </p:cNvPr>
            <p:cNvSpPr/>
            <p:nvPr/>
          </p:nvSpPr>
          <p:spPr>
            <a:xfrm>
              <a:off x="0" y="415072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Shape 456">
              <a:extLst>
                <a:ext uri="{FF2B5EF4-FFF2-40B4-BE49-F238E27FC236}">
                  <a16:creationId xmlns:a16="http://schemas.microsoft.com/office/drawing/2014/main" id="{F72DCB20-BE4A-4B76-ADB9-A38FD8AE37C9}"/>
                </a:ext>
              </a:extLst>
            </p:cNvPr>
            <p:cNvSpPr/>
            <p:nvPr/>
          </p:nvSpPr>
          <p:spPr>
            <a:xfrm>
              <a:off x="0" y="4230889"/>
              <a:ext cx="687389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" name="Group 470">
            <a:extLst>
              <a:ext uri="{FF2B5EF4-FFF2-40B4-BE49-F238E27FC236}">
                <a16:creationId xmlns:a16="http://schemas.microsoft.com/office/drawing/2014/main" id="{7BACCC5C-2DC3-40DD-B526-5D12FCFF610C}"/>
              </a:ext>
            </a:extLst>
          </p:cNvPr>
          <p:cNvGrpSpPr/>
          <p:nvPr/>
        </p:nvGrpSpPr>
        <p:grpSpPr>
          <a:xfrm>
            <a:off x="12320117" y="5504140"/>
            <a:ext cx="695325" cy="4923040"/>
            <a:chOff x="0" y="0"/>
            <a:chExt cx="695325" cy="4923040"/>
          </a:xfrm>
        </p:grpSpPr>
        <p:sp>
          <p:nvSpPr>
            <p:cNvPr id="54" name="Shape 460">
              <a:extLst>
                <a:ext uri="{FF2B5EF4-FFF2-40B4-BE49-F238E27FC236}">
                  <a16:creationId xmlns:a16="http://schemas.microsoft.com/office/drawing/2014/main" id="{8A613DA2-F3B7-4A92-BC5C-8A309F3BE860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461">
              <a:extLst>
                <a:ext uri="{FF2B5EF4-FFF2-40B4-BE49-F238E27FC236}">
                  <a16:creationId xmlns:a16="http://schemas.microsoft.com/office/drawing/2014/main" id="{D6D2168E-CD6A-4580-B557-F7E2CDDB00E4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56" name="Shape 464">
              <a:extLst>
                <a:ext uri="{FF2B5EF4-FFF2-40B4-BE49-F238E27FC236}">
                  <a16:creationId xmlns:a16="http://schemas.microsoft.com/office/drawing/2014/main" id="{7BE6A846-2630-4ABC-9760-41258E13C623}"/>
                </a:ext>
              </a:extLst>
            </p:cNvPr>
            <p:cNvSpPr/>
            <p:nvPr/>
          </p:nvSpPr>
          <p:spPr>
            <a:xfrm>
              <a:off x="0" y="2080066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465">
              <a:extLst>
                <a:ext uri="{FF2B5EF4-FFF2-40B4-BE49-F238E27FC236}">
                  <a16:creationId xmlns:a16="http://schemas.microsoft.com/office/drawing/2014/main" id="{B600F3FB-17DD-4659-A788-C15A3687F75F}"/>
                </a:ext>
              </a:extLst>
            </p:cNvPr>
            <p:cNvSpPr/>
            <p:nvPr/>
          </p:nvSpPr>
          <p:spPr>
            <a:xfrm>
              <a:off x="0" y="2171233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" name="Shape 468">
              <a:extLst>
                <a:ext uri="{FF2B5EF4-FFF2-40B4-BE49-F238E27FC236}">
                  <a16:creationId xmlns:a16="http://schemas.microsoft.com/office/drawing/2014/main" id="{7B92F5E1-99AF-4519-A397-95CB43795217}"/>
                </a:ext>
              </a:extLst>
            </p:cNvPr>
            <p:cNvSpPr/>
            <p:nvPr/>
          </p:nvSpPr>
          <p:spPr>
            <a:xfrm>
              <a:off x="0" y="4227715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469">
              <a:extLst>
                <a:ext uri="{FF2B5EF4-FFF2-40B4-BE49-F238E27FC236}">
                  <a16:creationId xmlns:a16="http://schemas.microsoft.com/office/drawing/2014/main" id="{BC875F77-A8E1-4C41-AA91-40E5B38F4B32}"/>
                </a:ext>
              </a:extLst>
            </p:cNvPr>
            <p:cNvSpPr/>
            <p:nvPr/>
          </p:nvSpPr>
          <p:spPr>
            <a:xfrm>
              <a:off x="0" y="4296884"/>
              <a:ext cx="687388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4" name="Shape 449">
            <a:extLst>
              <a:ext uri="{FF2B5EF4-FFF2-40B4-BE49-F238E27FC236}">
                <a16:creationId xmlns:a16="http://schemas.microsoft.com/office/drawing/2014/main" id="{0BCAA940-B3A0-4288-A58A-E03506E96F40}"/>
              </a:ext>
            </a:extLst>
          </p:cNvPr>
          <p:cNvSpPr/>
          <p:nvPr/>
        </p:nvSpPr>
        <p:spPr>
          <a:xfrm>
            <a:off x="3044824" y="5479875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23" name="Shape 449">
            <a:extLst>
              <a:ext uri="{FF2B5EF4-FFF2-40B4-BE49-F238E27FC236}">
                <a16:creationId xmlns:a16="http://schemas.microsoft.com/office/drawing/2014/main" id="{1C1C993A-3705-4F7B-8B0E-2DB5424B7A9A}"/>
              </a:ext>
            </a:extLst>
          </p:cNvPr>
          <p:cNvSpPr/>
          <p:nvPr/>
        </p:nvSpPr>
        <p:spPr>
          <a:xfrm>
            <a:off x="2983025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is ease business index distributed across different income groups? </a:t>
            </a:r>
            <a:endParaRPr sz="2800"/>
          </a:p>
        </p:txBody>
      </p:sp>
      <p:sp>
        <p:nvSpPr>
          <p:cNvPr id="31" name="Shape 449">
            <a:extLst>
              <a:ext uri="{FF2B5EF4-FFF2-40B4-BE49-F238E27FC236}">
                <a16:creationId xmlns:a16="http://schemas.microsoft.com/office/drawing/2014/main" id="{33DFA89B-A795-4264-8767-4E61352EB8B8}"/>
              </a:ext>
            </a:extLst>
          </p:cNvPr>
          <p:cNvSpPr/>
          <p:nvPr/>
        </p:nvSpPr>
        <p:spPr>
          <a:xfrm>
            <a:off x="13337251" y="543587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Does the cost of starting a business and the procedures affect the business-index?</a:t>
            </a:r>
            <a:endParaRPr sz="2800"/>
          </a:p>
        </p:txBody>
      </p:sp>
      <p:sp>
        <p:nvSpPr>
          <p:cNvPr id="33" name="Shape 449">
            <a:extLst>
              <a:ext uri="{FF2B5EF4-FFF2-40B4-BE49-F238E27FC236}">
                <a16:creationId xmlns:a16="http://schemas.microsoft.com/office/drawing/2014/main" id="{1D3831CC-A491-4F0E-BD85-458A2B6293DD}"/>
              </a:ext>
            </a:extLst>
          </p:cNvPr>
          <p:cNvSpPr/>
          <p:nvPr/>
        </p:nvSpPr>
        <p:spPr>
          <a:xfrm>
            <a:off x="13337251" y="744230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35" name="Shape 449">
            <a:extLst>
              <a:ext uri="{FF2B5EF4-FFF2-40B4-BE49-F238E27FC236}">
                <a16:creationId xmlns:a16="http://schemas.microsoft.com/office/drawing/2014/main" id="{EF2EC20A-F877-4385-8D63-746794FF7B60}"/>
              </a:ext>
            </a:extLst>
          </p:cNvPr>
          <p:cNvSpPr/>
          <p:nvPr/>
        </p:nvSpPr>
        <p:spPr>
          <a:xfrm>
            <a:off x="13337250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689290515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844534" y="8020171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Sources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1"/>
            <a:ext cx="3673476" cy="9378952"/>
            <a:chOff x="0" y="0"/>
            <a:chExt cx="3673475" cy="9378950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266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2093915" y="1657236"/>
            <a:ext cx="10036175" cy="10036176"/>
            <a:chOff x="0" y="0"/>
            <a:chExt cx="10036175" cy="10036175"/>
          </a:xfrm>
        </p:grpSpPr>
        <p:sp>
          <p:nvSpPr>
            <p:cNvPr id="518" name="Shape 518"/>
            <p:cNvSpPr/>
            <p:nvPr/>
          </p:nvSpPr>
          <p:spPr>
            <a:xfrm>
              <a:off x="1252537" y="1257300"/>
              <a:ext cx="7548563" cy="7546975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0"/>
              <a:ext cx="10036175" cy="1003617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ACAAAD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733925" y="3340100"/>
              <a:ext cx="584201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1" y="7336"/>
                  </a:moveTo>
                  <a:lnTo>
                    <a:pt x="7109" y="7336"/>
                  </a:lnTo>
                  <a:lnTo>
                    <a:pt x="7109" y="14491"/>
                  </a:lnTo>
                  <a:lnTo>
                    <a:pt x="14491" y="14491"/>
                  </a:lnTo>
                  <a:lnTo>
                    <a:pt x="14491" y="7336"/>
                  </a:lnTo>
                  <a:close/>
                  <a:moveTo>
                    <a:pt x="11955" y="12181"/>
                  </a:moveTo>
                  <a:lnTo>
                    <a:pt x="9645" y="12181"/>
                  </a:lnTo>
                  <a:lnTo>
                    <a:pt x="9645" y="9645"/>
                  </a:lnTo>
                  <a:lnTo>
                    <a:pt x="11955" y="9645"/>
                  </a:lnTo>
                  <a:lnTo>
                    <a:pt x="11955" y="12181"/>
                  </a:lnTo>
                  <a:close/>
                  <a:moveTo>
                    <a:pt x="21600" y="9645"/>
                  </a:moveTo>
                  <a:lnTo>
                    <a:pt x="21600" y="7336"/>
                  </a:lnTo>
                  <a:lnTo>
                    <a:pt x="19336" y="7336"/>
                  </a:lnTo>
                  <a:lnTo>
                    <a:pt x="19336" y="4845"/>
                  </a:lnTo>
                  <a:cubicBezTo>
                    <a:pt x="19336" y="3668"/>
                    <a:pt x="18158" y="2536"/>
                    <a:pt x="16800" y="2536"/>
                  </a:cubicBezTo>
                  <a:lnTo>
                    <a:pt x="14491" y="2536"/>
                  </a:lnTo>
                  <a:lnTo>
                    <a:pt x="14491" y="0"/>
                  </a:lnTo>
                  <a:lnTo>
                    <a:pt x="11955" y="0"/>
                  </a:lnTo>
                  <a:lnTo>
                    <a:pt x="11955" y="2536"/>
                  </a:lnTo>
                  <a:lnTo>
                    <a:pt x="9645" y="2536"/>
                  </a:lnTo>
                  <a:lnTo>
                    <a:pt x="9645" y="0"/>
                  </a:lnTo>
                  <a:lnTo>
                    <a:pt x="7109" y="0"/>
                  </a:lnTo>
                  <a:lnTo>
                    <a:pt x="7109" y="2536"/>
                  </a:lnTo>
                  <a:lnTo>
                    <a:pt x="4845" y="2536"/>
                  </a:lnTo>
                  <a:cubicBezTo>
                    <a:pt x="3442" y="2536"/>
                    <a:pt x="2309" y="3668"/>
                    <a:pt x="2309" y="4845"/>
                  </a:cubicBezTo>
                  <a:lnTo>
                    <a:pt x="2309" y="7336"/>
                  </a:lnTo>
                  <a:lnTo>
                    <a:pt x="0" y="7336"/>
                  </a:lnTo>
                  <a:lnTo>
                    <a:pt x="0" y="9645"/>
                  </a:lnTo>
                  <a:lnTo>
                    <a:pt x="2309" y="9645"/>
                  </a:lnTo>
                  <a:lnTo>
                    <a:pt x="2309" y="12181"/>
                  </a:lnTo>
                  <a:lnTo>
                    <a:pt x="0" y="12181"/>
                  </a:lnTo>
                  <a:lnTo>
                    <a:pt x="0" y="14491"/>
                  </a:lnTo>
                  <a:lnTo>
                    <a:pt x="2309" y="14491"/>
                  </a:lnTo>
                  <a:lnTo>
                    <a:pt x="2309" y="17026"/>
                  </a:lnTo>
                  <a:cubicBezTo>
                    <a:pt x="2309" y="18158"/>
                    <a:pt x="3442" y="19336"/>
                    <a:pt x="4845" y="19336"/>
                  </a:cubicBezTo>
                  <a:lnTo>
                    <a:pt x="7109" y="19336"/>
                  </a:lnTo>
                  <a:lnTo>
                    <a:pt x="7109" y="21600"/>
                  </a:lnTo>
                  <a:lnTo>
                    <a:pt x="9645" y="21600"/>
                  </a:lnTo>
                  <a:lnTo>
                    <a:pt x="9645" y="19336"/>
                  </a:lnTo>
                  <a:lnTo>
                    <a:pt x="11955" y="19336"/>
                  </a:lnTo>
                  <a:lnTo>
                    <a:pt x="11955" y="21600"/>
                  </a:lnTo>
                  <a:lnTo>
                    <a:pt x="14491" y="21600"/>
                  </a:lnTo>
                  <a:lnTo>
                    <a:pt x="14491" y="19336"/>
                  </a:lnTo>
                  <a:lnTo>
                    <a:pt x="16800" y="19336"/>
                  </a:lnTo>
                  <a:cubicBezTo>
                    <a:pt x="18158" y="19336"/>
                    <a:pt x="19336" y="18158"/>
                    <a:pt x="19336" y="17026"/>
                  </a:cubicBezTo>
                  <a:lnTo>
                    <a:pt x="19336" y="14491"/>
                  </a:lnTo>
                  <a:lnTo>
                    <a:pt x="21600" y="14491"/>
                  </a:lnTo>
                  <a:lnTo>
                    <a:pt x="21600" y="12181"/>
                  </a:lnTo>
                  <a:lnTo>
                    <a:pt x="19336" y="12181"/>
                  </a:lnTo>
                  <a:lnTo>
                    <a:pt x="19336" y="9645"/>
                  </a:lnTo>
                  <a:lnTo>
                    <a:pt x="21600" y="9645"/>
                  </a:lnTo>
                  <a:close/>
                  <a:moveTo>
                    <a:pt x="16800" y="17026"/>
                  </a:moveTo>
                  <a:lnTo>
                    <a:pt x="4845" y="17026"/>
                  </a:lnTo>
                  <a:lnTo>
                    <a:pt x="4845" y="4845"/>
                  </a:lnTo>
                  <a:lnTo>
                    <a:pt x="16800" y="4845"/>
                  </a:lnTo>
                  <a:lnTo>
                    <a:pt x="16800" y="17026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74808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10440988" y="3015727"/>
            <a:ext cx="11838214" cy="6887734"/>
            <a:chOff x="0" y="-102755"/>
            <a:chExt cx="11838213" cy="6887732"/>
          </a:xfrm>
        </p:grpSpPr>
        <p:grpSp>
          <p:nvGrpSpPr>
            <p:cNvPr id="529" name="Group 529"/>
            <p:cNvGrpSpPr/>
            <p:nvPr/>
          </p:nvGrpSpPr>
          <p:grpSpPr>
            <a:xfrm>
              <a:off x="0" y="-102755"/>
              <a:ext cx="7907337" cy="1317194"/>
              <a:chOff x="0" y="-102755"/>
              <a:chExt cx="7907336" cy="1317193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1849437" y="-102755"/>
                <a:ext cx="6057899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Index</a:t>
                </a:r>
                <a:endParaRPr/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9525" y="0"/>
                <a:ext cx="1214438" cy="1214438"/>
              </a:xfrm>
              <a:prstGeom prst="ellipse">
                <a:avLst/>
              </a:prstGeom>
              <a:solidFill>
                <a:srgbClr val="3A76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0" y="196166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34" name="Group 534"/>
            <p:cNvGrpSpPr/>
            <p:nvPr/>
          </p:nvGrpSpPr>
          <p:grpSpPr>
            <a:xfrm>
              <a:off x="9525" y="1006308"/>
              <a:ext cx="11828688" cy="5778669"/>
              <a:chOff x="0" y="-4564225"/>
              <a:chExt cx="11828688" cy="5778664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1843312" y="-4564225"/>
                <a:ext cx="9985376" cy="6697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en-US" sz="2800"/>
                  <a:t>Downloaded from the World Bank on 5 December 2020</a:t>
                </a:r>
                <a:endParaRPr sz="2800"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751918" y="156294"/>
                <a:ext cx="6048375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GDP per capita (PPP)</a:t>
                </a: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9525" y="0"/>
                <a:ext cx="1214438" cy="1214439"/>
              </a:xfrm>
              <a:prstGeom prst="ellipse">
                <a:avLst/>
              </a:prstGeom>
              <a:solidFill>
                <a:srgbClr val="5455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0" y="240165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887412" y="2784475"/>
              <a:ext cx="8759824" cy="1216026"/>
              <a:chOff x="0" y="0"/>
              <a:chExt cx="8759824" cy="1216025"/>
            </a:xfrm>
          </p:grpSpPr>
          <p:sp>
            <p:nvSpPr>
              <p:cNvPr id="536" name="Shape 536"/>
              <p:cNvSpPr/>
              <p:nvPr/>
            </p:nvSpPr>
            <p:spPr>
              <a:xfrm>
                <a:off x="1811338" y="53192"/>
                <a:ext cx="6948486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Indicators</a:t>
                </a: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9525" y="0"/>
                <a:ext cx="1214439" cy="1216025"/>
              </a:xfrm>
              <a:prstGeom prst="ellipse">
                <a:avLst/>
              </a:prstGeom>
              <a:solidFill>
                <a:srgbClr val="9B99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196167"/>
                <a:ext cx="1223963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sp>
        <p:nvSpPr>
          <p:cNvPr id="26" name="Shape 527">
            <a:extLst>
              <a:ext uri="{FF2B5EF4-FFF2-40B4-BE49-F238E27FC236}">
                <a16:creationId xmlns:a16="http://schemas.microsoft.com/office/drawing/2014/main" id="{54462089-976F-9647-BB4B-9649A998836E}"/>
              </a:ext>
            </a:extLst>
          </p:cNvPr>
          <p:cNvSpPr/>
          <p:nvPr/>
        </p:nvSpPr>
        <p:spPr>
          <a:xfrm>
            <a:off x="8738506" y="10578622"/>
            <a:ext cx="1214438" cy="1214439"/>
          </a:xfrm>
          <a:prstGeom prst="ellipse">
            <a:avLst/>
          </a:prstGeom>
          <a:solidFill>
            <a:srgbClr val="3A76B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533">
            <a:extLst>
              <a:ext uri="{FF2B5EF4-FFF2-40B4-BE49-F238E27FC236}">
                <a16:creationId xmlns:a16="http://schemas.microsoft.com/office/drawing/2014/main" id="{7BEA677F-3791-AE46-B434-F28840009D0B}"/>
              </a:ext>
            </a:extLst>
          </p:cNvPr>
          <p:cNvSpPr/>
          <p:nvPr/>
        </p:nvSpPr>
        <p:spPr>
          <a:xfrm>
            <a:off x="8738506" y="10755312"/>
            <a:ext cx="1223962" cy="736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 algn="ctr">
              <a:defRPr sz="3200" b="1">
                <a:solidFill>
                  <a:srgbClr val="FEFCFF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4</a:t>
            </a:r>
            <a:endParaRPr/>
          </a:p>
        </p:txBody>
      </p:sp>
      <p:sp>
        <p:nvSpPr>
          <p:cNvPr id="28" name="Shape 530">
            <a:extLst>
              <a:ext uri="{FF2B5EF4-FFF2-40B4-BE49-F238E27FC236}">
                <a16:creationId xmlns:a16="http://schemas.microsoft.com/office/drawing/2014/main" id="{A08EB03B-9F02-1A42-A45F-699E20B588D7}"/>
              </a:ext>
            </a:extLst>
          </p:cNvPr>
          <p:cNvSpPr/>
          <p:nvPr/>
        </p:nvSpPr>
        <p:spPr>
          <a:xfrm>
            <a:off x="13139738" y="6963038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/>
              <a:t>Downloaded from the World Bank on 5 December 2020</a:t>
            </a:r>
            <a:endParaRPr sz="2800"/>
          </a:p>
        </p:txBody>
      </p:sp>
      <p:sp>
        <p:nvSpPr>
          <p:cNvPr id="29" name="Shape 530">
            <a:extLst>
              <a:ext uri="{FF2B5EF4-FFF2-40B4-BE49-F238E27FC236}">
                <a16:creationId xmlns:a16="http://schemas.microsoft.com/office/drawing/2014/main" id="{14AB718B-0514-F945-9415-1C65342B73B5}"/>
              </a:ext>
            </a:extLst>
          </p:cNvPr>
          <p:cNvSpPr/>
          <p:nvPr/>
        </p:nvSpPr>
        <p:spPr>
          <a:xfrm>
            <a:off x="12253457" y="9903461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sp>
        <p:nvSpPr>
          <p:cNvPr id="30" name="Shape 531">
            <a:extLst>
              <a:ext uri="{FF2B5EF4-FFF2-40B4-BE49-F238E27FC236}">
                <a16:creationId xmlns:a16="http://schemas.microsoft.com/office/drawing/2014/main" id="{B53BB413-C26D-004A-89F0-1D9F0CBA4645}"/>
              </a:ext>
            </a:extLst>
          </p:cNvPr>
          <p:cNvSpPr/>
          <p:nvPr/>
        </p:nvSpPr>
        <p:spPr>
          <a:xfrm>
            <a:off x="10481583" y="10763175"/>
            <a:ext cx="6048376" cy="901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4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Countries</a:t>
            </a:r>
            <a:endParaRPr/>
          </a:p>
        </p:txBody>
      </p:sp>
      <p:sp>
        <p:nvSpPr>
          <p:cNvPr id="31" name="Shape 530">
            <a:extLst>
              <a:ext uri="{FF2B5EF4-FFF2-40B4-BE49-F238E27FC236}">
                <a16:creationId xmlns:a16="http://schemas.microsoft.com/office/drawing/2014/main" id="{060F5ECD-C11A-7F41-9E62-A1BACFB066AC}"/>
              </a:ext>
            </a:extLst>
          </p:cNvPr>
          <p:cNvSpPr/>
          <p:nvPr/>
        </p:nvSpPr>
        <p:spPr>
          <a:xfrm>
            <a:off x="10321924" y="11654036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2F3BEFD-FC61-46C6-BB80-9A894172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3" y="3380630"/>
            <a:ext cx="6608415" cy="657528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 advAuto="0"/>
      <p:bldP spid="54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727470" y="8117724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Cleaning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2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277074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67565-827A-4794-8180-8F222792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53" y="7431848"/>
            <a:ext cx="15724675" cy="6266420"/>
          </a:xfrm>
          <a:prstGeom prst="rect">
            <a:avLst/>
          </a:prstGeom>
        </p:spPr>
      </p:pic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991" name="Group 991"/>
          <p:cNvGrpSpPr/>
          <p:nvPr/>
        </p:nvGrpSpPr>
        <p:grpSpPr>
          <a:xfrm>
            <a:off x="1719262" y="6645146"/>
            <a:ext cx="4826002" cy="3097370"/>
            <a:chOff x="0" y="0"/>
            <a:chExt cx="4826000" cy="3097369"/>
          </a:xfrm>
        </p:grpSpPr>
        <p:sp>
          <p:nvSpPr>
            <p:cNvPr id="988" name="Shape 988"/>
            <p:cNvSpPr/>
            <p:nvPr/>
          </p:nvSpPr>
          <p:spPr>
            <a:xfrm>
              <a:off x="0" y="1544638"/>
              <a:ext cx="4826000" cy="15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Deduplicatation / empty year columns before pivoting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98424" y="0"/>
              <a:ext cx="4168043" cy="1716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 dirty="0">
                  <a:ea typeface="+mn-lt"/>
                  <a:cs typeface="+mn-lt"/>
                </a:rPr>
                <a:t>Column filter</a:t>
              </a:r>
              <a:endParaRPr lang="en-US" sz="3600" b="0" dirty="0">
                <a:ea typeface="+mn-lt"/>
                <a:cs typeface="+mn-lt"/>
              </a:endParaRPr>
            </a:p>
            <a:p>
              <a:endParaRPr dirty="0"/>
            </a:p>
          </p:txBody>
        </p:sp>
        <p:sp>
          <p:nvSpPr>
            <p:cNvPr id="990" name="Shape 990"/>
            <p:cNvSpPr/>
            <p:nvPr/>
          </p:nvSpPr>
          <p:spPr>
            <a:xfrm>
              <a:off x="98424" y="1027113"/>
              <a:ext cx="4727576" cy="246063"/>
            </a:xfrm>
            <a:prstGeom prst="rect">
              <a:avLst/>
            </a:prstGeom>
            <a:solidFill>
              <a:srgbClr val="BDBEB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7059612" y="5503866"/>
            <a:ext cx="4826002" cy="3557583"/>
            <a:chOff x="0" y="0"/>
            <a:chExt cx="4826000" cy="4113029"/>
          </a:xfrm>
        </p:grpSpPr>
        <p:sp>
          <p:nvSpPr>
            <p:cNvPr id="992" name="Shape 992"/>
            <p:cNvSpPr/>
            <p:nvPr/>
          </p:nvSpPr>
          <p:spPr>
            <a:xfrm>
              <a:off x="0" y="1544637"/>
              <a:ext cx="4826000" cy="2568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Aggregate  observations / NULL values for main variable / Possibly wrong data (have 0 value for a scale 1-10)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98424" y="0"/>
              <a:ext cx="3816351" cy="163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 dirty="0">
                  <a:ea typeface="+mn-lt"/>
                  <a:cs typeface="+mn-lt"/>
                </a:rPr>
                <a:t>Row filter</a:t>
              </a:r>
              <a:endParaRPr lang="en-US" sz="3600" b="0" dirty="0">
                <a:ea typeface="+mn-lt"/>
                <a:cs typeface="+mn-lt"/>
              </a:endParaRPr>
            </a:p>
            <a:p>
              <a:pPr algn="l"/>
              <a:endParaRPr sz="3600" dirty="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9B999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12399962" y="3566327"/>
            <a:ext cx="5578964" cy="3248268"/>
            <a:chOff x="0" y="-658732"/>
            <a:chExt cx="5578962" cy="3248268"/>
          </a:xfrm>
        </p:grpSpPr>
        <p:sp>
          <p:nvSpPr>
            <p:cNvPr id="996" name="Shape 996"/>
            <p:cNvSpPr/>
            <p:nvPr/>
          </p:nvSpPr>
          <p:spPr>
            <a:xfrm>
              <a:off x="0" y="1544637"/>
              <a:ext cx="4826000" cy="104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dirty="0"/>
                <a:t>Unify column naming, and re-order columns arrangement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92197" y="-658732"/>
              <a:ext cx="5486765" cy="23339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400" dirty="0">
                  <a:ea typeface="+mn-lt"/>
                  <a:cs typeface="+mn-lt"/>
                </a:rPr>
                <a:t>Column rename &amp; resorter</a:t>
              </a:r>
              <a:endParaRPr lang="en-US" sz="3400" b="0" dirty="0">
                <a:ea typeface="+mn-lt"/>
                <a:cs typeface="+mn-lt"/>
              </a:endParaRPr>
            </a:p>
            <a:p>
              <a:pPr algn="l"/>
              <a:endParaRPr sz="3400"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54555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17740312" y="2894493"/>
            <a:ext cx="4826002" cy="3605200"/>
            <a:chOff x="0" y="0"/>
            <a:chExt cx="4826000" cy="3605199"/>
          </a:xfrm>
        </p:grpSpPr>
        <p:sp>
          <p:nvSpPr>
            <p:cNvPr id="1000" name="Shape 1000"/>
            <p:cNvSpPr/>
            <p:nvPr/>
          </p:nvSpPr>
          <p:spPr>
            <a:xfrm>
              <a:off x="0" y="1544637"/>
              <a:ext cx="4592148" cy="2060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 dirty="0"/>
                <a:t>String to number conversion / number formatter / string replacer to change country names </a:t>
              </a:r>
              <a:endParaRPr lang="en-US" dirty="0"/>
            </a:p>
            <a:p>
              <a:pPr algn="l"/>
              <a:endParaRPr dirty="0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98424" y="0"/>
              <a:ext cx="3816351" cy="804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3600"/>
                <a:t>Formatting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8421" y="1027501"/>
              <a:ext cx="4727579" cy="245635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" name="Shape 2736">
            <a:extLst>
              <a:ext uri="{FF2B5EF4-FFF2-40B4-BE49-F238E27FC236}">
                <a16:creationId xmlns:a16="http://schemas.microsoft.com/office/drawing/2014/main" id="{B2540459-F11F-4FB8-8219-E487323EE32E}"/>
              </a:ext>
            </a:extLst>
          </p:cNvPr>
          <p:cNvSpPr/>
          <p:nvPr/>
        </p:nvSpPr>
        <p:spPr>
          <a:xfrm>
            <a:off x="1882207" y="1448045"/>
            <a:ext cx="13720044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Cleaning &amp; Transformation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 animBg="1" advAuto="0"/>
      <p:bldP spid="995" grpId="0" animBg="1" advAuto="0"/>
      <p:bldP spid="999" grpId="0" animBg="1" advAuto="0"/>
      <p:bldP spid="1003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36">
            <a:extLst>
              <a:ext uri="{FF2B5EF4-FFF2-40B4-BE49-F238E27FC236}">
                <a16:creationId xmlns:a16="http://schemas.microsoft.com/office/drawing/2014/main" id="{09906208-7386-455D-A95B-7B4D3F496322}"/>
              </a:ext>
            </a:extLst>
          </p:cNvPr>
          <p:cNvSpPr/>
          <p:nvPr/>
        </p:nvSpPr>
        <p:spPr>
          <a:xfrm>
            <a:off x="2365626" y="1906020"/>
            <a:ext cx="8853490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2A557-B452-43B3-8001-9D90BDB45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825" y="601112"/>
            <a:ext cx="14125856" cy="125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9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7078662" y="5191124"/>
            <a:ext cx="10798176" cy="1785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/>
              <a:t>Analytics</a:t>
            </a:r>
            <a:endParaRPr/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3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928930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B999C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Base color 01">
      <a:dk1>
        <a:srgbClr val="141719"/>
      </a:dk1>
      <a:lt1>
        <a:srgbClr val="FEFFFF"/>
      </a:lt1>
      <a:dk2>
        <a:srgbClr val="7F919F"/>
      </a:dk2>
      <a:lt2>
        <a:srgbClr val="E6EDF1"/>
      </a:lt2>
      <a:accent1>
        <a:srgbClr val="425EDC"/>
      </a:accent1>
      <a:accent2>
        <a:srgbClr val="5884DA"/>
      </a:accent2>
      <a:accent3>
        <a:srgbClr val="66A2DF"/>
      </a:accent3>
      <a:accent4>
        <a:srgbClr val="74B9D3"/>
      </a:accent4>
      <a:accent5>
        <a:srgbClr val="86D1BE"/>
      </a:accent5>
      <a:accent6>
        <a:srgbClr val="7AF1A0"/>
      </a:accent6>
      <a:hlink>
        <a:srgbClr val="66A2DF"/>
      </a:hlink>
      <a:folHlink>
        <a:srgbClr val="74B9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297</Words>
  <Application>Microsoft Office PowerPoint</Application>
  <PresentationFormat>Custom</PresentationFormat>
  <Paragraphs>57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Helvetica</vt:lpstr>
      <vt:lpstr>Helvetica Neue</vt:lpstr>
      <vt:lpstr>Open Sans</vt:lpstr>
      <vt:lpstr>Open Sans SemiBold</vt:lpstr>
      <vt:lpstr>Open Sans SemiBold</vt:lpstr>
      <vt:lpstr>White</vt:lpstr>
      <vt:lpstr>1_White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Karola Takács</cp:lastModifiedBy>
  <cp:revision>2</cp:revision>
  <dcterms:modified xsi:type="dcterms:W3CDTF">2020-12-12T14:27:41Z</dcterms:modified>
</cp:coreProperties>
</file>