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17"/>
  </p:notesMasterIdLst>
  <p:sldIdLst>
    <p:sldId id="361" r:id="rId3"/>
    <p:sldId id="341" r:id="rId4"/>
    <p:sldId id="364" r:id="rId5"/>
    <p:sldId id="360" r:id="rId6"/>
    <p:sldId id="274" r:id="rId7"/>
    <p:sldId id="366" r:id="rId8"/>
    <p:sldId id="362" r:id="rId9"/>
    <p:sldId id="287" r:id="rId10"/>
    <p:sldId id="365" r:id="rId11"/>
    <p:sldId id="363" r:id="rId12"/>
    <p:sldId id="368" r:id="rId13"/>
    <p:sldId id="279" r:id="rId14"/>
    <p:sldId id="271" r:id="rId15"/>
    <p:sldId id="369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just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9B999C"/>
        </a:solidFill>
        <a:effectLst/>
        <a:uFillTx/>
        <a:latin typeface="Open Sans"/>
        <a:ea typeface="Open Sans"/>
        <a:cs typeface="Open Sans"/>
        <a:sym typeface="Open Sans"/>
      </a:defRPr>
    </a:lvl1pPr>
    <a:lvl2pPr marL="0" marR="0" indent="228600" algn="just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9B999C"/>
        </a:solidFill>
        <a:effectLst/>
        <a:uFillTx/>
        <a:latin typeface="Open Sans"/>
        <a:ea typeface="Open Sans"/>
        <a:cs typeface="Open Sans"/>
        <a:sym typeface="Open Sans"/>
      </a:defRPr>
    </a:lvl2pPr>
    <a:lvl3pPr marL="0" marR="0" indent="457200" algn="just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9B999C"/>
        </a:solidFill>
        <a:effectLst/>
        <a:uFillTx/>
        <a:latin typeface="Open Sans"/>
        <a:ea typeface="Open Sans"/>
        <a:cs typeface="Open Sans"/>
        <a:sym typeface="Open Sans"/>
      </a:defRPr>
    </a:lvl3pPr>
    <a:lvl4pPr marL="0" marR="0" indent="685800" algn="just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9B999C"/>
        </a:solidFill>
        <a:effectLst/>
        <a:uFillTx/>
        <a:latin typeface="Open Sans"/>
        <a:ea typeface="Open Sans"/>
        <a:cs typeface="Open Sans"/>
        <a:sym typeface="Open Sans"/>
      </a:defRPr>
    </a:lvl4pPr>
    <a:lvl5pPr marL="0" marR="0" indent="914400" algn="just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9B999C"/>
        </a:solidFill>
        <a:effectLst/>
        <a:uFillTx/>
        <a:latin typeface="Open Sans"/>
        <a:ea typeface="Open Sans"/>
        <a:cs typeface="Open Sans"/>
        <a:sym typeface="Open Sans"/>
      </a:defRPr>
    </a:lvl5pPr>
    <a:lvl6pPr marL="0" marR="0" indent="0" algn="just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9B999C"/>
        </a:solidFill>
        <a:effectLst/>
        <a:uFillTx/>
        <a:latin typeface="Open Sans"/>
        <a:ea typeface="Open Sans"/>
        <a:cs typeface="Open Sans"/>
        <a:sym typeface="Open Sans"/>
      </a:defRPr>
    </a:lvl6pPr>
    <a:lvl7pPr marL="0" marR="0" indent="0" algn="just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9B999C"/>
        </a:solidFill>
        <a:effectLst/>
        <a:uFillTx/>
        <a:latin typeface="Open Sans"/>
        <a:ea typeface="Open Sans"/>
        <a:cs typeface="Open Sans"/>
        <a:sym typeface="Open Sans"/>
      </a:defRPr>
    </a:lvl7pPr>
    <a:lvl8pPr marL="0" marR="0" indent="0" algn="just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9B999C"/>
        </a:solidFill>
        <a:effectLst/>
        <a:uFillTx/>
        <a:latin typeface="Open Sans"/>
        <a:ea typeface="Open Sans"/>
        <a:cs typeface="Open Sans"/>
        <a:sym typeface="Open Sans"/>
      </a:defRPr>
    </a:lvl8pPr>
    <a:lvl9pPr marL="0" marR="0" indent="0" algn="just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9B999C"/>
        </a:solidFill>
        <a:effectLst/>
        <a:uFillTx/>
        <a:latin typeface="Open Sans"/>
        <a:ea typeface="Open Sans"/>
        <a:cs typeface="Open Sans"/>
        <a:sym typeface="Open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A4CDFD-8E48-D1BF-72AB-EDE13ABE4BD4}" v="293" dt="2020-12-11T19:10:11.360"/>
    <p1510:client id="{A840613B-B7FC-055F-80D0-7C6BBB13DC24}" v="157" dt="2020-12-11T22:57:17.621"/>
    <p1510:client id="{ABF2C295-E7FC-4B11-9917-BBF7EB8A969F}" v="1" dt="2020-12-12T14:20:33.673"/>
    <p1510:client id="{C76712C1-FFBA-C70B-AC01-3217D3D0E90A}" v="512" dt="2020-12-11T19:31:23.518"/>
    <p1510:client id="{E17F444C-8ABF-3A54-6335-CB5AC4781C1E}" v="263" dt="2020-12-11T22:26:06.79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Open Sans"/>
          <a:ea typeface="Open Sans"/>
          <a:cs typeface="Open Sans"/>
        </a:font>
        <a:srgbClr val="545554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FCCECF"/>
          </a:solidFill>
        </a:fill>
      </a:tcStyle>
    </a:wholeTbl>
    <a:band2H>
      <a:tcTxStyle/>
      <a:tcStyle>
        <a:tcBdr/>
        <a:fill>
          <a:solidFill>
            <a:srgbClr val="FDE8E9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381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381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Open Sans"/>
          <a:ea typeface="Open Sans"/>
          <a:cs typeface="Open Sans"/>
        </a:font>
        <a:srgbClr val="545554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381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381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Open Sans"/>
          <a:ea typeface="Open Sans"/>
          <a:cs typeface="Open Sans"/>
        </a:font>
        <a:srgbClr val="545554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381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381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Open Sans"/>
          <a:ea typeface="Open Sans"/>
          <a:cs typeface="Open Sans"/>
        </a:font>
        <a:srgbClr val="5455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FEFCFF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5455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45554"/>
              </a:solidFill>
              <a:prstDash val="solid"/>
              <a:round/>
            </a:ln>
          </a:top>
          <a:bottom>
            <a:ln w="25400" cap="flat">
              <a:solidFill>
                <a:srgbClr val="54555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EFCFF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45554"/>
              </a:solidFill>
              <a:prstDash val="solid"/>
              <a:round/>
            </a:ln>
          </a:top>
          <a:bottom>
            <a:ln w="25400" cap="flat">
              <a:solidFill>
                <a:srgbClr val="54555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Open Sans"/>
          <a:ea typeface="Open Sans"/>
          <a:cs typeface="Open Sans"/>
        </a:font>
        <a:srgbClr val="545554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CFD0CF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545554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381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545554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381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545554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FEFC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FEFCFF">
              <a:alpha val="20000"/>
            </a:srgbClr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508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254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ola Takacs" userId="2162ebed-bfa1-4720-80e3-006b318a75ab" providerId="ADAL" clId="{ABF2C295-E7FC-4B11-9917-BBF7EB8A969F}"/>
    <pc:docChg chg="custSel modSld">
      <pc:chgData name="Karola Takacs" userId="2162ebed-bfa1-4720-80e3-006b318a75ab" providerId="ADAL" clId="{ABF2C295-E7FC-4B11-9917-BBF7EB8A969F}" dt="2020-12-12T14:21:39.271" v="11" actId="14100"/>
      <pc:docMkLst>
        <pc:docMk/>
      </pc:docMkLst>
      <pc:sldChg chg="modSp">
        <pc:chgData name="Karola Takacs" userId="2162ebed-bfa1-4720-80e3-006b318a75ab" providerId="ADAL" clId="{ABF2C295-E7FC-4B11-9917-BBF7EB8A969F}" dt="2020-12-12T14:21:39.271" v="11" actId="14100"/>
        <pc:sldMkLst>
          <pc:docMk/>
          <pc:sldMk cId="0" sldId="287"/>
        </pc:sldMkLst>
        <pc:spChg chg="mod">
          <ac:chgData name="Karola Takacs" userId="2162ebed-bfa1-4720-80e3-006b318a75ab" providerId="ADAL" clId="{ABF2C295-E7FC-4B11-9917-BBF7EB8A969F}" dt="2020-12-12T14:21:09.217" v="5" actId="14100"/>
          <ac:spMkLst>
            <pc:docMk/>
            <pc:sldMk cId="0" sldId="287"/>
            <ac:spMk id="988" creationId="{00000000-0000-0000-0000-000000000000}"/>
          </ac:spMkLst>
        </pc:spChg>
        <pc:spChg chg="mod">
          <ac:chgData name="Karola Takacs" userId="2162ebed-bfa1-4720-80e3-006b318a75ab" providerId="ADAL" clId="{ABF2C295-E7FC-4B11-9917-BBF7EB8A969F}" dt="2020-12-12T14:21:13.028" v="6" actId="14100"/>
          <ac:spMkLst>
            <pc:docMk/>
            <pc:sldMk cId="0" sldId="287"/>
            <ac:spMk id="992" creationId="{00000000-0000-0000-0000-000000000000}"/>
          </ac:spMkLst>
        </pc:spChg>
        <pc:spChg chg="mod">
          <ac:chgData name="Karola Takacs" userId="2162ebed-bfa1-4720-80e3-006b318a75ab" providerId="ADAL" clId="{ABF2C295-E7FC-4B11-9917-BBF7EB8A969F}" dt="2020-12-12T14:21:18.342" v="7" actId="14100"/>
          <ac:spMkLst>
            <pc:docMk/>
            <pc:sldMk cId="0" sldId="287"/>
            <ac:spMk id="996" creationId="{00000000-0000-0000-0000-000000000000}"/>
          </ac:spMkLst>
        </pc:spChg>
        <pc:spChg chg="mod">
          <ac:chgData name="Karola Takacs" userId="2162ebed-bfa1-4720-80e3-006b318a75ab" providerId="ADAL" clId="{ABF2C295-E7FC-4B11-9917-BBF7EB8A969F}" dt="2020-12-12T14:21:27.732" v="9" actId="1076"/>
          <ac:spMkLst>
            <pc:docMk/>
            <pc:sldMk cId="0" sldId="287"/>
            <ac:spMk id="997" creationId="{00000000-0000-0000-0000-000000000000}"/>
          </ac:spMkLst>
        </pc:spChg>
        <pc:spChg chg="mod">
          <ac:chgData name="Karola Takacs" userId="2162ebed-bfa1-4720-80e3-006b318a75ab" providerId="ADAL" clId="{ABF2C295-E7FC-4B11-9917-BBF7EB8A969F}" dt="2020-12-12T14:21:39.271" v="11" actId="14100"/>
          <ac:spMkLst>
            <pc:docMk/>
            <pc:sldMk cId="0" sldId="287"/>
            <ac:spMk id="1000" creationId="{00000000-0000-0000-0000-000000000000}"/>
          </ac:spMkLst>
        </pc:spChg>
      </pc:sldChg>
      <pc:sldChg chg="addSp delSp modSp">
        <pc:chgData name="Karola Takacs" userId="2162ebed-bfa1-4720-80e3-006b318a75ab" providerId="ADAL" clId="{ABF2C295-E7FC-4B11-9917-BBF7EB8A969F}" dt="2020-12-12T14:20:41.609" v="4" actId="1076"/>
        <pc:sldMkLst>
          <pc:docMk/>
          <pc:sldMk cId="3454319733" sldId="365"/>
        </pc:sldMkLst>
        <pc:picChg chg="add mod">
          <ac:chgData name="Karola Takacs" userId="2162ebed-bfa1-4720-80e3-006b318a75ab" providerId="ADAL" clId="{ABF2C295-E7FC-4B11-9917-BBF7EB8A969F}" dt="2020-12-12T14:20:41.609" v="4" actId="1076"/>
          <ac:picMkLst>
            <pc:docMk/>
            <pc:sldMk cId="3454319733" sldId="365"/>
            <ac:picMk id="2" creationId="{AD52A557-B452-43B3-8001-9D90BDB45735}"/>
          </ac:picMkLst>
        </pc:picChg>
        <pc:picChg chg="del">
          <ac:chgData name="Karola Takacs" userId="2162ebed-bfa1-4720-80e3-006b318a75ab" providerId="ADAL" clId="{ABF2C295-E7FC-4B11-9917-BBF7EB8A969F}" dt="2020-12-12T14:20:32.310" v="0" actId="478"/>
          <ac:picMkLst>
            <pc:docMk/>
            <pc:sldMk cId="3454319733" sldId="365"/>
            <ac:picMk id="5" creationId="{C2B3D979-A30E-4081-B88B-0456654741E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6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6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6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6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6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6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6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6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6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99f6dae9d_2_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499f6dae9d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454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hislide.io" TargetMode="Externa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hislide.io" TargetMode="Externa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2120900" y="2278062"/>
            <a:ext cx="20627975" cy="21780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2271712" y="4670425"/>
            <a:ext cx="20477163" cy="70199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xfrm>
            <a:off x="22993350" y="12352337"/>
            <a:ext cx="408410" cy="457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22803671" y="12496800"/>
            <a:ext cx="379363" cy="41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85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/>
        </p:nvSpPr>
        <p:spPr>
          <a:xfrm>
            <a:off x="15199744" y="1427695"/>
            <a:ext cx="7549456" cy="430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33" tIns="45733" rIns="45733" bIns="45733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800"/>
              <a:buFont typeface="Arial"/>
              <a:buNone/>
            </a:pPr>
            <a:r>
              <a:rPr lang="en-GB" sz="2133" b="1" i="0" u="none" strike="noStrike" cap="none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rPr>
              <a:t>PROFESSIONAL TEMPLATE by </a:t>
            </a:r>
            <a:r>
              <a:rPr lang="en-GB" sz="2133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CompanyName</a:t>
            </a:r>
            <a:endParaRPr sz="2133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41798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hoto">
  <p:cSld name="Slide with phot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>
            <a:spLocks noGrp="1"/>
          </p:cNvSpPr>
          <p:nvPr>
            <p:ph type="pic" idx="2"/>
          </p:nvPr>
        </p:nvSpPr>
        <p:spPr>
          <a:xfrm>
            <a:off x="5314459" y="390644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>
            <a:spLocks noGrp="1"/>
          </p:cNvSpPr>
          <p:nvPr>
            <p:ph type="pic" idx="3"/>
          </p:nvPr>
        </p:nvSpPr>
        <p:spPr>
          <a:xfrm>
            <a:off x="8265992" y="390644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>
            <a:spLocks noGrp="1"/>
          </p:cNvSpPr>
          <p:nvPr>
            <p:ph type="pic" idx="4"/>
          </p:nvPr>
        </p:nvSpPr>
        <p:spPr>
          <a:xfrm>
            <a:off x="11183888" y="390644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>
            <a:spLocks noGrp="1"/>
          </p:cNvSpPr>
          <p:nvPr>
            <p:ph type="pic" idx="5"/>
          </p:nvPr>
        </p:nvSpPr>
        <p:spPr>
          <a:xfrm>
            <a:off x="14135422" y="390644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6"/>
          </p:nvPr>
        </p:nvSpPr>
        <p:spPr>
          <a:xfrm>
            <a:off x="17086958" y="390644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>
            <a:spLocks noGrp="1"/>
          </p:cNvSpPr>
          <p:nvPr>
            <p:ph type="pic" idx="7"/>
          </p:nvPr>
        </p:nvSpPr>
        <p:spPr>
          <a:xfrm>
            <a:off x="5314459" y="685800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>
            <a:spLocks noGrp="1"/>
          </p:cNvSpPr>
          <p:nvPr>
            <p:ph type="pic" idx="8"/>
          </p:nvPr>
        </p:nvSpPr>
        <p:spPr>
          <a:xfrm>
            <a:off x="8265992" y="685800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>
            <a:spLocks noGrp="1"/>
          </p:cNvSpPr>
          <p:nvPr>
            <p:ph type="pic" idx="9"/>
          </p:nvPr>
        </p:nvSpPr>
        <p:spPr>
          <a:xfrm>
            <a:off x="11183888" y="685800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13"/>
          </p:nvPr>
        </p:nvSpPr>
        <p:spPr>
          <a:xfrm>
            <a:off x="14135422" y="685800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>
            <a:spLocks noGrp="1"/>
          </p:cNvSpPr>
          <p:nvPr>
            <p:ph type="pic" idx="14"/>
          </p:nvPr>
        </p:nvSpPr>
        <p:spPr>
          <a:xfrm>
            <a:off x="17086958" y="685800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/>
          <p:nvPr/>
        </p:nvSpPr>
        <p:spPr>
          <a:xfrm>
            <a:off x="15199744" y="1427695"/>
            <a:ext cx="7549456" cy="430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33" tIns="45733" rIns="45733" bIns="45733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800"/>
              <a:buFont typeface="Arial"/>
              <a:buNone/>
            </a:pPr>
            <a:r>
              <a:rPr lang="en-GB" sz="2133" b="1" i="0" u="none" strike="noStrike" cap="none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rPr>
              <a:t>PROFESSIONAL TEMPLATE by </a:t>
            </a:r>
            <a:r>
              <a:rPr lang="en-GB" sz="2133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CompanyName</a:t>
            </a:r>
            <a:endParaRPr sz="2133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400020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hoto">
  <p:cSld name="Blank with photo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>
            <a:spLocks noGrp="1"/>
          </p:cNvSpPr>
          <p:nvPr>
            <p:ph type="pic" idx="2"/>
          </p:nvPr>
        </p:nvSpPr>
        <p:spPr>
          <a:xfrm>
            <a:off x="5314459" y="390644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>
            <a:spLocks noGrp="1"/>
          </p:cNvSpPr>
          <p:nvPr>
            <p:ph type="pic" idx="3"/>
          </p:nvPr>
        </p:nvSpPr>
        <p:spPr>
          <a:xfrm>
            <a:off x="8265992" y="390644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>
            <a:spLocks noGrp="1"/>
          </p:cNvSpPr>
          <p:nvPr>
            <p:ph type="pic" idx="4"/>
          </p:nvPr>
        </p:nvSpPr>
        <p:spPr>
          <a:xfrm>
            <a:off x="11183888" y="390644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>
            <a:spLocks noGrp="1"/>
          </p:cNvSpPr>
          <p:nvPr>
            <p:ph type="pic" idx="5"/>
          </p:nvPr>
        </p:nvSpPr>
        <p:spPr>
          <a:xfrm>
            <a:off x="14135422" y="390644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>
            <a:spLocks noGrp="1"/>
          </p:cNvSpPr>
          <p:nvPr>
            <p:ph type="pic" idx="6"/>
          </p:nvPr>
        </p:nvSpPr>
        <p:spPr>
          <a:xfrm>
            <a:off x="17086958" y="390644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>
            <a:spLocks noGrp="1"/>
          </p:cNvSpPr>
          <p:nvPr>
            <p:ph type="pic" idx="7"/>
          </p:nvPr>
        </p:nvSpPr>
        <p:spPr>
          <a:xfrm>
            <a:off x="5314459" y="685800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>
            <a:spLocks noGrp="1"/>
          </p:cNvSpPr>
          <p:nvPr>
            <p:ph type="pic" idx="8"/>
          </p:nvPr>
        </p:nvSpPr>
        <p:spPr>
          <a:xfrm>
            <a:off x="8265992" y="685800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>
            <a:spLocks noGrp="1"/>
          </p:cNvSpPr>
          <p:nvPr>
            <p:ph type="pic" idx="9"/>
          </p:nvPr>
        </p:nvSpPr>
        <p:spPr>
          <a:xfrm>
            <a:off x="11183888" y="685800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>
            <a:spLocks noGrp="1"/>
          </p:cNvSpPr>
          <p:nvPr>
            <p:ph type="pic" idx="13"/>
          </p:nvPr>
        </p:nvSpPr>
        <p:spPr>
          <a:xfrm>
            <a:off x="14135422" y="685800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>
            <a:spLocks noGrp="1"/>
          </p:cNvSpPr>
          <p:nvPr>
            <p:ph type="pic" idx="14"/>
          </p:nvPr>
        </p:nvSpPr>
        <p:spPr>
          <a:xfrm>
            <a:off x="17086958" y="685800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2803671" y="12496800"/>
            <a:ext cx="379363" cy="41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04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103312" y="12047537"/>
            <a:ext cx="4175126" cy="880194"/>
            <a:chOff x="0" y="0"/>
            <a:chExt cx="4175125" cy="880192"/>
          </a:xfrm>
        </p:grpSpPr>
        <p:sp>
          <p:nvSpPr>
            <p:cNvPr id="2" name="Shape 2"/>
            <p:cNvSpPr/>
            <p:nvPr/>
          </p:nvSpPr>
          <p:spPr>
            <a:xfrm>
              <a:off x="0" y="0"/>
              <a:ext cx="4175125" cy="673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defRPr sz="3500" b="1">
                  <a:solidFill>
                    <a:srgbClr val="3A76B4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t>Business Plan</a:t>
              </a:r>
            </a:p>
          </p:txBody>
        </p:sp>
        <p:sp>
          <p:nvSpPr>
            <p:cNvPr id="3" name="Shape 3"/>
            <p:cNvSpPr/>
            <p:nvPr/>
          </p:nvSpPr>
          <p:spPr>
            <a:xfrm>
              <a:off x="1" y="509352"/>
              <a:ext cx="287917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/>
              </a:lvl1pPr>
            </a:lstStyle>
            <a:p>
              <a:r>
                <a:t>Marketing &amp; Business Tool</a:t>
              </a:r>
            </a:p>
          </p:txBody>
        </p:sp>
      </p:grp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22993350" y="12496800"/>
            <a:ext cx="408410" cy="457200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65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52D30"/>
          </a:solidFill>
          <a:uFillTx/>
          <a:latin typeface="+mn-lt"/>
          <a:ea typeface="+mn-ea"/>
          <a:cs typeface="+mn-cs"/>
          <a:sym typeface="Open Sans Semibold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52D30"/>
          </a:solidFill>
          <a:uFillTx/>
          <a:latin typeface="+mn-lt"/>
          <a:ea typeface="+mn-ea"/>
          <a:cs typeface="+mn-cs"/>
          <a:sym typeface="Open Sans Semibold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52D30"/>
          </a:solidFill>
          <a:uFillTx/>
          <a:latin typeface="+mn-lt"/>
          <a:ea typeface="+mn-ea"/>
          <a:cs typeface="+mn-cs"/>
          <a:sym typeface="Open Sans Semibold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52D30"/>
          </a:solidFill>
          <a:uFillTx/>
          <a:latin typeface="+mn-lt"/>
          <a:ea typeface="+mn-ea"/>
          <a:cs typeface="+mn-cs"/>
          <a:sym typeface="Open Sans Semibold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52D30"/>
          </a:solidFill>
          <a:uFillTx/>
          <a:latin typeface="+mn-lt"/>
          <a:ea typeface="+mn-ea"/>
          <a:cs typeface="+mn-cs"/>
          <a:sym typeface="Open Sans Semibold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52D30"/>
          </a:solidFill>
          <a:uFillTx/>
          <a:latin typeface="+mn-lt"/>
          <a:ea typeface="+mn-ea"/>
          <a:cs typeface="+mn-cs"/>
          <a:sym typeface="Open Sans Semibold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52D30"/>
          </a:solidFill>
          <a:uFillTx/>
          <a:latin typeface="+mn-lt"/>
          <a:ea typeface="+mn-ea"/>
          <a:cs typeface="+mn-cs"/>
          <a:sym typeface="Open Sans Semibold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52D30"/>
          </a:solidFill>
          <a:uFillTx/>
          <a:latin typeface="+mn-lt"/>
          <a:ea typeface="+mn-ea"/>
          <a:cs typeface="+mn-cs"/>
          <a:sym typeface="Open Sans Semibold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52D30"/>
          </a:solidFill>
          <a:uFillTx/>
          <a:latin typeface="+mn-lt"/>
          <a:ea typeface="+mn-ea"/>
          <a:cs typeface="+mn-cs"/>
          <a:sym typeface="Open Sans Semibold"/>
        </a:defRPr>
      </a:lvl9pPr>
    </p:titleStyle>
    <p:bodyStyle>
      <a:lvl1pPr marL="0" marR="0" indent="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9B999C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9B999C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9B999C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9B999C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9B999C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45720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9B999C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91440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9B999C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137160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9B999C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182880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9B999C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1pPr>
      <a:lvl2pPr marL="0" marR="0" indent="22860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45720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68580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91440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219200" y="549275"/>
            <a:ext cx="2194560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/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22803671" y="12496800"/>
            <a:ext cx="379363" cy="41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2133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2133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2133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2133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2133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2133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2133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2133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2133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3721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api.worldbank.org/v2/country/all/indicator/NY.GDP.PCAP.PP.CD?date=2009:2019&amp;format=json&amp;per_page=2904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3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2318661" y="9549472"/>
            <a:ext cx="9503228" cy="303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33" tIns="38133" rIns="38133" bIns="38133" anchor="t" anchorCtr="0">
            <a:noAutofit/>
          </a:bodyPr>
          <a:lstStyle/>
          <a:p>
            <a:pPr algn="l" defTabSz="2438430" hangingPunct="1">
              <a:lnSpc>
                <a:spcPct val="100000"/>
              </a:lnSpc>
              <a:buClr>
                <a:srgbClr val="FEFFFF"/>
              </a:buClr>
              <a:buSzPts val="3600"/>
            </a:pPr>
            <a:r>
              <a:rPr lang="en-GB" sz="4400">
                <a:solidFill>
                  <a:srgbClr val="FEFFFF"/>
                </a:solidFill>
                <a:ea typeface="Impact"/>
                <a:cs typeface="Impact"/>
                <a:sym typeface="Impact"/>
              </a:rPr>
              <a:t>Mariam Bazzi</a:t>
            </a:r>
            <a:endParaRPr lang="en-GB" sz="4400">
              <a:solidFill>
                <a:srgbClr val="FEFFFF"/>
              </a:solidFill>
              <a:ea typeface="Impact"/>
              <a:cs typeface="Impact"/>
            </a:endParaRPr>
          </a:p>
          <a:p>
            <a:pPr algn="l" defTabSz="2438430" hangingPunct="1">
              <a:lnSpc>
                <a:spcPct val="100000"/>
              </a:lnSpc>
              <a:buClr>
                <a:srgbClr val="FEFFFF"/>
              </a:buClr>
              <a:buSzPts val="3600"/>
            </a:pPr>
            <a:r>
              <a:rPr lang="en-GB" sz="4400">
                <a:solidFill>
                  <a:srgbClr val="FEFFFF"/>
                </a:solidFill>
                <a:cs typeface="Arial"/>
                <a:sym typeface="Impact"/>
              </a:rPr>
              <a:t>Karola Takacs</a:t>
            </a:r>
            <a:endParaRPr lang="en-GB" sz="4400">
              <a:solidFill>
                <a:srgbClr val="FEFFFF"/>
              </a:solidFill>
              <a:cs typeface="Arial"/>
            </a:endParaRPr>
          </a:p>
          <a:p>
            <a:pPr algn="l" defTabSz="2438430" hangingPunct="1">
              <a:lnSpc>
                <a:spcPct val="100000"/>
              </a:lnSpc>
              <a:buClr>
                <a:srgbClr val="FEFFFF"/>
              </a:buClr>
              <a:buSzPts val="3600"/>
            </a:pPr>
            <a:r>
              <a:rPr lang="en-GB" sz="4400">
                <a:solidFill>
                  <a:srgbClr val="FEFFFF"/>
                </a:solidFill>
                <a:cs typeface="Arial"/>
                <a:sym typeface="Impact"/>
              </a:rPr>
              <a:t>Tamas Stahl</a:t>
            </a:r>
            <a:endParaRPr sz="440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92" name="Google Shape;92;p18"/>
          <p:cNvGrpSpPr/>
          <p:nvPr/>
        </p:nvGrpSpPr>
        <p:grpSpPr>
          <a:xfrm>
            <a:off x="14139428" y="3699535"/>
            <a:ext cx="16156632" cy="11209965"/>
            <a:chOff x="3441700" y="2324100"/>
            <a:chExt cx="8298657" cy="5757863"/>
          </a:xfrm>
        </p:grpSpPr>
        <p:sp>
          <p:nvSpPr>
            <p:cNvPr id="93" name="Google Shape;93;p18"/>
            <p:cNvSpPr/>
            <p:nvPr/>
          </p:nvSpPr>
          <p:spPr>
            <a:xfrm>
              <a:off x="3441700" y="4711700"/>
              <a:ext cx="4989513" cy="337026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8438" y="21559"/>
                  </a:lnTo>
                  <a:lnTo>
                    <a:pt x="10329" y="21564"/>
                  </a:lnTo>
                  <a:lnTo>
                    <a:pt x="1893" y="5"/>
                  </a:lnTo>
                  <a:lnTo>
                    <a:pt x="0" y="0"/>
                  </a:lnTo>
                  <a:close/>
                  <a:moveTo>
                    <a:pt x="3778" y="13"/>
                  </a:moveTo>
                  <a:lnTo>
                    <a:pt x="12214" y="21572"/>
                  </a:lnTo>
                  <a:lnTo>
                    <a:pt x="14071" y="21577"/>
                  </a:lnTo>
                  <a:lnTo>
                    <a:pt x="5635" y="18"/>
                  </a:lnTo>
                  <a:lnTo>
                    <a:pt x="3778" y="13"/>
                  </a:lnTo>
                  <a:close/>
                  <a:moveTo>
                    <a:pt x="7522" y="23"/>
                  </a:moveTo>
                  <a:lnTo>
                    <a:pt x="15958" y="21582"/>
                  </a:lnTo>
                  <a:lnTo>
                    <a:pt x="17815" y="21587"/>
                  </a:lnTo>
                  <a:lnTo>
                    <a:pt x="9379" y="28"/>
                  </a:lnTo>
                  <a:lnTo>
                    <a:pt x="7522" y="23"/>
                  </a:lnTo>
                  <a:close/>
                  <a:moveTo>
                    <a:pt x="11264" y="36"/>
                  </a:moveTo>
                  <a:lnTo>
                    <a:pt x="19701" y="21595"/>
                  </a:lnTo>
                  <a:lnTo>
                    <a:pt x="21600" y="21600"/>
                  </a:lnTo>
                  <a:lnTo>
                    <a:pt x="13164" y="41"/>
                  </a:lnTo>
                  <a:lnTo>
                    <a:pt x="11264" y="36"/>
                  </a:lnTo>
                  <a:close/>
                </a:path>
              </a:pathLst>
            </a:cu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algn="l" defTabSz="2438430" hangingPunct="1">
                <a:lnSpc>
                  <a:spcPct val="100000"/>
                </a:lnSpc>
                <a:buClr>
                  <a:srgbClr val="FFFFFF"/>
                </a:buClr>
                <a:buSzPts val="800"/>
              </a:pPr>
              <a:endParaRPr sz="2133">
                <a:solidFill>
                  <a:srgbClr val="252D3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8"/>
            <p:cNvSpPr/>
            <p:nvPr/>
          </p:nvSpPr>
          <p:spPr>
            <a:xfrm>
              <a:off x="7128668" y="2324100"/>
              <a:ext cx="4611689" cy="537289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7367" y="0"/>
                  </a:moveTo>
                  <a:lnTo>
                    <a:pt x="0" y="10977"/>
                  </a:lnTo>
                  <a:lnTo>
                    <a:pt x="978" y="12442"/>
                  </a:lnTo>
                  <a:lnTo>
                    <a:pt x="9350" y="0"/>
                  </a:lnTo>
                  <a:lnTo>
                    <a:pt x="7367" y="0"/>
                  </a:lnTo>
                  <a:close/>
                  <a:moveTo>
                    <a:pt x="11356" y="0"/>
                  </a:moveTo>
                  <a:lnTo>
                    <a:pt x="2021" y="14007"/>
                  </a:lnTo>
                  <a:lnTo>
                    <a:pt x="3021" y="15505"/>
                  </a:lnTo>
                  <a:lnTo>
                    <a:pt x="13454" y="0"/>
                  </a:lnTo>
                  <a:lnTo>
                    <a:pt x="11356" y="0"/>
                  </a:lnTo>
                  <a:close/>
                  <a:moveTo>
                    <a:pt x="15460" y="0"/>
                  </a:moveTo>
                  <a:lnTo>
                    <a:pt x="4073" y="17085"/>
                  </a:lnTo>
                  <a:lnTo>
                    <a:pt x="5034" y="18524"/>
                  </a:lnTo>
                  <a:lnTo>
                    <a:pt x="17499" y="0"/>
                  </a:lnTo>
                  <a:lnTo>
                    <a:pt x="15460" y="0"/>
                  </a:lnTo>
                  <a:close/>
                  <a:moveTo>
                    <a:pt x="19505" y="0"/>
                  </a:moveTo>
                  <a:lnTo>
                    <a:pt x="6097" y="20118"/>
                  </a:lnTo>
                  <a:lnTo>
                    <a:pt x="7086" y="21600"/>
                  </a:lnTo>
                  <a:lnTo>
                    <a:pt x="21600" y="0"/>
                  </a:lnTo>
                  <a:lnTo>
                    <a:pt x="19505" y="0"/>
                  </a:lnTo>
                  <a:close/>
                </a:path>
              </a:pathLst>
            </a:cu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algn="l" defTabSz="2438430" hangingPunct="1">
                <a:lnSpc>
                  <a:spcPct val="100000"/>
                </a:lnSpc>
                <a:buClr>
                  <a:srgbClr val="FFFFFF"/>
                </a:buClr>
                <a:buSzPts val="800"/>
              </a:pPr>
              <a:endParaRPr sz="2133">
                <a:solidFill>
                  <a:srgbClr val="252D3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" name="Google Shape;87;p18">
            <a:extLst>
              <a:ext uri="{FF2B5EF4-FFF2-40B4-BE49-F238E27FC236}">
                <a16:creationId xmlns:a16="http://schemas.microsoft.com/office/drawing/2014/main" id="{3C069D80-0228-2441-B7C7-192D7E0CB0B5}"/>
              </a:ext>
            </a:extLst>
          </p:cNvPr>
          <p:cNvSpPr txBox="1"/>
          <p:nvPr/>
        </p:nvSpPr>
        <p:spPr>
          <a:xfrm>
            <a:off x="1670960" y="4166528"/>
            <a:ext cx="11930740" cy="337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33" tIns="38133" rIns="38133" bIns="38133" anchor="t" anchorCtr="0">
            <a:noAutofit/>
          </a:bodyPr>
          <a:lstStyle/>
          <a:p>
            <a:pPr algn="l" defTabSz="2438430" hangingPunct="1">
              <a:lnSpc>
                <a:spcPct val="100000"/>
              </a:lnSpc>
              <a:buClr>
                <a:srgbClr val="FEFFFF"/>
              </a:buClr>
              <a:buSzPts val="3600"/>
            </a:pPr>
            <a:r>
              <a:rPr lang="en-GB" sz="9600">
                <a:solidFill>
                  <a:srgbClr val="FEFFFF"/>
                </a:solidFill>
                <a:latin typeface="Open Sans Semibold"/>
                <a:ea typeface="Impact"/>
                <a:cs typeface="Impact"/>
                <a:sym typeface="Impact"/>
              </a:rPr>
              <a:t>Ease of Doing Business</a:t>
            </a:r>
            <a:endParaRPr lang="en-US" sz="1300">
              <a:solidFill>
                <a:srgbClr val="000000"/>
              </a:solidFill>
              <a:latin typeface="Open Sans Semibold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031839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Shape 2969"/>
          <p:cNvSpPr/>
          <p:nvPr/>
        </p:nvSpPr>
        <p:spPr>
          <a:xfrm>
            <a:off x="7078662" y="5191124"/>
            <a:ext cx="10798176" cy="17854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spAutoFit/>
          </a:bodyPr>
          <a:lstStyle/>
          <a:p>
            <a:pPr algn="l">
              <a:lnSpc>
                <a:spcPct val="70000"/>
              </a:lnSpc>
              <a:defRPr sz="15000" b="1">
                <a:solidFill>
                  <a:srgbClr val="282828"/>
                </a:solidFill>
                <a:latin typeface="+mn-lt"/>
                <a:ea typeface="+mn-ea"/>
                <a:cs typeface="+mn-cs"/>
                <a:sym typeface="Open Sans Semibold"/>
              </a:defRPr>
            </a:pPr>
            <a:r>
              <a:rPr lang="en-US" dirty="0"/>
              <a:t>Analytics</a:t>
            </a:r>
            <a:endParaRPr dirty="0"/>
          </a:p>
        </p:txBody>
      </p:sp>
      <p:grpSp>
        <p:nvGrpSpPr>
          <p:cNvPr id="2973" name="Group 2973"/>
          <p:cNvGrpSpPr/>
          <p:nvPr/>
        </p:nvGrpSpPr>
        <p:grpSpPr>
          <a:xfrm>
            <a:off x="2614612" y="-2"/>
            <a:ext cx="3673477" cy="9741084"/>
            <a:chOff x="0" y="-1"/>
            <a:chExt cx="3673476" cy="9741082"/>
          </a:xfrm>
        </p:grpSpPr>
        <p:sp>
          <p:nvSpPr>
            <p:cNvPr id="2971" name="Shape 2971"/>
            <p:cNvSpPr/>
            <p:nvPr/>
          </p:nvSpPr>
          <p:spPr>
            <a:xfrm rot="5400000">
              <a:off x="-2852738" y="2852737"/>
              <a:ext cx="9378951" cy="3673476"/>
            </a:xfrm>
            <a:prstGeom prst="rect">
              <a:avLst/>
            </a:prstGeom>
            <a:solidFill>
              <a:srgbClr val="3A76B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972" name="Shape 2972"/>
            <p:cNvSpPr/>
            <p:nvPr/>
          </p:nvSpPr>
          <p:spPr>
            <a:xfrm>
              <a:off x="792162" y="6570662"/>
              <a:ext cx="2376488" cy="31704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defRPr sz="15000" b="1">
                  <a:solidFill>
                    <a:srgbClr val="FEFCFF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t>0</a:t>
              </a:r>
              <a:r>
                <a:rPr lang="en-US"/>
                <a:t>3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08928930"/>
      </p:ext>
    </p:extLst>
  </p:cSld>
  <p:clrMapOvr>
    <a:masterClrMapping/>
  </p:clrMapOvr>
  <p:transition spd="med">
    <p:push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3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Shape 27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9B9A9C"/>
                </a:solidFill>
              </a:defRPr>
            </a:lvl1pPr>
          </a:lstStyle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736" name="Shape 2736"/>
          <p:cNvSpPr/>
          <p:nvPr/>
        </p:nvSpPr>
        <p:spPr>
          <a:xfrm>
            <a:off x="3046660" y="2418960"/>
            <a:ext cx="9471924" cy="15205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spAutoFit/>
          </a:bodyPr>
          <a:lstStyle>
            <a:lvl1pPr>
              <a:defRPr sz="10000" b="1">
                <a:solidFill>
                  <a:srgbClr val="252D30"/>
                </a:solidFill>
                <a:latin typeface="+mn-lt"/>
                <a:ea typeface="+mn-ea"/>
                <a:cs typeface="+mn-cs"/>
                <a:sym typeface="Open Sans Semibold"/>
              </a:defRPr>
            </a:lvl1pPr>
          </a:lstStyle>
          <a:p>
            <a:r>
              <a:rPr lang="en-US" sz="7000" dirty="0"/>
              <a:t>Analytical Questions</a:t>
            </a:r>
            <a:endParaRPr sz="7000" dirty="0"/>
          </a:p>
        </p:txBody>
      </p:sp>
      <p:sp>
        <p:nvSpPr>
          <p:cNvPr id="10" name="Shape 444">
            <a:extLst>
              <a:ext uri="{FF2B5EF4-FFF2-40B4-BE49-F238E27FC236}">
                <a16:creationId xmlns:a16="http://schemas.microsoft.com/office/drawing/2014/main" id="{032083C1-E760-4F66-A41F-095A21D1BAA5}"/>
              </a:ext>
            </a:extLst>
          </p:cNvPr>
          <p:cNvSpPr txBox="1">
            <a:spLocks/>
          </p:cNvSpPr>
          <p:nvPr/>
        </p:nvSpPr>
        <p:spPr>
          <a:xfrm>
            <a:off x="23145750" y="15399028"/>
            <a:ext cx="40841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0" i="0" u="none" strike="noStrike" cap="none" spc="0" normalizeH="0" baseline="0">
                <a:ln>
                  <a:noFill/>
                </a:ln>
                <a:solidFill>
                  <a:srgbClr val="9B9A9C"/>
                </a:solidFill>
                <a:effectLst/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0" i="0" u="none" strike="noStrike" cap="none" spc="0" normalizeH="0" baseline="0">
                <a:ln>
                  <a:noFill/>
                </a:ln>
                <a:solidFill>
                  <a:srgbClr val="9B999C"/>
                </a:solidFill>
                <a:effectLst/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0" i="0" u="none" strike="noStrike" cap="none" spc="0" normalizeH="0" baseline="0">
                <a:ln>
                  <a:noFill/>
                </a:ln>
                <a:solidFill>
                  <a:srgbClr val="9B999C"/>
                </a:solidFill>
                <a:effectLst/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0" i="0" u="none" strike="noStrike" cap="none" spc="0" normalizeH="0" baseline="0">
                <a:ln>
                  <a:noFill/>
                </a:ln>
                <a:solidFill>
                  <a:srgbClr val="9B999C"/>
                </a:solidFill>
                <a:effectLst/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0" i="0" u="none" strike="noStrike" cap="none" spc="0" normalizeH="0" baseline="0">
                <a:ln>
                  <a:noFill/>
                </a:ln>
                <a:solidFill>
                  <a:srgbClr val="9B999C"/>
                </a:solidFill>
                <a:effectLst/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0" i="0" u="none" strike="noStrike" cap="none" spc="0" normalizeH="0" baseline="0">
                <a:ln>
                  <a:noFill/>
                </a:ln>
                <a:solidFill>
                  <a:srgbClr val="9B999C"/>
                </a:solidFill>
                <a:effectLst/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0" i="0" u="none" strike="noStrike" cap="none" spc="0" normalizeH="0" baseline="0">
                <a:ln>
                  <a:noFill/>
                </a:ln>
                <a:solidFill>
                  <a:srgbClr val="9B999C"/>
                </a:solidFill>
                <a:effectLst/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0" i="0" u="none" strike="noStrike" cap="none" spc="0" normalizeH="0" baseline="0">
                <a:ln>
                  <a:noFill/>
                </a:ln>
                <a:solidFill>
                  <a:srgbClr val="9B999C"/>
                </a:solidFill>
                <a:effectLst/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0" i="0" u="none" strike="noStrike" cap="none" spc="0" normalizeH="0" baseline="0">
                <a:ln>
                  <a:noFill/>
                </a:ln>
                <a:solidFill>
                  <a:srgbClr val="9B999C"/>
                </a:solidFill>
                <a:effectLst/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86CB4B4D-7CA3-9044-876B-883B54F8677D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1" name="Group 457">
            <a:extLst>
              <a:ext uri="{FF2B5EF4-FFF2-40B4-BE49-F238E27FC236}">
                <a16:creationId xmlns:a16="http://schemas.microsoft.com/office/drawing/2014/main" id="{85A886C7-7827-4A20-9869-B4D89F13F0EE}"/>
              </a:ext>
            </a:extLst>
          </p:cNvPr>
          <p:cNvGrpSpPr/>
          <p:nvPr/>
        </p:nvGrpSpPr>
        <p:grpSpPr>
          <a:xfrm>
            <a:off x="2038349" y="5504140"/>
            <a:ext cx="8785226" cy="4846045"/>
            <a:chOff x="0" y="0"/>
            <a:chExt cx="8785226" cy="4846045"/>
          </a:xfrm>
        </p:grpSpPr>
        <p:sp>
          <p:nvSpPr>
            <p:cNvPr id="45" name="Shape 447">
              <a:extLst>
                <a:ext uri="{FF2B5EF4-FFF2-40B4-BE49-F238E27FC236}">
                  <a16:creationId xmlns:a16="http://schemas.microsoft.com/office/drawing/2014/main" id="{639B2379-B6EC-49B9-9127-A9F9530DE762}"/>
                </a:ext>
              </a:extLst>
            </p:cNvPr>
            <p:cNvSpPr/>
            <p:nvPr/>
          </p:nvSpPr>
          <p:spPr>
            <a:xfrm>
              <a:off x="0" y="0"/>
              <a:ext cx="695325" cy="695325"/>
            </a:xfrm>
            <a:prstGeom prst="ellipse">
              <a:avLst/>
            </a:prstGeom>
            <a:solidFill>
              <a:srgbClr val="3A76B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6" name="Shape 448">
              <a:extLst>
                <a:ext uri="{FF2B5EF4-FFF2-40B4-BE49-F238E27FC236}">
                  <a16:creationId xmlns:a16="http://schemas.microsoft.com/office/drawing/2014/main" id="{7BDBF45F-7B9C-4661-BA70-D5B1ADB6AA16}"/>
                </a:ext>
              </a:extLst>
            </p:cNvPr>
            <p:cNvSpPr/>
            <p:nvPr/>
          </p:nvSpPr>
          <p:spPr>
            <a:xfrm>
              <a:off x="0" y="91165"/>
              <a:ext cx="6858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 algn="ctr">
                <a:defRPr sz="1800" b="1">
                  <a:solidFill>
                    <a:srgbClr val="FEFCFF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7" name="Shape 449">
              <a:extLst>
                <a:ext uri="{FF2B5EF4-FFF2-40B4-BE49-F238E27FC236}">
                  <a16:creationId xmlns:a16="http://schemas.microsoft.com/office/drawing/2014/main" id="{E78D098B-3EBF-4DEC-B87A-7F94F5287E8A}"/>
                </a:ext>
              </a:extLst>
            </p:cNvPr>
            <p:cNvSpPr/>
            <p:nvPr/>
          </p:nvSpPr>
          <p:spPr>
            <a:xfrm>
              <a:off x="955675" y="1945809"/>
              <a:ext cx="7829551" cy="1962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/>
            </a:lstStyle>
            <a:p>
              <a:r>
                <a:rPr lang="en-US" sz="2800"/>
                <a:t>How index changes with different regions? And does lower index actually translate to less time to start a business? </a:t>
              </a:r>
              <a:endParaRPr sz="2800"/>
            </a:p>
          </p:txBody>
        </p:sp>
        <p:sp>
          <p:nvSpPr>
            <p:cNvPr id="48" name="Shape 451">
              <a:extLst>
                <a:ext uri="{FF2B5EF4-FFF2-40B4-BE49-F238E27FC236}">
                  <a16:creationId xmlns:a16="http://schemas.microsoft.com/office/drawing/2014/main" id="{9B7E939B-7924-490B-9F0E-CE9F7F13D2DB}"/>
                </a:ext>
              </a:extLst>
            </p:cNvPr>
            <p:cNvSpPr/>
            <p:nvPr/>
          </p:nvSpPr>
          <p:spPr>
            <a:xfrm>
              <a:off x="0" y="2003071"/>
              <a:ext cx="695325" cy="695326"/>
            </a:xfrm>
            <a:prstGeom prst="ellipse">
              <a:avLst/>
            </a:prstGeom>
            <a:solidFill>
              <a:srgbClr val="3A76B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9" name="Shape 452">
              <a:extLst>
                <a:ext uri="{FF2B5EF4-FFF2-40B4-BE49-F238E27FC236}">
                  <a16:creationId xmlns:a16="http://schemas.microsoft.com/office/drawing/2014/main" id="{9EE4DF4B-F960-430A-B139-680009A8ED81}"/>
                </a:ext>
              </a:extLst>
            </p:cNvPr>
            <p:cNvSpPr/>
            <p:nvPr/>
          </p:nvSpPr>
          <p:spPr>
            <a:xfrm>
              <a:off x="21999" y="2083238"/>
              <a:ext cx="6858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 algn="ctr">
                <a:defRPr sz="1800" b="1">
                  <a:solidFill>
                    <a:srgbClr val="FEFCFF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50" name="Shape 455">
              <a:extLst>
                <a:ext uri="{FF2B5EF4-FFF2-40B4-BE49-F238E27FC236}">
                  <a16:creationId xmlns:a16="http://schemas.microsoft.com/office/drawing/2014/main" id="{3ED22ECD-400B-4525-AB0E-F6A396C07259}"/>
                </a:ext>
              </a:extLst>
            </p:cNvPr>
            <p:cNvSpPr/>
            <p:nvPr/>
          </p:nvSpPr>
          <p:spPr>
            <a:xfrm>
              <a:off x="0" y="4150720"/>
              <a:ext cx="695325" cy="695325"/>
            </a:xfrm>
            <a:prstGeom prst="ellipse">
              <a:avLst/>
            </a:prstGeom>
            <a:solidFill>
              <a:srgbClr val="3A76B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1" name="Shape 456">
              <a:extLst>
                <a:ext uri="{FF2B5EF4-FFF2-40B4-BE49-F238E27FC236}">
                  <a16:creationId xmlns:a16="http://schemas.microsoft.com/office/drawing/2014/main" id="{F72DCB20-BE4A-4B76-ADB9-A38FD8AE37C9}"/>
                </a:ext>
              </a:extLst>
            </p:cNvPr>
            <p:cNvSpPr/>
            <p:nvPr/>
          </p:nvSpPr>
          <p:spPr>
            <a:xfrm>
              <a:off x="0" y="4230889"/>
              <a:ext cx="687389" cy="38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 algn="ctr">
                <a:defRPr sz="1800" b="1">
                  <a:solidFill>
                    <a:srgbClr val="FEFCFF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2" name="Group 470">
            <a:extLst>
              <a:ext uri="{FF2B5EF4-FFF2-40B4-BE49-F238E27FC236}">
                <a16:creationId xmlns:a16="http://schemas.microsoft.com/office/drawing/2014/main" id="{7BACCC5C-2DC3-40DD-B526-5D12FCFF610C}"/>
              </a:ext>
            </a:extLst>
          </p:cNvPr>
          <p:cNvGrpSpPr/>
          <p:nvPr/>
        </p:nvGrpSpPr>
        <p:grpSpPr>
          <a:xfrm>
            <a:off x="12320117" y="5504140"/>
            <a:ext cx="695325" cy="4923040"/>
            <a:chOff x="0" y="0"/>
            <a:chExt cx="695325" cy="4923040"/>
          </a:xfrm>
        </p:grpSpPr>
        <p:sp>
          <p:nvSpPr>
            <p:cNvPr id="54" name="Shape 460">
              <a:extLst>
                <a:ext uri="{FF2B5EF4-FFF2-40B4-BE49-F238E27FC236}">
                  <a16:creationId xmlns:a16="http://schemas.microsoft.com/office/drawing/2014/main" id="{8A613DA2-F3B7-4A92-BC5C-8A309F3BE860}"/>
                </a:ext>
              </a:extLst>
            </p:cNvPr>
            <p:cNvSpPr/>
            <p:nvPr/>
          </p:nvSpPr>
          <p:spPr>
            <a:xfrm>
              <a:off x="0" y="0"/>
              <a:ext cx="695325" cy="695325"/>
            </a:xfrm>
            <a:prstGeom prst="ellipse">
              <a:avLst/>
            </a:prstGeom>
            <a:solidFill>
              <a:srgbClr val="3A76B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5" name="Shape 461">
              <a:extLst>
                <a:ext uri="{FF2B5EF4-FFF2-40B4-BE49-F238E27FC236}">
                  <a16:creationId xmlns:a16="http://schemas.microsoft.com/office/drawing/2014/main" id="{D6D2168E-CD6A-4580-B557-F7E2CDDB00E4}"/>
                </a:ext>
              </a:extLst>
            </p:cNvPr>
            <p:cNvSpPr/>
            <p:nvPr/>
          </p:nvSpPr>
          <p:spPr>
            <a:xfrm>
              <a:off x="0" y="91165"/>
              <a:ext cx="6858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 algn="ctr">
                <a:defRPr sz="1800" b="1">
                  <a:solidFill>
                    <a:srgbClr val="FEFCFF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56" name="Shape 464">
              <a:extLst>
                <a:ext uri="{FF2B5EF4-FFF2-40B4-BE49-F238E27FC236}">
                  <a16:creationId xmlns:a16="http://schemas.microsoft.com/office/drawing/2014/main" id="{7BE6A846-2630-4ABC-9760-41258E13C623}"/>
                </a:ext>
              </a:extLst>
            </p:cNvPr>
            <p:cNvSpPr/>
            <p:nvPr/>
          </p:nvSpPr>
          <p:spPr>
            <a:xfrm>
              <a:off x="0" y="2080066"/>
              <a:ext cx="695325" cy="695326"/>
            </a:xfrm>
            <a:prstGeom prst="ellipse">
              <a:avLst/>
            </a:prstGeom>
            <a:solidFill>
              <a:srgbClr val="3A76B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7" name="Shape 465">
              <a:extLst>
                <a:ext uri="{FF2B5EF4-FFF2-40B4-BE49-F238E27FC236}">
                  <a16:creationId xmlns:a16="http://schemas.microsoft.com/office/drawing/2014/main" id="{B600F3FB-17DD-4659-A788-C15A3687F75F}"/>
                </a:ext>
              </a:extLst>
            </p:cNvPr>
            <p:cNvSpPr/>
            <p:nvPr/>
          </p:nvSpPr>
          <p:spPr>
            <a:xfrm>
              <a:off x="0" y="2171233"/>
              <a:ext cx="6858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 algn="ctr">
                <a:defRPr sz="1800" b="1">
                  <a:solidFill>
                    <a:srgbClr val="FEFCFF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58" name="Shape 468">
              <a:extLst>
                <a:ext uri="{FF2B5EF4-FFF2-40B4-BE49-F238E27FC236}">
                  <a16:creationId xmlns:a16="http://schemas.microsoft.com/office/drawing/2014/main" id="{7B92F5E1-99AF-4519-A397-95CB43795217}"/>
                </a:ext>
              </a:extLst>
            </p:cNvPr>
            <p:cNvSpPr/>
            <p:nvPr/>
          </p:nvSpPr>
          <p:spPr>
            <a:xfrm>
              <a:off x="0" y="4227715"/>
              <a:ext cx="695325" cy="695325"/>
            </a:xfrm>
            <a:prstGeom prst="ellipse">
              <a:avLst/>
            </a:prstGeom>
            <a:solidFill>
              <a:srgbClr val="3A76B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9" name="Shape 469">
              <a:extLst>
                <a:ext uri="{FF2B5EF4-FFF2-40B4-BE49-F238E27FC236}">
                  <a16:creationId xmlns:a16="http://schemas.microsoft.com/office/drawing/2014/main" id="{BC875F77-A8E1-4C41-AA91-40E5B38F4B32}"/>
                </a:ext>
              </a:extLst>
            </p:cNvPr>
            <p:cNvSpPr/>
            <p:nvPr/>
          </p:nvSpPr>
          <p:spPr>
            <a:xfrm>
              <a:off x="0" y="4296884"/>
              <a:ext cx="687388" cy="38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 algn="ctr">
                <a:defRPr sz="1800" b="1">
                  <a:solidFill>
                    <a:srgbClr val="FEFCFF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t>6</a:t>
              </a:r>
            </a:p>
          </p:txBody>
        </p:sp>
      </p:grpSp>
      <p:sp>
        <p:nvSpPr>
          <p:cNvPr id="14" name="Shape 449">
            <a:extLst>
              <a:ext uri="{FF2B5EF4-FFF2-40B4-BE49-F238E27FC236}">
                <a16:creationId xmlns:a16="http://schemas.microsoft.com/office/drawing/2014/main" id="{0BCAA940-B3A0-4288-A58A-E03506E96F40}"/>
              </a:ext>
            </a:extLst>
          </p:cNvPr>
          <p:cNvSpPr/>
          <p:nvPr/>
        </p:nvSpPr>
        <p:spPr>
          <a:xfrm>
            <a:off x="3044824" y="5479875"/>
            <a:ext cx="7829552" cy="1316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 algn="l"/>
          </a:lstStyle>
          <a:p>
            <a:r>
              <a:rPr lang="en-US" sz="2800"/>
              <a:t>How ease of business varies across different geographies?</a:t>
            </a:r>
            <a:endParaRPr sz="2800"/>
          </a:p>
        </p:txBody>
      </p:sp>
      <p:sp>
        <p:nvSpPr>
          <p:cNvPr id="23" name="Shape 449">
            <a:extLst>
              <a:ext uri="{FF2B5EF4-FFF2-40B4-BE49-F238E27FC236}">
                <a16:creationId xmlns:a16="http://schemas.microsoft.com/office/drawing/2014/main" id="{1C1C993A-3705-4F7B-8B0E-2DB5424B7A9A}"/>
              </a:ext>
            </a:extLst>
          </p:cNvPr>
          <p:cNvSpPr/>
          <p:nvPr/>
        </p:nvSpPr>
        <p:spPr>
          <a:xfrm>
            <a:off x="2983025" y="9556960"/>
            <a:ext cx="7829552" cy="1316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 algn="l"/>
          </a:lstStyle>
          <a:p>
            <a:r>
              <a:rPr lang="en-US" sz="2800"/>
              <a:t>How is ease business index distributed across different income groups? </a:t>
            </a:r>
            <a:endParaRPr sz="2800"/>
          </a:p>
        </p:txBody>
      </p:sp>
      <p:sp>
        <p:nvSpPr>
          <p:cNvPr id="31" name="Shape 449">
            <a:extLst>
              <a:ext uri="{FF2B5EF4-FFF2-40B4-BE49-F238E27FC236}">
                <a16:creationId xmlns:a16="http://schemas.microsoft.com/office/drawing/2014/main" id="{33DFA89B-A795-4264-8767-4E61352EB8B8}"/>
              </a:ext>
            </a:extLst>
          </p:cNvPr>
          <p:cNvSpPr/>
          <p:nvPr/>
        </p:nvSpPr>
        <p:spPr>
          <a:xfrm>
            <a:off x="13337251" y="5435878"/>
            <a:ext cx="7829552" cy="1316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 algn="l"/>
          </a:lstStyle>
          <a:p>
            <a:r>
              <a:rPr lang="en-US" sz="2800"/>
              <a:t>Does the cost of starting a business and the procedures affect the business-index?</a:t>
            </a:r>
            <a:endParaRPr sz="2800"/>
          </a:p>
        </p:txBody>
      </p:sp>
      <p:sp>
        <p:nvSpPr>
          <p:cNvPr id="33" name="Shape 449">
            <a:extLst>
              <a:ext uri="{FF2B5EF4-FFF2-40B4-BE49-F238E27FC236}">
                <a16:creationId xmlns:a16="http://schemas.microsoft.com/office/drawing/2014/main" id="{1D3831CC-A491-4F0E-BD85-458A2B6293DD}"/>
              </a:ext>
            </a:extLst>
          </p:cNvPr>
          <p:cNvSpPr/>
          <p:nvPr/>
        </p:nvSpPr>
        <p:spPr>
          <a:xfrm>
            <a:off x="13337251" y="7442308"/>
            <a:ext cx="7829552" cy="1316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 algn="l"/>
          </a:lstStyle>
          <a:p>
            <a:r>
              <a:rPr lang="en-US" sz="2800"/>
              <a:t>How ease of business varies across different geographies?</a:t>
            </a:r>
            <a:endParaRPr sz="2800"/>
          </a:p>
        </p:txBody>
      </p:sp>
      <p:sp>
        <p:nvSpPr>
          <p:cNvPr id="35" name="Shape 449">
            <a:extLst>
              <a:ext uri="{FF2B5EF4-FFF2-40B4-BE49-F238E27FC236}">
                <a16:creationId xmlns:a16="http://schemas.microsoft.com/office/drawing/2014/main" id="{EF2EC20A-F877-4385-8D63-746794FF7B60}"/>
              </a:ext>
            </a:extLst>
          </p:cNvPr>
          <p:cNvSpPr/>
          <p:nvPr/>
        </p:nvSpPr>
        <p:spPr>
          <a:xfrm>
            <a:off x="13337250" y="9556960"/>
            <a:ext cx="7829552" cy="1316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 algn="l"/>
          </a:lstStyle>
          <a:p>
            <a:r>
              <a:rPr lang="en-US" sz="2800"/>
              <a:t>How ease of business varies across different geographies?</a:t>
            </a:r>
            <a:endParaRPr sz="2800"/>
          </a:p>
        </p:txBody>
      </p:sp>
    </p:spTree>
    <p:extLst>
      <p:ext uri="{BB962C8B-B14F-4D97-AF65-F5344CB8AC3E}">
        <p14:creationId xmlns:p14="http://schemas.microsoft.com/office/powerpoint/2010/main" val="4276710960"/>
      </p:ext>
    </p:extLst>
  </p:cSld>
  <p:clrMapOvr>
    <a:masterClrMapping/>
  </p:clrMapOvr>
  <p:transition spd="med">
    <p:push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dvAuto="0"/>
      <p:bldP spid="12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map of the table&#10;&#10;Description automatically generated">
            <a:extLst>
              <a:ext uri="{FF2B5EF4-FFF2-40B4-BE49-F238E27FC236}">
                <a16:creationId xmlns:a16="http://schemas.microsoft.com/office/drawing/2014/main" id="{C49D1572-3132-42C0-BB5C-C35658726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389" y="1065660"/>
            <a:ext cx="11625261" cy="11580903"/>
          </a:xfrm>
          <a:prstGeom prst="rect">
            <a:avLst/>
          </a:prstGeom>
        </p:spPr>
      </p:pic>
      <p:sp>
        <p:nvSpPr>
          <p:cNvPr id="4" name="Shape 2736">
            <a:extLst>
              <a:ext uri="{FF2B5EF4-FFF2-40B4-BE49-F238E27FC236}">
                <a16:creationId xmlns:a16="http://schemas.microsoft.com/office/drawing/2014/main" id="{1A084483-1579-481D-905A-6115FBFDAAC0}"/>
              </a:ext>
            </a:extLst>
          </p:cNvPr>
          <p:cNvSpPr/>
          <p:nvPr/>
        </p:nvSpPr>
        <p:spPr>
          <a:xfrm>
            <a:off x="2365626" y="1906020"/>
            <a:ext cx="8662991" cy="3107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spAutoFit/>
          </a:bodyPr>
          <a:lstStyle>
            <a:lvl1pPr>
              <a:defRPr sz="10000" b="1">
                <a:solidFill>
                  <a:srgbClr val="252D30"/>
                </a:solidFill>
                <a:latin typeface="+mn-lt"/>
                <a:ea typeface="+mn-ea"/>
                <a:cs typeface="+mn-cs"/>
                <a:sym typeface="Open Sans Semibold"/>
              </a:defRPr>
            </a:lvl1pPr>
          </a:lstStyle>
          <a:p>
            <a:r>
              <a:rPr lang="en-US" sz="7000" dirty="0"/>
              <a:t>The layout of the dashboard in </a:t>
            </a:r>
            <a:r>
              <a:rPr lang="en-US" sz="7000" dirty="0" err="1"/>
              <a:t>Knime</a:t>
            </a:r>
            <a:endParaRPr lang="en-US" sz="7000" dirty="0"/>
          </a:p>
        </p:txBody>
      </p:sp>
    </p:spTree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9B9A9C"/>
                </a:solidFill>
              </a:defRPr>
            </a:lvl1pPr>
          </a:lstStyle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3" name="Shape 2736">
            <a:extLst>
              <a:ext uri="{FF2B5EF4-FFF2-40B4-BE49-F238E27FC236}">
                <a16:creationId xmlns:a16="http://schemas.microsoft.com/office/drawing/2014/main" id="{53218ACA-9678-4462-B7FF-44DB58BA2DC8}"/>
              </a:ext>
            </a:extLst>
          </p:cNvPr>
          <p:cNvSpPr/>
          <p:nvPr/>
        </p:nvSpPr>
        <p:spPr>
          <a:xfrm>
            <a:off x="2365626" y="1906020"/>
            <a:ext cx="8853490" cy="14920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spAutoFit/>
          </a:bodyPr>
          <a:lstStyle>
            <a:lvl1pPr>
              <a:defRPr sz="10000" b="1">
                <a:solidFill>
                  <a:srgbClr val="252D30"/>
                </a:solidFill>
                <a:latin typeface="+mn-lt"/>
                <a:ea typeface="+mn-ea"/>
                <a:cs typeface="+mn-cs"/>
                <a:sym typeface="Open Sans Semibold"/>
              </a:defRPr>
            </a:lvl1pPr>
          </a:lstStyle>
          <a:p>
            <a:r>
              <a:rPr lang="en-US" sz="7000" dirty="0"/>
              <a:t>The Dashboard</a:t>
            </a:r>
          </a:p>
        </p:txBody>
      </p:sp>
      <p:pic>
        <p:nvPicPr>
          <p:cNvPr id="8" name="Picture 8" descr="Map&#10;&#10;Description automatically generated">
            <a:extLst>
              <a:ext uri="{FF2B5EF4-FFF2-40B4-BE49-F238E27FC236}">
                <a16:creationId xmlns:a16="http://schemas.microsoft.com/office/drawing/2014/main" id="{CEB656F8-328B-4722-B9C1-9EFEEF7ED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870" y="1340790"/>
            <a:ext cx="15113792" cy="10458184"/>
          </a:xfrm>
          <a:prstGeom prst="rect">
            <a:avLst/>
          </a:prstGeom>
        </p:spPr>
      </p:pic>
      <p:sp>
        <p:nvSpPr>
          <p:cNvPr id="10" name="Shape 2736">
            <a:extLst>
              <a:ext uri="{FF2B5EF4-FFF2-40B4-BE49-F238E27FC236}">
                <a16:creationId xmlns:a16="http://schemas.microsoft.com/office/drawing/2014/main" id="{99EE4B11-2F03-4802-A31D-D03DF5A8DF5E}"/>
              </a:ext>
            </a:extLst>
          </p:cNvPr>
          <p:cNvSpPr/>
          <p:nvPr/>
        </p:nvSpPr>
        <p:spPr>
          <a:xfrm>
            <a:off x="2366243" y="3732276"/>
            <a:ext cx="8853490" cy="5621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spAutoFit/>
          </a:bodyPr>
          <a:lstStyle>
            <a:lvl1pPr>
              <a:defRPr sz="10000" b="1">
                <a:solidFill>
                  <a:srgbClr val="252D30"/>
                </a:solidFill>
                <a:latin typeface="+mn-lt"/>
                <a:ea typeface="+mn-ea"/>
                <a:cs typeface="+mn-cs"/>
                <a:sym typeface="Open Sans Semibold"/>
              </a:defRPr>
            </a:lvl1pPr>
          </a:lstStyle>
          <a:p>
            <a:r>
              <a:rPr lang="en-US" sz="2400"/>
              <a:t>Please let me walk you through the dashboard in Knime</a:t>
            </a:r>
          </a:p>
        </p:txBody>
      </p:sp>
    </p:spTree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969">
            <a:extLst>
              <a:ext uri="{FF2B5EF4-FFF2-40B4-BE49-F238E27FC236}">
                <a16:creationId xmlns:a16="http://schemas.microsoft.com/office/drawing/2014/main" id="{FCE9B15F-A714-4002-B8F4-7E5A904083DE}"/>
              </a:ext>
            </a:extLst>
          </p:cNvPr>
          <p:cNvSpPr/>
          <p:nvPr/>
        </p:nvSpPr>
        <p:spPr>
          <a:xfrm>
            <a:off x="6792912" y="4379981"/>
            <a:ext cx="10798176" cy="49560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spAutoFit/>
          </a:bodyPr>
          <a:lstStyle/>
          <a:p>
            <a:pPr algn="l">
              <a:lnSpc>
                <a:spcPct val="70000"/>
              </a:lnSpc>
              <a:defRPr sz="15000" b="1">
                <a:solidFill>
                  <a:srgbClr val="282828"/>
                </a:solidFill>
                <a:latin typeface="+mn-lt"/>
                <a:ea typeface="+mn-ea"/>
                <a:cs typeface="+mn-cs"/>
                <a:sym typeface="Open Sans Semibold"/>
              </a:defRPr>
            </a:pPr>
            <a:r>
              <a:rPr lang="hu-HU" dirty="0"/>
              <a:t>Thank you!</a:t>
            </a:r>
          </a:p>
          <a:p>
            <a:pPr algn="l">
              <a:lnSpc>
                <a:spcPct val="70000"/>
              </a:lnSpc>
              <a:defRPr sz="15000" b="1">
                <a:solidFill>
                  <a:srgbClr val="282828"/>
                </a:solidFill>
                <a:latin typeface="+mn-lt"/>
                <a:ea typeface="+mn-ea"/>
                <a:cs typeface="+mn-cs"/>
                <a:sym typeface="Open Sans Semibold"/>
              </a:defRPr>
            </a:pPr>
            <a:endParaRPr lang="hu-HU" dirty="0"/>
          </a:p>
          <a:p>
            <a:pPr algn="ctr">
              <a:lnSpc>
                <a:spcPct val="70000"/>
              </a:lnSpc>
              <a:defRPr sz="15000" b="1">
                <a:solidFill>
                  <a:srgbClr val="282828"/>
                </a:solidFill>
                <a:latin typeface="+mn-lt"/>
                <a:ea typeface="+mn-ea"/>
                <a:cs typeface="+mn-cs"/>
                <a:sym typeface="Open Sans Semibold"/>
              </a:defRPr>
            </a:pPr>
            <a:r>
              <a:rPr lang="hu-HU" dirty="0"/>
              <a:t>Q&amp;A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418490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Shape 2733"/>
          <p:cNvSpPr/>
          <p:nvPr/>
        </p:nvSpPr>
        <p:spPr>
          <a:xfrm>
            <a:off x="15045094" y="-698378"/>
            <a:ext cx="9138526" cy="12077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60" y="0"/>
                </a:moveTo>
                <a:lnTo>
                  <a:pt x="0" y="21600"/>
                </a:lnTo>
                <a:lnTo>
                  <a:pt x="10340" y="21600"/>
                </a:lnTo>
                <a:lnTo>
                  <a:pt x="21600" y="0"/>
                </a:lnTo>
                <a:lnTo>
                  <a:pt x="11260" y="0"/>
                </a:lnTo>
                <a:close/>
              </a:path>
            </a:pathLst>
          </a:custGeom>
          <a:solidFill>
            <a:schemeClr val="accent2">
              <a:lumOff val="4754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1800">
                <a:solidFill>
                  <a:srgbClr val="FEFC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734" name="Shape 27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9B9A9C"/>
                </a:solidFill>
              </a:defRPr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grpSp>
        <p:nvGrpSpPr>
          <p:cNvPr id="2738" name="Group 2738"/>
          <p:cNvGrpSpPr/>
          <p:nvPr/>
        </p:nvGrpSpPr>
        <p:grpSpPr>
          <a:xfrm>
            <a:off x="3154362" y="3178174"/>
            <a:ext cx="8853490" cy="6623931"/>
            <a:chOff x="0" y="434181"/>
            <a:chExt cx="8853488" cy="6623930"/>
          </a:xfrm>
        </p:grpSpPr>
        <p:sp>
          <p:nvSpPr>
            <p:cNvPr id="2736" name="Shape 2736"/>
            <p:cNvSpPr/>
            <p:nvPr/>
          </p:nvSpPr>
          <p:spPr>
            <a:xfrm>
              <a:off x="0" y="434181"/>
              <a:ext cx="8853488" cy="15205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defRPr sz="10000" b="1">
                  <a:solidFill>
                    <a:srgbClr val="252D30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rPr lang="en-US" sz="7000"/>
                <a:t>Project Scope</a:t>
              </a:r>
              <a:endParaRPr sz="7000"/>
            </a:p>
          </p:txBody>
        </p:sp>
        <p:sp>
          <p:nvSpPr>
            <p:cNvPr id="2737" name="Shape 2737"/>
            <p:cNvSpPr/>
            <p:nvPr/>
          </p:nvSpPr>
          <p:spPr>
            <a:xfrm>
              <a:off x="19049" y="2521744"/>
              <a:ext cx="8834439" cy="4536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rPr lang="en-US" sz="2800"/>
                <a:t>Business environment is an integral part of any economy and has a widespread impact on it. </a:t>
              </a:r>
              <a:endParaRPr lang="en-US"/>
            </a:p>
            <a:p>
              <a:r>
                <a:rPr lang="en-US" sz="2800"/>
                <a:t>We aim to uncover how business dynamics are constantly changing across various regions in the world, and how the regulatory settings of a country affect the extent of business disclosure in terms of starting and operating a new local firm in a country.</a:t>
              </a:r>
              <a:endParaRPr lang="en-US"/>
            </a:p>
          </p:txBody>
        </p:sp>
      </p:grpSp>
      <p:sp>
        <p:nvSpPr>
          <p:cNvPr id="2739" name="Shape 2739"/>
          <p:cNvSpPr/>
          <p:nvPr/>
        </p:nvSpPr>
        <p:spPr>
          <a:xfrm>
            <a:off x="16549687" y="5219700"/>
            <a:ext cx="6662738" cy="8496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14" y="0"/>
                </a:moveTo>
                <a:lnTo>
                  <a:pt x="0" y="21600"/>
                </a:lnTo>
                <a:lnTo>
                  <a:pt x="10586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BDBEBD"/>
          </a:solidFill>
          <a:ln w="12700">
            <a:miter lim="400000"/>
          </a:ln>
        </p:spPr>
        <p:txBody>
          <a:bodyPr lIns="38100" tIns="38100" rIns="38100" bIns="38100"/>
          <a:lstStyle/>
          <a:p>
            <a:pPr>
              <a:defRPr>
                <a:solidFill>
                  <a:srgbClr val="9B9A9C"/>
                </a:solidFill>
              </a:defRPr>
            </a:pPr>
            <a:endParaRPr/>
          </a:p>
        </p:txBody>
      </p:sp>
      <p:sp>
        <p:nvSpPr>
          <p:cNvPr id="2740" name="Shape 2740"/>
          <p:cNvSpPr/>
          <p:nvPr/>
        </p:nvSpPr>
        <p:spPr>
          <a:xfrm>
            <a:off x="15165387" y="-630238"/>
            <a:ext cx="2770189" cy="459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40" y="0"/>
                </a:moveTo>
                <a:lnTo>
                  <a:pt x="0" y="21600"/>
                </a:lnTo>
                <a:lnTo>
                  <a:pt x="746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B999C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1800">
                <a:solidFill>
                  <a:srgbClr val="FEFC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741" name="Shape 2741"/>
          <p:cNvSpPr/>
          <p:nvPr/>
        </p:nvSpPr>
        <p:spPr>
          <a:xfrm>
            <a:off x="18229262" y="3041650"/>
            <a:ext cx="2770189" cy="4597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40" y="0"/>
                </a:moveTo>
                <a:lnTo>
                  <a:pt x="0" y="21600"/>
                </a:lnTo>
                <a:lnTo>
                  <a:pt x="746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A76B4"/>
          </a:solidFill>
          <a:ln w="12700">
            <a:solidFill>
              <a:srgbClr val="4472C4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1800">
                <a:solidFill>
                  <a:srgbClr val="FEFC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742" name="Shape 2742"/>
          <p:cNvSpPr/>
          <p:nvPr/>
        </p:nvSpPr>
        <p:spPr>
          <a:xfrm>
            <a:off x="10623550" y="10939462"/>
            <a:ext cx="2770188" cy="459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40" y="0"/>
                </a:moveTo>
                <a:lnTo>
                  <a:pt x="0" y="21600"/>
                </a:lnTo>
                <a:lnTo>
                  <a:pt x="746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BDBEBD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1800">
                <a:solidFill>
                  <a:srgbClr val="FEFC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743" name="Shape 2743"/>
          <p:cNvSpPr/>
          <p:nvPr/>
        </p:nvSpPr>
        <p:spPr>
          <a:xfrm>
            <a:off x="19615150" y="10720387"/>
            <a:ext cx="2770188" cy="459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40" y="0"/>
                </a:moveTo>
                <a:lnTo>
                  <a:pt x="0" y="21600"/>
                </a:lnTo>
                <a:lnTo>
                  <a:pt x="746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1800">
                <a:solidFill>
                  <a:srgbClr val="FEFC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744" name="Shape 2744"/>
          <p:cNvSpPr/>
          <p:nvPr/>
        </p:nvSpPr>
        <p:spPr>
          <a:xfrm>
            <a:off x="14893925" y="5835650"/>
            <a:ext cx="2770188" cy="45989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40" y="0"/>
                </a:moveTo>
                <a:lnTo>
                  <a:pt x="0" y="21600"/>
                </a:lnTo>
                <a:lnTo>
                  <a:pt x="746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1800">
                <a:solidFill>
                  <a:srgbClr val="FEFC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8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Shape 27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9B9A9C"/>
                </a:solidFill>
              </a:defRPr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736" name="Shape 2736"/>
          <p:cNvSpPr/>
          <p:nvPr/>
        </p:nvSpPr>
        <p:spPr>
          <a:xfrm>
            <a:off x="3046660" y="2418960"/>
            <a:ext cx="9471924" cy="15205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spAutoFit/>
          </a:bodyPr>
          <a:lstStyle>
            <a:lvl1pPr>
              <a:defRPr sz="10000" b="1">
                <a:solidFill>
                  <a:srgbClr val="252D30"/>
                </a:solidFill>
                <a:latin typeface="+mn-lt"/>
                <a:ea typeface="+mn-ea"/>
                <a:cs typeface="+mn-cs"/>
                <a:sym typeface="Open Sans Semibold"/>
              </a:defRPr>
            </a:lvl1pPr>
          </a:lstStyle>
          <a:p>
            <a:r>
              <a:rPr lang="en-US" sz="7000"/>
              <a:t>Analytical Questions</a:t>
            </a:r>
            <a:endParaRPr sz="7000"/>
          </a:p>
        </p:txBody>
      </p:sp>
      <p:sp>
        <p:nvSpPr>
          <p:cNvPr id="10" name="Shape 444">
            <a:extLst>
              <a:ext uri="{FF2B5EF4-FFF2-40B4-BE49-F238E27FC236}">
                <a16:creationId xmlns:a16="http://schemas.microsoft.com/office/drawing/2014/main" id="{032083C1-E760-4F66-A41F-095A21D1BAA5}"/>
              </a:ext>
            </a:extLst>
          </p:cNvPr>
          <p:cNvSpPr txBox="1">
            <a:spLocks/>
          </p:cNvSpPr>
          <p:nvPr/>
        </p:nvSpPr>
        <p:spPr>
          <a:xfrm>
            <a:off x="23145750" y="15399028"/>
            <a:ext cx="40841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0" i="0" u="none" strike="noStrike" cap="none" spc="0" normalizeH="0" baseline="0">
                <a:ln>
                  <a:noFill/>
                </a:ln>
                <a:solidFill>
                  <a:srgbClr val="9B9A9C"/>
                </a:solidFill>
                <a:effectLst/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0" i="0" u="none" strike="noStrike" cap="none" spc="0" normalizeH="0" baseline="0">
                <a:ln>
                  <a:noFill/>
                </a:ln>
                <a:solidFill>
                  <a:srgbClr val="9B999C"/>
                </a:solidFill>
                <a:effectLst/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0" i="0" u="none" strike="noStrike" cap="none" spc="0" normalizeH="0" baseline="0">
                <a:ln>
                  <a:noFill/>
                </a:ln>
                <a:solidFill>
                  <a:srgbClr val="9B999C"/>
                </a:solidFill>
                <a:effectLst/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0" i="0" u="none" strike="noStrike" cap="none" spc="0" normalizeH="0" baseline="0">
                <a:ln>
                  <a:noFill/>
                </a:ln>
                <a:solidFill>
                  <a:srgbClr val="9B999C"/>
                </a:solidFill>
                <a:effectLst/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0" i="0" u="none" strike="noStrike" cap="none" spc="0" normalizeH="0" baseline="0">
                <a:ln>
                  <a:noFill/>
                </a:ln>
                <a:solidFill>
                  <a:srgbClr val="9B999C"/>
                </a:solidFill>
                <a:effectLst/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0" i="0" u="none" strike="noStrike" cap="none" spc="0" normalizeH="0" baseline="0">
                <a:ln>
                  <a:noFill/>
                </a:ln>
                <a:solidFill>
                  <a:srgbClr val="9B999C"/>
                </a:solidFill>
                <a:effectLst/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0" i="0" u="none" strike="noStrike" cap="none" spc="0" normalizeH="0" baseline="0">
                <a:ln>
                  <a:noFill/>
                </a:ln>
                <a:solidFill>
                  <a:srgbClr val="9B999C"/>
                </a:solidFill>
                <a:effectLst/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0" i="0" u="none" strike="noStrike" cap="none" spc="0" normalizeH="0" baseline="0">
                <a:ln>
                  <a:noFill/>
                </a:ln>
                <a:solidFill>
                  <a:srgbClr val="9B999C"/>
                </a:solidFill>
                <a:effectLst/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0" i="0" u="none" strike="noStrike" cap="none" spc="0" normalizeH="0" baseline="0">
                <a:ln>
                  <a:noFill/>
                </a:ln>
                <a:solidFill>
                  <a:srgbClr val="9B999C"/>
                </a:solidFill>
                <a:effectLst/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86CB4B4D-7CA3-9044-876B-883B54F8677D}" type="slidenum">
              <a:rPr lang="en-US"/>
              <a:pPr/>
              <a:t>3</a:t>
            </a:fld>
            <a:endParaRPr lang="en-US"/>
          </a:p>
        </p:txBody>
      </p:sp>
      <p:grpSp>
        <p:nvGrpSpPr>
          <p:cNvPr id="11" name="Group 457">
            <a:extLst>
              <a:ext uri="{FF2B5EF4-FFF2-40B4-BE49-F238E27FC236}">
                <a16:creationId xmlns:a16="http://schemas.microsoft.com/office/drawing/2014/main" id="{85A886C7-7827-4A20-9869-B4D89F13F0EE}"/>
              </a:ext>
            </a:extLst>
          </p:cNvPr>
          <p:cNvGrpSpPr/>
          <p:nvPr/>
        </p:nvGrpSpPr>
        <p:grpSpPr>
          <a:xfrm>
            <a:off x="2038349" y="5504140"/>
            <a:ext cx="8785226" cy="4846045"/>
            <a:chOff x="0" y="0"/>
            <a:chExt cx="8785226" cy="4846045"/>
          </a:xfrm>
        </p:grpSpPr>
        <p:sp>
          <p:nvSpPr>
            <p:cNvPr id="45" name="Shape 447">
              <a:extLst>
                <a:ext uri="{FF2B5EF4-FFF2-40B4-BE49-F238E27FC236}">
                  <a16:creationId xmlns:a16="http://schemas.microsoft.com/office/drawing/2014/main" id="{639B2379-B6EC-49B9-9127-A9F9530DE762}"/>
                </a:ext>
              </a:extLst>
            </p:cNvPr>
            <p:cNvSpPr/>
            <p:nvPr/>
          </p:nvSpPr>
          <p:spPr>
            <a:xfrm>
              <a:off x="0" y="0"/>
              <a:ext cx="695325" cy="695325"/>
            </a:xfrm>
            <a:prstGeom prst="ellipse">
              <a:avLst/>
            </a:prstGeom>
            <a:solidFill>
              <a:srgbClr val="3A76B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6" name="Shape 448">
              <a:extLst>
                <a:ext uri="{FF2B5EF4-FFF2-40B4-BE49-F238E27FC236}">
                  <a16:creationId xmlns:a16="http://schemas.microsoft.com/office/drawing/2014/main" id="{7BDBF45F-7B9C-4661-BA70-D5B1ADB6AA16}"/>
                </a:ext>
              </a:extLst>
            </p:cNvPr>
            <p:cNvSpPr/>
            <p:nvPr/>
          </p:nvSpPr>
          <p:spPr>
            <a:xfrm>
              <a:off x="0" y="91165"/>
              <a:ext cx="6858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 algn="ctr">
                <a:defRPr sz="1800" b="1">
                  <a:solidFill>
                    <a:srgbClr val="FEFCFF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7" name="Shape 449">
              <a:extLst>
                <a:ext uri="{FF2B5EF4-FFF2-40B4-BE49-F238E27FC236}">
                  <a16:creationId xmlns:a16="http://schemas.microsoft.com/office/drawing/2014/main" id="{E78D098B-3EBF-4DEC-B87A-7F94F5287E8A}"/>
                </a:ext>
              </a:extLst>
            </p:cNvPr>
            <p:cNvSpPr/>
            <p:nvPr/>
          </p:nvSpPr>
          <p:spPr>
            <a:xfrm>
              <a:off x="955675" y="1945809"/>
              <a:ext cx="7829551" cy="1962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/>
            </a:lstStyle>
            <a:p>
              <a:r>
                <a:rPr lang="en-US" sz="2800"/>
                <a:t>How index changes with different regions? And does lower index actually translate to less time to start a business? </a:t>
              </a:r>
              <a:endParaRPr sz="2800"/>
            </a:p>
          </p:txBody>
        </p:sp>
        <p:sp>
          <p:nvSpPr>
            <p:cNvPr id="48" name="Shape 451">
              <a:extLst>
                <a:ext uri="{FF2B5EF4-FFF2-40B4-BE49-F238E27FC236}">
                  <a16:creationId xmlns:a16="http://schemas.microsoft.com/office/drawing/2014/main" id="{9B7E939B-7924-490B-9F0E-CE9F7F13D2DB}"/>
                </a:ext>
              </a:extLst>
            </p:cNvPr>
            <p:cNvSpPr/>
            <p:nvPr/>
          </p:nvSpPr>
          <p:spPr>
            <a:xfrm>
              <a:off x="0" y="2003071"/>
              <a:ext cx="695325" cy="695326"/>
            </a:xfrm>
            <a:prstGeom prst="ellipse">
              <a:avLst/>
            </a:prstGeom>
            <a:solidFill>
              <a:srgbClr val="3A76B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9" name="Shape 452">
              <a:extLst>
                <a:ext uri="{FF2B5EF4-FFF2-40B4-BE49-F238E27FC236}">
                  <a16:creationId xmlns:a16="http://schemas.microsoft.com/office/drawing/2014/main" id="{9EE4DF4B-F960-430A-B139-680009A8ED81}"/>
                </a:ext>
              </a:extLst>
            </p:cNvPr>
            <p:cNvSpPr/>
            <p:nvPr/>
          </p:nvSpPr>
          <p:spPr>
            <a:xfrm>
              <a:off x="21999" y="2083238"/>
              <a:ext cx="6858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 algn="ctr">
                <a:defRPr sz="1800" b="1">
                  <a:solidFill>
                    <a:srgbClr val="FEFCFF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50" name="Shape 455">
              <a:extLst>
                <a:ext uri="{FF2B5EF4-FFF2-40B4-BE49-F238E27FC236}">
                  <a16:creationId xmlns:a16="http://schemas.microsoft.com/office/drawing/2014/main" id="{3ED22ECD-400B-4525-AB0E-F6A396C07259}"/>
                </a:ext>
              </a:extLst>
            </p:cNvPr>
            <p:cNvSpPr/>
            <p:nvPr/>
          </p:nvSpPr>
          <p:spPr>
            <a:xfrm>
              <a:off x="0" y="4150720"/>
              <a:ext cx="695325" cy="695325"/>
            </a:xfrm>
            <a:prstGeom prst="ellipse">
              <a:avLst/>
            </a:prstGeom>
            <a:solidFill>
              <a:srgbClr val="3A76B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1" name="Shape 456">
              <a:extLst>
                <a:ext uri="{FF2B5EF4-FFF2-40B4-BE49-F238E27FC236}">
                  <a16:creationId xmlns:a16="http://schemas.microsoft.com/office/drawing/2014/main" id="{F72DCB20-BE4A-4B76-ADB9-A38FD8AE37C9}"/>
                </a:ext>
              </a:extLst>
            </p:cNvPr>
            <p:cNvSpPr/>
            <p:nvPr/>
          </p:nvSpPr>
          <p:spPr>
            <a:xfrm>
              <a:off x="0" y="4230889"/>
              <a:ext cx="687389" cy="38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 algn="ctr">
                <a:defRPr sz="1800" b="1">
                  <a:solidFill>
                    <a:srgbClr val="FEFCFF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2" name="Group 470">
            <a:extLst>
              <a:ext uri="{FF2B5EF4-FFF2-40B4-BE49-F238E27FC236}">
                <a16:creationId xmlns:a16="http://schemas.microsoft.com/office/drawing/2014/main" id="{7BACCC5C-2DC3-40DD-B526-5D12FCFF610C}"/>
              </a:ext>
            </a:extLst>
          </p:cNvPr>
          <p:cNvGrpSpPr/>
          <p:nvPr/>
        </p:nvGrpSpPr>
        <p:grpSpPr>
          <a:xfrm>
            <a:off x="12320117" y="5504140"/>
            <a:ext cx="695325" cy="4923040"/>
            <a:chOff x="0" y="0"/>
            <a:chExt cx="695325" cy="4923040"/>
          </a:xfrm>
        </p:grpSpPr>
        <p:sp>
          <p:nvSpPr>
            <p:cNvPr id="54" name="Shape 460">
              <a:extLst>
                <a:ext uri="{FF2B5EF4-FFF2-40B4-BE49-F238E27FC236}">
                  <a16:creationId xmlns:a16="http://schemas.microsoft.com/office/drawing/2014/main" id="{8A613DA2-F3B7-4A92-BC5C-8A309F3BE860}"/>
                </a:ext>
              </a:extLst>
            </p:cNvPr>
            <p:cNvSpPr/>
            <p:nvPr/>
          </p:nvSpPr>
          <p:spPr>
            <a:xfrm>
              <a:off x="0" y="0"/>
              <a:ext cx="695325" cy="695325"/>
            </a:xfrm>
            <a:prstGeom prst="ellipse">
              <a:avLst/>
            </a:prstGeom>
            <a:solidFill>
              <a:srgbClr val="3A76B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5" name="Shape 461">
              <a:extLst>
                <a:ext uri="{FF2B5EF4-FFF2-40B4-BE49-F238E27FC236}">
                  <a16:creationId xmlns:a16="http://schemas.microsoft.com/office/drawing/2014/main" id="{D6D2168E-CD6A-4580-B557-F7E2CDDB00E4}"/>
                </a:ext>
              </a:extLst>
            </p:cNvPr>
            <p:cNvSpPr/>
            <p:nvPr/>
          </p:nvSpPr>
          <p:spPr>
            <a:xfrm>
              <a:off x="0" y="91165"/>
              <a:ext cx="6858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 algn="ctr">
                <a:defRPr sz="1800" b="1">
                  <a:solidFill>
                    <a:srgbClr val="FEFCFF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56" name="Shape 464">
              <a:extLst>
                <a:ext uri="{FF2B5EF4-FFF2-40B4-BE49-F238E27FC236}">
                  <a16:creationId xmlns:a16="http://schemas.microsoft.com/office/drawing/2014/main" id="{7BE6A846-2630-4ABC-9760-41258E13C623}"/>
                </a:ext>
              </a:extLst>
            </p:cNvPr>
            <p:cNvSpPr/>
            <p:nvPr/>
          </p:nvSpPr>
          <p:spPr>
            <a:xfrm>
              <a:off x="0" y="2080066"/>
              <a:ext cx="695325" cy="695326"/>
            </a:xfrm>
            <a:prstGeom prst="ellipse">
              <a:avLst/>
            </a:prstGeom>
            <a:solidFill>
              <a:srgbClr val="3A76B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7" name="Shape 465">
              <a:extLst>
                <a:ext uri="{FF2B5EF4-FFF2-40B4-BE49-F238E27FC236}">
                  <a16:creationId xmlns:a16="http://schemas.microsoft.com/office/drawing/2014/main" id="{B600F3FB-17DD-4659-A788-C15A3687F75F}"/>
                </a:ext>
              </a:extLst>
            </p:cNvPr>
            <p:cNvSpPr/>
            <p:nvPr/>
          </p:nvSpPr>
          <p:spPr>
            <a:xfrm>
              <a:off x="0" y="2171233"/>
              <a:ext cx="6858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 algn="ctr">
                <a:defRPr sz="1800" b="1">
                  <a:solidFill>
                    <a:srgbClr val="FEFCFF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58" name="Shape 468">
              <a:extLst>
                <a:ext uri="{FF2B5EF4-FFF2-40B4-BE49-F238E27FC236}">
                  <a16:creationId xmlns:a16="http://schemas.microsoft.com/office/drawing/2014/main" id="{7B92F5E1-99AF-4519-A397-95CB43795217}"/>
                </a:ext>
              </a:extLst>
            </p:cNvPr>
            <p:cNvSpPr/>
            <p:nvPr/>
          </p:nvSpPr>
          <p:spPr>
            <a:xfrm>
              <a:off x="0" y="4227715"/>
              <a:ext cx="695325" cy="695325"/>
            </a:xfrm>
            <a:prstGeom prst="ellipse">
              <a:avLst/>
            </a:prstGeom>
            <a:solidFill>
              <a:srgbClr val="3A76B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9" name="Shape 469">
              <a:extLst>
                <a:ext uri="{FF2B5EF4-FFF2-40B4-BE49-F238E27FC236}">
                  <a16:creationId xmlns:a16="http://schemas.microsoft.com/office/drawing/2014/main" id="{BC875F77-A8E1-4C41-AA91-40E5B38F4B32}"/>
                </a:ext>
              </a:extLst>
            </p:cNvPr>
            <p:cNvSpPr/>
            <p:nvPr/>
          </p:nvSpPr>
          <p:spPr>
            <a:xfrm>
              <a:off x="0" y="4296884"/>
              <a:ext cx="687388" cy="38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 algn="ctr">
                <a:defRPr sz="1800" b="1">
                  <a:solidFill>
                    <a:srgbClr val="FEFCFF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t>6</a:t>
              </a:r>
            </a:p>
          </p:txBody>
        </p:sp>
      </p:grpSp>
      <p:sp>
        <p:nvSpPr>
          <p:cNvPr id="14" name="Shape 449">
            <a:extLst>
              <a:ext uri="{FF2B5EF4-FFF2-40B4-BE49-F238E27FC236}">
                <a16:creationId xmlns:a16="http://schemas.microsoft.com/office/drawing/2014/main" id="{0BCAA940-B3A0-4288-A58A-E03506E96F40}"/>
              </a:ext>
            </a:extLst>
          </p:cNvPr>
          <p:cNvSpPr/>
          <p:nvPr/>
        </p:nvSpPr>
        <p:spPr>
          <a:xfrm>
            <a:off x="3044824" y="5479875"/>
            <a:ext cx="7829552" cy="1316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 algn="l"/>
          </a:lstStyle>
          <a:p>
            <a:r>
              <a:rPr lang="en-US" sz="2800"/>
              <a:t>How ease of business varies across different geographies?</a:t>
            </a:r>
            <a:endParaRPr sz="2800"/>
          </a:p>
        </p:txBody>
      </p:sp>
      <p:sp>
        <p:nvSpPr>
          <p:cNvPr id="23" name="Shape 449">
            <a:extLst>
              <a:ext uri="{FF2B5EF4-FFF2-40B4-BE49-F238E27FC236}">
                <a16:creationId xmlns:a16="http://schemas.microsoft.com/office/drawing/2014/main" id="{1C1C993A-3705-4F7B-8B0E-2DB5424B7A9A}"/>
              </a:ext>
            </a:extLst>
          </p:cNvPr>
          <p:cNvSpPr/>
          <p:nvPr/>
        </p:nvSpPr>
        <p:spPr>
          <a:xfrm>
            <a:off x="2983025" y="9556960"/>
            <a:ext cx="7829552" cy="1316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 algn="l"/>
          </a:lstStyle>
          <a:p>
            <a:r>
              <a:rPr lang="en-US" sz="2800"/>
              <a:t>How is ease business index distributed across different income groups? </a:t>
            </a:r>
            <a:endParaRPr sz="2800"/>
          </a:p>
        </p:txBody>
      </p:sp>
      <p:sp>
        <p:nvSpPr>
          <p:cNvPr id="31" name="Shape 449">
            <a:extLst>
              <a:ext uri="{FF2B5EF4-FFF2-40B4-BE49-F238E27FC236}">
                <a16:creationId xmlns:a16="http://schemas.microsoft.com/office/drawing/2014/main" id="{33DFA89B-A795-4264-8767-4E61352EB8B8}"/>
              </a:ext>
            </a:extLst>
          </p:cNvPr>
          <p:cNvSpPr/>
          <p:nvPr/>
        </p:nvSpPr>
        <p:spPr>
          <a:xfrm>
            <a:off x="13337251" y="5435878"/>
            <a:ext cx="7829552" cy="1316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 algn="l"/>
          </a:lstStyle>
          <a:p>
            <a:r>
              <a:rPr lang="en-US" sz="2800"/>
              <a:t>Does the cost of starting a business and the procedures affect the business-index?</a:t>
            </a:r>
            <a:endParaRPr sz="2800"/>
          </a:p>
        </p:txBody>
      </p:sp>
      <p:sp>
        <p:nvSpPr>
          <p:cNvPr id="33" name="Shape 449">
            <a:extLst>
              <a:ext uri="{FF2B5EF4-FFF2-40B4-BE49-F238E27FC236}">
                <a16:creationId xmlns:a16="http://schemas.microsoft.com/office/drawing/2014/main" id="{1D3831CC-A491-4F0E-BD85-458A2B6293DD}"/>
              </a:ext>
            </a:extLst>
          </p:cNvPr>
          <p:cNvSpPr/>
          <p:nvPr/>
        </p:nvSpPr>
        <p:spPr>
          <a:xfrm>
            <a:off x="13337251" y="7442308"/>
            <a:ext cx="7829552" cy="1316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 algn="l"/>
          </a:lstStyle>
          <a:p>
            <a:r>
              <a:rPr lang="en-US" sz="2800"/>
              <a:t>How ease of business varies across different geographies?</a:t>
            </a:r>
            <a:endParaRPr sz="2800"/>
          </a:p>
        </p:txBody>
      </p:sp>
      <p:sp>
        <p:nvSpPr>
          <p:cNvPr id="35" name="Shape 449">
            <a:extLst>
              <a:ext uri="{FF2B5EF4-FFF2-40B4-BE49-F238E27FC236}">
                <a16:creationId xmlns:a16="http://schemas.microsoft.com/office/drawing/2014/main" id="{EF2EC20A-F877-4385-8D63-746794FF7B60}"/>
              </a:ext>
            </a:extLst>
          </p:cNvPr>
          <p:cNvSpPr/>
          <p:nvPr/>
        </p:nvSpPr>
        <p:spPr>
          <a:xfrm>
            <a:off x="13337250" y="9556960"/>
            <a:ext cx="7829552" cy="1316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 algn="l"/>
          </a:lstStyle>
          <a:p>
            <a:r>
              <a:rPr lang="en-US" sz="2800"/>
              <a:t>How ease of business varies across different geographies?</a:t>
            </a:r>
            <a:endParaRPr sz="2800"/>
          </a:p>
        </p:txBody>
      </p:sp>
    </p:spTree>
    <p:extLst>
      <p:ext uri="{BB962C8B-B14F-4D97-AF65-F5344CB8AC3E}">
        <p14:creationId xmlns:p14="http://schemas.microsoft.com/office/powerpoint/2010/main" val="1689290515"/>
      </p:ext>
    </p:extLst>
  </p:cSld>
  <p:clrMapOvr>
    <a:masterClrMapping/>
  </p:clrMapOvr>
  <p:transition spd="med">
    <p:push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dvAuto="0"/>
      <p:bldP spid="12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Shape 2969"/>
          <p:cNvSpPr/>
          <p:nvPr/>
        </p:nvSpPr>
        <p:spPr>
          <a:xfrm>
            <a:off x="6844534" y="8020171"/>
            <a:ext cx="10798176" cy="1131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spAutoFit/>
          </a:bodyPr>
          <a:lstStyle/>
          <a:p>
            <a:pPr algn="l">
              <a:lnSpc>
                <a:spcPct val="70000"/>
              </a:lnSpc>
              <a:defRPr sz="15000" b="1">
                <a:solidFill>
                  <a:srgbClr val="282828"/>
                </a:solidFill>
                <a:latin typeface="+mn-lt"/>
                <a:ea typeface="+mn-ea"/>
                <a:cs typeface="+mn-cs"/>
                <a:sym typeface="Open Sans Semibold"/>
              </a:defRPr>
            </a:pPr>
            <a:r>
              <a:rPr lang="en-US" sz="9600"/>
              <a:t>Data Sources</a:t>
            </a:r>
          </a:p>
        </p:txBody>
      </p:sp>
      <p:grpSp>
        <p:nvGrpSpPr>
          <p:cNvPr id="2973" name="Group 2973"/>
          <p:cNvGrpSpPr/>
          <p:nvPr/>
        </p:nvGrpSpPr>
        <p:grpSpPr>
          <a:xfrm>
            <a:off x="2614612" y="-1"/>
            <a:ext cx="3673476" cy="9378952"/>
            <a:chOff x="0" y="0"/>
            <a:chExt cx="3673475" cy="9378950"/>
          </a:xfrm>
        </p:grpSpPr>
        <p:sp>
          <p:nvSpPr>
            <p:cNvPr id="2971" name="Shape 2971"/>
            <p:cNvSpPr/>
            <p:nvPr/>
          </p:nvSpPr>
          <p:spPr>
            <a:xfrm rot="5400000">
              <a:off x="-2852738" y="2852737"/>
              <a:ext cx="9378951" cy="3673476"/>
            </a:xfrm>
            <a:prstGeom prst="rect">
              <a:avLst/>
            </a:prstGeom>
            <a:solidFill>
              <a:srgbClr val="3A76B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972" name="Shape 2972"/>
            <p:cNvSpPr/>
            <p:nvPr/>
          </p:nvSpPr>
          <p:spPr>
            <a:xfrm>
              <a:off x="792162" y="6570662"/>
              <a:ext cx="2376488" cy="266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defRPr sz="15000" b="1">
                  <a:solidFill>
                    <a:srgbClr val="FEFCFF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t>01</a:t>
              </a:r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3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9B9A9C"/>
                </a:solidFill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grpSp>
        <p:nvGrpSpPr>
          <p:cNvPr id="524" name="Group 524"/>
          <p:cNvGrpSpPr/>
          <p:nvPr/>
        </p:nvGrpSpPr>
        <p:grpSpPr>
          <a:xfrm>
            <a:off x="2093915" y="1657236"/>
            <a:ext cx="10036175" cy="10036176"/>
            <a:chOff x="0" y="0"/>
            <a:chExt cx="10036175" cy="10036175"/>
          </a:xfrm>
        </p:grpSpPr>
        <p:sp>
          <p:nvSpPr>
            <p:cNvPr id="518" name="Shape 518"/>
            <p:cNvSpPr/>
            <p:nvPr/>
          </p:nvSpPr>
          <p:spPr>
            <a:xfrm>
              <a:off x="1252537" y="1257300"/>
              <a:ext cx="7548563" cy="7546975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0" y="0"/>
              <a:ext cx="10036175" cy="10036175"/>
            </a:xfrm>
            <a:prstGeom prst="ellipse">
              <a:avLst/>
            </a:prstGeom>
            <a:solidFill>
              <a:schemeClr val="bg1"/>
            </a:solidFill>
            <a:ln w="25400" cap="flat">
              <a:solidFill>
                <a:srgbClr val="ACAAAD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4733925" y="3340100"/>
              <a:ext cx="584201" cy="584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91" y="7336"/>
                  </a:moveTo>
                  <a:lnTo>
                    <a:pt x="7109" y="7336"/>
                  </a:lnTo>
                  <a:lnTo>
                    <a:pt x="7109" y="14491"/>
                  </a:lnTo>
                  <a:lnTo>
                    <a:pt x="14491" y="14491"/>
                  </a:lnTo>
                  <a:lnTo>
                    <a:pt x="14491" y="7336"/>
                  </a:lnTo>
                  <a:close/>
                  <a:moveTo>
                    <a:pt x="11955" y="12181"/>
                  </a:moveTo>
                  <a:lnTo>
                    <a:pt x="9645" y="12181"/>
                  </a:lnTo>
                  <a:lnTo>
                    <a:pt x="9645" y="9645"/>
                  </a:lnTo>
                  <a:lnTo>
                    <a:pt x="11955" y="9645"/>
                  </a:lnTo>
                  <a:lnTo>
                    <a:pt x="11955" y="12181"/>
                  </a:lnTo>
                  <a:close/>
                  <a:moveTo>
                    <a:pt x="21600" y="9645"/>
                  </a:moveTo>
                  <a:lnTo>
                    <a:pt x="21600" y="7336"/>
                  </a:lnTo>
                  <a:lnTo>
                    <a:pt x="19336" y="7336"/>
                  </a:lnTo>
                  <a:lnTo>
                    <a:pt x="19336" y="4845"/>
                  </a:lnTo>
                  <a:cubicBezTo>
                    <a:pt x="19336" y="3668"/>
                    <a:pt x="18158" y="2536"/>
                    <a:pt x="16800" y="2536"/>
                  </a:cubicBezTo>
                  <a:lnTo>
                    <a:pt x="14491" y="2536"/>
                  </a:lnTo>
                  <a:lnTo>
                    <a:pt x="14491" y="0"/>
                  </a:lnTo>
                  <a:lnTo>
                    <a:pt x="11955" y="0"/>
                  </a:lnTo>
                  <a:lnTo>
                    <a:pt x="11955" y="2536"/>
                  </a:lnTo>
                  <a:lnTo>
                    <a:pt x="9645" y="2536"/>
                  </a:lnTo>
                  <a:lnTo>
                    <a:pt x="9645" y="0"/>
                  </a:lnTo>
                  <a:lnTo>
                    <a:pt x="7109" y="0"/>
                  </a:lnTo>
                  <a:lnTo>
                    <a:pt x="7109" y="2536"/>
                  </a:lnTo>
                  <a:lnTo>
                    <a:pt x="4845" y="2536"/>
                  </a:lnTo>
                  <a:cubicBezTo>
                    <a:pt x="3442" y="2536"/>
                    <a:pt x="2309" y="3668"/>
                    <a:pt x="2309" y="4845"/>
                  </a:cubicBezTo>
                  <a:lnTo>
                    <a:pt x="2309" y="7336"/>
                  </a:lnTo>
                  <a:lnTo>
                    <a:pt x="0" y="7336"/>
                  </a:lnTo>
                  <a:lnTo>
                    <a:pt x="0" y="9645"/>
                  </a:lnTo>
                  <a:lnTo>
                    <a:pt x="2309" y="9645"/>
                  </a:lnTo>
                  <a:lnTo>
                    <a:pt x="2309" y="12181"/>
                  </a:lnTo>
                  <a:lnTo>
                    <a:pt x="0" y="12181"/>
                  </a:lnTo>
                  <a:lnTo>
                    <a:pt x="0" y="14491"/>
                  </a:lnTo>
                  <a:lnTo>
                    <a:pt x="2309" y="14491"/>
                  </a:lnTo>
                  <a:lnTo>
                    <a:pt x="2309" y="17026"/>
                  </a:lnTo>
                  <a:cubicBezTo>
                    <a:pt x="2309" y="18158"/>
                    <a:pt x="3442" y="19336"/>
                    <a:pt x="4845" y="19336"/>
                  </a:cubicBezTo>
                  <a:lnTo>
                    <a:pt x="7109" y="19336"/>
                  </a:lnTo>
                  <a:lnTo>
                    <a:pt x="7109" y="21600"/>
                  </a:lnTo>
                  <a:lnTo>
                    <a:pt x="9645" y="21600"/>
                  </a:lnTo>
                  <a:lnTo>
                    <a:pt x="9645" y="19336"/>
                  </a:lnTo>
                  <a:lnTo>
                    <a:pt x="11955" y="19336"/>
                  </a:lnTo>
                  <a:lnTo>
                    <a:pt x="11955" y="21600"/>
                  </a:lnTo>
                  <a:lnTo>
                    <a:pt x="14491" y="21600"/>
                  </a:lnTo>
                  <a:lnTo>
                    <a:pt x="14491" y="19336"/>
                  </a:lnTo>
                  <a:lnTo>
                    <a:pt x="16800" y="19336"/>
                  </a:lnTo>
                  <a:cubicBezTo>
                    <a:pt x="18158" y="19336"/>
                    <a:pt x="19336" y="18158"/>
                    <a:pt x="19336" y="17026"/>
                  </a:cubicBezTo>
                  <a:lnTo>
                    <a:pt x="19336" y="14491"/>
                  </a:lnTo>
                  <a:lnTo>
                    <a:pt x="21600" y="14491"/>
                  </a:lnTo>
                  <a:lnTo>
                    <a:pt x="21600" y="12181"/>
                  </a:lnTo>
                  <a:lnTo>
                    <a:pt x="19336" y="12181"/>
                  </a:lnTo>
                  <a:lnTo>
                    <a:pt x="19336" y="9645"/>
                  </a:lnTo>
                  <a:lnTo>
                    <a:pt x="21600" y="9645"/>
                  </a:lnTo>
                  <a:close/>
                  <a:moveTo>
                    <a:pt x="16800" y="17026"/>
                  </a:moveTo>
                  <a:lnTo>
                    <a:pt x="4845" y="17026"/>
                  </a:lnTo>
                  <a:lnTo>
                    <a:pt x="4845" y="4845"/>
                  </a:lnTo>
                  <a:lnTo>
                    <a:pt x="16800" y="4845"/>
                  </a:lnTo>
                  <a:lnTo>
                    <a:pt x="16800" y="17026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>
                  <a:solidFill>
                    <a:srgbClr val="74808C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540" name="Group 540"/>
          <p:cNvGrpSpPr/>
          <p:nvPr/>
        </p:nvGrpSpPr>
        <p:grpSpPr>
          <a:xfrm>
            <a:off x="10440988" y="3015727"/>
            <a:ext cx="11838214" cy="6887734"/>
            <a:chOff x="0" y="-102755"/>
            <a:chExt cx="11838213" cy="6887732"/>
          </a:xfrm>
        </p:grpSpPr>
        <p:grpSp>
          <p:nvGrpSpPr>
            <p:cNvPr id="529" name="Group 529"/>
            <p:cNvGrpSpPr/>
            <p:nvPr/>
          </p:nvGrpSpPr>
          <p:grpSpPr>
            <a:xfrm>
              <a:off x="0" y="-102755"/>
              <a:ext cx="7907337" cy="1317194"/>
              <a:chOff x="0" y="-102755"/>
              <a:chExt cx="7907336" cy="1317193"/>
            </a:xfrm>
          </p:grpSpPr>
          <p:sp>
            <p:nvSpPr>
              <p:cNvPr id="526" name="Shape 526"/>
              <p:cNvSpPr/>
              <p:nvPr/>
            </p:nvSpPr>
            <p:spPr>
              <a:xfrm>
                <a:off x="1849437" y="-102755"/>
                <a:ext cx="6057899" cy="9018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t">
                <a:spAutoFit/>
              </a:bodyPr>
              <a:lstStyle>
                <a:lvl1pPr>
                  <a:defRPr sz="4000" b="1">
                    <a:solidFill>
                      <a:srgbClr val="252D30"/>
                    </a:solidFill>
                    <a:latin typeface="+mn-lt"/>
                    <a:ea typeface="+mn-ea"/>
                    <a:cs typeface="+mn-cs"/>
                    <a:sym typeface="Open Sans Semibold"/>
                  </a:defRPr>
                </a:lvl1pPr>
              </a:lstStyle>
              <a:p>
                <a:r>
                  <a:rPr lang="en-US"/>
                  <a:t>Ease Business Index</a:t>
                </a:r>
                <a:endParaRPr/>
              </a:p>
            </p:txBody>
          </p:sp>
          <p:sp>
            <p:nvSpPr>
              <p:cNvPr id="527" name="Shape 527"/>
              <p:cNvSpPr/>
              <p:nvPr/>
            </p:nvSpPr>
            <p:spPr>
              <a:xfrm>
                <a:off x="9525" y="0"/>
                <a:ext cx="1214438" cy="1214438"/>
              </a:xfrm>
              <a:prstGeom prst="ellipse">
                <a:avLst/>
              </a:prstGeom>
              <a:solidFill>
                <a:srgbClr val="3A76B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 sz="1800">
                    <a:solidFill>
                      <a:srgbClr val="FEFC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528" name="Shape 528"/>
              <p:cNvSpPr/>
              <p:nvPr/>
            </p:nvSpPr>
            <p:spPr>
              <a:xfrm>
                <a:off x="0" y="196166"/>
                <a:ext cx="1223962" cy="622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t">
                <a:spAutoFit/>
              </a:bodyPr>
              <a:lstStyle>
                <a:lvl1pPr algn="ctr">
                  <a:defRPr sz="3200" b="1">
                    <a:solidFill>
                      <a:srgbClr val="FEFCFF"/>
                    </a:solidFill>
                    <a:latin typeface="+mn-lt"/>
                    <a:ea typeface="+mn-ea"/>
                    <a:cs typeface="+mn-cs"/>
                    <a:sym typeface="Open Sans Semibold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534" name="Group 534"/>
            <p:cNvGrpSpPr/>
            <p:nvPr/>
          </p:nvGrpSpPr>
          <p:grpSpPr>
            <a:xfrm>
              <a:off x="9525" y="1006308"/>
              <a:ext cx="11828688" cy="5778669"/>
              <a:chOff x="0" y="-4564225"/>
              <a:chExt cx="11828688" cy="5778664"/>
            </a:xfrm>
          </p:grpSpPr>
          <p:sp>
            <p:nvSpPr>
              <p:cNvPr id="530" name="Shape 530"/>
              <p:cNvSpPr/>
              <p:nvPr/>
            </p:nvSpPr>
            <p:spPr>
              <a:xfrm>
                <a:off x="1843312" y="-4564225"/>
                <a:ext cx="9985376" cy="6697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r>
                  <a:rPr lang="en-US" sz="2800"/>
                  <a:t>Downloaded from the World Bank on 5 December 2020</a:t>
                </a:r>
                <a:endParaRPr sz="2800"/>
              </a:p>
            </p:txBody>
          </p:sp>
          <p:sp>
            <p:nvSpPr>
              <p:cNvPr id="531" name="Shape 531"/>
              <p:cNvSpPr/>
              <p:nvPr/>
            </p:nvSpPr>
            <p:spPr>
              <a:xfrm>
                <a:off x="1751918" y="156294"/>
                <a:ext cx="6048375" cy="9018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t">
                <a:spAutoFit/>
              </a:bodyPr>
              <a:lstStyle>
                <a:lvl1pPr>
                  <a:defRPr sz="4000" b="1">
                    <a:solidFill>
                      <a:srgbClr val="252D30"/>
                    </a:solidFill>
                    <a:latin typeface="+mn-lt"/>
                    <a:ea typeface="+mn-ea"/>
                    <a:cs typeface="+mn-cs"/>
                    <a:sym typeface="Open Sans Semibold"/>
                  </a:defRPr>
                </a:lvl1pPr>
              </a:lstStyle>
              <a:p>
                <a:r>
                  <a:rPr lang="en-US"/>
                  <a:t>GDP per capita (PPP)</a:t>
                </a:r>
                <a:endParaRPr/>
              </a:p>
            </p:txBody>
          </p:sp>
          <p:sp>
            <p:nvSpPr>
              <p:cNvPr id="532" name="Shape 532"/>
              <p:cNvSpPr/>
              <p:nvPr/>
            </p:nvSpPr>
            <p:spPr>
              <a:xfrm>
                <a:off x="9525" y="0"/>
                <a:ext cx="1214438" cy="1214439"/>
              </a:xfrm>
              <a:prstGeom prst="ellipse">
                <a:avLst/>
              </a:prstGeom>
              <a:solidFill>
                <a:srgbClr val="54555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 sz="1800">
                    <a:solidFill>
                      <a:srgbClr val="FEFC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533" name="Shape 533"/>
              <p:cNvSpPr/>
              <p:nvPr/>
            </p:nvSpPr>
            <p:spPr>
              <a:xfrm>
                <a:off x="0" y="240165"/>
                <a:ext cx="1223962" cy="622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t">
                <a:spAutoFit/>
              </a:bodyPr>
              <a:lstStyle>
                <a:lvl1pPr algn="ctr">
                  <a:defRPr sz="3200" b="1">
                    <a:solidFill>
                      <a:srgbClr val="FEFCFF"/>
                    </a:solidFill>
                    <a:latin typeface="+mn-lt"/>
                    <a:ea typeface="+mn-ea"/>
                    <a:cs typeface="+mn-cs"/>
                    <a:sym typeface="Open Sans Semibold"/>
                  </a:defRPr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539" name="Group 539"/>
            <p:cNvGrpSpPr/>
            <p:nvPr/>
          </p:nvGrpSpPr>
          <p:grpSpPr>
            <a:xfrm>
              <a:off x="887412" y="2784475"/>
              <a:ext cx="8759824" cy="1216026"/>
              <a:chOff x="0" y="0"/>
              <a:chExt cx="8759824" cy="1216025"/>
            </a:xfrm>
          </p:grpSpPr>
          <p:sp>
            <p:nvSpPr>
              <p:cNvPr id="536" name="Shape 536"/>
              <p:cNvSpPr/>
              <p:nvPr/>
            </p:nvSpPr>
            <p:spPr>
              <a:xfrm>
                <a:off x="1811338" y="53192"/>
                <a:ext cx="6948486" cy="9018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t">
                <a:spAutoFit/>
              </a:bodyPr>
              <a:lstStyle>
                <a:lvl1pPr>
                  <a:defRPr sz="4000" b="1">
                    <a:solidFill>
                      <a:srgbClr val="252D30"/>
                    </a:solidFill>
                    <a:latin typeface="+mn-lt"/>
                    <a:ea typeface="+mn-ea"/>
                    <a:cs typeface="+mn-cs"/>
                    <a:sym typeface="Open Sans Semibold"/>
                  </a:defRPr>
                </a:lvl1pPr>
              </a:lstStyle>
              <a:p>
                <a:r>
                  <a:rPr lang="en-US"/>
                  <a:t>Ease Business Indicators</a:t>
                </a:r>
                <a:endParaRPr/>
              </a:p>
            </p:txBody>
          </p:sp>
          <p:sp>
            <p:nvSpPr>
              <p:cNvPr id="537" name="Shape 537"/>
              <p:cNvSpPr/>
              <p:nvPr/>
            </p:nvSpPr>
            <p:spPr>
              <a:xfrm>
                <a:off x="9525" y="0"/>
                <a:ext cx="1214439" cy="1216025"/>
              </a:xfrm>
              <a:prstGeom prst="ellipse">
                <a:avLst/>
              </a:prstGeom>
              <a:solidFill>
                <a:srgbClr val="9B999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 sz="1800">
                    <a:solidFill>
                      <a:srgbClr val="FEFC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538" name="Shape 538"/>
              <p:cNvSpPr/>
              <p:nvPr/>
            </p:nvSpPr>
            <p:spPr>
              <a:xfrm>
                <a:off x="0" y="196167"/>
                <a:ext cx="1223963" cy="622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t">
                <a:spAutoFit/>
              </a:bodyPr>
              <a:lstStyle>
                <a:lvl1pPr algn="ctr">
                  <a:defRPr sz="3200" b="1">
                    <a:solidFill>
                      <a:srgbClr val="FEFCFF"/>
                    </a:solidFill>
                    <a:latin typeface="+mn-lt"/>
                    <a:ea typeface="+mn-ea"/>
                    <a:cs typeface="+mn-cs"/>
                    <a:sym typeface="Open Sans Semibold"/>
                  </a:defRPr>
                </a:lvl1pPr>
              </a:lstStyle>
              <a:p>
                <a:r>
                  <a:t>2</a:t>
                </a:r>
              </a:p>
            </p:txBody>
          </p:sp>
        </p:grpSp>
      </p:grpSp>
      <p:sp>
        <p:nvSpPr>
          <p:cNvPr id="26" name="Shape 527">
            <a:extLst>
              <a:ext uri="{FF2B5EF4-FFF2-40B4-BE49-F238E27FC236}">
                <a16:creationId xmlns:a16="http://schemas.microsoft.com/office/drawing/2014/main" id="{54462089-976F-9647-BB4B-9649A998836E}"/>
              </a:ext>
            </a:extLst>
          </p:cNvPr>
          <p:cNvSpPr/>
          <p:nvPr/>
        </p:nvSpPr>
        <p:spPr>
          <a:xfrm>
            <a:off x="8738506" y="10578622"/>
            <a:ext cx="1214438" cy="1214439"/>
          </a:xfrm>
          <a:prstGeom prst="ellipse">
            <a:avLst/>
          </a:prstGeom>
          <a:solidFill>
            <a:srgbClr val="3A76B4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defRPr sz="1800">
                <a:solidFill>
                  <a:srgbClr val="FEFC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7" name="Shape 533">
            <a:extLst>
              <a:ext uri="{FF2B5EF4-FFF2-40B4-BE49-F238E27FC236}">
                <a16:creationId xmlns:a16="http://schemas.microsoft.com/office/drawing/2014/main" id="{7BEA677F-3791-AE46-B434-F28840009D0B}"/>
              </a:ext>
            </a:extLst>
          </p:cNvPr>
          <p:cNvSpPr/>
          <p:nvPr/>
        </p:nvSpPr>
        <p:spPr>
          <a:xfrm>
            <a:off x="8738506" y="10755312"/>
            <a:ext cx="1223962" cy="7368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spAutoFit/>
          </a:bodyPr>
          <a:lstStyle>
            <a:lvl1pPr algn="ctr">
              <a:defRPr sz="3200" b="1">
                <a:solidFill>
                  <a:srgbClr val="FEFCFF"/>
                </a:solidFill>
                <a:latin typeface="+mn-lt"/>
                <a:ea typeface="+mn-ea"/>
                <a:cs typeface="+mn-cs"/>
                <a:sym typeface="Open Sans Semibold"/>
              </a:defRPr>
            </a:lvl1pPr>
          </a:lstStyle>
          <a:p>
            <a:r>
              <a:rPr lang="en-US"/>
              <a:t>4</a:t>
            </a:r>
            <a:endParaRPr/>
          </a:p>
        </p:txBody>
      </p:sp>
      <p:sp>
        <p:nvSpPr>
          <p:cNvPr id="28" name="Shape 530">
            <a:extLst>
              <a:ext uri="{FF2B5EF4-FFF2-40B4-BE49-F238E27FC236}">
                <a16:creationId xmlns:a16="http://schemas.microsoft.com/office/drawing/2014/main" id="{A08EB03B-9F02-1A42-A45F-699E20B588D7}"/>
              </a:ext>
            </a:extLst>
          </p:cNvPr>
          <p:cNvSpPr/>
          <p:nvPr/>
        </p:nvSpPr>
        <p:spPr>
          <a:xfrm>
            <a:off x="13139738" y="6963038"/>
            <a:ext cx="9985377" cy="66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r>
              <a:rPr lang="en-US" sz="2800"/>
              <a:t>Downloaded from the World Bank on 5 December 2020</a:t>
            </a:r>
            <a:endParaRPr sz="2800"/>
          </a:p>
        </p:txBody>
      </p:sp>
      <p:sp>
        <p:nvSpPr>
          <p:cNvPr id="29" name="Shape 530">
            <a:extLst>
              <a:ext uri="{FF2B5EF4-FFF2-40B4-BE49-F238E27FC236}">
                <a16:creationId xmlns:a16="http://schemas.microsoft.com/office/drawing/2014/main" id="{14AB718B-0514-F945-9415-1C65342B73B5}"/>
              </a:ext>
            </a:extLst>
          </p:cNvPr>
          <p:cNvSpPr/>
          <p:nvPr/>
        </p:nvSpPr>
        <p:spPr>
          <a:xfrm>
            <a:off x="12253457" y="9903461"/>
            <a:ext cx="9985377" cy="66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r>
              <a:rPr lang="en-US" sz="2800">
                <a:hlinkClick r:id="rId2"/>
              </a:rPr>
              <a:t>API from World Bank</a:t>
            </a:r>
            <a:endParaRPr sz="2800"/>
          </a:p>
        </p:txBody>
      </p:sp>
      <p:sp>
        <p:nvSpPr>
          <p:cNvPr id="30" name="Shape 531">
            <a:extLst>
              <a:ext uri="{FF2B5EF4-FFF2-40B4-BE49-F238E27FC236}">
                <a16:creationId xmlns:a16="http://schemas.microsoft.com/office/drawing/2014/main" id="{B53BB413-C26D-004A-89F0-1D9F0CBA4645}"/>
              </a:ext>
            </a:extLst>
          </p:cNvPr>
          <p:cNvSpPr/>
          <p:nvPr/>
        </p:nvSpPr>
        <p:spPr>
          <a:xfrm>
            <a:off x="10481583" y="10763175"/>
            <a:ext cx="6048376" cy="901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spAutoFit/>
          </a:bodyPr>
          <a:lstStyle>
            <a:lvl1pPr>
              <a:defRPr sz="4000" b="1">
                <a:solidFill>
                  <a:srgbClr val="252D30"/>
                </a:solidFill>
                <a:latin typeface="+mn-lt"/>
                <a:ea typeface="+mn-ea"/>
                <a:cs typeface="+mn-cs"/>
                <a:sym typeface="Open Sans Semibold"/>
              </a:defRPr>
            </a:lvl1pPr>
          </a:lstStyle>
          <a:p>
            <a:r>
              <a:rPr lang="en-US"/>
              <a:t>Countries</a:t>
            </a:r>
            <a:endParaRPr/>
          </a:p>
        </p:txBody>
      </p:sp>
      <p:sp>
        <p:nvSpPr>
          <p:cNvPr id="31" name="Shape 530">
            <a:extLst>
              <a:ext uri="{FF2B5EF4-FFF2-40B4-BE49-F238E27FC236}">
                <a16:creationId xmlns:a16="http://schemas.microsoft.com/office/drawing/2014/main" id="{060F5ECD-C11A-7F41-9E62-A1BACFB066AC}"/>
              </a:ext>
            </a:extLst>
          </p:cNvPr>
          <p:cNvSpPr/>
          <p:nvPr/>
        </p:nvSpPr>
        <p:spPr>
          <a:xfrm>
            <a:off x="10321924" y="11654036"/>
            <a:ext cx="9985377" cy="66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r>
              <a:rPr lang="en-US" sz="2800">
                <a:hlinkClick r:id="rId2"/>
              </a:rPr>
              <a:t>API from World Bank</a:t>
            </a:r>
            <a:endParaRPr sz="2800"/>
          </a:p>
        </p:txBody>
      </p:sp>
      <p:pic>
        <p:nvPicPr>
          <p:cNvPr id="2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C2F3BEFD-FC61-46C6-BB80-9A8941721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183" y="3380630"/>
            <a:ext cx="6608415" cy="6575285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" grpId="0" animBg="1" advAuto="0"/>
      <p:bldP spid="540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15A931B5-FCC4-4FE9-8287-F64C038D20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39599" y="6705599"/>
            <a:ext cx="7495309" cy="749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109F96-24F9-4BFF-9C5F-AC2A2EBC8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100" y="1352550"/>
            <a:ext cx="12877800" cy="1101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226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Shape 2969"/>
          <p:cNvSpPr/>
          <p:nvPr/>
        </p:nvSpPr>
        <p:spPr>
          <a:xfrm>
            <a:off x="6727470" y="8117724"/>
            <a:ext cx="10798176" cy="1131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spAutoFit/>
          </a:bodyPr>
          <a:lstStyle/>
          <a:p>
            <a:pPr algn="l">
              <a:lnSpc>
                <a:spcPct val="70000"/>
              </a:lnSpc>
              <a:defRPr sz="15000" b="1">
                <a:solidFill>
                  <a:srgbClr val="282828"/>
                </a:solidFill>
                <a:latin typeface="+mn-lt"/>
                <a:ea typeface="+mn-ea"/>
                <a:cs typeface="+mn-cs"/>
                <a:sym typeface="Open Sans Semibold"/>
              </a:defRPr>
            </a:pPr>
            <a:r>
              <a:rPr lang="en-US" sz="9600"/>
              <a:t>Data Cleaning</a:t>
            </a:r>
          </a:p>
        </p:txBody>
      </p:sp>
      <p:grpSp>
        <p:nvGrpSpPr>
          <p:cNvPr id="2973" name="Group 2973"/>
          <p:cNvGrpSpPr/>
          <p:nvPr/>
        </p:nvGrpSpPr>
        <p:grpSpPr>
          <a:xfrm>
            <a:off x="2614612" y="-2"/>
            <a:ext cx="3673477" cy="9741084"/>
            <a:chOff x="0" y="-1"/>
            <a:chExt cx="3673476" cy="9741082"/>
          </a:xfrm>
        </p:grpSpPr>
        <p:sp>
          <p:nvSpPr>
            <p:cNvPr id="2971" name="Shape 2971"/>
            <p:cNvSpPr/>
            <p:nvPr/>
          </p:nvSpPr>
          <p:spPr>
            <a:xfrm rot="5400000">
              <a:off x="-2852738" y="2852737"/>
              <a:ext cx="9378951" cy="3673476"/>
            </a:xfrm>
            <a:prstGeom prst="rect">
              <a:avLst/>
            </a:prstGeom>
            <a:solidFill>
              <a:srgbClr val="3A76B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972" name="Shape 2972"/>
            <p:cNvSpPr/>
            <p:nvPr/>
          </p:nvSpPr>
          <p:spPr>
            <a:xfrm>
              <a:off x="792162" y="6570662"/>
              <a:ext cx="2376488" cy="31704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defRPr sz="15000" b="1">
                  <a:solidFill>
                    <a:srgbClr val="FEFCFF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t>0</a:t>
              </a:r>
              <a:r>
                <a:rPr lang="en-US"/>
                <a:t>2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68277074"/>
      </p:ext>
    </p:extLst>
  </p:cSld>
  <p:clrMapOvr>
    <a:masterClrMapping/>
  </p:clrMapOvr>
  <p:transition spd="med">
    <p:push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3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167565-827A-4794-8180-8F2227924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953" y="7431848"/>
            <a:ext cx="15724675" cy="6266420"/>
          </a:xfrm>
          <a:prstGeom prst="rect">
            <a:avLst/>
          </a:prstGeom>
        </p:spPr>
      </p:pic>
      <p:sp>
        <p:nvSpPr>
          <p:cNvPr id="987" name="Shape 9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9B9A9C"/>
                </a:solidFill>
              </a:defRPr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grpSp>
        <p:nvGrpSpPr>
          <p:cNvPr id="991" name="Group 991"/>
          <p:cNvGrpSpPr/>
          <p:nvPr/>
        </p:nvGrpSpPr>
        <p:grpSpPr>
          <a:xfrm>
            <a:off x="1719262" y="6645146"/>
            <a:ext cx="4826002" cy="3097370"/>
            <a:chOff x="0" y="0"/>
            <a:chExt cx="4826000" cy="3097369"/>
          </a:xfrm>
        </p:grpSpPr>
        <p:sp>
          <p:nvSpPr>
            <p:cNvPr id="988" name="Shape 988"/>
            <p:cNvSpPr/>
            <p:nvPr/>
          </p:nvSpPr>
          <p:spPr>
            <a:xfrm>
              <a:off x="0" y="1544638"/>
              <a:ext cx="4826000" cy="15527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/>
              <a:r>
                <a:rPr lang="hu-HU" dirty="0"/>
                <a:t>Deduplicatation / empty year columns before pivoting</a:t>
              </a:r>
              <a:endParaRPr lang="en-US" dirty="0"/>
            </a:p>
            <a:p>
              <a:pPr algn="l"/>
              <a:endParaRPr dirty="0"/>
            </a:p>
          </p:txBody>
        </p:sp>
        <p:sp>
          <p:nvSpPr>
            <p:cNvPr id="989" name="Shape 989"/>
            <p:cNvSpPr/>
            <p:nvPr/>
          </p:nvSpPr>
          <p:spPr>
            <a:xfrm>
              <a:off x="98424" y="0"/>
              <a:ext cx="4168043" cy="17166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defRPr sz="4000" b="1">
                  <a:solidFill>
                    <a:srgbClr val="252D30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pPr algn="l"/>
              <a:r>
                <a:rPr lang="hu-HU" sz="3600" dirty="0">
                  <a:ea typeface="+mn-lt"/>
                  <a:cs typeface="+mn-lt"/>
                </a:rPr>
                <a:t>Column filter</a:t>
              </a:r>
              <a:endParaRPr lang="en-US" sz="3600" b="0" dirty="0">
                <a:ea typeface="+mn-lt"/>
                <a:cs typeface="+mn-lt"/>
              </a:endParaRPr>
            </a:p>
            <a:p>
              <a:endParaRPr dirty="0"/>
            </a:p>
          </p:txBody>
        </p:sp>
        <p:sp>
          <p:nvSpPr>
            <p:cNvPr id="990" name="Shape 990"/>
            <p:cNvSpPr/>
            <p:nvPr/>
          </p:nvSpPr>
          <p:spPr>
            <a:xfrm>
              <a:off x="98424" y="1027113"/>
              <a:ext cx="4727576" cy="246063"/>
            </a:xfrm>
            <a:prstGeom prst="rect">
              <a:avLst/>
            </a:prstGeom>
            <a:solidFill>
              <a:srgbClr val="BDBEBD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995" name="Group 995"/>
          <p:cNvGrpSpPr/>
          <p:nvPr/>
        </p:nvGrpSpPr>
        <p:grpSpPr>
          <a:xfrm>
            <a:off x="7059612" y="5503866"/>
            <a:ext cx="4826002" cy="3557583"/>
            <a:chOff x="0" y="0"/>
            <a:chExt cx="4826000" cy="4113029"/>
          </a:xfrm>
        </p:grpSpPr>
        <p:sp>
          <p:nvSpPr>
            <p:cNvPr id="992" name="Shape 992"/>
            <p:cNvSpPr/>
            <p:nvPr/>
          </p:nvSpPr>
          <p:spPr>
            <a:xfrm>
              <a:off x="0" y="1544637"/>
              <a:ext cx="4826000" cy="2568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/>
              <a:r>
                <a:rPr lang="hu-HU" dirty="0"/>
                <a:t>Aggregate  observations / NULL values for main variable / Possibly wrong data (have 0 value for a scale 1-10)</a:t>
              </a:r>
              <a:endParaRPr lang="en-US" dirty="0"/>
            </a:p>
            <a:p>
              <a:pPr algn="l"/>
              <a:endParaRPr dirty="0"/>
            </a:p>
          </p:txBody>
        </p:sp>
        <p:sp>
          <p:nvSpPr>
            <p:cNvPr id="993" name="Shape 993"/>
            <p:cNvSpPr/>
            <p:nvPr/>
          </p:nvSpPr>
          <p:spPr>
            <a:xfrm>
              <a:off x="98424" y="0"/>
              <a:ext cx="3816351" cy="16357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defRPr sz="4000" b="1">
                  <a:solidFill>
                    <a:srgbClr val="252D30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pPr algn="l"/>
              <a:r>
                <a:rPr lang="hu-HU" sz="3600" dirty="0">
                  <a:ea typeface="+mn-lt"/>
                  <a:cs typeface="+mn-lt"/>
                </a:rPr>
                <a:t>Row filter</a:t>
              </a:r>
              <a:endParaRPr lang="en-US" sz="3600" b="0" dirty="0">
                <a:ea typeface="+mn-lt"/>
                <a:cs typeface="+mn-lt"/>
              </a:endParaRPr>
            </a:p>
            <a:p>
              <a:pPr algn="l"/>
              <a:endParaRPr sz="3600" dirty="0"/>
            </a:p>
          </p:txBody>
        </p:sp>
        <p:sp>
          <p:nvSpPr>
            <p:cNvPr id="994" name="Shape 994"/>
            <p:cNvSpPr/>
            <p:nvPr/>
          </p:nvSpPr>
          <p:spPr>
            <a:xfrm>
              <a:off x="98424" y="1027112"/>
              <a:ext cx="4727576" cy="246063"/>
            </a:xfrm>
            <a:prstGeom prst="rect">
              <a:avLst/>
            </a:prstGeom>
            <a:solidFill>
              <a:srgbClr val="9B999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999" name="Group 999"/>
          <p:cNvGrpSpPr/>
          <p:nvPr/>
        </p:nvGrpSpPr>
        <p:grpSpPr>
          <a:xfrm>
            <a:off x="12399962" y="3566327"/>
            <a:ext cx="5578964" cy="3248268"/>
            <a:chOff x="0" y="-658732"/>
            <a:chExt cx="5578962" cy="3248268"/>
          </a:xfrm>
        </p:grpSpPr>
        <p:sp>
          <p:nvSpPr>
            <p:cNvPr id="996" name="Shape 996"/>
            <p:cNvSpPr/>
            <p:nvPr/>
          </p:nvSpPr>
          <p:spPr>
            <a:xfrm>
              <a:off x="0" y="1544637"/>
              <a:ext cx="4826000" cy="1044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rPr lang="en-US" dirty="0"/>
                <a:t>Unify column naming, and re-order columns arrangement</a:t>
              </a:r>
            </a:p>
          </p:txBody>
        </p:sp>
        <p:sp>
          <p:nvSpPr>
            <p:cNvPr id="997" name="Shape 997"/>
            <p:cNvSpPr/>
            <p:nvPr/>
          </p:nvSpPr>
          <p:spPr>
            <a:xfrm>
              <a:off x="92197" y="-658732"/>
              <a:ext cx="5486765" cy="2333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defRPr sz="4000" b="1">
                  <a:solidFill>
                    <a:srgbClr val="252D30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pPr algn="l"/>
              <a:r>
                <a:rPr lang="hu-HU" sz="3400" dirty="0">
                  <a:ea typeface="+mn-lt"/>
                  <a:cs typeface="+mn-lt"/>
                </a:rPr>
                <a:t>Column rename &amp; resorter</a:t>
              </a:r>
              <a:endParaRPr lang="en-US" sz="3400" b="0" dirty="0">
                <a:ea typeface="+mn-lt"/>
                <a:cs typeface="+mn-lt"/>
              </a:endParaRPr>
            </a:p>
            <a:p>
              <a:pPr algn="l"/>
              <a:endParaRPr sz="3400" dirty="0"/>
            </a:p>
          </p:txBody>
        </p:sp>
        <p:sp>
          <p:nvSpPr>
            <p:cNvPr id="998" name="Shape 998"/>
            <p:cNvSpPr/>
            <p:nvPr/>
          </p:nvSpPr>
          <p:spPr>
            <a:xfrm>
              <a:off x="98424" y="1027112"/>
              <a:ext cx="4727576" cy="246063"/>
            </a:xfrm>
            <a:prstGeom prst="rect">
              <a:avLst/>
            </a:prstGeom>
            <a:solidFill>
              <a:srgbClr val="54555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1003" name="Group 1003"/>
          <p:cNvGrpSpPr/>
          <p:nvPr/>
        </p:nvGrpSpPr>
        <p:grpSpPr>
          <a:xfrm>
            <a:off x="17740312" y="2894493"/>
            <a:ext cx="4826002" cy="3605200"/>
            <a:chOff x="0" y="0"/>
            <a:chExt cx="4826000" cy="3605199"/>
          </a:xfrm>
        </p:grpSpPr>
        <p:sp>
          <p:nvSpPr>
            <p:cNvPr id="1000" name="Shape 1000"/>
            <p:cNvSpPr/>
            <p:nvPr/>
          </p:nvSpPr>
          <p:spPr>
            <a:xfrm>
              <a:off x="0" y="1544637"/>
              <a:ext cx="4592148" cy="20605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/>
              <a:r>
                <a:rPr lang="hu-HU" dirty="0"/>
                <a:t>String to number conversion / number formatter / string replacer to change country names </a:t>
              </a:r>
              <a:endParaRPr lang="en-US" dirty="0"/>
            </a:p>
            <a:p>
              <a:pPr algn="l"/>
              <a:endParaRPr dirty="0"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98424" y="0"/>
              <a:ext cx="3816351" cy="8047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defRPr sz="4000" b="1">
                  <a:solidFill>
                    <a:srgbClr val="252D30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rPr lang="en-US" sz="3600"/>
                <a:t>Formatting</a:t>
              </a:r>
            </a:p>
          </p:txBody>
        </p:sp>
        <p:sp>
          <p:nvSpPr>
            <p:cNvPr id="1002" name="Shape 1002"/>
            <p:cNvSpPr/>
            <p:nvPr/>
          </p:nvSpPr>
          <p:spPr>
            <a:xfrm>
              <a:off x="98421" y="1027501"/>
              <a:ext cx="4727579" cy="245635"/>
            </a:xfrm>
            <a:prstGeom prst="rect">
              <a:avLst/>
            </a:prstGeom>
            <a:solidFill>
              <a:srgbClr val="3A76B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2" name="Shape 2736">
            <a:extLst>
              <a:ext uri="{FF2B5EF4-FFF2-40B4-BE49-F238E27FC236}">
                <a16:creationId xmlns:a16="http://schemas.microsoft.com/office/drawing/2014/main" id="{B2540459-F11F-4FB8-8219-E487323EE32E}"/>
              </a:ext>
            </a:extLst>
          </p:cNvPr>
          <p:cNvSpPr/>
          <p:nvPr/>
        </p:nvSpPr>
        <p:spPr>
          <a:xfrm>
            <a:off x="1882207" y="1448045"/>
            <a:ext cx="13720044" cy="14920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spAutoFit/>
          </a:bodyPr>
          <a:lstStyle>
            <a:lvl1pPr>
              <a:defRPr sz="10000" b="1">
                <a:solidFill>
                  <a:srgbClr val="252D30"/>
                </a:solidFill>
                <a:latin typeface="+mn-lt"/>
                <a:ea typeface="+mn-ea"/>
                <a:cs typeface="+mn-cs"/>
                <a:sym typeface="Open Sans Semibold"/>
              </a:defRPr>
            </a:lvl1pPr>
          </a:lstStyle>
          <a:p>
            <a:r>
              <a:rPr lang="en-US" sz="7000"/>
              <a:t>Cleaning &amp; Transformation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" grpId="0" animBg="1" advAuto="0"/>
      <p:bldP spid="995" grpId="0" animBg="1" advAuto="0"/>
      <p:bldP spid="999" grpId="0" animBg="1" advAuto="0"/>
      <p:bldP spid="1003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736">
            <a:extLst>
              <a:ext uri="{FF2B5EF4-FFF2-40B4-BE49-F238E27FC236}">
                <a16:creationId xmlns:a16="http://schemas.microsoft.com/office/drawing/2014/main" id="{09906208-7386-455D-A95B-7B4D3F496322}"/>
              </a:ext>
            </a:extLst>
          </p:cNvPr>
          <p:cNvSpPr/>
          <p:nvPr/>
        </p:nvSpPr>
        <p:spPr>
          <a:xfrm>
            <a:off x="2365626" y="1906020"/>
            <a:ext cx="8853490" cy="15205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spAutoFit/>
          </a:bodyPr>
          <a:lstStyle>
            <a:lvl1pPr>
              <a:defRPr sz="10000" b="1">
                <a:solidFill>
                  <a:srgbClr val="252D30"/>
                </a:solidFill>
                <a:latin typeface="+mn-lt"/>
                <a:ea typeface="+mn-ea"/>
                <a:cs typeface="+mn-cs"/>
                <a:sym typeface="Open Sans Semibold"/>
              </a:defRPr>
            </a:lvl1pPr>
          </a:lstStyle>
          <a:p>
            <a:r>
              <a:rPr lang="en-US" sz="7000"/>
              <a:t>ER Diagram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52A557-B452-43B3-8001-9D90BDB45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825" y="601112"/>
            <a:ext cx="14125856" cy="1251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1973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9B999C"/>
      </a:lt1>
      <a:dk2>
        <a:srgbClr val="A7A7A7"/>
      </a:dk2>
      <a:lt2>
        <a:srgbClr val="535353"/>
      </a:lt2>
      <a:accent1>
        <a:srgbClr val="F74B52"/>
      </a:accent1>
      <a:accent2>
        <a:srgbClr val="D0CDD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White">
      <a:majorFont>
        <a:latin typeface="Open Sans Semibold"/>
        <a:ea typeface="Open Sans Semibold"/>
        <a:cs typeface="Open Sans Semibold"/>
      </a:majorFont>
      <a:minorFont>
        <a:latin typeface="Open Sans Semibold"/>
        <a:ea typeface="Open Sans Semibold"/>
        <a:cs typeface="Open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EFC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just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9B999C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just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9B999C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White">
  <a:themeElements>
    <a:clrScheme name="Base color 01">
      <a:dk1>
        <a:srgbClr val="141719"/>
      </a:dk1>
      <a:lt1>
        <a:srgbClr val="FEFFFF"/>
      </a:lt1>
      <a:dk2>
        <a:srgbClr val="7F919F"/>
      </a:dk2>
      <a:lt2>
        <a:srgbClr val="E6EDF1"/>
      </a:lt2>
      <a:accent1>
        <a:srgbClr val="425EDC"/>
      </a:accent1>
      <a:accent2>
        <a:srgbClr val="5884DA"/>
      </a:accent2>
      <a:accent3>
        <a:srgbClr val="66A2DF"/>
      </a:accent3>
      <a:accent4>
        <a:srgbClr val="74B9D3"/>
      </a:accent4>
      <a:accent5>
        <a:srgbClr val="86D1BE"/>
      </a:accent5>
      <a:accent6>
        <a:srgbClr val="7AF1A0"/>
      </a:accent6>
      <a:hlink>
        <a:srgbClr val="66A2DF"/>
      </a:hlink>
      <a:folHlink>
        <a:srgbClr val="74B9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74B52"/>
      </a:accent1>
      <a:accent2>
        <a:srgbClr val="D0CDD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White">
      <a:majorFont>
        <a:latin typeface="Open Sans Semibold"/>
        <a:ea typeface="Open Sans Semibold"/>
        <a:cs typeface="Open Sans Semibold"/>
      </a:majorFont>
      <a:minorFont>
        <a:latin typeface="Open Sans Semibold"/>
        <a:ea typeface="Open Sans Semibold"/>
        <a:cs typeface="Open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EFC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just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9B999C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just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9B999C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386</Words>
  <Application>Microsoft Office PowerPoint</Application>
  <PresentationFormat>Custom</PresentationFormat>
  <Paragraphs>75</Paragraphs>
  <Slides>14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Helvetica</vt:lpstr>
      <vt:lpstr>Helvetica Neue</vt:lpstr>
      <vt:lpstr>Open Sans</vt:lpstr>
      <vt:lpstr>Open Sans Semibold</vt:lpstr>
      <vt:lpstr>Open Sans Semibold</vt:lpstr>
      <vt:lpstr>White</vt:lpstr>
      <vt:lpstr>1_White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Karola Takács</cp:lastModifiedBy>
  <cp:revision>4</cp:revision>
  <dcterms:modified xsi:type="dcterms:W3CDTF">2020-12-12T14:53:04Z</dcterms:modified>
</cp:coreProperties>
</file>