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2" r:id="rId3"/>
    <p:sldId id="329" r:id="rId4"/>
    <p:sldId id="347" r:id="rId5"/>
    <p:sldId id="348" r:id="rId6"/>
    <p:sldId id="354" r:id="rId7"/>
    <p:sldId id="355" r:id="rId8"/>
    <p:sldId id="356" r:id="rId9"/>
    <p:sldId id="357" r:id="rId10"/>
    <p:sldId id="359" r:id="rId11"/>
    <p:sldId id="360" r:id="rId12"/>
    <p:sldId id="3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38CC"/>
    <a:srgbClr val="FFFF61"/>
    <a:srgbClr val="FFFF4B"/>
    <a:srgbClr val="B855D3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84919" autoAdjust="0"/>
  </p:normalViewPr>
  <p:slideViewPr>
    <p:cSldViewPr snapToGrid="0">
      <p:cViewPr varScale="1">
        <p:scale>
          <a:sx n="59" d="100"/>
          <a:sy n="59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86D67-DED5-463C-A87E-F10159DD4FD0}" type="datetimeFigureOut">
              <a:rPr lang="en-US" smtClean="0"/>
              <a:t>21/09/2016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5BA32-FC44-4C07-9494-36ED1D52F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17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0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5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https://www.tutorialspoint.com/cprogramming/c_data_types.htm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BA32-FC44-4C07-9494-36ED1D52FC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21/09/2016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1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21/09/2016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1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21/09/2016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9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21/09/2016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2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21/09/2016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21/09/2016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8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21/09/2016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21/09/2016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89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21/09/2016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21/09/2016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12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3F60-CD96-4132-A423-495248B2D761}" type="datetimeFigureOut">
              <a:rPr lang="en-US" smtClean="0"/>
              <a:t>21/09/2016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9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6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3F60-CD96-4132-A423-495248B2D761}" type="datetimeFigureOut">
              <a:rPr lang="en-US" smtClean="0"/>
              <a:t>21/09/2016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15A4-14EA-459B-8AEA-2503DEF2D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17" y="275319"/>
            <a:ext cx="2018887" cy="2018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75822" y="4719710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Pertemuan </a:t>
            </a:r>
            <a:r>
              <a:rPr lang="en-US" sz="6000" dirty="0" err="1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ke</a:t>
            </a:r>
            <a:r>
              <a:rPr lang="en-US" sz="6000" dirty="0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- 2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Mata </a:t>
            </a:r>
            <a:r>
              <a:rPr lang="en-US" sz="3600" dirty="0" err="1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Kuliah</a:t>
            </a:r>
            <a:r>
              <a:rPr lang="en-US" sz="3600" dirty="0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: </a:t>
            </a:r>
            <a:r>
              <a:rPr lang="en-US" sz="3600" dirty="0" err="1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Pemrograman</a:t>
            </a:r>
            <a:endParaRPr lang="en-US" sz="3600" dirty="0">
              <a:solidFill>
                <a:srgbClr val="002060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9347" y="275319"/>
            <a:ext cx="7976382" cy="213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dirty="0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Welcome to 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Laboratorium</a:t>
            </a:r>
            <a:r>
              <a:rPr lang="en-US" sz="3600" dirty="0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Dasar</a:t>
            </a:r>
            <a:r>
              <a:rPr lang="en-US" sz="3600" dirty="0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	</a:t>
            </a:r>
            <a:r>
              <a:rPr lang="en-US" sz="3600" dirty="0" err="1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Fakultas</a:t>
            </a:r>
            <a:r>
              <a:rPr lang="en-US" sz="3600" dirty="0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Ilmu</a:t>
            </a:r>
            <a:r>
              <a:rPr lang="en-US" sz="3600" dirty="0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Britannic Bold" panose="020B0903060703020204" pitchFamily="34" charset="0"/>
                <a:cs typeface="Segoe UI Semibold" panose="020B0702040204020203" pitchFamily="34" charset="0"/>
              </a:rPr>
              <a:t>Komputer</a:t>
            </a:r>
            <a:endParaRPr lang="en-US" sz="3600" dirty="0">
              <a:solidFill>
                <a:srgbClr val="002060"/>
              </a:solidFill>
              <a:latin typeface="Britannic Bold" panose="020B0903060703020204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http://mark.gg/assets/images/posts/2015-08-04/p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699" y="2553733"/>
            <a:ext cx="5881181" cy="244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6" y="5082759"/>
            <a:ext cx="2030471" cy="1550832"/>
          </a:xfrm>
          <a:prstGeom prst="rect">
            <a:avLst/>
          </a:prstGeom>
        </p:spPr>
      </p:pic>
      <p:sp>
        <p:nvSpPr>
          <p:cNvPr id="10" name="Oval Callout 9"/>
          <p:cNvSpPr/>
          <p:nvPr/>
        </p:nvSpPr>
        <p:spPr>
          <a:xfrm>
            <a:off x="333429" y="3972650"/>
            <a:ext cx="2997011" cy="1068451"/>
          </a:xfrm>
          <a:prstGeom prst="wedgeEllipseCallout">
            <a:avLst>
              <a:gd name="adj1" fmla="val -23299"/>
              <a:gd name="adj2" fmla="val 6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Selamat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Datang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!! 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84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141253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Britannic Bold" panose="020B0903060703020204" pitchFamily="34" charset="0"/>
              </a:rPr>
              <a:t>Format </a:t>
            </a:r>
            <a:r>
              <a:rPr lang="en-US" dirty="0" err="1" smtClean="0">
                <a:latin typeface="Britannic Bold" panose="020B0903060703020204" pitchFamily="34" charset="0"/>
              </a:rPr>
              <a:t>Penulisan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Variabel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dalam</a:t>
            </a:r>
            <a:r>
              <a:rPr lang="en-US" dirty="0" smtClean="0">
                <a:latin typeface="Britannic Bold" panose="020B0903060703020204" pitchFamily="34" charset="0"/>
              </a:rPr>
              <a:t> C - 1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300" y="2351014"/>
            <a:ext cx="5196244" cy="8493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2649" y="1754720"/>
            <a:ext cx="1289958" cy="440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255" y="1566240"/>
            <a:ext cx="1699842" cy="440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5745" y="1681091"/>
            <a:ext cx="1743770" cy="588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Jangan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lupa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  <a:p>
            <a:pPr algn="ctr"/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titik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koma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2042607" y="2195592"/>
            <a:ext cx="1369693" cy="580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470071" y="2007112"/>
            <a:ext cx="489858" cy="540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458200" y="2269220"/>
            <a:ext cx="647545" cy="506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6548" y="3148233"/>
            <a:ext cx="115065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 variable </a:t>
            </a: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boleh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mengandung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spasi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Jika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ingin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memisahkan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kata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garis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2000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varibel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harus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diawali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oleh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huruf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garis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bawah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boleh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diawali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symbol lain).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 variable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boleh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mengandung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symbol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seperti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?,!:@%&amp;*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bias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dikombinasikan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Bersifat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Case Sensitive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artinya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huruf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besar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kecil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memiliki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arti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berbeda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0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112490" y="588503"/>
            <a:ext cx="10072047" cy="1534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Contoh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Penamaan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Variabel</a:t>
            </a:r>
            <a:endParaRPr lang="en-US" dirty="0" smtClean="0">
              <a:latin typeface="Britannic Bold" panose="020B0903060703020204" pitchFamily="34" charset="0"/>
            </a:endParaRPr>
          </a:p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Benar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Salah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04" y="2942925"/>
            <a:ext cx="11152627" cy="3033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25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053817" y="310918"/>
            <a:ext cx="10072047" cy="1534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 smtClean="0">
                <a:latin typeface="Britannic Bold" panose="020B0903060703020204" pitchFamily="34" charset="0"/>
              </a:rPr>
              <a:t>Contoh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Deklarasi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Variabel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dengan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berbagai</a:t>
            </a:r>
            <a:r>
              <a:rPr lang="en-US" sz="4000" dirty="0" smtClean="0">
                <a:latin typeface="Britannic Bold" panose="020B0903060703020204" pitchFamily="34" charset="0"/>
              </a:rPr>
              <a:t> </a:t>
            </a:r>
            <a:r>
              <a:rPr lang="en-US" sz="4000" dirty="0" err="1" smtClean="0">
                <a:latin typeface="Britannic Bold" panose="020B0903060703020204" pitchFamily="34" charset="0"/>
              </a:rPr>
              <a:t>Tipe</a:t>
            </a:r>
            <a:r>
              <a:rPr lang="en-US" sz="4000" dirty="0" smtClean="0">
                <a:latin typeface="Britannic Bold" panose="020B0903060703020204" pitchFamily="34" charset="0"/>
              </a:rPr>
              <a:t> Data</a:t>
            </a:r>
            <a:endParaRPr lang="en-US" sz="4000" dirty="0" smtClean="0">
              <a:latin typeface="Britannic Bold" panose="020B09030607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06" y="2286182"/>
            <a:ext cx="2258786" cy="4484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36989" y="1812464"/>
            <a:ext cx="74195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char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2000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07" y="3151496"/>
            <a:ext cx="3238500" cy="398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006" y="4001720"/>
            <a:ext cx="3238501" cy="407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006" y="4795763"/>
            <a:ext cx="4568973" cy="4620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36990" y="2682281"/>
            <a:ext cx="88890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short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_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kecil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2000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136990" y="3521619"/>
            <a:ext cx="88890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integer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_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sedang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2000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36991" y="4320757"/>
            <a:ext cx="88890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long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i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_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besar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2000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36992" y="5237775"/>
            <a:ext cx="93952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Deklarasi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string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kalimat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berukuran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10.</a:t>
            </a:r>
            <a:endParaRPr lang="en-US" sz="2000" b="1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006" y="5948525"/>
            <a:ext cx="2563852" cy="41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91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74" y="4911328"/>
            <a:ext cx="2030471" cy="1550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02" y="3802991"/>
            <a:ext cx="2121745" cy="212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976" y="3351214"/>
            <a:ext cx="2978601" cy="29786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27120" y="308143"/>
            <a:ext cx="10515600" cy="3323131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002060"/>
                </a:solidFill>
                <a:latin typeface="Britannic Bold" panose="020B0903060703020204" pitchFamily="34" charset="0"/>
              </a:rPr>
              <a:t>TIPE DATA</a:t>
            </a:r>
            <a:br>
              <a:rPr lang="en-US" sz="5400" dirty="0" smtClean="0">
                <a:solidFill>
                  <a:srgbClr val="002060"/>
                </a:solidFill>
                <a:latin typeface="Britannic Bold" panose="020B0903060703020204" pitchFamily="34" charset="0"/>
              </a:rPr>
            </a:br>
            <a:r>
              <a:rPr lang="en-US" sz="5400" dirty="0" smtClean="0">
                <a:solidFill>
                  <a:srgbClr val="002060"/>
                </a:solidFill>
                <a:latin typeface="Britannic Bold" panose="020B0903060703020204" pitchFamily="34" charset="0"/>
              </a:rPr>
              <a:t>(INTEGER , FLOAT , CHAR DLL)</a:t>
            </a:r>
            <a:endParaRPr lang="en-US" sz="6000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11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464601" cy="873424"/>
          </a:xfrm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Apa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itu</a:t>
            </a:r>
            <a:r>
              <a:rPr lang="en-US" dirty="0" smtClean="0">
                <a:latin typeface="Britannic Bold" panose="020B0903060703020204" pitchFamily="34" charset="0"/>
              </a:rPr>
              <a:t> Data ??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229" y="1392776"/>
            <a:ext cx="10892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Data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representasi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fakta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diterima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adanya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Data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mentah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belum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diolah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tidak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mempunyai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makna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Data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bentuknya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bermacam-macam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mulai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kalimat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gambar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lain-lain.</a:t>
            </a:r>
          </a:p>
        </p:txBody>
      </p:sp>
      <p:pic>
        <p:nvPicPr>
          <p:cNvPr id="2" name="Picture 2" descr="http://blogs-images.forbes.com/adrianbridgwater/files/2016/02/1-ediugg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61" y="3680469"/>
            <a:ext cx="3580585" cy="246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mor, Delapan, Tiga, Satu, Lima, Sembilan, Null, En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165" y="3990709"/>
            <a:ext cx="2960783" cy="209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lker.com/cliparts/6/K/Y/q/K/9/id-card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729" y="4051069"/>
            <a:ext cx="3128758" cy="209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0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988" y="344414"/>
            <a:ext cx="7931369" cy="873424"/>
          </a:xfrm>
        </p:spPr>
        <p:txBody>
          <a:bodyPr>
            <a:noAutofit/>
          </a:bodyPr>
          <a:lstStyle/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Mengapa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Perlu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ada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 smtClean="0">
                <a:latin typeface="Britannic Bold" panose="020B0903060703020204" pitchFamily="34" charset="0"/>
              </a:rPr>
              <a:t> Data ?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229" y="1392776"/>
            <a:ext cx="10892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Seperti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kita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tahu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sangat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beragam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mulai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hingga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paling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kompleks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Namun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sekompleks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apapun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didekomposisi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dipecah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menjadi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dasar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primitif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Setiap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dasar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primitif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mempunyai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karakteristik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berbeda-beda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sehingga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diperlukan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tindakan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berbeda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pic>
        <p:nvPicPr>
          <p:cNvPr id="2050" name="Picture 2" descr="http://vignette2.wikia.nocookie.net/clashofclans/images/1/14/Wizard_info.png/revision/latest?cb=201501142302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8" y="3632457"/>
            <a:ext cx="1971522" cy="27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24033" y="3666239"/>
            <a:ext cx="1289958" cy="440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95462" y="4236119"/>
            <a:ext cx="1289958" cy="440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Level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77224" y="4799641"/>
            <a:ext cx="1289958" cy="440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Health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79735" y="5345747"/>
            <a:ext cx="1912464" cy="440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Attack Power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79735" y="5964473"/>
            <a:ext cx="1517360" cy="440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Target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98342" y="4629011"/>
            <a:ext cx="1517360" cy="440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Attack Type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12715" y="3738374"/>
            <a:ext cx="48685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setiap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hero/troop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game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clas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of clans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mempunyai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atribut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lain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seperti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gambar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di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samping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93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Jenis</a:t>
            </a:r>
            <a:r>
              <a:rPr lang="en-US" dirty="0" smtClean="0">
                <a:latin typeface="Britannic Bold" panose="020B0903060703020204" pitchFamily="34" charset="0"/>
              </a:rPr>
              <a:t> – </a:t>
            </a:r>
            <a:r>
              <a:rPr lang="en-US" dirty="0" err="1">
                <a:latin typeface="Britannic Bold" panose="020B0903060703020204" pitchFamily="34" charset="0"/>
              </a:rPr>
              <a:t>J</a:t>
            </a:r>
            <a:r>
              <a:rPr lang="en-US" dirty="0" err="1" smtClean="0">
                <a:latin typeface="Britannic Bold" panose="020B0903060703020204" pitchFamily="34" charset="0"/>
              </a:rPr>
              <a:t>enis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 smtClean="0">
                <a:latin typeface="Britannic Bold" panose="020B0903060703020204" pitchFamily="34" charset="0"/>
              </a:rPr>
              <a:t> Data</a:t>
            </a:r>
            <a:endParaRPr lang="en-US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7022" y="1911582"/>
            <a:ext cx="11506585" cy="328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umum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dikelompokan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menjadi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2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Tipa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dasar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/ primitive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: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sudah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terdefinisikan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Bahasa.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bulat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pecahan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kalimat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dll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bentukan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: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sekumpulan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primitive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dikemas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menjadi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kesatuan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baru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 KTP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Mahasiswa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Identitas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dll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7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 smtClean="0">
                <a:latin typeface="Britannic Bold" panose="020B0903060703020204" pitchFamily="34" charset="0"/>
              </a:rPr>
              <a:t>Data </a:t>
            </a:r>
            <a:r>
              <a:rPr lang="en-US" dirty="0" err="1" smtClean="0">
                <a:latin typeface="Britannic Bold" panose="020B0903060703020204" pitchFamily="34" charset="0"/>
              </a:rPr>
              <a:t>Bilangan</a:t>
            </a:r>
            <a:endParaRPr lang="en-US" dirty="0" smtClean="0">
              <a:latin typeface="Britannic Bold" panose="020B0903060703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507370"/>
              </p:ext>
            </p:extLst>
          </p:nvPr>
        </p:nvGraphicFramePr>
        <p:xfrm>
          <a:off x="879991" y="2694217"/>
          <a:ext cx="10403050" cy="3151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439"/>
                <a:gridCol w="1816570"/>
                <a:gridCol w="4627227"/>
                <a:gridCol w="2083814"/>
              </a:tblGrid>
              <a:tr h="4502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Ukuran</a:t>
                      </a:r>
                      <a:r>
                        <a:rPr lang="en-US" sz="2000" dirty="0" smtClean="0"/>
                        <a:t> (byte)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Rentang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nilai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Jenis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Bilangan</a:t>
                      </a:r>
                      <a:endParaRPr lang="en-US" sz="2000" dirty="0"/>
                    </a:p>
                  </a:txBody>
                  <a:tcPr/>
                </a:tc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char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- 128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127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Bulat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short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-32.768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32.767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Bulat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Integer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-2.147.483.648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2.147.483.647</a:t>
                      </a:r>
                      <a:endParaRPr lang="en-US" sz="16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Bulat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long integer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9.223.372.036.854.775.807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Bulat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float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1.2E-38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3.4E+38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Pecahan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45020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double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8 byte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2.3E-308 </a:t>
                      </a:r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to</a:t>
                      </a:r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1.7E+308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Pecahan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5425" y="1421725"/>
            <a:ext cx="115065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Dibawah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berbagai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macam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berbagai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ukuran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jenis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dapat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ditanganai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bulat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pecahan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25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 smtClean="0">
                <a:latin typeface="Britannic Bold" panose="020B0903060703020204" pitchFamily="34" charset="0"/>
              </a:rPr>
              <a:t>Data </a:t>
            </a:r>
            <a:r>
              <a:rPr lang="en-US" dirty="0" err="1" smtClean="0">
                <a:latin typeface="Britannic Bold" panose="020B0903060703020204" pitchFamily="34" charset="0"/>
              </a:rPr>
              <a:t>Karakter</a:t>
            </a:r>
            <a:endParaRPr lang="en-US" dirty="0" smtClean="0">
              <a:latin typeface="Britannic Bold" panose="020B09030607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5425" y="1421725"/>
            <a:ext cx="1150658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menangani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tunggal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maupun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sekumpulan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.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Beberapa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jenis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Abjad		: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Z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khusus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: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contoh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( , ! ? [ * # $ % )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Angka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	: 0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sampai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9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20385"/>
              </p:ext>
            </p:extLst>
          </p:nvPr>
        </p:nvGraphicFramePr>
        <p:xfrm>
          <a:off x="849085" y="3956948"/>
          <a:ext cx="10352315" cy="2458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586"/>
                <a:gridCol w="8598729"/>
              </a:tblGrid>
              <a:tr h="4466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Deskripsi</a:t>
                      </a:r>
                      <a:endParaRPr lang="en-US" sz="2000" dirty="0"/>
                    </a:p>
                  </a:txBody>
                  <a:tcPr/>
                </a:tc>
              </a:tr>
              <a:tr h="99791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char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Selain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digunakan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untuk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menampung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angka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, char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dapat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digunakan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untuk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menampung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nilai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karakter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tunggal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,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seperti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huruf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a,I,u,e,o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atau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symbol-symbol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seperti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?,!.;’[]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  <a:tr h="997919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string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Merupakan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sekumpulan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karakter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.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Biasanya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berupa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sebuah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kata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atau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kalimat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baik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bermakna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maupun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tidak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bermakna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.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Biasanya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didefinisikan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US" sz="2000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sebagai</a:t>
                      </a:r>
                      <a:r>
                        <a:rPr lang="en-US" sz="2000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“</a:t>
                      </a:r>
                      <a:r>
                        <a:rPr lang="en-US" sz="2000" i="1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array of char”.</a:t>
                      </a:r>
                      <a:endParaRPr lang="en-US" sz="2000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8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dirty="0" smtClean="0">
                <a:latin typeface="Britannic Bold" panose="020B0903060703020204" pitchFamily="34" charset="0"/>
              </a:rPr>
              <a:t>Data Boolean</a:t>
            </a:r>
          </a:p>
        </p:txBody>
      </p:sp>
      <p:sp>
        <p:nvSpPr>
          <p:cNvPr id="5" name="Rectangle 4"/>
          <p:cNvSpPr/>
          <p:nvPr/>
        </p:nvSpPr>
        <p:spPr>
          <a:xfrm>
            <a:off x="345425" y="1421725"/>
            <a:ext cx="1150658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Boolean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terbentuk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2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bilangan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0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atau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biasa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didefiniskan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sebagai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“TRUE”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“FALSE”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0.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berguna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operasi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logika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(“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dipelajari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lebih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lanjut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bab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i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percabangan</a:t>
            </a:r>
            <a:r>
              <a:rPr lang="en-US" sz="20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”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).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ini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hanya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mengenal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2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buah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1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0 .</a:t>
            </a:r>
          </a:p>
        </p:txBody>
      </p:sp>
      <p:pic>
        <p:nvPicPr>
          <p:cNvPr id="3074" name="Picture 2" descr="Hasil gambar untuk boole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89" y="4056679"/>
            <a:ext cx="2906898" cy="218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80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4292" y="391890"/>
            <a:ext cx="10072047" cy="7334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Britannic Bold" panose="020B0903060703020204" pitchFamily="34" charset="0"/>
              </a:rPr>
              <a:t>Variabel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dan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Tipe</a:t>
            </a:r>
            <a:r>
              <a:rPr lang="en-US" dirty="0" smtClean="0">
                <a:latin typeface="Britannic Bold" panose="020B0903060703020204" pitchFamily="34" charset="0"/>
              </a:rPr>
              <a:t>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1628" y="1421725"/>
            <a:ext cx="115065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Setelah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mengetahui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jenis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jenis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,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sekarang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kita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implementasikan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pada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Bahasa c.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merupakan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suatu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symbol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dalam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program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digunakan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untuk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menampung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berbagai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karakterisitk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tertentu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Secara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sederhana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terdiri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dari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3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komponen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yaitu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	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disesuaikan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dengan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tipe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data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dibutuhkan</a:t>
            </a:r>
            <a:endParaRPr lang="en-US" sz="20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Nama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	: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penamaan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masing-masing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Variabel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	: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nilai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yang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diberikan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setiap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variable.</a:t>
            </a:r>
          </a:p>
        </p:txBody>
      </p:sp>
      <p:pic>
        <p:nvPicPr>
          <p:cNvPr id="4098" name="Picture 2" descr="Hasil gambar untuk vari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32" y="4691124"/>
            <a:ext cx="2979511" cy="170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1413" y="95533"/>
            <a:ext cx="11976856" cy="6660890"/>
          </a:xfrm>
          <a:prstGeom prst="rect">
            <a:avLst/>
          </a:prstGeom>
          <a:noFill/>
          <a:ln w="1936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77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5254</TotalTime>
  <Words>593</Words>
  <Application>Microsoft Office PowerPoint</Application>
  <PresentationFormat>Widescreen</PresentationFormat>
  <Paragraphs>113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Yu Gothic</vt:lpstr>
      <vt:lpstr>Arial</vt:lpstr>
      <vt:lpstr>Britannic Bold</vt:lpstr>
      <vt:lpstr>Calibri</vt:lpstr>
      <vt:lpstr>Calibri Light</vt:lpstr>
      <vt:lpstr>Segoe UI Semibold</vt:lpstr>
      <vt:lpstr>Times New Roman</vt:lpstr>
      <vt:lpstr>Wingdings</vt:lpstr>
      <vt:lpstr>Office Theme</vt:lpstr>
      <vt:lpstr>PowerPoint Presentation</vt:lpstr>
      <vt:lpstr>TIPE DATA (INTEGER , FLOAT , CHAR DLL)</vt:lpstr>
      <vt:lpstr>Apa itu Data ??</vt:lpstr>
      <vt:lpstr>Mengapa Perlu ada Tipe Data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Adhi</dc:creator>
  <cp:lastModifiedBy>Nobita-Kun</cp:lastModifiedBy>
  <cp:revision>758</cp:revision>
  <dcterms:created xsi:type="dcterms:W3CDTF">2015-09-16T16:43:49Z</dcterms:created>
  <dcterms:modified xsi:type="dcterms:W3CDTF">2016-09-21T03:14:23Z</dcterms:modified>
</cp:coreProperties>
</file>