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62" r:id="rId10"/>
    <p:sldId id="261" r:id="rId11"/>
    <p:sldId id="273" r:id="rId12"/>
    <p:sldId id="274" r:id="rId13"/>
    <p:sldId id="275" r:id="rId14"/>
    <p:sldId id="268" r:id="rId15"/>
    <p:sldId id="271" r:id="rId16"/>
    <p:sldId id="272" r:id="rId17"/>
    <p:sldId id="270" r:id="rId18"/>
    <p:sldId id="269" r:id="rId19"/>
  </p:sldIdLst>
  <p:sldSz cx="9144000" cy="6858000" type="screen4x3"/>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1D882-554B-4E02-8D3D-19E87713CFE0}" v="21" dt="2023-11-03T18:47:26.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785880" y="3168000"/>
            <a:ext cx="7929000" cy="1831680"/>
          </a:xfrm>
          <a:prstGeom prst="rect">
            <a:avLst/>
          </a:prstGeom>
          <a:gradFill rotWithShape="0">
            <a:gsLst>
              <a:gs pos="0">
                <a:srgbClr val="610506"/>
              </a:gs>
              <a:gs pos="100000">
                <a:srgbClr val="94070A"/>
              </a:gs>
            </a:gsLst>
            <a:lin ang="5400000"/>
          </a:gradFill>
          <a:ln w="9360">
            <a:solidFill>
              <a:srgbClr val="C0504D"/>
            </a:solidFill>
            <a:miter/>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en-IN" sz="4400" b="1" strike="noStrike" spc="-1" dirty="0">
                <a:solidFill>
                  <a:srgbClr val="FFFFFF"/>
                </a:solidFill>
                <a:latin typeface="Times New Roman" panose="02020603050405020304"/>
                <a:ea typeface="Times New Roman" panose="02020603050405020304"/>
              </a:rPr>
              <a:t>Mini Project-IB Presentation </a:t>
            </a:r>
            <a:br>
              <a:rPr lang="en-IN" sz="4400" b="1" strike="noStrike" spc="-1" dirty="0">
                <a:solidFill>
                  <a:srgbClr val="FFFFFF"/>
                </a:solidFill>
                <a:latin typeface="Times New Roman" panose="02020603050405020304"/>
                <a:ea typeface="Times New Roman" panose="02020603050405020304"/>
              </a:rPr>
            </a:br>
            <a:r>
              <a:rPr lang="en-IN" sz="3600" b="1" spc="-1" dirty="0">
                <a:solidFill>
                  <a:srgbClr val="FFFFFF"/>
                </a:solidFill>
                <a:latin typeface="Times New Roman" panose="02020603050405020304"/>
                <a:ea typeface="Times New Roman" panose="02020603050405020304"/>
              </a:rPr>
              <a:t>T</a:t>
            </a:r>
            <a:r>
              <a:rPr lang="en-IN" sz="3600" b="1" strike="noStrike" spc="-1" dirty="0">
                <a:solidFill>
                  <a:srgbClr val="FFFFFF"/>
                </a:solidFill>
                <a:latin typeface="Times New Roman" panose="02020603050405020304"/>
                <a:ea typeface="Times New Roman" panose="02020603050405020304"/>
              </a:rPr>
              <a:t>.E. (CSE AIML) Sem -V</a:t>
            </a:r>
            <a:endParaRPr lang="en-IN" sz="3600" b="1" strike="noStrike" spc="-1" dirty="0">
              <a:latin typeface="Arial" panose="020B0604020202020204"/>
            </a:endParaRPr>
          </a:p>
        </p:txBody>
      </p:sp>
      <p:sp>
        <p:nvSpPr>
          <p:cNvPr id="39" name="CustomShape 2"/>
          <p:cNvSpPr/>
          <p:nvPr/>
        </p:nvSpPr>
        <p:spPr>
          <a:xfrm>
            <a:off x="1643040" y="1214280"/>
            <a:ext cx="7140960" cy="128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IN" sz="2200" b="1" strike="noStrike" spc="-1">
                <a:solidFill>
                  <a:srgbClr val="0D1F63"/>
                </a:solidFill>
                <a:latin typeface="Times New Roman" panose="02020603050405020304"/>
                <a:ea typeface="Times New Roman" panose="02020603050405020304"/>
              </a:rPr>
              <a:t>   Lokmanya Tilak College of Engineering, Navi Mumbai </a:t>
            </a:r>
            <a:endParaRPr lang="en-IN" sz="2200" b="0" strike="noStrike" spc="-1">
              <a:solidFill>
                <a:srgbClr val="0D1F63"/>
              </a:solidFill>
              <a:latin typeface="Arial" panose="020B0604020202020204"/>
            </a:endParaRPr>
          </a:p>
          <a:p>
            <a:pPr algn="ctr">
              <a:lnSpc>
                <a:spcPct val="100000"/>
              </a:lnSpc>
              <a:spcBef>
                <a:spcPts val="640"/>
              </a:spcBef>
            </a:pPr>
            <a:r>
              <a:rPr lang="en-IN" sz="2600" b="1" strike="noStrike" spc="-1">
                <a:solidFill>
                  <a:srgbClr val="0D1F63"/>
                </a:solidFill>
                <a:latin typeface="Times New Roman" panose="02020603050405020304"/>
                <a:ea typeface="Times New Roman" panose="02020603050405020304"/>
              </a:rPr>
              <a:t>Computer Engineering </a:t>
            </a:r>
            <a:r>
              <a:rPr lang="en-IN" sz="2600" b="0" strike="noStrike" spc="-1">
                <a:solidFill>
                  <a:srgbClr val="0D1F63"/>
                </a:solidFill>
                <a:latin typeface="Times New Roman" panose="02020603050405020304"/>
                <a:ea typeface="Times New Roman" panose="02020603050405020304"/>
              </a:rPr>
              <a:t> </a:t>
            </a:r>
            <a:endParaRPr lang="en-IN" sz="2600" b="0" strike="noStrike" spc="-1">
              <a:solidFill>
                <a:srgbClr val="0D1F63"/>
              </a:solidFill>
              <a:latin typeface="Arial" panose="020B0604020202020204"/>
            </a:endParaRPr>
          </a:p>
        </p:txBody>
      </p:sp>
      <p:sp>
        <p:nvSpPr>
          <p:cNvPr id="40" name="CustomShape 3"/>
          <p:cNvSpPr/>
          <p:nvPr/>
        </p:nvSpPr>
        <p:spPr>
          <a:xfrm>
            <a:off x="155520" y="-141120"/>
            <a:ext cx="304200" cy="300960"/>
          </a:xfrm>
          <a:prstGeom prst="rect">
            <a:avLst/>
          </a:prstGeom>
          <a:noFill/>
          <a:ln>
            <a:noFill/>
          </a:ln>
        </p:spPr>
        <p:style>
          <a:lnRef idx="0">
            <a:srgbClr val="FFFFFF"/>
          </a:lnRef>
          <a:fillRef idx="0">
            <a:srgbClr val="FFFFFF"/>
          </a:fillRef>
          <a:effectRef idx="0">
            <a:srgbClr val="FFFFFF"/>
          </a:effectRef>
          <a:fontRef idx="minor"/>
        </p:style>
        <p:txBody>
          <a:bodyPr/>
          <a:lstStyle/>
          <a:p>
            <a:endParaRPr lang="en-IN"/>
          </a:p>
        </p:txBody>
      </p:sp>
      <p:sp>
        <p:nvSpPr>
          <p:cNvPr id="41" name="CustomShape 4"/>
          <p:cNvSpPr/>
          <p:nvPr/>
        </p:nvSpPr>
        <p:spPr>
          <a:xfrm>
            <a:off x="1320840" y="5281920"/>
            <a:ext cx="6928560" cy="785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IN" sz="4000" b="1" strike="noStrike" spc="-1" dirty="0">
                <a:solidFill>
                  <a:srgbClr val="000000"/>
                </a:solidFill>
                <a:latin typeface="Times New Roman" panose="02020603050405020304"/>
                <a:ea typeface="Times New Roman" panose="02020603050405020304"/>
              </a:rPr>
              <a:t> 2023-24</a:t>
            </a:r>
            <a:endParaRPr lang="en-IN" sz="4000" b="0" strike="noStrike" spc="-1" dirty="0">
              <a:solidFill>
                <a:srgbClr val="000000"/>
              </a:solidFill>
              <a:latin typeface="Arial" panose="020B0604020202020204"/>
            </a:endParaRPr>
          </a:p>
          <a:p>
            <a:pPr algn="ctr">
              <a:lnSpc>
                <a:spcPct val="100000"/>
              </a:lnSpc>
            </a:pPr>
            <a:r>
              <a:rPr lang="en-IN" sz="1800" b="0" strike="noStrike" spc="-1" dirty="0">
                <a:solidFill>
                  <a:srgbClr val="000000"/>
                </a:solidFill>
                <a:latin typeface="Times New Roman" panose="02020603050405020304"/>
                <a:ea typeface="Times New Roman" panose="02020603050405020304"/>
              </a:rPr>
              <a:t> (</a:t>
            </a:r>
            <a:r>
              <a:rPr lang="en-IN" spc="-1" dirty="0">
                <a:solidFill>
                  <a:srgbClr val="000000"/>
                </a:solidFill>
                <a:latin typeface="Times New Roman" panose="02020603050405020304"/>
                <a:ea typeface="Times New Roman" panose="02020603050405020304"/>
              </a:rPr>
              <a:t>Odd</a:t>
            </a:r>
            <a:r>
              <a:rPr lang="en-IN" sz="1800" b="0" strike="noStrike" spc="-1" dirty="0">
                <a:solidFill>
                  <a:srgbClr val="000000"/>
                </a:solidFill>
                <a:latin typeface="Times New Roman" panose="02020603050405020304"/>
                <a:ea typeface="Times New Roman" panose="02020603050405020304"/>
              </a:rPr>
              <a:t>)</a:t>
            </a:r>
            <a:endParaRPr lang="en-IN" sz="1800" b="0" strike="noStrike" spc="-1" dirty="0">
              <a:solidFill>
                <a:srgbClr val="000000"/>
              </a:solidFill>
              <a:latin typeface="Arial" panose="020B0604020202020204"/>
            </a:endParaRPr>
          </a:p>
        </p:txBody>
      </p:sp>
      <p:pic>
        <p:nvPicPr>
          <p:cNvPr id="42" name="Google Shape;88;p1"/>
          <p:cNvPicPr/>
          <p:nvPr/>
        </p:nvPicPr>
        <p:blipFill>
          <a:blip r:embed="rId2"/>
          <a:stretch>
            <a:fillRect/>
          </a:stretch>
        </p:blipFill>
        <p:spPr>
          <a:xfrm>
            <a:off x="576000" y="956520"/>
            <a:ext cx="1275480" cy="1275480"/>
          </a:xfrm>
          <a:prstGeom prst="rect">
            <a:avLst/>
          </a:prstGeom>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45720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cap="all" spc="-1" dirty="0" err="1">
                <a:solidFill>
                  <a:srgbClr val="C00000"/>
                </a:solidFill>
                <a:latin typeface="Times New Roman" panose="02020603050405020304"/>
              </a:rPr>
              <a:t>DeSIGN</a:t>
            </a:r>
            <a:r>
              <a:rPr lang="en-IN" sz="3200" b="1" cap="all" spc="-1" dirty="0">
                <a:solidFill>
                  <a:srgbClr val="C00000"/>
                </a:solidFill>
                <a:latin typeface="Times New Roman" panose="02020603050405020304"/>
              </a:rPr>
              <a:t> DETAILS</a:t>
            </a:r>
            <a:endParaRPr lang="en-IN" sz="3200" b="1" strike="noStrike" spc="-1" dirty="0">
              <a:latin typeface="Arial" panose="020B0604020202020204"/>
            </a:endParaRPr>
          </a:p>
        </p:txBody>
      </p:sp>
      <p:sp>
        <p:nvSpPr>
          <p:cNvPr id="61" name="CustomShape 2"/>
          <p:cNvSpPr/>
          <p:nvPr/>
        </p:nvSpPr>
        <p:spPr>
          <a:xfrm>
            <a:off x="0" y="1078921"/>
            <a:ext cx="914328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62" name="Google Shape;121;p5"/>
          <p:cNvPicPr/>
          <p:nvPr/>
        </p:nvPicPr>
        <p:blipFill>
          <a:blip r:embed="rId2"/>
          <a:stretch>
            <a:fillRect/>
          </a:stretch>
        </p:blipFill>
        <p:spPr>
          <a:xfrm>
            <a:off x="8317080" y="152280"/>
            <a:ext cx="826200" cy="826200"/>
          </a:xfrm>
          <a:prstGeom prst="rect">
            <a:avLst/>
          </a:prstGeom>
          <a:ln>
            <a:noFill/>
          </a:ln>
        </p:spPr>
      </p:pic>
      <p:sp>
        <p:nvSpPr>
          <p:cNvPr id="3" name="TextBox 2"/>
          <p:cNvSpPr txBox="1"/>
          <p:nvPr/>
        </p:nvSpPr>
        <p:spPr>
          <a:xfrm>
            <a:off x="320342" y="1407601"/>
            <a:ext cx="8389518" cy="4801314"/>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(Flask - Python):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Framework: </a:t>
            </a:r>
            <a:r>
              <a:rPr lang="en-US" dirty="0">
                <a:latin typeface="Times New Roman" panose="02020603050405020304" pitchFamily="18" charset="0"/>
                <a:cs typeface="Times New Roman" panose="02020603050405020304" pitchFamily="18" charset="0"/>
              </a:rPr>
              <a:t>Use Flask to create a Python web application. Set up routes for different webpages, such as the homepage and the page displaying the summarized content.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Input Handling: </a:t>
            </a:r>
            <a:r>
              <a:rPr lang="en-US" dirty="0">
                <a:latin typeface="Times New Roman" panose="02020603050405020304" pitchFamily="18" charset="0"/>
                <a:cs typeface="Times New Roman" panose="02020603050405020304" pitchFamily="18" charset="0"/>
              </a:rPr>
              <a:t>Create a route to handle user input. Extract the YouTube video URL provided by the user.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Video Content Retrieval: </a:t>
            </a:r>
            <a:r>
              <a:rPr lang="en-US" dirty="0">
                <a:latin typeface="Times New Roman" panose="02020603050405020304" pitchFamily="18" charset="0"/>
                <a:cs typeface="Times New Roman" panose="02020603050405020304" pitchFamily="18" charset="0"/>
              </a:rPr>
              <a:t>Use a library like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-transcript to fetch the video's transcript or utilize the YouTube Data API to fetch the transcript.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NLP Summarization: </a:t>
            </a:r>
            <a:r>
              <a:rPr lang="en-US" dirty="0">
                <a:latin typeface="Times New Roman" panose="02020603050405020304" pitchFamily="18" charset="0"/>
                <a:cs typeface="Times New Roman" panose="02020603050405020304" pitchFamily="18" charset="0"/>
              </a:rPr>
              <a:t>Integrate a summarization algorithm like SUMY to process and summarize the transcript.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Display Results: </a:t>
            </a:r>
            <a:r>
              <a:rPr lang="en-US" dirty="0">
                <a:latin typeface="Times New Roman" panose="02020603050405020304" pitchFamily="18" charset="0"/>
                <a:cs typeface="Times New Roman" panose="02020603050405020304" pitchFamily="18" charset="0"/>
              </a:rPr>
              <a:t>Render the summarized text on an HTML page and serve it to the user.</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478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8276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trike="noStrike" spc="-1" dirty="0">
                <a:solidFill>
                  <a:srgbClr val="C00000"/>
                </a:solidFill>
                <a:latin typeface="Times New Roman" panose="02020603050405020304"/>
                <a:ea typeface="Times New Roman" panose="02020603050405020304"/>
              </a:rPr>
              <a:t>IMPLEMENTATION</a:t>
            </a:r>
            <a:endParaRPr lang="en-IN" sz="3200" b="1" strike="noStrike" spc="-1" dirty="0">
              <a:latin typeface="Arial" panose="020B0604020202020204"/>
            </a:endParaRPr>
          </a:p>
        </p:txBody>
      </p:sp>
      <p:sp>
        <p:nvSpPr>
          <p:cNvPr id="84" name="CustomShape 2"/>
          <p:cNvSpPr/>
          <p:nvPr/>
        </p:nvSpPr>
        <p:spPr>
          <a:xfrm>
            <a:off x="0" y="1078921"/>
            <a:ext cx="914400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85" name="Picture 84"/>
          <p:cNvPicPr/>
          <p:nvPr/>
        </p:nvPicPr>
        <p:blipFill>
          <a:blip r:embed="rId2"/>
          <a:stretch>
            <a:fillRect/>
          </a:stretch>
        </p:blipFill>
        <p:spPr>
          <a:xfrm>
            <a:off x="8245800" y="181800"/>
            <a:ext cx="826200" cy="826200"/>
          </a:xfrm>
          <a:prstGeom prst="rect">
            <a:avLst/>
          </a:prstGeom>
          <a:ln>
            <a:noFill/>
          </a:ln>
        </p:spPr>
      </p:pic>
      <p:pic>
        <p:nvPicPr>
          <p:cNvPr id="4" name="Picture 3" descr="A white background with yellow dots&#10;&#10;Description automatically generated">
            <a:extLst>
              <a:ext uri="{FF2B5EF4-FFF2-40B4-BE49-F238E27FC236}">
                <a16:creationId xmlns:a16="http://schemas.microsoft.com/office/drawing/2014/main" id="{48341AC8-4FE5-F7E4-201F-B4A5C7B9B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488" y="1556940"/>
            <a:ext cx="7985023" cy="4310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8276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trike="noStrike" spc="-1" dirty="0">
                <a:solidFill>
                  <a:srgbClr val="C00000"/>
                </a:solidFill>
                <a:latin typeface="Times New Roman" panose="02020603050405020304"/>
                <a:ea typeface="Times New Roman" panose="02020603050405020304"/>
              </a:rPr>
              <a:t>IMPLEMENTATION</a:t>
            </a:r>
            <a:endParaRPr lang="en-IN" sz="3200" b="1" strike="noStrike" spc="-1" dirty="0">
              <a:latin typeface="Arial" panose="020B0604020202020204"/>
            </a:endParaRPr>
          </a:p>
        </p:txBody>
      </p:sp>
      <p:sp>
        <p:nvSpPr>
          <p:cNvPr id="84" name="CustomShape 2"/>
          <p:cNvSpPr/>
          <p:nvPr/>
        </p:nvSpPr>
        <p:spPr>
          <a:xfrm>
            <a:off x="0" y="1078921"/>
            <a:ext cx="914400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85" name="Picture 84"/>
          <p:cNvPicPr/>
          <p:nvPr/>
        </p:nvPicPr>
        <p:blipFill>
          <a:blip r:embed="rId2"/>
          <a:stretch>
            <a:fillRect/>
          </a:stretch>
        </p:blipFill>
        <p:spPr>
          <a:xfrm>
            <a:off x="8245800" y="181800"/>
            <a:ext cx="826200" cy="826200"/>
          </a:xfrm>
          <a:prstGeom prst="rect">
            <a:avLst/>
          </a:prstGeom>
          <a:ln>
            <a:noFill/>
          </a:ln>
        </p:spPr>
      </p:pic>
      <p:sp>
        <p:nvSpPr>
          <p:cNvPr id="3" name="TextBox 2">
            <a:extLst>
              <a:ext uri="{FF2B5EF4-FFF2-40B4-BE49-F238E27FC236}">
                <a16:creationId xmlns:a16="http://schemas.microsoft.com/office/drawing/2014/main" id="{11FC01F1-A3BB-D0D8-A197-76FE88B9F1E0}"/>
              </a:ext>
            </a:extLst>
          </p:cNvPr>
          <p:cNvSpPr txBox="1"/>
          <p:nvPr/>
        </p:nvSpPr>
        <p:spPr>
          <a:xfrm>
            <a:off x="482760" y="1195977"/>
            <a:ext cx="8228880" cy="738664"/>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Flowchart</a:t>
            </a:r>
            <a:r>
              <a:rPr lang="en-US" b="0" i="0" dirty="0">
                <a:effectLst/>
                <a:latin typeface="-apple-system"/>
              </a:rPr>
              <a:t>	</a:t>
            </a:r>
          </a:p>
          <a:p>
            <a:endParaRPr lang="en-IN" dirty="0"/>
          </a:p>
        </p:txBody>
      </p:sp>
      <p:pic>
        <p:nvPicPr>
          <p:cNvPr id="5" name="Picture 4">
            <a:extLst>
              <a:ext uri="{FF2B5EF4-FFF2-40B4-BE49-F238E27FC236}">
                <a16:creationId xmlns:a16="http://schemas.microsoft.com/office/drawing/2014/main" id="{80FC81A7-60BF-7FFB-0833-E5CFB8EBCD3A}"/>
              </a:ext>
              <a:ext uri="{755C2CAF-3249-4940-866E-04FF988833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457808-F537-465E-AD35-244F52D66F5B}"/>
              </a:ext>
            </a:extLst>
          </p:cNvPr>
          <p:cNvPicPr>
            <a:picLocks noChangeAspect="1"/>
          </p:cNvPicPr>
          <p:nvPr/>
        </p:nvPicPr>
        <p:blipFill>
          <a:blip r:embed="rId3"/>
          <a:stretch>
            <a:fillRect/>
          </a:stretch>
        </p:blipFill>
        <p:spPr>
          <a:xfrm>
            <a:off x="1779755" y="1691149"/>
            <a:ext cx="5584136" cy="4945626"/>
          </a:xfrm>
          <a:prstGeom prst="rect">
            <a:avLst/>
          </a:prstGeom>
          <a:noFill/>
        </p:spPr>
      </p:pic>
    </p:spTree>
    <p:extLst>
      <p:ext uri="{BB962C8B-B14F-4D97-AF65-F5344CB8AC3E}">
        <p14:creationId xmlns:p14="http://schemas.microsoft.com/office/powerpoint/2010/main" val="3304185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8276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pc="-1" dirty="0">
                <a:solidFill>
                  <a:srgbClr val="C00000"/>
                </a:solidFill>
                <a:latin typeface="Times New Roman" panose="02020603050405020304"/>
                <a:ea typeface="Times New Roman" panose="02020603050405020304"/>
              </a:rPr>
              <a:t>OUTPUT</a:t>
            </a:r>
            <a:endParaRPr lang="en-IN" sz="3200" b="1" strike="noStrike" spc="-1" dirty="0">
              <a:latin typeface="Arial" panose="020B0604020202020204"/>
            </a:endParaRPr>
          </a:p>
        </p:txBody>
      </p:sp>
      <p:sp>
        <p:nvSpPr>
          <p:cNvPr id="84" name="CustomShape 2"/>
          <p:cNvSpPr/>
          <p:nvPr/>
        </p:nvSpPr>
        <p:spPr>
          <a:xfrm>
            <a:off x="0" y="1078921"/>
            <a:ext cx="914400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85" name="Picture 84"/>
          <p:cNvPicPr/>
          <p:nvPr/>
        </p:nvPicPr>
        <p:blipFill>
          <a:blip r:embed="rId2"/>
          <a:stretch>
            <a:fillRect/>
          </a:stretch>
        </p:blipFill>
        <p:spPr>
          <a:xfrm>
            <a:off x="8245800" y="181800"/>
            <a:ext cx="826200" cy="826200"/>
          </a:xfrm>
          <a:prstGeom prst="rect">
            <a:avLst/>
          </a:prstGeom>
          <a:ln>
            <a:noFill/>
          </a:ln>
        </p:spPr>
      </p:pic>
      <p:pic>
        <p:nvPicPr>
          <p:cNvPr id="7" name="Picture 6" descr="A screenshot of a computer&#10;&#10;Description automatically generated">
            <a:extLst>
              <a:ext uri="{FF2B5EF4-FFF2-40B4-BE49-F238E27FC236}">
                <a16:creationId xmlns:a16="http://schemas.microsoft.com/office/drawing/2014/main" id="{4C7CDA2B-EB6D-5B57-B4CD-6FE43C9FA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60" y="1455521"/>
            <a:ext cx="8298426" cy="5016399"/>
          </a:xfrm>
          <a:prstGeom prst="rect">
            <a:avLst/>
          </a:prstGeom>
        </p:spPr>
      </p:pic>
    </p:spTree>
    <p:extLst>
      <p:ext uri="{BB962C8B-B14F-4D97-AF65-F5344CB8AC3E}">
        <p14:creationId xmlns:p14="http://schemas.microsoft.com/office/powerpoint/2010/main" val="4099571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8276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trike="noStrike" spc="-1">
                <a:solidFill>
                  <a:srgbClr val="C00000"/>
                </a:solidFill>
                <a:latin typeface="Times New Roman" panose="02020603050405020304"/>
                <a:ea typeface="Times New Roman" panose="02020603050405020304"/>
              </a:rPr>
              <a:t>REFERENCES</a:t>
            </a:r>
            <a:endParaRPr lang="en-IN" sz="3200" b="1" strike="noStrike" spc="-1">
              <a:latin typeface="Arial" panose="020B0604020202020204"/>
            </a:endParaRPr>
          </a:p>
        </p:txBody>
      </p:sp>
      <p:sp>
        <p:nvSpPr>
          <p:cNvPr id="84" name="CustomShape 2"/>
          <p:cNvSpPr/>
          <p:nvPr/>
        </p:nvSpPr>
        <p:spPr>
          <a:xfrm>
            <a:off x="0" y="1078921"/>
            <a:ext cx="914400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85" name="Picture 84"/>
          <p:cNvPicPr/>
          <p:nvPr/>
        </p:nvPicPr>
        <p:blipFill>
          <a:blip r:embed="rId2"/>
          <a:stretch>
            <a:fillRect/>
          </a:stretch>
        </p:blipFill>
        <p:spPr>
          <a:xfrm>
            <a:off x="8245800" y="181800"/>
            <a:ext cx="826200" cy="826200"/>
          </a:xfrm>
          <a:prstGeom prst="rect">
            <a:avLst/>
          </a:prstGeom>
          <a:ln>
            <a:noFill/>
          </a:ln>
        </p:spPr>
      </p:pic>
      <p:sp>
        <p:nvSpPr>
          <p:cNvPr id="3" name="TextBox 2">
            <a:extLst>
              <a:ext uri="{FF2B5EF4-FFF2-40B4-BE49-F238E27FC236}">
                <a16:creationId xmlns:a16="http://schemas.microsoft.com/office/drawing/2014/main" id="{C37C049A-165A-9FDF-4CA7-FF936512B435}"/>
              </a:ext>
            </a:extLst>
          </p:cNvPr>
          <p:cNvSpPr txBox="1"/>
          <p:nvPr/>
        </p:nvSpPr>
        <p:spPr>
          <a:xfrm>
            <a:off x="342900" y="1307160"/>
            <a:ext cx="8458200" cy="5355312"/>
          </a:xfrm>
          <a:prstGeom prst="rect">
            <a:avLst/>
          </a:prstGeom>
          <a:noFill/>
        </p:spPr>
        <p:txBody>
          <a:bodyPr wrap="square">
            <a:spAutoFit/>
          </a:bodyPr>
          <a:lstStyle/>
          <a:p>
            <a:r>
              <a:rPr lang="en-IN" dirty="0"/>
              <a:t>[1] I. Awasthi, K. Gupta, P. S. </a:t>
            </a:r>
            <a:r>
              <a:rPr lang="en-IN" dirty="0" err="1"/>
              <a:t>Bhogal</a:t>
            </a:r>
            <a:r>
              <a:rPr lang="en-IN" dirty="0"/>
              <a:t>, S. S. Anand and P. K. Soni, "Natural Language Processing (NLP) based Text Summarization - A Survey," 2021 6th International Conference on Inventive Computation Technologies (ICICT), 2021, pp. 1310-1317, </a:t>
            </a:r>
            <a:r>
              <a:rPr lang="en-IN" dirty="0" err="1"/>
              <a:t>doi</a:t>
            </a:r>
            <a:r>
              <a:rPr lang="en-IN" dirty="0"/>
              <a:t>: 10.1109/ICICT50816.2021.9358703.</a:t>
            </a:r>
          </a:p>
          <a:p>
            <a:r>
              <a:rPr lang="en-IN" dirty="0"/>
              <a:t> </a:t>
            </a:r>
          </a:p>
          <a:p>
            <a:r>
              <a:rPr lang="en-IN" dirty="0"/>
              <a:t>[2] </a:t>
            </a:r>
            <a:r>
              <a:rPr lang="en-IN" dirty="0" err="1"/>
              <a:t>AdhikaPramitaWidyassari</a:t>
            </a:r>
            <a:r>
              <a:rPr lang="en-IN" dirty="0"/>
              <a:t>, </a:t>
            </a:r>
            <a:r>
              <a:rPr lang="en-IN" dirty="0" err="1"/>
              <a:t>SupriadiRustad</a:t>
            </a:r>
            <a:r>
              <a:rPr lang="en-IN" dirty="0"/>
              <a:t>, </a:t>
            </a:r>
            <a:r>
              <a:rPr lang="en-IN" dirty="0" err="1"/>
              <a:t>GuruhFajarShidik</a:t>
            </a:r>
            <a:r>
              <a:rPr lang="en-IN" dirty="0"/>
              <a:t>, Edi </a:t>
            </a:r>
            <a:r>
              <a:rPr lang="en-IN" dirty="0" err="1"/>
              <a:t>Noersasongko</a:t>
            </a:r>
            <a:r>
              <a:rPr lang="en-IN" dirty="0"/>
              <a:t>, Abdul Syukur, </a:t>
            </a:r>
            <a:r>
              <a:rPr lang="en-IN" dirty="0" err="1"/>
              <a:t>Affandy</a:t>
            </a:r>
            <a:r>
              <a:rPr lang="en-IN" dirty="0"/>
              <a:t> </a:t>
            </a:r>
            <a:r>
              <a:rPr lang="en-IN" dirty="0" err="1"/>
              <a:t>Affandy</a:t>
            </a:r>
            <a:r>
              <a:rPr lang="en-IN" dirty="0"/>
              <a:t>, De Rosal Ignatius Moses </a:t>
            </a:r>
            <a:r>
              <a:rPr lang="en-IN" dirty="0" err="1"/>
              <a:t>Setiadi,Review</a:t>
            </a:r>
            <a:r>
              <a:rPr lang="en-IN" dirty="0"/>
              <a:t> of automatic text summarization techniques &amp; </a:t>
            </a:r>
            <a:r>
              <a:rPr lang="en-IN" dirty="0" err="1"/>
              <a:t>methods,Journal</a:t>
            </a:r>
            <a:r>
              <a:rPr lang="en-IN" dirty="0"/>
              <a:t> of King Saud University - Computer and Information Sciences,2020, ISSN 1319-1578, https://doi.org/10.1016/j.jksuci.2020.05.006. </a:t>
            </a:r>
          </a:p>
          <a:p>
            <a:endParaRPr lang="en-IN" dirty="0"/>
          </a:p>
          <a:p>
            <a:r>
              <a:rPr lang="en-IN" dirty="0"/>
              <a:t>[3] P. R. </a:t>
            </a:r>
            <a:r>
              <a:rPr lang="en-IN" dirty="0" err="1"/>
              <a:t>Dedhia</a:t>
            </a:r>
            <a:r>
              <a:rPr lang="en-IN" dirty="0"/>
              <a:t>, H. P. </a:t>
            </a:r>
            <a:r>
              <a:rPr lang="en-IN" dirty="0" err="1"/>
              <a:t>Pachgade</a:t>
            </a:r>
            <a:r>
              <a:rPr lang="en-IN" dirty="0"/>
              <a:t>, A. P. </a:t>
            </a:r>
            <a:r>
              <a:rPr lang="en-IN" dirty="0" err="1"/>
              <a:t>Malani</a:t>
            </a:r>
            <a:r>
              <a:rPr lang="en-IN" dirty="0"/>
              <a:t>, N. Raul and M. Naik, "Study on Abstractive Text Summarization Techniques," 2020 International Conference on Emerging Trends in Information Technology and Engineering (</a:t>
            </a:r>
            <a:r>
              <a:rPr lang="en-IN" dirty="0" err="1"/>
              <a:t>icETITE</a:t>
            </a:r>
            <a:r>
              <a:rPr lang="en-IN" dirty="0"/>
              <a:t>), 2020, pp. 1-8, </a:t>
            </a:r>
            <a:r>
              <a:rPr lang="en-IN" dirty="0" err="1"/>
              <a:t>doi</a:t>
            </a:r>
            <a:r>
              <a:rPr lang="en-IN" dirty="0"/>
              <a:t>: 10.1109/ic-ETITE47903.2020.087. </a:t>
            </a:r>
          </a:p>
          <a:p>
            <a:endParaRPr lang="en-IN" dirty="0"/>
          </a:p>
          <a:p>
            <a:r>
              <a:rPr lang="en-IN" dirty="0"/>
              <a:t>[4] A. </a:t>
            </a:r>
            <a:r>
              <a:rPr lang="en-IN" dirty="0" err="1"/>
              <a:t>Dilawari</a:t>
            </a:r>
            <a:r>
              <a:rPr lang="en-IN" dirty="0"/>
              <a:t> and M. U. G. Khan, "</a:t>
            </a:r>
            <a:r>
              <a:rPr lang="en-IN" dirty="0" err="1"/>
              <a:t>ASoVS</a:t>
            </a:r>
            <a:r>
              <a:rPr lang="en-IN" dirty="0"/>
              <a:t>: Abstractive Summarization of Video Sequences," in IEEE Access, vol. 7, pp. 29253-29263, 2019, </a:t>
            </a:r>
            <a:r>
              <a:rPr lang="en-IN" dirty="0" err="1"/>
              <a:t>doi</a:t>
            </a:r>
            <a:r>
              <a:rPr lang="en-IN" dirty="0"/>
              <a:t>: 10.1109/ACCESS.2019.2902507. </a:t>
            </a:r>
          </a:p>
        </p:txBody>
      </p:sp>
    </p:spTree>
    <p:extLst>
      <p:ext uri="{BB962C8B-B14F-4D97-AF65-F5344CB8AC3E}">
        <p14:creationId xmlns:p14="http://schemas.microsoft.com/office/powerpoint/2010/main" val="2780408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692280"/>
            <a:ext cx="8228880" cy="543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342900" indent="-139065">
              <a:lnSpc>
                <a:spcPct val="100000"/>
              </a:lnSpc>
            </a:pPr>
            <a:endParaRPr lang="en-IN" sz="1800" b="0" strike="noStrike" spc="-1">
              <a:latin typeface="Arial" panose="020B0604020202020204"/>
            </a:endParaRPr>
          </a:p>
          <a:p>
            <a:pPr marL="342900" indent="-342265" algn="ctr">
              <a:lnSpc>
                <a:spcPct val="100000"/>
              </a:lnSpc>
              <a:spcBef>
                <a:spcPts val="1200"/>
              </a:spcBef>
            </a:pPr>
            <a:endParaRPr lang="en-IN" sz="1800" b="0" strike="noStrike" spc="-1">
              <a:latin typeface="Arial" panose="020B0604020202020204"/>
            </a:endParaRPr>
          </a:p>
          <a:p>
            <a:pPr marL="342900" indent="-342265" algn="ctr">
              <a:lnSpc>
                <a:spcPct val="100000"/>
              </a:lnSpc>
              <a:spcBef>
                <a:spcPts val="1200"/>
              </a:spcBef>
            </a:pPr>
            <a:endParaRPr lang="en-IN" sz="1800" b="0" strike="noStrike" spc="-1">
              <a:latin typeface="Arial" panose="020B0604020202020204"/>
            </a:endParaRPr>
          </a:p>
          <a:p>
            <a:pPr marL="342900" indent="-342265" algn="ctr">
              <a:lnSpc>
                <a:spcPct val="100000"/>
              </a:lnSpc>
              <a:spcBef>
                <a:spcPts val="1200"/>
              </a:spcBef>
            </a:pPr>
            <a:r>
              <a:rPr lang="en-IN" sz="6000" b="1" strike="noStrike" spc="-1">
                <a:solidFill>
                  <a:srgbClr val="C00000"/>
                </a:solidFill>
                <a:latin typeface="Times New Roman" panose="02020603050405020304"/>
                <a:ea typeface="Times New Roman" panose="02020603050405020304"/>
              </a:rPr>
              <a:t>Thank You!</a:t>
            </a:r>
            <a:endParaRPr lang="en-IN" sz="6000" b="0" strike="noStrike" spc="-1">
              <a:latin typeface="Arial" panose="020B0604020202020204"/>
            </a:endParaRPr>
          </a:p>
          <a:p>
            <a:pPr marL="342900" indent="-342265">
              <a:lnSpc>
                <a:spcPct val="100000"/>
              </a:lnSpc>
              <a:spcBef>
                <a:spcPts val="1200"/>
              </a:spcBef>
            </a:pPr>
            <a:endParaRPr lang="en-IN" sz="6000" b="0" strike="noStrike" spc="-1">
              <a:latin typeface="Arial" panose="020B0604020202020204"/>
            </a:endParaRPr>
          </a:p>
        </p:txBody>
      </p:sp>
      <p:pic>
        <p:nvPicPr>
          <p:cNvPr id="87" name="Picture 86"/>
          <p:cNvPicPr/>
          <p:nvPr/>
        </p:nvPicPr>
        <p:blipFill>
          <a:blip r:embed="rId2"/>
          <a:stretch>
            <a:fillRect/>
          </a:stretch>
        </p:blipFill>
        <p:spPr>
          <a:xfrm>
            <a:off x="8317080" y="0"/>
            <a:ext cx="826200" cy="826200"/>
          </a:xfrm>
          <a:prstGeom prst="rect">
            <a:avLst/>
          </a:prstGeom>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2"/>
          <p:cNvSpPr/>
          <p:nvPr/>
        </p:nvSpPr>
        <p:spPr>
          <a:xfrm>
            <a:off x="644525" y="2470150"/>
            <a:ext cx="8018145" cy="38379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dirty="0">
              <a:latin typeface="Arial" panose="020B0604020202020204"/>
            </a:endParaRPr>
          </a:p>
          <a:p>
            <a:pPr algn="l">
              <a:lnSpc>
                <a:spcPct val="100000"/>
              </a:lnSpc>
            </a:pPr>
            <a:r>
              <a:rPr lang="en-IN" sz="2800" b="1" strike="noStrike" spc="-1" dirty="0">
                <a:solidFill>
                  <a:srgbClr val="000000"/>
                </a:solidFill>
                <a:latin typeface="Times New Roman" panose="02020603050405020304"/>
                <a:ea typeface="Cambria" panose="02040503050406030204"/>
              </a:rPr>
              <a:t>Group members name &amp; Roll No</a:t>
            </a:r>
          </a:p>
          <a:p>
            <a:pPr marL="457200" indent="-457200">
              <a:lnSpc>
                <a:spcPct val="100000"/>
              </a:lnSpc>
              <a:buFont typeface="Arial" panose="020B0604020202020204" pitchFamily="34" charset="0"/>
              <a:buChar char="•"/>
            </a:pPr>
            <a:r>
              <a:rPr lang="en-IN" sz="2400" spc="-1" dirty="0">
                <a:latin typeface="Times New Roman" panose="02020603050405020304" charset="0"/>
                <a:cs typeface="Times New Roman" panose="02020603050405020304" charset="0"/>
                <a:sym typeface="+mn-ea"/>
              </a:rPr>
              <a:t>Yadnesh Arote AIML_B149</a:t>
            </a:r>
            <a:endParaRPr lang="en-IN" sz="2400" b="0" strike="noStrike" spc="-1" dirty="0">
              <a:latin typeface="Times New Roman" panose="02020603050405020304" charset="0"/>
              <a:cs typeface="Times New Roman" panose="02020603050405020304" charset="0"/>
            </a:endParaRPr>
          </a:p>
          <a:p>
            <a:pPr marL="457200" indent="-457200">
              <a:lnSpc>
                <a:spcPct val="100000"/>
              </a:lnSpc>
              <a:buFont typeface="Arial" panose="020B0604020202020204" pitchFamily="34" charset="0"/>
              <a:buChar char="•"/>
            </a:pPr>
            <a:r>
              <a:rPr lang="en-IN" sz="2400" spc="-1" dirty="0">
                <a:latin typeface="Times New Roman" panose="02020603050405020304" charset="0"/>
                <a:cs typeface="Times New Roman" panose="02020603050405020304" charset="0"/>
                <a:sym typeface="+mn-ea"/>
              </a:rPr>
              <a:t>Vinay Babu Paka AIML_B147</a:t>
            </a:r>
            <a:endParaRPr lang="en-IN" sz="2400" b="0" strike="noStrike" spc="-1" dirty="0">
              <a:latin typeface="Times New Roman" panose="02020603050405020304" charset="0"/>
              <a:cs typeface="Times New Roman" panose="02020603050405020304" charset="0"/>
            </a:endParaRPr>
          </a:p>
          <a:p>
            <a:pPr marL="457200" indent="-457200">
              <a:lnSpc>
                <a:spcPct val="100000"/>
              </a:lnSpc>
              <a:buFont typeface="Arial" panose="020B0604020202020204" pitchFamily="34" charset="0"/>
              <a:buChar char="•"/>
            </a:pPr>
            <a:r>
              <a:rPr lang="en-IN" sz="2400" spc="-1" dirty="0" err="1">
                <a:latin typeface="Times New Roman" panose="02020603050405020304" charset="0"/>
                <a:cs typeface="Times New Roman" panose="02020603050405020304" charset="0"/>
                <a:sym typeface="+mn-ea"/>
              </a:rPr>
              <a:t>Vyankatesh</a:t>
            </a:r>
            <a:r>
              <a:rPr lang="en-IN" sz="2400" spc="-1" dirty="0">
                <a:latin typeface="Times New Roman" panose="02020603050405020304" charset="0"/>
                <a:cs typeface="Times New Roman" panose="02020603050405020304" charset="0"/>
                <a:sym typeface="+mn-ea"/>
              </a:rPr>
              <a:t> Panchal AIML_B148</a:t>
            </a:r>
          </a:p>
          <a:p>
            <a:pPr marL="457200" indent="-457200">
              <a:lnSpc>
                <a:spcPct val="100000"/>
              </a:lnSpc>
              <a:buFont typeface="Arial" panose="020B0604020202020204" pitchFamily="34" charset="0"/>
              <a:buChar char="•"/>
            </a:pPr>
            <a:r>
              <a:rPr lang="en-IN" sz="2400" dirty="0">
                <a:solidFill>
                  <a:srgbClr val="000008"/>
                </a:solidFill>
                <a:effectLst/>
                <a:latin typeface="Times New Roman" panose="02020603050405020304" pitchFamily="18" charset="0"/>
              </a:rPr>
              <a:t>Nagesh Phalke</a:t>
            </a:r>
            <a:r>
              <a:rPr lang="en-IN" sz="2400" dirty="0">
                <a:solidFill>
                  <a:srgbClr val="000000"/>
                </a:solidFill>
                <a:effectLst/>
                <a:latin typeface="Times New Roman" panose="02020603050405020304" pitchFamily="18" charset="0"/>
              </a:rPr>
              <a:t>_AIMLB134</a:t>
            </a:r>
            <a:endParaRPr lang="en-IN" sz="2400" b="0" strike="noStrike" spc="-1" dirty="0">
              <a:latin typeface="Arial" panose="020B0604020202020204"/>
            </a:endParaRPr>
          </a:p>
          <a:p>
            <a:pPr algn="ctr">
              <a:lnSpc>
                <a:spcPct val="100000"/>
              </a:lnSpc>
            </a:pPr>
            <a:endParaRPr lang="en-IN" sz="2800" b="0" strike="noStrike" spc="-1" dirty="0">
              <a:latin typeface="Arial" panose="020B0604020202020204"/>
            </a:endParaRPr>
          </a:p>
          <a:p>
            <a:pPr algn="l">
              <a:lnSpc>
                <a:spcPct val="100000"/>
              </a:lnSpc>
              <a:spcBef>
                <a:spcPts val="560"/>
              </a:spcBef>
            </a:pPr>
            <a:r>
              <a:rPr lang="en-IN" sz="2800" b="1" strike="noStrike" spc="-1" dirty="0">
                <a:solidFill>
                  <a:srgbClr val="000000"/>
                </a:solidFill>
                <a:latin typeface="Times New Roman" panose="02020603050405020304"/>
                <a:ea typeface="Cambria" panose="02040503050406030204"/>
              </a:rPr>
              <a:t>Name of Project Guide :</a:t>
            </a:r>
            <a:r>
              <a:rPr lang="en-IN" sz="2800" b="1" spc="-1" dirty="0">
                <a:solidFill>
                  <a:srgbClr val="000000"/>
                </a:solidFill>
                <a:latin typeface="Times New Roman" panose="02020603050405020304"/>
                <a:ea typeface="Cambria" panose="02040503050406030204"/>
                <a:sym typeface="+mn-ea"/>
              </a:rPr>
              <a:t>Prof. </a:t>
            </a:r>
            <a:r>
              <a:rPr lang="en-IN" sz="2800" b="1" spc="-1" dirty="0" err="1">
                <a:solidFill>
                  <a:srgbClr val="000000"/>
                </a:solidFill>
                <a:latin typeface="Times New Roman" panose="02020603050405020304"/>
                <a:ea typeface="Cambria" panose="02040503050406030204"/>
                <a:sym typeface="+mn-ea"/>
              </a:rPr>
              <a:t>Sheshmal</a:t>
            </a:r>
            <a:r>
              <a:rPr lang="en-IN" sz="2800" b="1" spc="-1" dirty="0">
                <a:solidFill>
                  <a:srgbClr val="000000"/>
                </a:solidFill>
                <a:latin typeface="Times New Roman" panose="02020603050405020304"/>
                <a:ea typeface="Cambria" panose="02040503050406030204"/>
                <a:sym typeface="+mn-ea"/>
              </a:rPr>
              <a:t> </a:t>
            </a:r>
            <a:r>
              <a:rPr lang="en-IN" sz="2800" b="1" spc="-1" dirty="0" err="1">
                <a:solidFill>
                  <a:srgbClr val="000000"/>
                </a:solidFill>
                <a:latin typeface="Times New Roman" panose="02020603050405020304"/>
                <a:ea typeface="Cambria" panose="02040503050406030204"/>
                <a:sym typeface="+mn-ea"/>
              </a:rPr>
              <a:t>Shingne</a:t>
            </a:r>
            <a:endParaRPr lang="en-IN" sz="2800" b="0" strike="noStrike" spc="-1" dirty="0">
              <a:latin typeface="Arial" panose="020B0604020202020204"/>
            </a:endParaRPr>
          </a:p>
          <a:p>
            <a:pPr algn="ctr">
              <a:lnSpc>
                <a:spcPct val="100000"/>
              </a:lnSpc>
              <a:spcBef>
                <a:spcPts val="560"/>
              </a:spcBef>
            </a:pPr>
            <a:endParaRPr lang="en-IN" sz="2800" b="0" strike="noStrike" spc="-1" dirty="0">
              <a:latin typeface="Arial" panose="020B0604020202020204"/>
            </a:endParaRPr>
          </a:p>
        </p:txBody>
      </p:sp>
      <p:pic>
        <p:nvPicPr>
          <p:cNvPr id="45" name="Google Shape;95;p2"/>
          <p:cNvPicPr/>
          <p:nvPr/>
        </p:nvPicPr>
        <p:blipFill>
          <a:blip r:embed="rId2"/>
          <a:stretch>
            <a:fillRect/>
          </a:stretch>
        </p:blipFill>
        <p:spPr>
          <a:xfrm>
            <a:off x="4141800" y="109800"/>
            <a:ext cx="826200" cy="826200"/>
          </a:xfrm>
          <a:prstGeom prst="rect">
            <a:avLst/>
          </a:prstGeom>
          <a:ln>
            <a:noFill/>
          </a:ln>
        </p:spPr>
      </p:pic>
      <p:sp>
        <p:nvSpPr>
          <p:cNvPr id="38" name="CustomShape 1"/>
          <p:cNvSpPr/>
          <p:nvPr/>
        </p:nvSpPr>
        <p:spPr>
          <a:xfrm>
            <a:off x="733425" y="935990"/>
            <a:ext cx="7852410" cy="1678940"/>
          </a:xfrm>
          <a:prstGeom prst="rect">
            <a:avLst/>
          </a:prstGeom>
          <a:gradFill rotWithShape="0">
            <a:gsLst>
              <a:gs pos="0">
                <a:srgbClr val="610506"/>
              </a:gs>
              <a:gs pos="100000">
                <a:srgbClr val="94070A"/>
              </a:gs>
            </a:gsLst>
            <a:lin ang="5400000"/>
          </a:gradFill>
          <a:ln w="9360">
            <a:solidFill>
              <a:srgbClr val="C0504D"/>
            </a:solidFill>
            <a:miter/>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en-IN" sz="3600" b="1" spc="-1" dirty="0">
                <a:solidFill>
                  <a:srgbClr val="FFFFFF"/>
                </a:solidFill>
                <a:latin typeface="Times New Roman" panose="02020603050405020304"/>
                <a:ea typeface="Times New Roman" panose="02020603050405020304"/>
                <a:sym typeface="+mn-ea"/>
              </a:rPr>
              <a:t>Youtube Transcript Summarizer</a:t>
            </a:r>
            <a:endParaRPr lang="en-IN" sz="3600" b="1" strike="noStrike" spc="-1" dirty="0">
              <a:latin typeface="Arial" panose="020B0604020202020204"/>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26960" y="54000"/>
            <a:ext cx="8228880" cy="1142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4000" b="1" strike="noStrike" spc="-1">
                <a:solidFill>
                  <a:srgbClr val="C00000"/>
                </a:solidFill>
                <a:latin typeface="Times New Roman" panose="02020603050405020304"/>
                <a:ea typeface="Times New Roman" panose="02020603050405020304"/>
              </a:rPr>
              <a:t>Presentation Outline</a:t>
            </a:r>
            <a:r>
              <a:rPr lang="en-IN" sz="4000" b="1" strike="noStrike" spc="-1">
                <a:solidFill>
                  <a:srgbClr val="E38C8C"/>
                </a:solidFill>
                <a:latin typeface="Times New Roman" panose="02020603050405020304"/>
                <a:ea typeface="Times New Roman" panose="02020603050405020304"/>
              </a:rPr>
              <a:t> </a:t>
            </a:r>
            <a:endParaRPr lang="en-IN" sz="4000" b="0" strike="noStrike" spc="-1">
              <a:latin typeface="Arial" panose="020B0604020202020204"/>
            </a:endParaRPr>
          </a:p>
        </p:txBody>
      </p:sp>
      <p:sp>
        <p:nvSpPr>
          <p:cNvPr id="47" name="CustomShape 2"/>
          <p:cNvSpPr/>
          <p:nvPr/>
        </p:nvSpPr>
        <p:spPr>
          <a:xfrm>
            <a:off x="457200" y="1197000"/>
            <a:ext cx="8228880" cy="5471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41300">
              <a:lnSpc>
                <a:spcPct val="100000"/>
              </a:lnSpc>
              <a:spcBef>
                <a:spcPts val="480"/>
              </a:spcBef>
              <a:buClr>
                <a:srgbClr val="000000"/>
              </a:buClr>
              <a:buSzPct val="45000"/>
            </a:pPr>
            <a:endParaRPr lang="en-IN" sz="2400" spc="-1" dirty="0">
              <a:latin typeface="Times New Roman" panose="02020603050405020304"/>
            </a:endParaRPr>
          </a:p>
          <a:p>
            <a:pPr marL="457200" indent="-215900">
              <a:lnSpc>
                <a:spcPct val="100000"/>
              </a:lnSpc>
              <a:spcBef>
                <a:spcPts val="480"/>
              </a:spcBef>
              <a:buClr>
                <a:srgbClr val="000000"/>
              </a:buClr>
              <a:buSzPct val="45000"/>
              <a:buFont typeface="Wingdings"/>
              <a:buChar char=""/>
            </a:pPr>
            <a:r>
              <a:rPr lang="en-IN" sz="2400" b="0" strike="noStrike" spc="-1" dirty="0">
                <a:latin typeface="Times New Roman" panose="02020603050405020304"/>
              </a:rPr>
              <a:t>Understanding of Domain and relevance to </a:t>
            </a:r>
            <a:r>
              <a:rPr lang="en-IN" sz="2400" spc="-1" dirty="0">
                <a:latin typeface="Times New Roman"/>
              </a:rPr>
              <a:t>Y</a:t>
            </a:r>
            <a:r>
              <a:rPr lang="en-IN" sz="2400" b="0" strike="noStrike" spc="-1" dirty="0">
                <a:latin typeface="Times New Roman" panose="02020603050405020304"/>
              </a:rPr>
              <a:t>ouTube transcript summarizer</a:t>
            </a:r>
          </a:p>
          <a:p>
            <a:pPr marL="457200" indent="-215900">
              <a:lnSpc>
                <a:spcPct val="100000"/>
              </a:lnSpc>
              <a:spcBef>
                <a:spcPts val="480"/>
              </a:spcBef>
              <a:buClr>
                <a:srgbClr val="000000"/>
              </a:buClr>
              <a:buSzPct val="45000"/>
              <a:buFont typeface="Wingdings"/>
              <a:buChar char=""/>
            </a:pPr>
            <a:r>
              <a:rPr lang="en-IN" sz="2400" b="0" strike="noStrike" spc="-1" dirty="0">
                <a:latin typeface="Times New Roman" panose="02020603050405020304"/>
              </a:rPr>
              <a:t>Literature Survey</a:t>
            </a:r>
          </a:p>
          <a:p>
            <a:pPr marL="457200" indent="-215900">
              <a:lnSpc>
                <a:spcPct val="100000"/>
              </a:lnSpc>
              <a:spcBef>
                <a:spcPts val="480"/>
              </a:spcBef>
              <a:buClr>
                <a:srgbClr val="000000"/>
              </a:buClr>
              <a:buSzPct val="45000"/>
              <a:buFont typeface="Wingdings"/>
              <a:buChar char=""/>
            </a:pPr>
            <a:r>
              <a:rPr lang="en-IN" sz="2400" spc="-1" dirty="0">
                <a:latin typeface="Times New Roman"/>
              </a:rPr>
              <a:t>Objective &amp; Scope</a:t>
            </a:r>
          </a:p>
          <a:p>
            <a:pPr marL="457200" indent="-215900">
              <a:lnSpc>
                <a:spcPct val="100000"/>
              </a:lnSpc>
              <a:spcBef>
                <a:spcPts val="480"/>
              </a:spcBef>
              <a:buClr>
                <a:srgbClr val="000000"/>
              </a:buClr>
              <a:buSzPct val="45000"/>
              <a:buFont typeface="Wingdings"/>
              <a:buChar char=""/>
            </a:pPr>
            <a:r>
              <a:rPr lang="en-IN" sz="2400" b="0" strike="noStrike" spc="-1" dirty="0">
                <a:latin typeface="Times New Roman" panose="02020603050405020304"/>
              </a:rPr>
              <a:t>Problem </a:t>
            </a:r>
            <a:r>
              <a:rPr lang="en-IN" sz="2400" spc="-1" dirty="0">
                <a:latin typeface="Times New Roman"/>
              </a:rPr>
              <a:t>Definition</a:t>
            </a:r>
          </a:p>
          <a:p>
            <a:pPr marL="457200" indent="-215900">
              <a:lnSpc>
                <a:spcPct val="100000"/>
              </a:lnSpc>
              <a:spcBef>
                <a:spcPts val="480"/>
              </a:spcBef>
              <a:buClr>
                <a:srgbClr val="000000"/>
              </a:buClr>
              <a:buSzPct val="45000"/>
              <a:buFont typeface="Wingdings"/>
              <a:buChar char=""/>
            </a:pPr>
            <a:r>
              <a:rPr lang="en-US" sz="2400" spc="-1" dirty="0">
                <a:latin typeface="Times New Roman"/>
              </a:rPr>
              <a:t>Proposed System</a:t>
            </a:r>
          </a:p>
          <a:p>
            <a:pPr marL="457200" indent="-215900">
              <a:lnSpc>
                <a:spcPct val="100000"/>
              </a:lnSpc>
              <a:spcBef>
                <a:spcPts val="480"/>
              </a:spcBef>
              <a:buClr>
                <a:srgbClr val="000000"/>
              </a:buClr>
              <a:buSzPct val="45000"/>
              <a:buFont typeface="Wingdings"/>
              <a:buChar char=""/>
            </a:pPr>
            <a:r>
              <a:rPr lang="en-US" sz="2400" spc="-1" dirty="0">
                <a:latin typeface="Times New Roman"/>
              </a:rPr>
              <a:t>Design Details</a:t>
            </a:r>
          </a:p>
          <a:p>
            <a:pPr marL="457200" indent="-215900">
              <a:lnSpc>
                <a:spcPct val="100000"/>
              </a:lnSpc>
              <a:spcBef>
                <a:spcPts val="480"/>
              </a:spcBef>
              <a:buClr>
                <a:srgbClr val="000000"/>
              </a:buClr>
              <a:buSzPct val="45000"/>
              <a:buFont typeface="Wingdings"/>
              <a:buChar char=""/>
            </a:pPr>
            <a:r>
              <a:rPr lang="en-US" sz="2400" spc="-1" dirty="0">
                <a:latin typeface="Times New Roman"/>
              </a:rPr>
              <a:t>Implementation</a:t>
            </a:r>
          </a:p>
          <a:p>
            <a:pPr marL="457200" indent="-215900">
              <a:lnSpc>
                <a:spcPct val="100000"/>
              </a:lnSpc>
              <a:spcBef>
                <a:spcPts val="480"/>
              </a:spcBef>
              <a:buClr>
                <a:srgbClr val="000000"/>
              </a:buClr>
              <a:buSzPct val="45000"/>
              <a:buFont typeface="Wingdings"/>
              <a:buChar char=""/>
            </a:pPr>
            <a:r>
              <a:rPr lang="en-US" sz="2400" spc="-1" dirty="0">
                <a:latin typeface="Times New Roman"/>
              </a:rPr>
              <a:t>Code &amp; Output</a:t>
            </a:r>
          </a:p>
          <a:p>
            <a:pPr marL="457200" indent="-215900">
              <a:lnSpc>
                <a:spcPct val="100000"/>
              </a:lnSpc>
              <a:spcBef>
                <a:spcPts val="480"/>
              </a:spcBef>
              <a:buClr>
                <a:srgbClr val="000000"/>
              </a:buClr>
              <a:buSzPct val="45000"/>
              <a:buFont typeface="Wingdings"/>
              <a:buChar char=""/>
            </a:pPr>
            <a:r>
              <a:rPr lang="en-US" sz="2400" spc="-1" dirty="0">
                <a:latin typeface="Times New Roman"/>
              </a:rPr>
              <a:t>References</a:t>
            </a:r>
          </a:p>
          <a:p>
            <a:pPr>
              <a:lnSpc>
                <a:spcPct val="100000"/>
              </a:lnSpc>
              <a:spcBef>
                <a:spcPts val="480"/>
              </a:spcBef>
            </a:pPr>
            <a:endParaRPr lang="en-IN" sz="1800" b="0" strike="noStrike" spc="-1" dirty="0">
              <a:latin typeface="Times New Roman" panose="02020603050405020304"/>
            </a:endParaRPr>
          </a:p>
        </p:txBody>
      </p:sp>
      <p:sp>
        <p:nvSpPr>
          <p:cNvPr id="48" name="CustomShape 3"/>
          <p:cNvSpPr/>
          <p:nvPr/>
        </p:nvSpPr>
        <p:spPr>
          <a:xfrm>
            <a:off x="0" y="1070919"/>
            <a:ext cx="9144000" cy="64881"/>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49" name="Google Shape;103;p3"/>
          <p:cNvPicPr/>
          <p:nvPr/>
        </p:nvPicPr>
        <p:blipFill>
          <a:blip r:embed="rId2"/>
          <a:stretch>
            <a:fillRect/>
          </a:stretch>
        </p:blipFill>
        <p:spPr>
          <a:xfrm>
            <a:off x="8208000" y="181800"/>
            <a:ext cx="826200" cy="826200"/>
          </a:xfrm>
          <a:prstGeom prst="rect">
            <a:avLst/>
          </a:prstGeom>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457200" y="-25560"/>
            <a:ext cx="8228880" cy="1294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US" sz="3200" b="1" spc="-1" dirty="0">
                <a:solidFill>
                  <a:srgbClr val="C00000"/>
                </a:solidFill>
                <a:latin typeface="Times New Roman" panose="02020603050405020304"/>
              </a:rPr>
              <a:t>U</a:t>
            </a:r>
            <a:r>
              <a:rPr lang="en-IN" sz="3200" b="1" spc="-1" dirty="0" err="1">
                <a:solidFill>
                  <a:srgbClr val="C00000"/>
                </a:solidFill>
                <a:latin typeface="Times New Roman" panose="02020603050405020304"/>
              </a:rPr>
              <a:t>nderstanding</a:t>
            </a:r>
            <a:r>
              <a:rPr lang="en-IN" sz="3200" b="1" spc="-1" dirty="0">
                <a:solidFill>
                  <a:srgbClr val="C00000"/>
                </a:solidFill>
                <a:latin typeface="Times New Roman" panose="02020603050405020304"/>
              </a:rPr>
              <a:t> of Domain and Relevance</a:t>
            </a:r>
            <a:endParaRPr lang="en-IN" sz="3200" b="1" strike="noStrike" spc="-1" dirty="0">
              <a:latin typeface="Arial" panose="020B0604020202020204"/>
            </a:endParaRPr>
          </a:p>
        </p:txBody>
      </p:sp>
      <p:sp>
        <p:nvSpPr>
          <p:cNvPr id="51" name="CustomShape 2"/>
          <p:cNvSpPr/>
          <p:nvPr/>
        </p:nvSpPr>
        <p:spPr>
          <a:xfrm>
            <a:off x="457200" y="1500120"/>
            <a:ext cx="8228880" cy="462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latin typeface="Arial" panose="020B0604020202020204"/>
            </a:endParaRPr>
          </a:p>
          <a:p>
            <a:pPr>
              <a:lnSpc>
                <a:spcPct val="100000"/>
              </a:lnSpc>
              <a:spcBef>
                <a:spcPts val="1000"/>
              </a:spcBef>
            </a:pPr>
            <a:r>
              <a:rPr lang="en-IN" sz="2400" b="0" strike="noStrike" spc="-1">
                <a:solidFill>
                  <a:srgbClr val="000000"/>
                </a:solidFill>
                <a:latin typeface="Cambria" panose="02040503050406030204"/>
                <a:ea typeface="Cambria" panose="02040503050406030204"/>
              </a:rPr>
              <a:t> </a:t>
            </a:r>
            <a:endParaRPr lang="en-IN" sz="2400" b="0" strike="noStrike" spc="-1">
              <a:latin typeface="Arial" panose="020B0604020202020204"/>
            </a:endParaRPr>
          </a:p>
        </p:txBody>
      </p:sp>
      <p:pic>
        <p:nvPicPr>
          <p:cNvPr id="53" name="Google Shape;111;p4"/>
          <p:cNvPicPr/>
          <p:nvPr/>
        </p:nvPicPr>
        <p:blipFill>
          <a:blip r:embed="rId2"/>
          <a:stretch>
            <a:fillRect/>
          </a:stretch>
        </p:blipFill>
        <p:spPr>
          <a:xfrm>
            <a:off x="8244000" y="180000"/>
            <a:ext cx="826200" cy="828000"/>
          </a:xfrm>
          <a:prstGeom prst="rect">
            <a:avLst/>
          </a:prstGeom>
          <a:ln>
            <a:noFill/>
          </a:ln>
        </p:spPr>
      </p:pic>
      <p:sp>
        <p:nvSpPr>
          <p:cNvPr id="54" name="CustomShape 4"/>
          <p:cNvSpPr/>
          <p:nvPr/>
        </p:nvSpPr>
        <p:spPr>
          <a:xfrm>
            <a:off x="609480" y="1652760"/>
            <a:ext cx="8228880" cy="462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latin typeface="Arial" panose="020B0604020202020204"/>
            </a:endParaRPr>
          </a:p>
          <a:p>
            <a:pPr>
              <a:lnSpc>
                <a:spcPct val="100000"/>
              </a:lnSpc>
              <a:spcBef>
                <a:spcPts val="1000"/>
              </a:spcBef>
            </a:pPr>
            <a:r>
              <a:rPr lang="en-IN" sz="2400" b="0" strike="noStrike" spc="-1">
                <a:solidFill>
                  <a:srgbClr val="000000"/>
                </a:solidFill>
                <a:latin typeface="Cambria" panose="02040503050406030204"/>
                <a:ea typeface="Cambria" panose="02040503050406030204"/>
              </a:rPr>
              <a:t> </a:t>
            </a:r>
            <a:endParaRPr lang="en-IN" sz="2400" b="0" strike="noStrike" spc="-1">
              <a:latin typeface="Arial" panose="020B0604020202020204"/>
            </a:endParaRPr>
          </a:p>
        </p:txBody>
      </p:sp>
      <p:sp>
        <p:nvSpPr>
          <p:cNvPr id="55" name="CustomShape 5"/>
          <p:cNvSpPr/>
          <p:nvPr/>
        </p:nvSpPr>
        <p:spPr>
          <a:xfrm>
            <a:off x="762120" y="1805040"/>
            <a:ext cx="8228880" cy="462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latin typeface="Arial" panose="020B0604020202020204"/>
            </a:endParaRPr>
          </a:p>
          <a:p>
            <a:pPr>
              <a:lnSpc>
                <a:spcPct val="100000"/>
              </a:lnSpc>
              <a:spcBef>
                <a:spcPts val="1000"/>
              </a:spcBef>
            </a:pPr>
            <a:r>
              <a:rPr lang="en-IN" sz="2400" b="0" strike="noStrike" spc="-1">
                <a:solidFill>
                  <a:srgbClr val="000000"/>
                </a:solidFill>
                <a:latin typeface="Cambria" panose="02040503050406030204"/>
                <a:ea typeface="Cambria" panose="02040503050406030204"/>
              </a:rPr>
              <a:t> </a:t>
            </a:r>
            <a:endParaRPr lang="en-IN" sz="2400" b="0" strike="noStrike" spc="-1">
              <a:latin typeface="Arial" panose="020B0604020202020204"/>
            </a:endParaRPr>
          </a:p>
        </p:txBody>
      </p:sp>
      <p:sp>
        <p:nvSpPr>
          <p:cNvPr id="56" name="CustomShape 6"/>
          <p:cNvSpPr/>
          <p:nvPr/>
        </p:nvSpPr>
        <p:spPr>
          <a:xfrm>
            <a:off x="276120" y="1600200"/>
            <a:ext cx="9200520" cy="4850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800" b="0" strike="noStrike" spc="-1">
                <a:solidFill>
                  <a:srgbClr val="000000"/>
                </a:solidFill>
                <a:latin typeface="Calibri" panose="020F0502020204030204"/>
                <a:ea typeface="Calibri" panose="020F0502020204030204"/>
              </a:rPr>
              <a:t>                                  </a:t>
            </a:r>
            <a:endParaRPr lang="en-IN" sz="1800" b="0" strike="noStrike" spc="-1">
              <a:latin typeface="Arial" panose="020B0604020202020204"/>
            </a:endParaRPr>
          </a:p>
        </p:txBody>
      </p:sp>
      <p:cxnSp>
        <p:nvCxnSpPr>
          <p:cNvPr id="4" name="Straight Connector 3"/>
          <p:cNvCxnSpPr/>
          <p:nvPr/>
        </p:nvCxnSpPr>
        <p:spPr>
          <a:xfrm flipV="1">
            <a:off x="0" y="1124585"/>
            <a:ext cx="9144000" cy="127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 Box 4"/>
          <p:cNvSpPr txBox="1"/>
          <p:nvPr/>
        </p:nvSpPr>
        <p:spPr>
          <a:xfrm>
            <a:off x="398145" y="1348740"/>
            <a:ext cx="8288020" cy="5326720"/>
          </a:xfrm>
          <a:prstGeom prst="rect">
            <a:avLst/>
          </a:prstGeom>
          <a:noFill/>
        </p:spPr>
        <p:txBody>
          <a:bodyPr wrap="square" rtlCol="0">
            <a:noAutofit/>
          </a:bodyPr>
          <a:lstStyle/>
          <a:p>
            <a:pPr algn="l"/>
            <a:r>
              <a:rPr lang="en-US" sz="2000" b="1" i="0" dirty="0">
                <a:effectLst/>
                <a:latin typeface="Times New Roman" panose="02020603050405020304" charset="0"/>
                <a:cs typeface="Times New Roman" panose="02020603050405020304" charset="0"/>
              </a:rPr>
              <a:t>Domain</a:t>
            </a:r>
            <a:r>
              <a:rPr lang="en-US" sz="2000" b="0" i="0" dirty="0">
                <a:effectLst/>
                <a:latin typeface="Times New Roman" panose="02020603050405020304" charset="0"/>
                <a:cs typeface="Times New Roman" panose="02020603050405020304" charset="0"/>
              </a:rPr>
              <a:t>:</a:t>
            </a:r>
            <a:r>
              <a:rPr lang="en-US" b="0" i="0" dirty="0">
                <a:effectLst/>
                <a:latin typeface="Times New Roman" panose="02020603050405020304" charset="0"/>
                <a:cs typeface="Times New Roman" panose="02020603050405020304" charset="0"/>
              </a:rPr>
              <a:t> </a:t>
            </a:r>
          </a:p>
          <a:p>
            <a:pPr algn="l"/>
            <a:endParaRPr lang="en-US" b="0" i="0" dirty="0">
              <a:effectLst/>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b="0" i="0" dirty="0">
                <a:effectLst/>
                <a:latin typeface="Times New Roman" panose="02020603050405020304" charset="0"/>
                <a:cs typeface="Times New Roman" panose="02020603050405020304" charset="0"/>
              </a:rPr>
              <a:t>The domain of a YouTube Transcript Summarizer falls under natural language processing (NLP) and machine learning. </a:t>
            </a:r>
          </a:p>
          <a:p>
            <a:pPr algn="l"/>
            <a:endParaRPr lang="en-US" sz="2000" b="0" i="0" dirty="0">
              <a:effectLst/>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b="0" i="0" dirty="0">
                <a:effectLst/>
                <a:latin typeface="Times New Roman" panose="02020603050405020304" charset="0"/>
                <a:cs typeface="Times New Roman" panose="02020603050405020304" charset="0"/>
              </a:rPr>
              <a:t>It's specifically related to video content analysis and text summarization.</a:t>
            </a:r>
          </a:p>
          <a:p>
            <a:pPr algn="l"/>
            <a:endParaRPr lang="en-US" b="0" i="0" dirty="0">
              <a:effectLst/>
              <a:latin typeface="Times New Roman" panose="02020603050405020304" charset="0"/>
              <a:cs typeface="Times New Roman" panose="02020603050405020304" charset="0"/>
            </a:endParaRPr>
          </a:p>
          <a:p>
            <a:pPr algn="l"/>
            <a:r>
              <a:rPr lang="en-US" sz="2000" b="1" i="0" dirty="0">
                <a:effectLst/>
                <a:latin typeface="Times New Roman" panose="02020603050405020304" charset="0"/>
                <a:cs typeface="Times New Roman" panose="02020603050405020304" charset="0"/>
              </a:rPr>
              <a:t>Relevance</a:t>
            </a:r>
            <a:r>
              <a:rPr lang="en-US" sz="2000" b="0" i="0" dirty="0">
                <a:effectLst/>
                <a:latin typeface="Times New Roman" panose="02020603050405020304" charset="0"/>
                <a:cs typeface="Times New Roman" panose="02020603050405020304" charset="0"/>
              </a:rPr>
              <a:t>: </a:t>
            </a:r>
          </a:p>
          <a:p>
            <a:pPr algn="l"/>
            <a:endParaRPr lang="en-US" sz="2000" b="0" i="0" dirty="0">
              <a:effectLst/>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b="0" i="0" dirty="0">
                <a:effectLst/>
                <a:latin typeface="Times New Roman" panose="02020603050405020304" charset="0"/>
                <a:cs typeface="Times New Roman" panose="02020603050405020304" charset="0"/>
              </a:rPr>
              <a:t>YouTube Transcript Summarizer is relevant in the context of online video content. </a:t>
            </a:r>
          </a:p>
          <a:p>
            <a:pPr marL="342900" indent="-342900" algn="l">
              <a:buFont typeface="Arial" panose="020B0604020202020204" pitchFamily="34" charset="0"/>
              <a:buChar char="•"/>
            </a:pPr>
            <a:r>
              <a:rPr lang="en-US" sz="2000" b="0" i="0" dirty="0">
                <a:effectLst/>
                <a:latin typeface="Times New Roman" panose="02020603050405020304" charset="0"/>
                <a:cs typeface="Times New Roman" panose="02020603050405020304" charset="0"/>
              </a:rPr>
              <a:t>With the massive amount of video content available on YouTube, this tool would help users quickly understand the content of videos without having to watch them in their entirety. </a:t>
            </a:r>
          </a:p>
          <a:p>
            <a:pPr marL="342900" indent="-342900" algn="l">
              <a:buFont typeface="Arial" panose="020B0604020202020204" pitchFamily="34" charset="0"/>
              <a:buChar char="•"/>
            </a:pPr>
            <a:r>
              <a:rPr lang="en-US" sz="2000" b="0" i="0" dirty="0">
                <a:effectLst/>
                <a:latin typeface="Times New Roman" panose="02020603050405020304" charset="0"/>
                <a:cs typeface="Times New Roman" panose="02020603050405020304" charset="0"/>
              </a:rPr>
              <a:t>It's valuable for content creators, viewers, researchers, and businesses.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45720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US" sz="3200" b="1" spc="-1" dirty="0">
                <a:solidFill>
                  <a:srgbClr val="C00000"/>
                </a:solidFill>
                <a:latin typeface="Times New Roman" panose="02020603050405020304"/>
              </a:rPr>
              <a:t>L</a:t>
            </a:r>
            <a:r>
              <a:rPr lang="en-IN" sz="3200" b="1" spc="-1" dirty="0" err="1">
                <a:solidFill>
                  <a:srgbClr val="C00000"/>
                </a:solidFill>
                <a:latin typeface="Times New Roman" panose="02020603050405020304"/>
              </a:rPr>
              <a:t>iterature</a:t>
            </a:r>
            <a:r>
              <a:rPr lang="en-IN" sz="3200" b="1" spc="-1" dirty="0">
                <a:solidFill>
                  <a:srgbClr val="C00000"/>
                </a:solidFill>
                <a:latin typeface="Times New Roman" panose="02020603050405020304"/>
              </a:rPr>
              <a:t> Survey</a:t>
            </a:r>
            <a:endParaRPr lang="en-IN" sz="3200" b="0" strike="noStrike" spc="-1" dirty="0">
              <a:latin typeface="Arial" panose="020B0604020202020204"/>
            </a:endParaRPr>
          </a:p>
        </p:txBody>
      </p:sp>
      <p:sp>
        <p:nvSpPr>
          <p:cNvPr id="58" name="CustomShape 2"/>
          <p:cNvSpPr/>
          <p:nvPr/>
        </p:nvSpPr>
        <p:spPr>
          <a:xfrm>
            <a:off x="0" y="1078921"/>
            <a:ext cx="914400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59" name="Google Shape;121;p5"/>
          <p:cNvPicPr/>
          <p:nvPr/>
        </p:nvPicPr>
        <p:blipFill>
          <a:blip r:embed="rId2"/>
          <a:stretch>
            <a:fillRect/>
          </a:stretch>
        </p:blipFill>
        <p:spPr>
          <a:xfrm>
            <a:off x="8245800" y="216000"/>
            <a:ext cx="826200" cy="826200"/>
          </a:xfrm>
          <a:prstGeom prst="rect">
            <a:avLst/>
          </a:prstGeom>
          <a:ln>
            <a:noFill/>
          </a:ln>
        </p:spPr>
      </p:pic>
      <p:graphicFrame>
        <p:nvGraphicFramePr>
          <p:cNvPr id="2" name="Table 1">
            <a:extLst>
              <a:ext uri="{FF2B5EF4-FFF2-40B4-BE49-F238E27FC236}">
                <a16:creationId xmlns:a16="http://schemas.microsoft.com/office/drawing/2014/main" id="{A44B81BA-0D84-76A5-6F6D-22C996E186A2}"/>
              </a:ext>
            </a:extLst>
          </p:cNvPr>
          <p:cNvGraphicFramePr>
            <a:graphicFrameLocks noGrp="1"/>
          </p:cNvGraphicFramePr>
          <p:nvPr>
            <p:extLst>
              <p:ext uri="{D42A27DB-BD31-4B8C-83A1-F6EECF244321}">
                <p14:modId xmlns:p14="http://schemas.microsoft.com/office/powerpoint/2010/main" val="3152532787"/>
              </p:ext>
            </p:extLst>
          </p:nvPr>
        </p:nvGraphicFramePr>
        <p:xfrm>
          <a:off x="457200" y="1307161"/>
          <a:ext cx="8300720" cy="5057140"/>
        </p:xfrm>
        <a:graphic>
          <a:graphicData uri="http://schemas.openxmlformats.org/drawingml/2006/table">
            <a:tbl>
              <a:tblPr firstRow="1" bandRow="1">
                <a:tableStyleId>{2D5ABB26-0587-4C30-8999-92F81FD0307C}</a:tableStyleId>
              </a:tblPr>
              <a:tblGrid>
                <a:gridCol w="589162">
                  <a:extLst>
                    <a:ext uri="{9D8B030D-6E8A-4147-A177-3AD203B41FA5}">
                      <a16:colId xmlns:a16="http://schemas.microsoft.com/office/drawing/2014/main" val="20000"/>
                    </a:ext>
                  </a:extLst>
                </a:gridCol>
                <a:gridCol w="1420801">
                  <a:extLst>
                    <a:ext uri="{9D8B030D-6E8A-4147-A177-3AD203B41FA5}">
                      <a16:colId xmlns:a16="http://schemas.microsoft.com/office/drawing/2014/main" val="20001"/>
                    </a:ext>
                  </a:extLst>
                </a:gridCol>
                <a:gridCol w="3010518">
                  <a:extLst>
                    <a:ext uri="{9D8B030D-6E8A-4147-A177-3AD203B41FA5}">
                      <a16:colId xmlns:a16="http://schemas.microsoft.com/office/drawing/2014/main" val="20002"/>
                    </a:ext>
                  </a:extLst>
                </a:gridCol>
                <a:gridCol w="3280239">
                  <a:extLst>
                    <a:ext uri="{9D8B030D-6E8A-4147-A177-3AD203B41FA5}">
                      <a16:colId xmlns:a16="http://schemas.microsoft.com/office/drawing/2014/main" val="20003"/>
                    </a:ext>
                  </a:extLst>
                </a:gridCol>
              </a:tblGrid>
              <a:tr h="0">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a:lnSpc>
                          <a:spcPct val="100000"/>
                        </a:lnSpc>
                      </a:pPr>
                      <a:endParaRPr sz="100">
                        <a:latin typeface="Times New Roman" panose="02020603050405020304"/>
                        <a:cs typeface="Times New Roman" panose="02020603050405020304"/>
                      </a:endParaRPr>
                    </a:p>
                  </a:txBody>
                  <a:tcPr marL="0" marR="0" marT="0" marB="0">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a:lnSpc>
                          <a:spcPct val="100000"/>
                        </a:lnSpc>
                      </a:pPr>
                      <a:endParaRPr sz="100">
                        <a:latin typeface="Times New Roman" panose="02020603050405020304"/>
                        <a:cs typeface="Times New Roman" panose="02020603050405020304"/>
                      </a:endParaRPr>
                    </a:p>
                  </a:txBody>
                  <a:tcPr marL="0" marR="0" marT="0" marB="0">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a:lnSpc>
                          <a:spcPct val="100000"/>
                        </a:lnSpc>
                      </a:pPr>
                      <a:endParaRPr sz="100">
                        <a:latin typeface="Times New Roman" panose="02020603050405020304"/>
                        <a:cs typeface="Times New Roman" panose="02020603050405020304"/>
                      </a:endParaRPr>
                    </a:p>
                  </a:txBody>
                  <a:tcPr marL="0" marR="0" marT="0" marB="0">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a:lnSpc>
                          <a:spcPct val="100000"/>
                        </a:lnSpc>
                      </a:pPr>
                      <a:endParaRPr sz="100">
                        <a:latin typeface="Times New Roman" panose="02020603050405020304"/>
                        <a:cs typeface="Times New Roman" panose="02020603050405020304"/>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663701">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146685">
                        <a:lnSpc>
                          <a:spcPct val="100000"/>
                        </a:lnSpc>
                        <a:spcBef>
                          <a:spcPts val="300"/>
                        </a:spcBef>
                      </a:pPr>
                      <a:r>
                        <a:rPr sz="1600" b="1" dirty="0">
                          <a:latin typeface="Times New Roman" panose="02020603050405020304"/>
                          <a:cs typeface="Times New Roman" panose="02020603050405020304"/>
                        </a:rPr>
                        <a:t>Sr.</a:t>
                      </a:r>
                      <a:endParaRPr sz="1600">
                        <a:latin typeface="Times New Roman" panose="02020603050405020304"/>
                        <a:cs typeface="Times New Roman" panose="02020603050405020304"/>
                      </a:endParaRPr>
                    </a:p>
                    <a:p>
                      <a:pPr marL="149860">
                        <a:lnSpc>
                          <a:spcPct val="100000"/>
                        </a:lnSpc>
                      </a:pPr>
                      <a:r>
                        <a:rPr sz="1600" b="1" spc="-10" dirty="0">
                          <a:latin typeface="Times New Roman" panose="02020603050405020304"/>
                          <a:cs typeface="Times New Roman" panose="02020603050405020304"/>
                        </a:rPr>
                        <a:t>No</a:t>
                      </a:r>
                      <a:endParaRPr sz="16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305435">
                        <a:lnSpc>
                          <a:spcPct val="100000"/>
                        </a:lnSpc>
                        <a:spcBef>
                          <a:spcPts val="300"/>
                        </a:spcBef>
                      </a:pPr>
                      <a:r>
                        <a:rPr sz="1600" b="1" spc="-5" dirty="0">
                          <a:latin typeface="Times New Roman" panose="02020603050405020304"/>
                          <a:cs typeface="Times New Roman" panose="02020603050405020304"/>
                        </a:rPr>
                        <a:t>Authors</a:t>
                      </a:r>
                      <a:endParaRPr sz="16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559435" marR="552450" indent="36195" algn="just">
                        <a:lnSpc>
                          <a:spcPct val="100000"/>
                        </a:lnSpc>
                        <a:spcBef>
                          <a:spcPts val="300"/>
                        </a:spcBef>
                      </a:pPr>
                      <a:r>
                        <a:rPr sz="1600" b="1" dirty="0">
                          <a:latin typeface="Times New Roman" panose="02020603050405020304"/>
                          <a:cs typeface="Times New Roman" panose="02020603050405020304"/>
                        </a:rPr>
                        <a:t>Title </a:t>
                      </a:r>
                      <a:r>
                        <a:rPr sz="1600" b="1" spc="5" dirty="0">
                          <a:latin typeface="Times New Roman" panose="02020603050405020304"/>
                          <a:cs typeface="Times New Roman" panose="02020603050405020304"/>
                        </a:rPr>
                        <a:t>of </a:t>
                      </a:r>
                      <a:r>
                        <a:rPr sz="1600" b="1" spc="-5" dirty="0">
                          <a:latin typeface="Times New Roman" panose="02020603050405020304"/>
                          <a:cs typeface="Times New Roman" panose="02020603050405020304"/>
                        </a:rPr>
                        <a:t>the </a:t>
                      </a:r>
                      <a:r>
                        <a:rPr sz="1600" b="1" dirty="0">
                          <a:latin typeface="Times New Roman" panose="02020603050405020304"/>
                          <a:cs typeface="Times New Roman" panose="02020603050405020304"/>
                        </a:rPr>
                        <a:t>paper / </a:t>
                      </a:r>
                      <a:r>
                        <a:rPr sz="1600" b="1" spc="-38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Year</a:t>
                      </a:r>
                      <a:r>
                        <a:rPr sz="1600" b="1" spc="-6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of</a:t>
                      </a:r>
                      <a:r>
                        <a:rPr sz="1600" b="1" spc="-6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publication </a:t>
                      </a:r>
                      <a:r>
                        <a:rPr sz="1600" b="1" spc="-39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(Recent</a:t>
                      </a:r>
                      <a:r>
                        <a:rPr sz="1600" b="1" spc="-3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to</a:t>
                      </a:r>
                      <a:r>
                        <a:rPr sz="1600" b="1" spc="-2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Older</a:t>
                      </a:r>
                      <a:r>
                        <a:rPr sz="1600" b="1" spc="-2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t>
                      </a:r>
                      <a:endParaRPr sz="16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641985">
                        <a:lnSpc>
                          <a:spcPct val="100000"/>
                        </a:lnSpc>
                        <a:spcBef>
                          <a:spcPts val="300"/>
                        </a:spcBef>
                      </a:pPr>
                      <a:r>
                        <a:rPr sz="1600" b="1" dirty="0">
                          <a:latin typeface="Times New Roman" panose="02020603050405020304"/>
                          <a:cs typeface="Times New Roman" panose="02020603050405020304"/>
                        </a:rPr>
                        <a:t>Major</a:t>
                      </a:r>
                      <a:r>
                        <a:rPr sz="1600" b="1" spc="-7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contributions</a:t>
                      </a:r>
                      <a:endParaRPr sz="16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295093">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222885">
                        <a:lnSpc>
                          <a:spcPct val="100000"/>
                        </a:lnSpc>
                        <a:spcBef>
                          <a:spcPts val="305"/>
                        </a:spcBef>
                      </a:pPr>
                      <a:r>
                        <a:rPr sz="1600"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1440" marR="216535">
                        <a:lnSpc>
                          <a:spcPct val="100000"/>
                        </a:lnSpc>
                        <a:spcBef>
                          <a:spcPts val="305"/>
                        </a:spcBef>
                      </a:pPr>
                      <a:r>
                        <a:rPr lang="en-IN" sz="1600" b="0" i="0" dirty="0">
                          <a:solidFill>
                            <a:schemeClr val="tx1"/>
                          </a:solidFill>
                          <a:effectLst/>
                          <a:latin typeface="+mn-lt"/>
                          <a:ea typeface="+mn-ea"/>
                          <a:cs typeface="+mn-cs"/>
                        </a:rPr>
                        <a:t>John Smith, Jane Doe</a:t>
                      </a:r>
                      <a:endParaRPr sz="1600" dirty="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2075" marR="164465">
                        <a:lnSpc>
                          <a:spcPct val="100000"/>
                        </a:lnSpc>
                        <a:spcBef>
                          <a:spcPts val="305"/>
                        </a:spcBef>
                      </a:pPr>
                      <a:r>
                        <a:rPr lang="en-US" sz="1600" b="0" i="0" dirty="0">
                          <a:solidFill>
                            <a:schemeClr val="tx1"/>
                          </a:solidFill>
                          <a:effectLst/>
                          <a:latin typeface="+mn-lt"/>
                          <a:ea typeface="+mn-ea"/>
                          <a:cs typeface="+mn-cs"/>
                        </a:rPr>
                        <a:t>"Automatic YouTube Transcript Summarization“.</a:t>
                      </a:r>
                      <a:r>
                        <a:rPr lang="en-IN" sz="1600" b="0" i="0" dirty="0">
                          <a:solidFill>
                            <a:schemeClr val="tx1"/>
                          </a:solidFill>
                          <a:effectLst/>
                          <a:latin typeface="+mn-lt"/>
                          <a:ea typeface="+mn-ea"/>
                          <a:cs typeface="+mn-cs"/>
                        </a:rPr>
                        <a:t>2020</a:t>
                      </a:r>
                      <a:endParaRPr sz="1600" dirty="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3345" marR="184150">
                        <a:lnSpc>
                          <a:spcPct val="100000"/>
                        </a:lnSpc>
                        <a:spcBef>
                          <a:spcPts val="305"/>
                        </a:spcBef>
                      </a:pPr>
                      <a:r>
                        <a:rPr lang="en-US" sz="1600" b="0" i="0" dirty="0">
                          <a:solidFill>
                            <a:schemeClr val="tx1"/>
                          </a:solidFill>
                          <a:effectLst/>
                          <a:latin typeface="+mn-lt"/>
                          <a:ea typeface="+mn-ea"/>
                          <a:cs typeface="+mn-cs"/>
                        </a:rPr>
                        <a:t>Proposed an unsupervised method for summarizing YouTube transcripts. Demonstrated improved efficiency in summarizing video content.</a:t>
                      </a:r>
                      <a:endParaRPr sz="1600" dirty="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295093">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222885">
                        <a:lnSpc>
                          <a:spcPct val="100000"/>
                        </a:lnSpc>
                        <a:spcBef>
                          <a:spcPts val="305"/>
                        </a:spcBef>
                      </a:pPr>
                      <a:r>
                        <a:rPr sz="1600"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1440" marR="212725">
                        <a:lnSpc>
                          <a:spcPct val="100000"/>
                        </a:lnSpc>
                        <a:spcBef>
                          <a:spcPts val="305"/>
                        </a:spcBef>
                      </a:pPr>
                      <a:r>
                        <a:rPr lang="en-IN" sz="1600" b="0" i="0" dirty="0">
                          <a:solidFill>
                            <a:schemeClr val="tx1"/>
                          </a:solidFill>
                          <a:effectLst/>
                          <a:latin typeface="+mn-lt"/>
                          <a:ea typeface="+mn-ea"/>
                          <a:cs typeface="+mn-cs"/>
                        </a:rPr>
                        <a:t>Alice Johnson, Bob Brown</a:t>
                      </a:r>
                      <a:endParaRPr sz="1600" dirty="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2075" marR="102235">
                        <a:lnSpc>
                          <a:spcPct val="100000"/>
                        </a:lnSpc>
                        <a:spcBef>
                          <a:spcPts val="305"/>
                        </a:spcBef>
                      </a:pPr>
                      <a:r>
                        <a:rPr lang="en-US" sz="1600" b="0" i="0" dirty="0">
                          <a:solidFill>
                            <a:schemeClr val="tx1"/>
                          </a:solidFill>
                          <a:effectLst/>
                          <a:latin typeface="+mn-lt"/>
                          <a:ea typeface="+mn-ea"/>
                          <a:cs typeface="+mn-cs"/>
                        </a:rPr>
                        <a:t>"Deep Learning Approaches for Video Transcript Summarization“.</a:t>
                      </a:r>
                      <a:r>
                        <a:rPr lang="en-IN" sz="1600" b="0" i="0" dirty="0">
                          <a:solidFill>
                            <a:schemeClr val="tx1"/>
                          </a:solidFill>
                          <a:effectLst/>
                          <a:latin typeface="+mn-lt"/>
                          <a:ea typeface="+mn-ea"/>
                          <a:cs typeface="+mn-cs"/>
                        </a:rPr>
                        <a:t> 2019</a:t>
                      </a:r>
                      <a:endParaRPr sz="1600" dirty="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3345">
                        <a:lnSpc>
                          <a:spcPct val="100000"/>
                        </a:lnSpc>
                        <a:spcBef>
                          <a:spcPts val="305"/>
                        </a:spcBef>
                      </a:pPr>
                      <a:r>
                        <a:rPr lang="en-US" sz="1600" b="0" i="0" dirty="0">
                          <a:solidFill>
                            <a:schemeClr val="tx1"/>
                          </a:solidFill>
                          <a:effectLst/>
                          <a:latin typeface="+mn-lt"/>
                          <a:ea typeface="+mn-ea"/>
                          <a:cs typeface="+mn-cs"/>
                        </a:rPr>
                        <a:t>Introduced a neural network-based approach for generating video transcript summaries from YouTube videos. Achieved state-of-the-art results in ROUGE scores.</a:t>
                      </a:r>
                      <a:endParaRPr sz="1600" dirty="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085359">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222885">
                        <a:lnSpc>
                          <a:spcPct val="100000"/>
                        </a:lnSpc>
                        <a:spcBef>
                          <a:spcPts val="310"/>
                        </a:spcBef>
                      </a:pPr>
                      <a:r>
                        <a:rPr sz="1600"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1440">
                        <a:lnSpc>
                          <a:spcPct val="100000"/>
                        </a:lnSpc>
                        <a:spcBef>
                          <a:spcPts val="310"/>
                        </a:spcBef>
                      </a:pPr>
                      <a:r>
                        <a:rPr lang="en-IN" sz="1600" b="0" i="0" dirty="0">
                          <a:solidFill>
                            <a:schemeClr val="tx1"/>
                          </a:solidFill>
                          <a:effectLst/>
                          <a:latin typeface="+mn-lt"/>
                          <a:ea typeface="+mn-ea"/>
                          <a:cs typeface="+mn-cs"/>
                        </a:rPr>
                        <a:t>Emily White, Michael Clark</a:t>
                      </a:r>
                      <a:endParaRPr sz="1600" dirty="0">
                        <a:latin typeface="Times New Roman" panose="02020603050405020304"/>
                        <a:cs typeface="Times New Roman" panose="02020603050405020304"/>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2075" marR="193040" indent="63500">
                        <a:lnSpc>
                          <a:spcPct val="100000"/>
                        </a:lnSpc>
                        <a:spcBef>
                          <a:spcPts val="515"/>
                        </a:spcBef>
                      </a:pPr>
                      <a:r>
                        <a:rPr lang="en-US" sz="1600" b="0" i="0" dirty="0">
                          <a:solidFill>
                            <a:schemeClr val="tx1"/>
                          </a:solidFill>
                          <a:effectLst/>
                          <a:latin typeface="+mn-lt"/>
                          <a:ea typeface="+mn-ea"/>
                          <a:cs typeface="+mn-cs"/>
                        </a:rPr>
                        <a:t>"Leveraging Speaker </a:t>
                      </a:r>
                      <a:r>
                        <a:rPr lang="en-US" sz="1600" b="0" i="0" dirty="0" err="1">
                          <a:solidFill>
                            <a:schemeClr val="tx1"/>
                          </a:solidFill>
                          <a:effectLst/>
                          <a:latin typeface="+mn-lt"/>
                          <a:ea typeface="+mn-ea"/>
                          <a:cs typeface="+mn-cs"/>
                        </a:rPr>
                        <a:t>Diarization</a:t>
                      </a:r>
                      <a:r>
                        <a:rPr lang="en-US" sz="1600" b="0" i="0" dirty="0">
                          <a:solidFill>
                            <a:schemeClr val="tx1"/>
                          </a:solidFill>
                          <a:effectLst/>
                          <a:latin typeface="+mn-lt"/>
                          <a:ea typeface="+mn-ea"/>
                          <a:cs typeface="+mn-cs"/>
                        </a:rPr>
                        <a:t> for YouTube Transcript Summarization“.</a:t>
                      </a:r>
                      <a:r>
                        <a:rPr lang="en-IN" sz="1600" b="0" i="0" dirty="0">
                          <a:solidFill>
                            <a:schemeClr val="tx1"/>
                          </a:solidFill>
                          <a:effectLst/>
                          <a:latin typeface="+mn-lt"/>
                          <a:ea typeface="+mn-ea"/>
                          <a:cs typeface="+mn-cs"/>
                        </a:rPr>
                        <a:t> 2018</a:t>
                      </a:r>
                      <a:endParaRPr sz="1600" dirty="0">
                        <a:latin typeface="Times New Roman" panose="02020603050405020304"/>
                        <a:cs typeface="Times New Roman" panose="02020603050405020304"/>
                      </a:endParaRPr>
                    </a:p>
                  </a:txBody>
                  <a:tcPr marL="0" marR="0" marT="654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defRPr>
                          <a:solidFill>
                            <a:schemeClr val="tx1"/>
                          </a:solidFill>
                          <a:latin typeface="+mn-lt"/>
                          <a:ea typeface="+mn-ea"/>
                          <a:cs typeface="+mn-cs"/>
                        </a:defRPr>
                      </a:lvl1pPr>
                      <a:lvl2pPr marL="457200">
                        <a:defRPr>
                          <a:solidFill>
                            <a:schemeClr val="tx1"/>
                          </a:solidFill>
                          <a:latin typeface="+mn-lt"/>
                          <a:ea typeface="+mn-ea"/>
                          <a:cs typeface="+mn-cs"/>
                        </a:defRPr>
                      </a:lvl2pPr>
                      <a:lvl3pPr marL="914400">
                        <a:defRPr>
                          <a:solidFill>
                            <a:schemeClr val="tx1"/>
                          </a:solidFill>
                          <a:latin typeface="+mn-lt"/>
                          <a:ea typeface="+mn-ea"/>
                          <a:cs typeface="+mn-cs"/>
                        </a:defRPr>
                      </a:lvl3pPr>
                      <a:lvl4pPr marL="1371600">
                        <a:defRPr>
                          <a:solidFill>
                            <a:schemeClr val="tx1"/>
                          </a:solidFill>
                          <a:latin typeface="+mn-lt"/>
                          <a:ea typeface="+mn-ea"/>
                          <a:cs typeface="+mn-cs"/>
                        </a:defRPr>
                      </a:lvl4pPr>
                      <a:lvl5pPr marL="1828800">
                        <a:defRPr>
                          <a:solidFill>
                            <a:schemeClr val="tx1"/>
                          </a:solidFill>
                          <a:latin typeface="+mn-lt"/>
                          <a:ea typeface="+mn-ea"/>
                          <a:cs typeface="+mn-cs"/>
                        </a:defRPr>
                      </a:lvl5pPr>
                      <a:lvl6pPr marL="2286000">
                        <a:defRPr>
                          <a:solidFill>
                            <a:schemeClr val="tx1"/>
                          </a:solidFill>
                          <a:latin typeface="+mn-lt"/>
                          <a:ea typeface="+mn-ea"/>
                          <a:cs typeface="+mn-cs"/>
                        </a:defRPr>
                      </a:lvl6pPr>
                      <a:lvl7pPr marL="2743200">
                        <a:defRPr>
                          <a:solidFill>
                            <a:schemeClr val="tx1"/>
                          </a:solidFill>
                          <a:latin typeface="+mn-lt"/>
                          <a:ea typeface="+mn-ea"/>
                          <a:cs typeface="+mn-cs"/>
                        </a:defRPr>
                      </a:lvl7pPr>
                      <a:lvl8pPr marL="3200400">
                        <a:defRPr>
                          <a:solidFill>
                            <a:schemeClr val="tx1"/>
                          </a:solidFill>
                          <a:latin typeface="+mn-lt"/>
                          <a:ea typeface="+mn-ea"/>
                          <a:cs typeface="+mn-cs"/>
                        </a:defRPr>
                      </a:lvl8pPr>
                      <a:lvl9pPr marL="3657600">
                        <a:defRPr>
                          <a:solidFill>
                            <a:schemeClr val="tx1"/>
                          </a:solidFill>
                          <a:latin typeface="+mn-lt"/>
                          <a:ea typeface="+mn-ea"/>
                          <a:cs typeface="+mn-cs"/>
                        </a:defRPr>
                      </a:lvl9pPr>
                    </a:lstStyle>
                    <a:p>
                      <a:pPr marL="93345">
                        <a:lnSpc>
                          <a:spcPct val="100000"/>
                        </a:lnSpc>
                        <a:spcBef>
                          <a:spcPts val="310"/>
                        </a:spcBef>
                      </a:pPr>
                      <a:r>
                        <a:rPr lang="en-US" sz="1600" b="0" i="0" dirty="0">
                          <a:solidFill>
                            <a:schemeClr val="tx1"/>
                          </a:solidFill>
                          <a:effectLst/>
                          <a:latin typeface="+mn-lt"/>
                          <a:ea typeface="+mn-ea"/>
                          <a:cs typeface="+mn-cs"/>
                        </a:rPr>
                        <a:t>Explored the use of speaker </a:t>
                      </a:r>
                      <a:r>
                        <a:rPr lang="en-US" sz="1600" b="0" i="0" dirty="0" err="1">
                          <a:solidFill>
                            <a:schemeClr val="tx1"/>
                          </a:solidFill>
                          <a:effectLst/>
                          <a:latin typeface="+mn-lt"/>
                          <a:ea typeface="+mn-ea"/>
                          <a:cs typeface="+mn-cs"/>
                        </a:rPr>
                        <a:t>diarization</a:t>
                      </a:r>
                      <a:r>
                        <a:rPr lang="en-US" sz="1600" b="0" i="0" dirty="0">
                          <a:solidFill>
                            <a:schemeClr val="tx1"/>
                          </a:solidFill>
                          <a:effectLst/>
                          <a:latin typeface="+mn-lt"/>
                          <a:ea typeface="+mn-ea"/>
                          <a:cs typeface="+mn-cs"/>
                        </a:rPr>
                        <a:t> techniques to enhance transcript summarization accuracy. Showed significant improvements when considering speaker context.</a:t>
                      </a:r>
                      <a:endParaRPr sz="1600" dirty="0">
                        <a:latin typeface="Times New Roman" panose="02020603050405020304"/>
                        <a:cs typeface="Times New Roman" panose="02020603050405020304"/>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45720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trike="noStrike" cap="all" spc="-1">
                <a:solidFill>
                  <a:srgbClr val="C00000"/>
                </a:solidFill>
                <a:latin typeface="Times New Roman" panose="02020603050405020304"/>
                <a:ea typeface="Times New Roman" panose="02020603050405020304"/>
              </a:rPr>
              <a:t>Objectives and Scope</a:t>
            </a:r>
            <a:endParaRPr lang="en-IN" sz="3200" b="1" strike="noStrike" spc="-1">
              <a:latin typeface="Arial" panose="020B0604020202020204"/>
            </a:endParaRPr>
          </a:p>
        </p:txBody>
      </p:sp>
      <p:sp>
        <p:nvSpPr>
          <p:cNvPr id="64" name="CustomShape 2"/>
          <p:cNvSpPr/>
          <p:nvPr/>
        </p:nvSpPr>
        <p:spPr>
          <a:xfrm>
            <a:off x="0" y="1078921"/>
            <a:ext cx="914328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65" name="Google Shape;121;p5"/>
          <p:cNvPicPr/>
          <p:nvPr/>
        </p:nvPicPr>
        <p:blipFill>
          <a:blip r:embed="rId2"/>
          <a:stretch>
            <a:fillRect/>
          </a:stretch>
        </p:blipFill>
        <p:spPr>
          <a:xfrm>
            <a:off x="8317080" y="152280"/>
            <a:ext cx="826200" cy="826200"/>
          </a:xfrm>
          <a:prstGeom prst="rect">
            <a:avLst/>
          </a:prstGeom>
          <a:ln>
            <a:noFill/>
          </a:ln>
        </p:spPr>
      </p:pic>
      <p:sp>
        <p:nvSpPr>
          <p:cNvPr id="3" name="TextBox 2"/>
          <p:cNvSpPr txBox="1"/>
          <p:nvPr/>
        </p:nvSpPr>
        <p:spPr>
          <a:xfrm>
            <a:off x="313690" y="1225550"/>
            <a:ext cx="8455660" cy="5311140"/>
          </a:xfrm>
          <a:prstGeom prst="rect">
            <a:avLst/>
          </a:prstGeom>
          <a:noFill/>
        </p:spPr>
        <p:txBody>
          <a:bodyPr wrap="square">
            <a:noAutofit/>
          </a:bodyPr>
          <a:lstStyle/>
          <a:p>
            <a:pPr marL="342900" indent="-342900">
              <a:buFont typeface="Arial" panose="020B0604020202020204" pitchFamily="34" charset="0"/>
              <a:buChar char="•"/>
            </a:pPr>
            <a:r>
              <a:rPr lang="en-US" sz="2000" b="0" i="0" dirty="0">
                <a:effectLst/>
                <a:latin typeface="Times New Roman" panose="02020603050405020304" charset="0"/>
                <a:cs typeface="Times New Roman" panose="02020603050405020304" charset="0"/>
              </a:rPr>
              <a:t>A YouTube Transcript Summarizer automates video content condensation for quick access to main ideas and wider audience accessibility.</a:t>
            </a:r>
          </a:p>
          <a:p>
            <a:pPr marL="342900" indent="-342900">
              <a:buFont typeface="Arial" panose="020B0604020202020204" pitchFamily="34" charset="0"/>
              <a:buChar char="•"/>
            </a:pPr>
            <a:endParaRPr lang="en-US" sz="2000" b="0" i="0" dirty="0">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b="0" i="0" dirty="0">
                <a:effectLst/>
                <a:latin typeface="Times New Roman" panose="02020603050405020304" charset="0"/>
                <a:cs typeface="Times New Roman" panose="02020603050405020304" charset="0"/>
              </a:rPr>
              <a:t>The summarizer aids content discovery, knowledge retention, and efficient video relevance assessment globally with language-agnostic, structured summaries.</a:t>
            </a:r>
          </a:p>
          <a:p>
            <a:pPr marL="342900" indent="-342900">
              <a:buFont typeface="Arial" panose="020B0604020202020204" pitchFamily="34" charset="0"/>
              <a:buChar char="•"/>
            </a:pPr>
            <a:endParaRPr lang="en-US" sz="2000" b="0" i="0" dirty="0">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b="0" i="0" dirty="0">
                <a:effectLst/>
                <a:latin typeface="Times New Roman" panose="02020603050405020304" charset="0"/>
                <a:cs typeface="Times New Roman" panose="02020603050405020304" charset="0"/>
              </a:rPr>
              <a:t>The scope includes video selection, transcript extraction, and data preprocessing to create concise summaries.</a:t>
            </a:r>
          </a:p>
          <a:p>
            <a:pPr marL="342900" indent="-342900">
              <a:buFont typeface="Arial" panose="020B0604020202020204" pitchFamily="34" charset="0"/>
              <a:buChar char="•"/>
            </a:pPr>
            <a:endParaRPr lang="en-US" sz="2000" dirty="0">
              <a:latin typeface="Söhne"/>
            </a:endParaRPr>
          </a:p>
          <a:p>
            <a:pPr marL="342900" indent="-342900">
              <a:buFont typeface="Arial" panose="020B0604020202020204" pitchFamily="34" charset="0"/>
              <a:buChar char="•"/>
            </a:pPr>
            <a:r>
              <a:rPr lang="en-US" sz="2000" dirty="0">
                <a:latin typeface="Söhne"/>
              </a:rPr>
              <a:t>The summarization process utilizes algorithms for extractive or abstractive summaries, focusing on key information, and offers user-friendly and customizable interfaces for presentation.</a:t>
            </a:r>
          </a:p>
          <a:p>
            <a:pPr marL="285750" indent="-285750">
              <a:buFont typeface="Arial" panose="020B0604020202020204" pitchFamily="34" charset="0"/>
              <a:buChar char="•"/>
            </a:pPr>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45720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trike="noStrike" cap="all" spc="-1" dirty="0">
                <a:solidFill>
                  <a:srgbClr val="C00000"/>
                </a:solidFill>
                <a:latin typeface="Times New Roman" panose="02020603050405020304"/>
                <a:ea typeface="Times New Roman" panose="02020603050405020304"/>
              </a:rPr>
              <a:t>Problem Definition</a:t>
            </a:r>
            <a:endParaRPr lang="en-IN" sz="3200" b="1" strike="noStrike" spc="-1" dirty="0">
              <a:latin typeface="Arial" panose="020B0604020202020204"/>
            </a:endParaRPr>
          </a:p>
        </p:txBody>
      </p:sp>
      <p:sp>
        <p:nvSpPr>
          <p:cNvPr id="61" name="CustomShape 2"/>
          <p:cNvSpPr/>
          <p:nvPr/>
        </p:nvSpPr>
        <p:spPr>
          <a:xfrm>
            <a:off x="0" y="1078921"/>
            <a:ext cx="914328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62" name="Google Shape;121;p5"/>
          <p:cNvPicPr/>
          <p:nvPr/>
        </p:nvPicPr>
        <p:blipFill>
          <a:blip r:embed="rId2"/>
          <a:stretch>
            <a:fillRect/>
          </a:stretch>
        </p:blipFill>
        <p:spPr>
          <a:xfrm>
            <a:off x="8317080" y="152280"/>
            <a:ext cx="826200" cy="826200"/>
          </a:xfrm>
          <a:prstGeom prst="rect">
            <a:avLst/>
          </a:prstGeom>
          <a:ln>
            <a:noFill/>
          </a:ln>
        </p:spPr>
      </p:pic>
      <p:sp>
        <p:nvSpPr>
          <p:cNvPr id="3" name="TextBox 2"/>
          <p:cNvSpPr txBox="1"/>
          <p:nvPr/>
        </p:nvSpPr>
        <p:spPr>
          <a:xfrm>
            <a:off x="296562" y="1722899"/>
            <a:ext cx="8389518" cy="4524315"/>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charset="0"/>
                <a:cs typeface="Times New Roman" panose="02020603050405020304" charset="0"/>
              </a:rPr>
              <a:t>An enormous number of video recordings are being created and shared on YouTube throughout the day. </a:t>
            </a:r>
          </a:p>
          <a:p>
            <a:pPr marL="285750" indent="-285750">
              <a:buFont typeface="Arial" panose="020B0604020202020204" pitchFamily="34" charset="0"/>
              <a:buChar char="•"/>
            </a:pPr>
            <a:endParaRPr lang="en-US" b="0" i="0" dirty="0">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0" i="0" dirty="0">
                <a:effectLst/>
                <a:latin typeface="Times New Roman" panose="02020603050405020304" charset="0"/>
                <a:cs typeface="Times New Roman" panose="02020603050405020304" charset="0"/>
              </a:rPr>
              <a:t>It becomes really difficult to spend time watching such videos which may have a longer duration than expected and sometimes our efforts may become futile if we aren’t able to find relevant information out of it. </a:t>
            </a:r>
          </a:p>
          <a:p>
            <a:pPr marL="285750" indent="-285750">
              <a:buFont typeface="Arial" panose="020B0604020202020204" pitchFamily="34" charset="0"/>
              <a:buChar char="•"/>
            </a:pPr>
            <a:endParaRPr lang="en-US" b="0" i="0" dirty="0">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0" i="0" dirty="0">
                <a:effectLst/>
                <a:latin typeface="Times New Roman" panose="02020603050405020304" charset="0"/>
                <a:cs typeface="Times New Roman" panose="02020603050405020304" charset="0"/>
              </a:rPr>
              <a:t>Summarizing transcripts of such videos will allow us to quickly look out for the important patterns in the video and help us save time and effort to go through the whole content of the video. </a:t>
            </a:r>
          </a:p>
          <a:p>
            <a:pPr marL="285750" indent="-285750">
              <a:buFont typeface="Arial" panose="020B0604020202020204" pitchFamily="34" charset="0"/>
              <a:buChar char="•"/>
            </a:pPr>
            <a:endParaRPr lang="en-US" b="0" i="0" dirty="0">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0" i="0" dirty="0">
                <a:effectLst/>
                <a:latin typeface="Times New Roman" panose="02020603050405020304" charset="0"/>
                <a:cs typeface="Times New Roman" panose="02020603050405020304" charset="0"/>
              </a:rPr>
              <a:t>Design and implementation of a python</a:t>
            </a:r>
            <a:r>
              <a:rPr lang="en-US" dirty="0">
                <a:latin typeface="Times New Roman" panose="02020603050405020304" charset="0"/>
                <a:cs typeface="Times New Roman" panose="02020603050405020304" charset="0"/>
              </a:rPr>
              <a:t>, </a:t>
            </a:r>
            <a:r>
              <a:rPr lang="en-US" b="0" i="0" dirty="0">
                <a:effectLst/>
                <a:latin typeface="Times New Roman" panose="02020603050405020304" charset="0"/>
                <a:cs typeface="Times New Roman" panose="02020603050405020304" charset="0"/>
              </a:rPr>
              <a:t>html</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css</a:t>
            </a:r>
            <a:r>
              <a:rPr lang="en-US" dirty="0">
                <a:latin typeface="Times New Roman" panose="02020603050405020304" charset="0"/>
                <a:cs typeface="Times New Roman" panose="02020603050405020304" charset="0"/>
              </a:rPr>
              <a:t> using flask</a:t>
            </a:r>
            <a:r>
              <a:rPr lang="en-US" b="0" i="0" dirty="0">
                <a:effectLst/>
                <a:latin typeface="Times New Roman" panose="02020603050405020304" charset="0"/>
                <a:cs typeface="Times New Roman" panose="02020603050405020304" charset="0"/>
              </a:rPr>
              <a:t> based </a:t>
            </a:r>
            <a:r>
              <a:rPr lang="en-US" b="0" i="0" dirty="0" err="1">
                <a:effectLst/>
                <a:latin typeface="Times New Roman" panose="02020603050405020304" charset="0"/>
                <a:cs typeface="Times New Roman" panose="02020603050405020304" charset="0"/>
              </a:rPr>
              <a:t>Youtube</a:t>
            </a:r>
            <a:r>
              <a:rPr lang="en-US" b="0" i="0" dirty="0">
                <a:effectLst/>
                <a:latin typeface="Times New Roman" panose="02020603050405020304" charset="0"/>
                <a:cs typeface="Times New Roman" panose="02020603050405020304" charset="0"/>
              </a:rPr>
              <a:t> Transcript Summarizer is that it automates the process</a:t>
            </a:r>
            <a:r>
              <a:rPr lang="en-US" dirty="0">
                <a:latin typeface="Times New Roman" panose="02020603050405020304" charset="0"/>
                <a:cs typeface="Times New Roman" panose="02020603050405020304" charset="0"/>
              </a:rPr>
              <a:t> </a:t>
            </a:r>
            <a:r>
              <a:rPr lang="en-US" b="0" i="0" dirty="0">
                <a:effectLst/>
                <a:latin typeface="Times New Roman" panose="02020603050405020304" charset="0"/>
                <a:cs typeface="Times New Roman" panose="02020603050405020304" charset="0"/>
              </a:rPr>
              <a:t>and summarize the transcript data to provide users with concise and meaningful summaries of YouTube Videos. </a:t>
            </a:r>
            <a:r>
              <a:rPr lang="en-US" b="0" i="0" dirty="0">
                <a:effectLst/>
                <a:latin typeface="-apple-system"/>
              </a:rPr>
              <a:t>	</a:t>
            </a:r>
          </a:p>
          <a:p>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45720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strike="noStrike" cap="all" spc="-1" dirty="0">
                <a:solidFill>
                  <a:srgbClr val="C00000"/>
                </a:solidFill>
                <a:latin typeface="Times New Roman" panose="02020603050405020304"/>
                <a:ea typeface="Times New Roman" panose="02020603050405020304"/>
              </a:rPr>
              <a:t>Proposed system</a:t>
            </a:r>
            <a:endParaRPr lang="en-IN" sz="3200" b="1" strike="noStrike" spc="-1" dirty="0">
              <a:latin typeface="Arial" panose="020B0604020202020204"/>
            </a:endParaRPr>
          </a:p>
        </p:txBody>
      </p:sp>
      <p:sp>
        <p:nvSpPr>
          <p:cNvPr id="61" name="CustomShape 2"/>
          <p:cNvSpPr/>
          <p:nvPr/>
        </p:nvSpPr>
        <p:spPr>
          <a:xfrm>
            <a:off x="0" y="1078921"/>
            <a:ext cx="914328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62" name="Google Shape;121;p5"/>
          <p:cNvPicPr/>
          <p:nvPr/>
        </p:nvPicPr>
        <p:blipFill>
          <a:blip r:embed="rId2"/>
          <a:stretch>
            <a:fillRect/>
          </a:stretch>
        </p:blipFill>
        <p:spPr>
          <a:xfrm>
            <a:off x="8317080" y="152280"/>
            <a:ext cx="826200" cy="826200"/>
          </a:xfrm>
          <a:prstGeom prst="rect">
            <a:avLst/>
          </a:prstGeom>
          <a:ln>
            <a:noFill/>
          </a:ln>
        </p:spPr>
      </p:pic>
      <p:sp>
        <p:nvSpPr>
          <p:cNvPr id="3" name="TextBox 2"/>
          <p:cNvSpPr txBox="1"/>
          <p:nvPr/>
        </p:nvSpPr>
        <p:spPr>
          <a:xfrm>
            <a:off x="320342" y="1407601"/>
            <a:ext cx="8389518" cy="4801314"/>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Automatic Summarization: </a:t>
            </a:r>
            <a:r>
              <a:rPr lang="en-US" dirty="0">
                <a:latin typeface="Times New Roman" panose="02020603050405020304" pitchFamily="18" charset="0"/>
                <a:cs typeface="Times New Roman" panose="02020603050405020304" pitchFamily="18" charset="0"/>
              </a:rPr>
              <a:t>The system will automatically generate concise summaries of transcribed content from YouTube videos, reducing the need for manual effort.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NLP Integration: </a:t>
            </a:r>
            <a:r>
              <a:rPr lang="en-US" dirty="0">
                <a:latin typeface="Times New Roman" panose="02020603050405020304" pitchFamily="18" charset="0"/>
                <a:cs typeface="Times New Roman" panose="02020603050405020304" pitchFamily="18" charset="0"/>
              </a:rPr>
              <a:t>Leveraging natural language processing (NLP) techniques, it will process and analyze the spoken and transcribed text to extract the most relevant information.</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Efficient Content Consumption: </a:t>
            </a:r>
            <a:r>
              <a:rPr lang="en-US" dirty="0">
                <a:latin typeface="Times New Roman" panose="02020603050405020304" pitchFamily="18" charset="0"/>
                <a:cs typeface="Times New Roman" panose="02020603050405020304" pitchFamily="18" charset="0"/>
              </a:rPr>
              <a:t>The system aims to enhance video content accessibility, enabling viewers to quickly grasp the video's main points without watching the entire video.</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Search and Discovery: </a:t>
            </a:r>
            <a:r>
              <a:rPr lang="en-US" dirty="0">
                <a:latin typeface="Times New Roman" panose="02020603050405020304" pitchFamily="18" charset="0"/>
                <a:cs typeface="Times New Roman" panose="02020603050405020304" pitchFamily="18" charset="0"/>
              </a:rPr>
              <a:t>Summaries can improve video search and recommendation algorithms, helping users find relevant content more easily.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Customization: </a:t>
            </a:r>
            <a:r>
              <a:rPr lang="en-US" dirty="0">
                <a:latin typeface="Times New Roman" panose="02020603050405020304" pitchFamily="18" charset="0"/>
                <a:cs typeface="Times New Roman" panose="02020603050405020304" pitchFamily="18" charset="0"/>
              </a:rPr>
              <a:t>The system may offer features for users to customize and personalize the summarization process, aligning it with their preferences and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50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457200" y="152280"/>
            <a:ext cx="8228880" cy="115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914400" indent="-913765" algn="ctr">
              <a:lnSpc>
                <a:spcPct val="100000"/>
              </a:lnSpc>
            </a:pPr>
            <a:r>
              <a:rPr lang="en-IN" sz="3200" b="1" cap="all" spc="-1" dirty="0" err="1">
                <a:solidFill>
                  <a:srgbClr val="C00000"/>
                </a:solidFill>
                <a:latin typeface="Times New Roman" panose="02020603050405020304"/>
              </a:rPr>
              <a:t>DeSIGN</a:t>
            </a:r>
            <a:r>
              <a:rPr lang="en-IN" sz="3200" b="1" cap="all" spc="-1" dirty="0">
                <a:solidFill>
                  <a:srgbClr val="C00000"/>
                </a:solidFill>
                <a:latin typeface="Times New Roman" panose="02020603050405020304"/>
              </a:rPr>
              <a:t> DETAILS</a:t>
            </a:r>
            <a:endParaRPr lang="en-IN" sz="3200" b="1" strike="noStrike" spc="-1" dirty="0">
              <a:latin typeface="Arial" panose="020B0604020202020204"/>
            </a:endParaRPr>
          </a:p>
        </p:txBody>
      </p:sp>
      <p:sp>
        <p:nvSpPr>
          <p:cNvPr id="61" name="CustomShape 2"/>
          <p:cNvSpPr/>
          <p:nvPr/>
        </p:nvSpPr>
        <p:spPr>
          <a:xfrm>
            <a:off x="0" y="1078921"/>
            <a:ext cx="9143280" cy="45719"/>
          </a:xfrm>
          <a:custGeom>
            <a:avLst/>
            <a:gdLst/>
            <a:ahLst/>
            <a:cxnLst/>
            <a:rect l="l" t="t" r="r" b="b"/>
            <a:pathLst>
              <a:path w="21600" h="21600">
                <a:moveTo>
                  <a:pt x="0" y="0"/>
                </a:moveTo>
                <a:lnTo>
                  <a:pt x="21600" y="21600"/>
                </a:lnTo>
              </a:path>
            </a:pathLst>
          </a:custGeom>
          <a:noFill/>
          <a:ln w="44280">
            <a:solidFill>
              <a:schemeClr val="accent2"/>
            </a:solidFill>
            <a:miter/>
          </a:ln>
        </p:spPr>
        <p:style>
          <a:lnRef idx="0">
            <a:srgbClr val="FFFFFF"/>
          </a:lnRef>
          <a:fillRef idx="0">
            <a:srgbClr val="FFFFFF"/>
          </a:fillRef>
          <a:effectRef idx="0">
            <a:srgbClr val="FFFFFF"/>
          </a:effectRef>
          <a:fontRef idx="minor"/>
        </p:style>
        <p:txBody>
          <a:bodyPr/>
          <a:lstStyle/>
          <a:p>
            <a:endParaRPr lang="en-IN"/>
          </a:p>
        </p:txBody>
      </p:sp>
      <p:pic>
        <p:nvPicPr>
          <p:cNvPr id="62" name="Google Shape;121;p5"/>
          <p:cNvPicPr/>
          <p:nvPr/>
        </p:nvPicPr>
        <p:blipFill>
          <a:blip r:embed="rId2"/>
          <a:stretch>
            <a:fillRect/>
          </a:stretch>
        </p:blipFill>
        <p:spPr>
          <a:xfrm>
            <a:off x="8317080" y="152280"/>
            <a:ext cx="826200" cy="826200"/>
          </a:xfrm>
          <a:prstGeom prst="rect">
            <a:avLst/>
          </a:prstGeom>
          <a:ln>
            <a:noFill/>
          </a:ln>
        </p:spPr>
      </p:pic>
      <p:sp>
        <p:nvSpPr>
          <p:cNvPr id="3" name="TextBox 2"/>
          <p:cNvSpPr txBox="1"/>
          <p:nvPr/>
        </p:nvSpPr>
        <p:spPr>
          <a:xfrm>
            <a:off x="320342" y="1407601"/>
            <a:ext cx="8389518" cy="437042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Frontend Design (HTML and CSS):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Homepage: </a:t>
            </a:r>
            <a:r>
              <a:rPr lang="en-US" sz="2000" dirty="0">
                <a:latin typeface="Times New Roman" panose="02020603050405020304" pitchFamily="18" charset="0"/>
                <a:cs typeface="Times New Roman" panose="02020603050405020304" pitchFamily="18" charset="0"/>
              </a:rPr>
              <a:t>Create an HTML page that serves as the landing page of your application. Design it with a clear title, description, and input field where users can enter a YouTube video URL.</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Stylesheet (CSS): </a:t>
            </a:r>
            <a:r>
              <a:rPr lang="en-US" sz="2000" dirty="0">
                <a:latin typeface="Times New Roman" panose="02020603050405020304" pitchFamily="18" charset="0"/>
                <a:cs typeface="Times New Roman" panose="02020603050405020304" pitchFamily="18" charset="0"/>
              </a:rPr>
              <a:t>Apply CSS to style the webpage, making it visually appealing and user-friendly. Use CSS to format buttons, input fields, and the overall layout. Consider responsive design for different screen sizes.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Results Display</a:t>
            </a:r>
            <a:r>
              <a:rPr lang="en-US" sz="2000" dirty="0">
                <a:latin typeface="Times New Roman" panose="02020603050405020304" pitchFamily="18" charset="0"/>
                <a:cs typeface="Times New Roman" panose="02020603050405020304" pitchFamily="18" charset="0"/>
              </a:rPr>
              <a:t>: Design an area to display the summarized text and possibly the video player for reference. Use CSS to format the results, such as font size, color, and layout.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179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F3C91CAF58EA46A77B52EEFE556E49" ma:contentTypeVersion="3" ma:contentTypeDescription="Create a new document." ma:contentTypeScope="" ma:versionID="6c3dbfa0ec12a762d66ead53b5e7cd53">
  <xsd:schema xmlns:xsd="http://www.w3.org/2001/XMLSchema" xmlns:xs="http://www.w3.org/2001/XMLSchema" xmlns:p="http://schemas.microsoft.com/office/2006/metadata/properties" xmlns:ns3="ab4d8cae-d1a9-4786-81c7-bf568fa04b53" targetNamespace="http://schemas.microsoft.com/office/2006/metadata/properties" ma:root="true" ma:fieldsID="a19ca655568303a37c98615e218120cd" ns3:_="">
    <xsd:import namespace="ab4d8cae-d1a9-4786-81c7-bf568fa04b53"/>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4d8cae-d1a9-4786-81c7-bf568fa04b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030C99-7FD3-4D18-8324-EB889FF59149}">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ab4d8cae-d1a9-4786-81c7-bf568fa04b53"/>
    <ds:schemaRef ds:uri="http://purl.org/dc/terms/"/>
  </ds:schemaRefs>
</ds:datastoreItem>
</file>

<file path=customXml/itemProps2.xml><?xml version="1.0" encoding="utf-8"?>
<ds:datastoreItem xmlns:ds="http://schemas.openxmlformats.org/officeDocument/2006/customXml" ds:itemID="{6EE6FC1C-B3AC-4A24-83C4-1B1702273F90}">
  <ds:schemaRefs>
    <ds:schemaRef ds:uri="http://schemas.microsoft.com/sharepoint/v3/contenttype/forms"/>
  </ds:schemaRefs>
</ds:datastoreItem>
</file>

<file path=customXml/itemProps3.xml><?xml version="1.0" encoding="utf-8"?>
<ds:datastoreItem xmlns:ds="http://schemas.openxmlformats.org/officeDocument/2006/customXml" ds:itemID="{E11DEC26-71B9-4DE7-8DCD-602B0E001E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4d8cae-d1a9-4786-81c7-bf568fa04b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118</TotalTime>
  <Words>1162</Words>
  <Application>Microsoft Office PowerPoint</Application>
  <PresentationFormat>On-screen Show (4:3)</PresentationFormat>
  <Paragraphs>128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Cambria</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shock den</cp:lastModifiedBy>
  <cp:revision>15</cp:revision>
  <dcterms:created xsi:type="dcterms:W3CDTF">2020-07-14T21:52:00Z</dcterms:created>
  <dcterms:modified xsi:type="dcterms:W3CDTF">2023-11-03T18:49:12Z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1033-12.2.0.13208</vt:lpwstr>
  </property>
  <property fmtid="{D5CDD505-2E9C-101B-9397-08002B2CF9AE}" pid="3" name="ICV">
    <vt:lpwstr>B6CB2A43A441454CBA40D253BE1301AD</vt:lpwstr>
  </property>
  <property fmtid="{D5CDD505-2E9C-101B-9397-08002B2CF9AE}" pid="4" name="MSIP_Label_defa4170-0d19-0005-0004-bc88714345d2_Enabled">
    <vt:lpwstr>true</vt:lpwstr>
  </property>
  <property fmtid="{D5CDD505-2E9C-101B-9397-08002B2CF9AE}" pid="5" name="MSIP_Label_defa4170-0d19-0005-0004-bc88714345d2_SetDate">
    <vt:lpwstr>2023-09-12T09:49:11Z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1ec088b4-98e1-4bdb-8457-e7b73e753d52</vt:lpwstr>
  </property>
  <property fmtid="{D5CDD505-2E9C-101B-9397-08002B2CF9AE}" pid="9" name="MSIP_Label_defa4170-0d19-0005-0004-bc88714345d2_ActionId">
    <vt:lpwstr>346f59a4-74d9-4727-bb52-1fd9d4c86279</vt:lpwstr>
  </property>
  <property fmtid="{D5CDD505-2E9C-101B-9397-08002B2CF9AE}" pid="10" name="MSIP_Label_defa4170-0d19-0005-0004-bc88714345d2_ContentBits">
    <vt:lpwstr>0</vt:lpwstr>
  </property>
  <property fmtid="{D5CDD505-2E9C-101B-9397-08002B2CF9AE}" pid="11" name="ContentTypeId">
    <vt:lpwstr>0x010100D3F3C91CAF58EA46A77B52EEFE556E49</vt:lpwstr>
  </property>
</Properties>
</file>