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323" r:id="rId3"/>
    <p:sldId id="356" r:id="rId4"/>
    <p:sldId id="388" r:id="rId5"/>
    <p:sldId id="447" r:id="rId6"/>
    <p:sldId id="448" r:id="rId7"/>
    <p:sldId id="45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402" y="-1608"/>
      </p:cViewPr>
      <p:guideLst>
        <p:guide orient="horz" pos="215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160EC-A16E-4C12-99BC-E1B96598F4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074FE-2915-4871-9AD4-DCC42AE8B7B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" name="Rectangle 47"/>
          <p:cNvSpPr/>
          <p:nvPr/>
        </p:nvSpPr>
        <p:spPr>
          <a:xfrm>
            <a:off x="1288212" y="759990"/>
            <a:ext cx="326644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什么是正则表达式</a:t>
            </a:r>
            <a:endParaRPr lang="zh-CN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174115" y="155702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39900" y="1510665"/>
            <a:ext cx="79736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允许我们检查一系列字符的“匹配”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74115" y="224472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39900" y="2177415"/>
            <a:ext cx="797369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400">
                <a:solidFill>
                  <a:schemeClr val="bg1"/>
                </a:solidFill>
              </a:rPr>
              <a:t>例如：</a:t>
            </a:r>
            <a:r>
              <a:rPr sz="2400">
                <a:solidFill>
                  <a:schemeClr val="bg1"/>
                </a:solidFill>
              </a:rPr>
              <a:t>它允许我们检查一个表单字段来尝试匹配一个有效的电子邮件地址</a:t>
            </a:r>
            <a:endParaRPr sz="2400">
              <a:solidFill>
                <a:schemeClr val="bg1"/>
              </a:solidFill>
            </a:endParaRPr>
          </a:p>
          <a:p>
            <a:endParaRPr lang="en-US"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-- 它必须在某个位置有@符号</a:t>
            </a:r>
            <a:endParaRPr lang="en-US"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-- 它必须</a:t>
            </a:r>
            <a:r>
              <a:rPr lang="zh-CN" altLang="en-US" sz="2400">
                <a:solidFill>
                  <a:schemeClr val="bg1"/>
                </a:solidFill>
              </a:rPr>
              <a:t>以 </a:t>
            </a:r>
            <a:r>
              <a:rPr lang="en-US" altLang="zh-CN" sz="2400">
                <a:solidFill>
                  <a:schemeClr val="bg1"/>
                </a:solidFill>
              </a:rPr>
              <a:t>.</a:t>
            </a:r>
            <a:r>
              <a:rPr lang="en-US" sz="2400">
                <a:solidFill>
                  <a:schemeClr val="bg1"/>
                </a:solidFill>
              </a:rPr>
              <a:t>com 或 .org或 .co.uk 这样的扩展结束</a:t>
            </a:r>
            <a:endParaRPr 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" name="Rectangle 47"/>
          <p:cNvSpPr/>
          <p:nvPr/>
        </p:nvSpPr>
        <p:spPr>
          <a:xfrm>
            <a:off x="1288212" y="759990"/>
            <a:ext cx="5307965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正则表达式看起来像什么的？</a:t>
            </a:r>
            <a:endParaRPr lang="zh-CN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190875" y="1865630"/>
            <a:ext cx="42621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>
                <a:solidFill>
                  <a:schemeClr val="bg1"/>
                </a:solidFill>
              </a:rPr>
              <a:t>类似这样的</a:t>
            </a:r>
            <a:r>
              <a:rPr lang="en-US" altLang="zh-CN" sz="4000">
                <a:solidFill>
                  <a:schemeClr val="bg1"/>
                </a:solidFill>
              </a:rPr>
              <a:t>............</a:t>
            </a:r>
            <a:endParaRPr lang="en-US" altLang="zh-CN" sz="40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06905" y="3418840"/>
            <a:ext cx="77793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/^([a-z\d\.-])@([a-z\d-]+)\.([a-z]{2,8})(\.[a-z]{2,8})?$/</a:t>
            </a:r>
            <a:endParaRPr lang="en-US" altLang="zh-CN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" name="Rectangle 47"/>
          <p:cNvSpPr/>
          <p:nvPr/>
        </p:nvSpPr>
        <p:spPr>
          <a:xfrm>
            <a:off x="1288212" y="759990"/>
            <a:ext cx="143002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 元字符</a:t>
            </a:r>
            <a:endParaRPr lang="en-US" altLang="zh-CN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022985" y="1618615"/>
            <a:ext cx="86906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\d      匹配一个数字字符</a:t>
            </a:r>
            <a:r>
              <a:rPr lang="zh-CN" altLang="en-US" sz="2400">
                <a:solidFill>
                  <a:schemeClr val="bg1"/>
                </a:solidFill>
              </a:rPr>
              <a:t>，</a:t>
            </a:r>
            <a:r>
              <a:rPr lang="en-US" altLang="zh-CN" sz="2400">
                <a:solidFill>
                  <a:schemeClr val="bg1"/>
                </a:solidFill>
              </a:rPr>
              <a:t>等价于 [0-9]</a:t>
            </a:r>
            <a:r>
              <a:rPr lang="en-US" altLang="zh-CN" sz="2800">
                <a:solidFill>
                  <a:schemeClr val="bg1"/>
                </a:solidFill>
              </a:rPr>
              <a:t> 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60755" y="2372995"/>
            <a:ext cx="886714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olidFill>
                  <a:schemeClr val="bg1"/>
                </a:solidFill>
              </a:rPr>
              <a:t>\w      匹配字母、数字、下划线</a:t>
            </a:r>
            <a:r>
              <a:rPr lang="zh-CN" altLang="en-US" sz="2400">
                <a:solidFill>
                  <a:schemeClr val="bg1"/>
                </a:solidFill>
              </a:rPr>
              <a:t>，</a:t>
            </a:r>
            <a:r>
              <a:rPr lang="en-US" sz="2400">
                <a:solidFill>
                  <a:schemeClr val="bg1"/>
                </a:solidFill>
              </a:rPr>
              <a:t>等价于'[A-Za-z0-9_]'</a:t>
            </a:r>
            <a:r>
              <a:rPr lang="en-US" sz="2800">
                <a:solidFill>
                  <a:schemeClr val="bg1"/>
                </a:solidFill>
              </a:rPr>
              <a:t> 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22985" y="3168015"/>
            <a:ext cx="109658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olidFill>
                  <a:schemeClr val="bg1"/>
                </a:solidFill>
              </a:rPr>
              <a:t>\s      匹配任何空白字符，包括空格、制表符、换页符等等</a:t>
            </a:r>
            <a:r>
              <a:rPr lang="zh-CN" altLang="en-US" sz="2400">
                <a:solidFill>
                  <a:schemeClr val="bg1"/>
                </a:solidFill>
              </a:rPr>
              <a:t>，</a:t>
            </a:r>
            <a:r>
              <a:rPr lang="en-US" sz="2400">
                <a:solidFill>
                  <a:schemeClr val="bg1"/>
                </a:solidFill>
              </a:rPr>
              <a:t>等价于 [ \f\n\r\t\v] 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1090" y="3965575"/>
            <a:ext cx="109658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olidFill>
                  <a:schemeClr val="bg1"/>
                </a:solidFill>
              </a:rPr>
              <a:t>\t     </a:t>
            </a:r>
            <a:r>
              <a:rPr sz="2400">
                <a:solidFill>
                  <a:schemeClr val="bg1"/>
                </a:solidFill>
              </a:rPr>
              <a:t>匹配一个制表符</a:t>
            </a:r>
            <a:r>
              <a:rPr lang="en-US" sz="2400">
                <a:solidFill>
                  <a:schemeClr val="bg1"/>
                </a:solidFill>
              </a:rPr>
              <a:t> </a:t>
            </a:r>
            <a:endParaRPr 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" name="Rectangle 47"/>
          <p:cNvSpPr/>
          <p:nvPr/>
        </p:nvSpPr>
        <p:spPr>
          <a:xfrm>
            <a:off x="1288212" y="759990"/>
            <a:ext cx="2252345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Email </a:t>
            </a:r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正则</a:t>
            </a:r>
            <a:endParaRPr lang="zh-CN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022985" y="1618615"/>
            <a:ext cx="869061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         1                       2              3                4</a:t>
            </a:r>
            <a:endParaRPr lang="en-US" altLang="zh-CN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 (</a:t>
            </a:r>
            <a:r>
              <a:rPr lang="zh-CN" altLang="en-US" sz="2800">
                <a:solidFill>
                  <a:schemeClr val="bg1"/>
                </a:solidFill>
              </a:rPr>
              <a:t>你的名字</a:t>
            </a:r>
            <a:r>
              <a:rPr lang="en-US" altLang="zh-CN" sz="2800">
                <a:solidFill>
                  <a:schemeClr val="bg1"/>
                </a:solidFill>
              </a:rPr>
              <a:t>)  @   (</a:t>
            </a:r>
            <a:r>
              <a:rPr lang="zh-CN" altLang="en-US" sz="2800">
                <a:solidFill>
                  <a:schemeClr val="bg1"/>
                </a:solidFill>
              </a:rPr>
              <a:t>域</a:t>
            </a:r>
            <a:r>
              <a:rPr lang="en-US" altLang="zh-CN" sz="2800">
                <a:solidFill>
                  <a:schemeClr val="bg1"/>
                </a:solidFill>
              </a:rPr>
              <a:t>)   .  (</a:t>
            </a:r>
            <a:r>
              <a:rPr lang="zh-CN" altLang="en-US" sz="2800">
                <a:solidFill>
                  <a:schemeClr val="bg1"/>
                </a:solidFill>
              </a:rPr>
              <a:t>扩展名</a:t>
            </a:r>
            <a:r>
              <a:rPr lang="en-US" altLang="zh-CN" sz="2800">
                <a:solidFill>
                  <a:schemeClr val="bg1"/>
                </a:solidFill>
              </a:rPr>
              <a:t>)   (.cn)</a:t>
            </a:r>
            <a:endParaRPr lang="en-US" altLang="zh-CN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     </a:t>
            </a:r>
            <a:r>
              <a:rPr lang="en-US" altLang="zh-CN" sz="2800">
                <a:solidFill>
                  <a:schemeClr val="bg1"/>
                </a:solidFill>
              </a:rPr>
              <a:t>wangzhiyi @  qq     .  (com)      (.cn)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60755" y="3444240"/>
            <a:ext cx="86906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olidFill>
                  <a:schemeClr val="bg1"/>
                </a:solidFill>
              </a:rPr>
              <a:t>1. </a:t>
            </a:r>
            <a:r>
              <a:rPr lang="zh-CN" altLang="en-US" sz="2400">
                <a:solidFill>
                  <a:schemeClr val="bg1"/>
                </a:solidFill>
              </a:rPr>
              <a:t>任何</a:t>
            </a:r>
            <a:r>
              <a:rPr lang="zh-CN" altLang="en-US" sz="2400">
                <a:solidFill>
                  <a:schemeClr val="bg1"/>
                </a:solidFill>
              </a:rPr>
              <a:t>字母，数字，点</a:t>
            </a:r>
            <a:r>
              <a:rPr lang="zh-CN" altLang="en-US" sz="2400">
                <a:solidFill>
                  <a:schemeClr val="bg1"/>
                </a:solidFill>
              </a:rPr>
              <a:t>或者 连字符</a:t>
            </a:r>
            <a:r>
              <a:rPr lang="en-US" altLang="zh-CN" sz="2800">
                <a:solidFill>
                  <a:schemeClr val="bg1"/>
                </a:solidFill>
              </a:rPr>
              <a:t> 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0755" y="4180205"/>
            <a:ext cx="86906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olidFill>
                  <a:schemeClr val="bg1"/>
                </a:solidFill>
              </a:rPr>
              <a:t>2. </a:t>
            </a:r>
            <a:r>
              <a:rPr lang="zh-CN" altLang="en-US" sz="2400">
                <a:solidFill>
                  <a:schemeClr val="bg1"/>
                </a:solidFill>
              </a:rPr>
              <a:t>任何字母，数字，连字符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60755" y="4801870"/>
            <a:ext cx="86906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olidFill>
                  <a:schemeClr val="bg1"/>
                </a:solidFill>
              </a:rPr>
              <a:t>3. </a:t>
            </a:r>
            <a:r>
              <a:rPr lang="zh-CN" altLang="en-US" sz="2400">
                <a:solidFill>
                  <a:schemeClr val="bg1"/>
                </a:solidFill>
              </a:rPr>
              <a:t>任何字母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60755" y="5442585"/>
            <a:ext cx="86906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olidFill>
                  <a:schemeClr val="bg1"/>
                </a:solidFill>
              </a:rPr>
              <a:t>4. (.) </a:t>
            </a:r>
            <a:r>
              <a:rPr lang="zh-CN" altLang="en-US" sz="2400">
                <a:solidFill>
                  <a:schemeClr val="bg1"/>
                </a:solidFill>
              </a:rPr>
              <a:t>开头的后面跟任何字母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" name="Rectangle 47"/>
          <p:cNvSpPr/>
          <p:nvPr/>
        </p:nvSpPr>
        <p:spPr>
          <a:xfrm>
            <a:off x="1288212" y="759990"/>
            <a:ext cx="1021715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 前瞻</a:t>
            </a:r>
            <a:endParaRPr lang="zh-CN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960755" y="1610995"/>
            <a:ext cx="869061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正则表达式从文本头部向尾部开始解析，文本尾部方向，称为前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22985" y="2786380"/>
            <a:ext cx="869061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前瞻就是在正则表达匹配到规则的时候，向前检查是否符合断言，后顾</a:t>
            </a:r>
            <a:r>
              <a:rPr lang="en-US" altLang="zh-CN" sz="2800">
                <a:solidFill>
                  <a:schemeClr val="bg1"/>
                </a:solidFill>
              </a:rPr>
              <a:t>/</a:t>
            </a:r>
            <a:r>
              <a:rPr lang="zh-CN" altLang="en-US" sz="2800">
                <a:solidFill>
                  <a:schemeClr val="bg1"/>
                </a:solidFill>
              </a:rPr>
              <a:t>后瞻方向相反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01090" y="3977005"/>
            <a:ext cx="86906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Javascript </a:t>
            </a:r>
            <a:r>
              <a:rPr lang="zh-CN" altLang="en-US" sz="2800">
                <a:solidFill>
                  <a:schemeClr val="bg1"/>
                </a:solidFill>
              </a:rPr>
              <a:t>不支持后顾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60145" y="4919345"/>
            <a:ext cx="869061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800">
                <a:solidFill>
                  <a:schemeClr val="bg1"/>
                </a:solidFill>
              </a:rPr>
              <a:t>符合和不符合特定断言称为肯定</a:t>
            </a:r>
            <a:r>
              <a:rPr lang="en-US" altLang="zh-CN" sz="2800">
                <a:solidFill>
                  <a:schemeClr val="bg1"/>
                </a:solidFill>
              </a:rPr>
              <a:t>/</a:t>
            </a:r>
            <a:r>
              <a:rPr lang="zh-CN" altLang="en-US" sz="2800">
                <a:solidFill>
                  <a:schemeClr val="bg1"/>
                </a:solidFill>
              </a:rPr>
              <a:t>正向匹配和否定</a:t>
            </a:r>
            <a:r>
              <a:rPr lang="en-US" altLang="zh-CN" sz="2800">
                <a:solidFill>
                  <a:schemeClr val="bg1"/>
                </a:solidFill>
              </a:rPr>
              <a:t>/</a:t>
            </a:r>
            <a:r>
              <a:rPr lang="zh-CN" altLang="en-US" sz="2800">
                <a:solidFill>
                  <a:schemeClr val="bg1"/>
                </a:solidFill>
              </a:rPr>
              <a:t>负向匹配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" name="Rectangle 47"/>
          <p:cNvSpPr/>
          <p:nvPr/>
        </p:nvSpPr>
        <p:spPr>
          <a:xfrm>
            <a:off x="1288212" y="759990"/>
            <a:ext cx="1021715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 前瞻</a:t>
            </a:r>
            <a:endParaRPr lang="zh-CN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303270" y="1649730"/>
            <a:ext cx="5585460" cy="355854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604,&quot;width&quot;:8796}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655</Words>
  <Application>WPS 演示</Application>
  <PresentationFormat>自定义</PresentationFormat>
  <Paragraphs>55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方正静蕾简体</vt:lpstr>
      <vt:lpstr>Wingdings</vt:lpstr>
      <vt:lpstr>Calibri</vt:lpstr>
      <vt:lpstr>微软雅黑</vt:lpstr>
      <vt:lpstr>Arial Unicode MS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黑板</dc:title>
  <dc:creator>第一PPT</dc:creator>
  <cp:keywords>www.1ppt.com</cp:keywords>
  <dc:description>www.1ppt.com</dc:description>
  <cp:lastModifiedBy>86153</cp:lastModifiedBy>
  <cp:revision>106</cp:revision>
  <dcterms:created xsi:type="dcterms:W3CDTF">2015-12-25T04:35:00Z</dcterms:created>
  <dcterms:modified xsi:type="dcterms:W3CDTF">2020-07-02T16:56:13Z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