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23" r:id="rId3"/>
    <p:sldId id="356" r:id="rId4"/>
    <p:sldId id="388" r:id="rId5"/>
    <p:sldId id="410" r:id="rId6"/>
    <p:sldId id="411" r:id="rId7"/>
    <p:sldId id="412" r:id="rId8"/>
    <p:sldId id="413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402" y="-1608"/>
      </p:cViewPr>
      <p:guideLst>
        <p:guide orient="horz" pos="2158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160EC-A16E-4C12-99BC-E1B96598F4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074FE-2915-4871-9AD4-DCC42AE8B7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326644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什么是正则表达式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74115" y="155702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39900" y="1510665"/>
            <a:ext cx="79736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允许我们检查一系列字符的“匹配”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4115" y="224472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39900" y="2177415"/>
            <a:ext cx="797369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chemeClr val="bg1"/>
                </a:solidFill>
              </a:rPr>
              <a:t>例如：</a:t>
            </a:r>
            <a:r>
              <a:rPr sz="2400">
                <a:solidFill>
                  <a:schemeClr val="bg1"/>
                </a:solidFill>
              </a:rPr>
              <a:t>它允许我们检查一个表单字段来尝试匹配一个有效的电子邮件地址</a:t>
            </a:r>
            <a:endParaRPr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-- 它必须在某个位置有@符号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-- 它必须</a:t>
            </a:r>
            <a:r>
              <a:rPr lang="zh-CN" altLang="en-US" sz="2400">
                <a:solidFill>
                  <a:schemeClr val="bg1"/>
                </a:solidFill>
              </a:rPr>
              <a:t>以 </a:t>
            </a:r>
            <a:r>
              <a:rPr lang="en-US" altLang="zh-CN" sz="2400">
                <a:solidFill>
                  <a:schemeClr val="bg1"/>
                </a:solidFill>
              </a:rPr>
              <a:t>.</a:t>
            </a:r>
            <a:r>
              <a:rPr lang="en-US" sz="2400">
                <a:solidFill>
                  <a:schemeClr val="bg1"/>
                </a:solidFill>
              </a:rPr>
              <a:t>com 或 .org或 .co.uk 这样的扩展结束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24077" y="759990"/>
            <a:ext cx="429958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Background / 常驻后台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24280" y="1882775"/>
            <a:ext cx="986155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{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// 会一直常驻的后台JS或后台页面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"background":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{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	// 2种指定方式，如果指定JS，那么会自动生成一个背景页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	"page": "background.html"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	//"scripts": ["js/background.js"]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},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}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246126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event-pages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5095" y="1994535"/>
            <a:ext cx="645033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{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"background":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{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	"scripts": ["event-page.js"],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	"persistent": false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},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}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532511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右键菜单 --  contextMenus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2690" y="1321435"/>
            <a:ext cx="9961245" cy="4215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// manifest.json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{"permissions": ["contextMenus"]}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// background.js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chrome.contextMenus.create({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  title: "自定义菜单",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  contexts: ['page'], </a:t>
            </a:r>
            <a:r>
              <a:rPr lang="zh-CN" altLang="en-US" sz="1600">
                <a:solidFill>
                  <a:srgbClr val="FFC000"/>
                </a:solidFill>
              </a:rPr>
              <a:t>// 上下文环境，可选：["all", "page", "frame", "selection", "link", "editable", "image", "video", "audio"]，默认page  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  onclick: function(){alert('您点击了右键菜单！');}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});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123063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Badge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1090" y="1760220"/>
            <a:ext cx="1047686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所谓badge就是在图标上显示一些文本，可以用来更新一些小的扩展状态提示信息。因为badge空间有限，所以只支持4个以下的字符（英文4个，中文2个）。badge无法通过配置文件来指定，必须通过代码实现，设置badge文字和颜色可以分别使用setBadgeText()和setBadgeBackgroundColor()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accent2"/>
                </a:solidFill>
              </a:rPr>
              <a:t>chrome.browserAction.setBadgeText({text: 'new'});</a:t>
            </a:r>
            <a:endParaRPr lang="zh-CN" altLang="en-US" sz="2400">
              <a:solidFill>
                <a:schemeClr val="accent2"/>
              </a:solidFill>
            </a:endParaRPr>
          </a:p>
          <a:p>
            <a:endParaRPr lang="zh-CN" altLang="en-US" sz="2400">
              <a:solidFill>
                <a:schemeClr val="accent2"/>
              </a:solidFill>
            </a:endParaRPr>
          </a:p>
          <a:p>
            <a:r>
              <a:rPr lang="zh-CN" altLang="en-US" sz="2400">
                <a:solidFill>
                  <a:schemeClr val="accent2"/>
                </a:solidFill>
              </a:rPr>
              <a:t>chrome.browserAction.setBadgeBackgroundColor({color: [255, 0, 0, 255]});</a:t>
            </a:r>
            <a:endParaRPr lang="zh-CN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326644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预算管理插件总结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4215" y="18459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7691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选项页面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4215" y="25952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74140" y="25184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桌面通知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4215" y="334391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74140" y="326707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Background  vs Event Pages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4215" y="41008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74140" y="402399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右键菜单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4215" y="473329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74140" y="465645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Badges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225615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Page Action 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4215" y="17506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67386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在特定标签特定情况下显示或隐藏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4215" y="255270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74140" y="247586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非特定的页面，图标是灰色的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4215" y="34397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74140" y="336296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电影网站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4215" y="419036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74140" y="411353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仅展示电影的标题</a:t>
            </a:r>
            <a:endParaRPr 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471741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PageFontStyle Extension 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4215" y="17506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3325" y="167386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改变字体样式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4215" y="283781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03325" y="276098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developer.chrome.com/*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4215" y="391160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03325" y="383476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基本样式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307657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Content Scripts 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4215" y="17506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3325" y="167386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网页上下文中运行的文件 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4215" y="24237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3325" y="234696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可以对 </a:t>
            </a:r>
            <a:r>
              <a:rPr lang="en-US" altLang="zh-CN" sz="2800">
                <a:solidFill>
                  <a:schemeClr val="bg1"/>
                </a:solidFill>
              </a:rPr>
              <a:t>Dom </a:t>
            </a:r>
            <a:r>
              <a:rPr lang="zh-CN" altLang="en-US" sz="2800">
                <a:solidFill>
                  <a:schemeClr val="bg1"/>
                </a:solidFill>
              </a:rPr>
              <a:t>进行更改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4215" y="306070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03325" y="298386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字体颜色，连接，重新排列 </a:t>
            </a:r>
            <a:r>
              <a:rPr lang="en-US" altLang="zh-CN" sz="2800">
                <a:solidFill>
                  <a:schemeClr val="bg1"/>
                </a:solidFill>
              </a:rPr>
              <a:t>DOM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4215" y="368935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03325" y="361251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限制</a:t>
            </a:r>
            <a:r>
              <a:rPr lang="en-US" altLang="zh-CN" sz="2800">
                <a:solidFill>
                  <a:schemeClr val="bg1"/>
                </a:solidFill>
              </a:rPr>
              <a:t>-- </a:t>
            </a:r>
            <a:r>
              <a:rPr sz="2800">
                <a:solidFill>
                  <a:schemeClr val="bg1"/>
                </a:solidFill>
              </a:rPr>
              <a:t>不能访问绝大部分chrome.xxx.api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4215" y="448691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03325" y="441007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通过通信来实现让 background 来帮</a:t>
            </a:r>
            <a:r>
              <a:rPr lang="zh-CN" sz="2800">
                <a:solidFill>
                  <a:schemeClr val="bg1"/>
                </a:solidFill>
              </a:rPr>
              <a:t>我们</a:t>
            </a:r>
            <a:r>
              <a:rPr sz="2800">
                <a:solidFill>
                  <a:schemeClr val="bg1"/>
                </a:solidFill>
              </a:rPr>
              <a:t>调用</a:t>
            </a:r>
            <a:endParaRPr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163322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消息通讯</a:t>
            </a:r>
            <a:endParaRPr 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64945" y="1693545"/>
            <a:ext cx="1456690" cy="166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54480" y="2204720"/>
            <a:ext cx="925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Content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Scripts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31025" y="1693545"/>
            <a:ext cx="1456690" cy="166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96455" y="2204720"/>
            <a:ext cx="6978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Event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Page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>
            <a:stCxn id="5" idx="3"/>
            <a:endCxn id="7" idx="1"/>
          </p:cNvCxnSpPr>
          <p:nvPr/>
        </p:nvCxnSpPr>
        <p:spPr>
          <a:xfrm>
            <a:off x="2921635" y="2527300"/>
            <a:ext cx="4009390" cy="0"/>
          </a:xfrm>
          <a:prstGeom prst="straightConnector1">
            <a:avLst/>
          </a:prstGeom>
          <a:ln>
            <a:solidFill>
              <a:schemeClr val="bg1"/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202430" y="1836420"/>
            <a:ext cx="1270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消息</a:t>
            </a:r>
            <a:r>
              <a:rPr lang="en-US" altLang="zh-CN">
                <a:solidFill>
                  <a:schemeClr val="bg1"/>
                </a:solidFill>
              </a:rPr>
              <a:t>(show)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64945" y="3814445"/>
            <a:ext cx="1456690" cy="166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54480" y="4325620"/>
            <a:ext cx="925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Content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Scripts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31025" y="3814445"/>
            <a:ext cx="1456690" cy="166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020560" y="4325620"/>
            <a:ext cx="783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popup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93515" y="3957320"/>
            <a:ext cx="1866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消息</a:t>
            </a:r>
            <a:r>
              <a:rPr lang="en-US" altLang="zh-CN">
                <a:solidFill>
                  <a:schemeClr val="bg1"/>
                </a:solidFill>
              </a:rPr>
              <a:t>(change: red)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18" name="直接箭头连接符 17"/>
          <p:cNvCxnSpPr>
            <a:stCxn id="14" idx="1"/>
            <a:endCxn id="12" idx="3"/>
          </p:cNvCxnSpPr>
          <p:nvPr/>
        </p:nvCxnSpPr>
        <p:spPr>
          <a:xfrm flipH="1">
            <a:off x="2921635" y="4648200"/>
            <a:ext cx="4009390" cy="0"/>
          </a:xfrm>
          <a:prstGeom prst="straightConnector1">
            <a:avLst/>
          </a:prstGeom>
          <a:ln>
            <a:solidFill>
              <a:schemeClr val="bg1"/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491490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Content Script  </a:t>
            </a:r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执行环境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1980" y="245046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5780" y="237363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        </a:t>
            </a:r>
            <a:r>
              <a:rPr lang="zh-CN" altLang="en-US" sz="2800">
                <a:solidFill>
                  <a:schemeClr val="bg1"/>
                </a:solidFill>
              </a:rPr>
              <a:t>运行在一个单独的被隔离的环境中 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1980" y="312420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1090" y="3124200"/>
            <a:ext cx="103682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只能访问和操纵页面DOM，但访问不到页面里js的变量和方法等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1980" y="397764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01090" y="390080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没有权限访问当前网页脚本的变量和函数 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1980" y="179133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1090" y="1714500"/>
            <a:ext cx="100152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content_scripts属性可以指定将哪些脚本何时注入到哪些页面中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530796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正则表达式看起来像什么的？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190875" y="1865630"/>
            <a:ext cx="42621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solidFill>
                  <a:schemeClr val="bg1"/>
                </a:solidFill>
              </a:rPr>
              <a:t>类似这样的</a:t>
            </a:r>
            <a:r>
              <a:rPr lang="en-US" altLang="zh-CN" sz="4000">
                <a:solidFill>
                  <a:schemeClr val="bg1"/>
                </a:solidFill>
              </a:rPr>
              <a:t>............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6905" y="3418840"/>
            <a:ext cx="77793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/^([a-z\d\.-])@([a-z\d-]+)\.([a-z]{2,8})(\.[a-z]{2,8})?$/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327787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Page Action </a:t>
            </a:r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总结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9305" y="202184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88415" y="194500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特定页面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9305" y="298069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8415" y="290385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Content Scripts</a:t>
            </a:r>
            <a:r>
              <a:rPr lang="zh-CN" altLang="en-US" sz="2800">
                <a:solidFill>
                  <a:schemeClr val="bg1"/>
                </a:solidFill>
              </a:rPr>
              <a:t> 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305" y="386270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88415" y="378587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通讯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9305" y="479488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88415" y="471805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注入 </a:t>
            </a:r>
            <a:r>
              <a:rPr lang="en-US" altLang="zh-CN" sz="2800">
                <a:solidFill>
                  <a:schemeClr val="bg1"/>
                </a:solidFill>
              </a:rPr>
              <a:t>JS </a:t>
            </a:r>
            <a:r>
              <a:rPr lang="zh-CN" altLang="en-US" sz="2800">
                <a:solidFill>
                  <a:schemeClr val="bg1"/>
                </a:solidFill>
              </a:rPr>
              <a:t>和 </a:t>
            </a:r>
            <a:r>
              <a:rPr lang="en-US" altLang="zh-CN" sz="2800">
                <a:solidFill>
                  <a:schemeClr val="bg1"/>
                </a:solidFill>
              </a:rPr>
              <a:t>CSS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143002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元字符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22985" y="1618615"/>
            <a:ext cx="86906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\d      匹配一个数字字符</a:t>
            </a:r>
            <a:r>
              <a:rPr lang="zh-CN" altLang="en-US" sz="2400">
                <a:solidFill>
                  <a:schemeClr val="bg1"/>
                </a:solidFill>
              </a:rPr>
              <a:t>，</a:t>
            </a:r>
            <a:r>
              <a:rPr lang="en-US" altLang="zh-CN" sz="2400">
                <a:solidFill>
                  <a:schemeClr val="bg1"/>
                </a:solidFill>
              </a:rPr>
              <a:t>等价于 [0-9]</a:t>
            </a:r>
            <a:r>
              <a:rPr lang="en-US" altLang="zh-CN" sz="2800">
                <a:solidFill>
                  <a:schemeClr val="bg1"/>
                </a:solidFill>
              </a:rPr>
              <a:t> 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0755" y="2372995"/>
            <a:ext cx="88671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\w      匹配字母、数字、下划线</a:t>
            </a:r>
            <a:r>
              <a:rPr lang="zh-CN" altLang="en-US" sz="2400">
                <a:solidFill>
                  <a:schemeClr val="bg1"/>
                </a:solidFill>
              </a:rPr>
              <a:t>，</a:t>
            </a:r>
            <a:r>
              <a:rPr lang="en-US" sz="2400">
                <a:solidFill>
                  <a:schemeClr val="bg1"/>
                </a:solidFill>
              </a:rPr>
              <a:t>等价于'[A-Za-z0-9_]'</a:t>
            </a:r>
            <a:r>
              <a:rPr lang="en-US" sz="2800">
                <a:solidFill>
                  <a:schemeClr val="bg1"/>
                </a:solidFill>
              </a:rPr>
              <a:t> 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2985" y="3168015"/>
            <a:ext cx="109658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\s      匹配任何空白字符，包括空格、制表符、换页符等等</a:t>
            </a:r>
            <a:r>
              <a:rPr lang="zh-CN" altLang="en-US" sz="2400">
                <a:solidFill>
                  <a:schemeClr val="bg1"/>
                </a:solidFill>
              </a:rPr>
              <a:t>，</a:t>
            </a:r>
            <a:r>
              <a:rPr lang="en-US" sz="2400">
                <a:solidFill>
                  <a:schemeClr val="bg1"/>
                </a:solidFill>
              </a:rPr>
              <a:t>等价于 [ \f\n\r\t\v] 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1090" y="3965575"/>
            <a:ext cx="109658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\t     </a:t>
            </a:r>
            <a:r>
              <a:rPr sz="2400">
                <a:solidFill>
                  <a:schemeClr val="bg1"/>
                </a:solidFill>
              </a:rPr>
              <a:t>匹配一个制表符</a:t>
            </a:r>
            <a:r>
              <a:rPr lang="en-US" sz="2400">
                <a:solidFill>
                  <a:schemeClr val="bg1"/>
                </a:solidFill>
              </a:rPr>
              <a:t> 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429958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Hello World </a:t>
            </a:r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插件总结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4215" y="18459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7691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manifest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4215" y="25768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4140" y="249999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icons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215" y="324485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74140" y="316801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HTML file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4215" y="384175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74140" y="376491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JS file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4215" y="436372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74140" y="428688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css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4215" y="49828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74140" y="49060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manifest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306324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</a:t>
            </a:r>
            <a:r>
              <a:rPr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预算管理的插件</a:t>
            </a:r>
            <a:endParaRPr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4215" y="18459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7691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browser action </a:t>
            </a:r>
            <a:r>
              <a:rPr lang="zh-CN" altLang="en-US" sz="2800">
                <a:solidFill>
                  <a:schemeClr val="bg1"/>
                </a:solidFill>
              </a:rPr>
              <a:t>使用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4215" y="264350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4140" y="256667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接收支出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215" y="331470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74140" y="323786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显示总金额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4215" y="4004945"/>
            <a:ext cx="3968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74140" y="39281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限制支出的上限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4215" y="486727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74140" y="479044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重置总金额和上限大小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307657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Chrome Storage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86815" y="1876425"/>
            <a:ext cx="1019937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提到HTML的本地存储，你会想到localStorage，但在Chrome 扩展中，不推荐直接使用localStorage，而是使用chrome.XX.APIS中的chrome.storage，原因如下：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chrome.storage是针对插件全局的，也就是说你在background中保存的数据，在content-script也能获取到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chrome.storage.sync 可以跟随当前登录用户自动同步，本地修改的设置会自动同步到你的帐号，也就是说，当你在其他电脑登录时，也可以同步到一样的设置；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143573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PopupJs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4215" y="18459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769110"/>
            <a:ext cx="79736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Total = 0</a:t>
            </a:r>
            <a:endParaRPr lang="en-US" sz="2800">
              <a:solidFill>
                <a:schemeClr val="bg1"/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newTotal = 0 + </a:t>
            </a:r>
            <a:r>
              <a:rPr lang="zh-CN" altLang="en-US" sz="2800">
                <a:solidFill>
                  <a:schemeClr val="bg1"/>
                </a:solidFill>
              </a:rPr>
              <a:t>输入的金额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4215" y="369252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4140" y="3587115"/>
            <a:ext cx="79736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Total = 100 (</a:t>
            </a:r>
            <a:r>
              <a:rPr lang="zh-CN" altLang="en-US" sz="2800">
                <a:solidFill>
                  <a:schemeClr val="bg1"/>
                </a:solidFill>
              </a:rPr>
              <a:t>已存在</a:t>
            </a:r>
            <a:r>
              <a:rPr lang="en-US" sz="2800">
                <a:solidFill>
                  <a:schemeClr val="bg1"/>
                </a:solidFill>
              </a:rPr>
              <a:t>)</a:t>
            </a:r>
            <a:endParaRPr lang="en-US" sz="2800">
              <a:solidFill>
                <a:schemeClr val="bg1"/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newTotal = 100 + </a:t>
            </a:r>
            <a:r>
              <a:rPr lang="zh-CN" altLang="en-US" sz="2800">
                <a:solidFill>
                  <a:schemeClr val="bg1"/>
                </a:solidFill>
              </a:rPr>
              <a:t>输入的金额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430149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Options Page (选项页)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67080" y="2085975"/>
            <a:ext cx="255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88415" y="200914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右键图标，会有一个"选项"入口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2320" y="2951480"/>
            <a:ext cx="255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8415" y="287464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HTML, CSS </a:t>
            </a:r>
            <a:r>
              <a:rPr lang="zh-CN" altLang="en-US" sz="2800">
                <a:solidFill>
                  <a:schemeClr val="bg1"/>
                </a:solidFill>
              </a:rPr>
              <a:t>和 </a:t>
            </a:r>
            <a:r>
              <a:rPr lang="en-US" altLang="zh-CN" sz="2800">
                <a:solidFill>
                  <a:schemeClr val="bg1"/>
                </a:solidFill>
              </a:rPr>
              <a:t>JS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7080" y="3815080"/>
            <a:ext cx="255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88415" y="373824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预算管理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88415" y="452056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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76095" y="452056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设置预算限制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88415" y="52304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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76095" y="523049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重置总金额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12700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163322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桌面通知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9155" y="1859915"/>
            <a:ext cx="1041019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accent4"/>
                </a:solidFill>
              </a:rPr>
              <a:t> </a:t>
            </a:r>
            <a:r>
              <a:rPr lang="en-US" altLang="zh-CN" sz="2800">
                <a:solidFill>
                  <a:schemeClr val="accent4"/>
                </a:solidFill>
              </a:rPr>
              <a:t>c</a:t>
            </a:r>
            <a:r>
              <a:rPr lang="zh-CN" altLang="en-US" sz="2800">
                <a:solidFill>
                  <a:schemeClr val="accent4"/>
                </a:solidFill>
              </a:rPr>
              <a:t>rome.notifications.create(string notificationId, </a:t>
            </a:r>
            <a:endParaRPr lang="zh-CN" altLang="en-US" sz="2800">
              <a:solidFill>
                <a:schemeClr val="accent4"/>
              </a:solidFill>
            </a:endParaRPr>
          </a:p>
          <a:p>
            <a:r>
              <a:rPr lang="zh-CN" altLang="en-US" sz="2800">
                <a:solidFill>
                  <a:schemeClr val="accent4"/>
                </a:solidFill>
              </a:rPr>
              <a:t>    NotificationOptions options, function callback)</a:t>
            </a:r>
            <a:endParaRPr lang="zh-CN" altLang="en-US" sz="2800">
              <a:solidFill>
                <a:schemeClr val="accent4"/>
              </a:solidFill>
            </a:endParaRPr>
          </a:p>
          <a:p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chrome.notifications.create(null, {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   type: 'basic',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   iconUrl: 'icon.png',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   title: 'Hello World!',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   message: '欢迎来到Chrome Extension扩展开发实战！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})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2497</Words>
  <Application>WPS 演示</Application>
  <PresentationFormat>自定义</PresentationFormat>
  <Paragraphs>308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方正静蕾简体</vt:lpstr>
      <vt:lpstr>Wingdings</vt:lpstr>
      <vt:lpstr>微软雅黑</vt:lpstr>
      <vt:lpstr>Calibri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黑板</dc:title>
  <dc:creator>第一PPT</dc:creator>
  <cp:keywords>www.1ppt.com</cp:keywords>
  <dc:description>www.1ppt.com</dc:description>
  <cp:lastModifiedBy>小智</cp:lastModifiedBy>
  <cp:revision>93</cp:revision>
  <dcterms:created xsi:type="dcterms:W3CDTF">2015-12-25T04:35:00Z</dcterms:created>
  <dcterms:modified xsi:type="dcterms:W3CDTF">2020-06-17T11:03:24Z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2052-11.1.0.9748</vt:lpwstr>
  </property>
</Properties>
</file>