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23" r:id="rId3"/>
    <p:sldId id="356" r:id="rId4"/>
    <p:sldId id="357" r:id="rId5"/>
    <p:sldId id="388" r:id="rId6"/>
    <p:sldId id="410" r:id="rId7"/>
    <p:sldId id="411" r:id="rId8"/>
    <p:sldId id="412" r:id="rId9"/>
    <p:sldId id="413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58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2664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什么是正则表达式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5702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10665"/>
            <a:ext cx="7973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允许我们检查一系列字符的“匹配”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115" y="224472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9900" y="2177415"/>
            <a:ext cx="79736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例如：</a:t>
            </a:r>
            <a:r>
              <a:rPr sz="2400">
                <a:solidFill>
                  <a:schemeClr val="bg1"/>
                </a:solidFill>
              </a:rPr>
              <a:t>它允许我们检查一个表单字段来尝试匹配一个有效的电子邮件地址</a:t>
            </a:r>
            <a:endParaRPr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-- 它必须在某个位置有@符号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-- 它必须</a:t>
            </a:r>
            <a:r>
              <a:rPr lang="zh-CN" altLang="en-US" sz="2400">
                <a:solidFill>
                  <a:schemeClr val="bg1"/>
                </a:solidFill>
              </a:rPr>
              <a:t>以 </a:t>
            </a:r>
            <a:r>
              <a:rPr lang="en-US" altLang="zh-CN" sz="2400">
                <a:solidFill>
                  <a:schemeClr val="bg1"/>
                </a:solidFill>
              </a:rPr>
              <a:t>.</a:t>
            </a:r>
            <a:r>
              <a:rPr lang="en-US" sz="2400">
                <a:solidFill>
                  <a:schemeClr val="bg1"/>
                </a:solidFill>
              </a:rPr>
              <a:t>com 或 .org或 .co.uk 这样的扩展结束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270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桌面通知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155" y="1859915"/>
            <a:ext cx="1041019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4"/>
                </a:solidFill>
              </a:rPr>
              <a:t> </a:t>
            </a:r>
            <a:r>
              <a:rPr lang="en-US" altLang="zh-CN" sz="2800">
                <a:solidFill>
                  <a:schemeClr val="accent4"/>
                </a:solidFill>
              </a:rPr>
              <a:t>c</a:t>
            </a:r>
            <a:r>
              <a:rPr lang="zh-CN" altLang="en-US" sz="2800">
                <a:solidFill>
                  <a:schemeClr val="accent4"/>
                </a:solidFill>
              </a:rPr>
              <a:t>rome.notifications.create(string notificationId, </a:t>
            </a:r>
            <a:endParaRPr lang="zh-CN" altLang="en-US" sz="2800">
              <a:solidFill>
                <a:schemeClr val="accent4"/>
              </a:solidFill>
            </a:endParaRPr>
          </a:p>
          <a:p>
            <a:r>
              <a:rPr lang="zh-CN" altLang="en-US" sz="2800">
                <a:solidFill>
                  <a:schemeClr val="accent4"/>
                </a:solidFill>
              </a:rPr>
              <a:t>    NotificationOptions options, function callback)</a:t>
            </a:r>
            <a:endParaRPr lang="zh-CN" altLang="en-US" sz="2800">
              <a:solidFill>
                <a:schemeClr val="accent4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chrome.notifications.create(null, 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type: 'basic',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iconUrl: 'icon.png',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title: 'Hello World!',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message: '欢迎来到Chrome Extension扩展开发实战！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})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24077" y="759990"/>
            <a:ext cx="429958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Background / 常驻后台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4280" y="1882775"/>
            <a:ext cx="98615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// 会一直常驻的后台JS或后台页面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"background":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// 2种指定方式，如果指定JS，那么会自动生成一个背景页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"page": "background.html"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//"scripts": ["js/background.js"]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},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}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246126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event-pages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5095" y="1994535"/>
            <a:ext cx="645033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"background":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	"scripts": ["event-page.js"],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	"persistent": false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},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}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532511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右键菜单 --  contextMenus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2690" y="1321435"/>
            <a:ext cx="9961245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// manifest.json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{"permissions": ["contextMenus"]}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// background.js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chrome.contextMenus.create({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title: "自定义菜单",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contexts: ['page'], </a:t>
            </a:r>
            <a:r>
              <a:rPr lang="zh-CN" altLang="en-US" sz="1600">
                <a:solidFill>
                  <a:srgbClr val="FFC000"/>
                </a:solidFill>
              </a:rPr>
              <a:t>// 上下文环境，可选：["all", "page", "frame", "selection", "link", "editable", "image", "video", "audio"]，默认page  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onclick: function(){alert('您点击了右键菜单！');}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});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23063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Badge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1090" y="1760220"/>
            <a:ext cx="1047686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所谓badge就是在图标上显示一些文本，可以用来更新一些小的扩展状态提示信息。因为badge空间有限，所以只支持4个以下的字符（英文4个，中文2个）。badge无法通过配置文件来指定，必须通过代码实现，设置badge文字和颜色可以分别使用setBadgeText()和setBadgeBackgroundColor()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chrome.browserAction.setBadgeText({text: 'new'});</a:t>
            </a:r>
            <a:endParaRPr lang="zh-CN" altLang="en-US" sz="2400">
              <a:solidFill>
                <a:schemeClr val="accent2"/>
              </a:solidFill>
            </a:endParaRPr>
          </a:p>
          <a:p>
            <a:endParaRPr lang="zh-CN" altLang="en-US" sz="2400">
              <a:solidFill>
                <a:schemeClr val="accent2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chrome.browserAction.setBadgeBackgroundColor({color: [255, 0, 0, 255]});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32664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预算管理插件总结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选项页面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25952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4140" y="25184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桌面通知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215" y="334391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74140" y="326707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Background  vs Event Pages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4215" y="4100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74140" y="4023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右键菜单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4215" y="473329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74140" y="465645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Badges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225615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 Action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在特定标签特定情况下显示或隐藏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2552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4140" y="2475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非特定的页面，图标是灰色的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34397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33629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电影网站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1903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4140" y="41135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仅展示电影的标题</a:t>
            </a:r>
            <a:endParaRPr 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471741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PageFontStyle Extension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3325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改变字体样式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28378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3325" y="276098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developer.chrome.com/*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39116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3325" y="38347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基本样式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307657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Content Scripts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3325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网页上下文中运行的文件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215" y="24237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3325" y="23469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可以对 </a:t>
            </a:r>
            <a:r>
              <a:rPr lang="en-US" altLang="zh-CN" sz="2800">
                <a:solidFill>
                  <a:schemeClr val="bg1"/>
                </a:solidFill>
              </a:rPr>
              <a:t>Dom </a:t>
            </a:r>
            <a:r>
              <a:rPr lang="zh-CN" altLang="en-US" sz="2800">
                <a:solidFill>
                  <a:schemeClr val="bg1"/>
                </a:solidFill>
              </a:rPr>
              <a:t>进行更改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3060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3325" y="2983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字体颜色，连接，重新排列 </a:t>
            </a:r>
            <a:r>
              <a:rPr lang="en-US" altLang="zh-CN" sz="2800">
                <a:solidFill>
                  <a:schemeClr val="bg1"/>
                </a:solidFill>
              </a:rPr>
              <a:t>DOM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36893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3325" y="36125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限制</a:t>
            </a:r>
            <a:r>
              <a:rPr lang="en-US" altLang="zh-CN" sz="2800">
                <a:solidFill>
                  <a:schemeClr val="bg1"/>
                </a:solidFill>
              </a:rPr>
              <a:t>-- </a:t>
            </a:r>
            <a:r>
              <a:rPr sz="2800">
                <a:solidFill>
                  <a:schemeClr val="bg1"/>
                </a:solidFill>
              </a:rPr>
              <a:t>不能访问绝大部分chrome.xxx.api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48691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03325" y="441007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通过通信来实现让 background 来帮</a:t>
            </a:r>
            <a:r>
              <a:rPr lang="zh-CN" sz="2800">
                <a:solidFill>
                  <a:schemeClr val="bg1"/>
                </a:solidFill>
              </a:rPr>
              <a:t>我们</a:t>
            </a:r>
            <a:r>
              <a:rPr sz="2800">
                <a:solidFill>
                  <a:schemeClr val="bg1"/>
                </a:solidFill>
              </a:rPr>
              <a:t>调用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消息通讯</a:t>
            </a:r>
            <a:endParaRPr 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4945" y="16935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54480" y="2204720"/>
            <a:ext cx="925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Content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Scripts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31025" y="16935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96455" y="2204720"/>
            <a:ext cx="6978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Event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Page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>
            <a:off x="2921635" y="2527300"/>
            <a:ext cx="4009390" cy="0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02430" y="1836420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消息</a:t>
            </a:r>
            <a:r>
              <a:rPr lang="en-US" altLang="zh-CN">
                <a:solidFill>
                  <a:schemeClr val="bg1"/>
                </a:solidFill>
              </a:rPr>
              <a:t>(show)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4945" y="38144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54480" y="4325620"/>
            <a:ext cx="925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Content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Scripts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31025" y="38144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020560" y="4325620"/>
            <a:ext cx="783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popup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93515" y="3957320"/>
            <a:ext cx="1866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消息</a:t>
            </a:r>
            <a:r>
              <a:rPr lang="en-US" altLang="zh-CN">
                <a:solidFill>
                  <a:schemeClr val="bg1"/>
                </a:solidFill>
              </a:rPr>
              <a:t>(change: red)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>
            <a:stCxn id="14" idx="1"/>
            <a:endCxn id="12" idx="3"/>
          </p:cNvCxnSpPr>
          <p:nvPr/>
        </p:nvCxnSpPr>
        <p:spPr>
          <a:xfrm flipH="1">
            <a:off x="2921635" y="4648200"/>
            <a:ext cx="4009390" cy="0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53079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正则表达式看起来像什么的？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90875" y="1865630"/>
            <a:ext cx="4262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bg1"/>
                </a:solidFill>
              </a:rPr>
              <a:t>类似这样的</a:t>
            </a:r>
            <a:r>
              <a:rPr lang="en-US" altLang="zh-CN" sz="4000">
                <a:solidFill>
                  <a:schemeClr val="bg1"/>
                </a:solidFill>
              </a:rPr>
              <a:t>............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6905" y="3418840"/>
            <a:ext cx="7779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/^([a-z\d\.-])@([a-z\d-]+)\.([a-z]{2,8})(\.[a-z]{2,8})?$/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49149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Content Script 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执行环境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980" y="24504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5780" y="23736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        </a:t>
            </a:r>
            <a:r>
              <a:rPr lang="zh-CN" altLang="en-US" sz="2800">
                <a:solidFill>
                  <a:schemeClr val="bg1"/>
                </a:solidFill>
              </a:rPr>
              <a:t>运行在一个单独的被隔离的环境中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1980" y="31242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1090" y="3124200"/>
            <a:ext cx="103682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只能访问和操纵页面DOM，但访问不到页面里js的变量和方法等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980" y="397764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1090" y="390080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没有权限访问当前网页脚本的变量和函数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1980" y="179133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1090" y="1714500"/>
            <a:ext cx="100152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content_scripts属性可以指定将哪些脚本何时注入到哪些页面中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327787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 Action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9305" y="202184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8415" y="194500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特定页面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9305" y="298069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8415" y="290385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Content Scripts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305" y="386270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8415" y="378587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通讯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9305" y="479488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8415" y="471805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注入 </a:t>
            </a:r>
            <a:r>
              <a:rPr lang="en-US" altLang="zh-CN" sz="2800">
                <a:solidFill>
                  <a:schemeClr val="bg1"/>
                </a:solidFill>
              </a:rPr>
              <a:t>JS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CSS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" name="椭圆 31"/>
          <p:cNvSpPr/>
          <p:nvPr/>
        </p:nvSpPr>
        <p:spPr>
          <a:xfrm>
            <a:off x="1624330" y="19799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87525" y="2138680"/>
            <a:ext cx="12858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Manifext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" name="椭圆 31"/>
          <p:cNvSpPr/>
          <p:nvPr/>
        </p:nvSpPr>
        <p:spPr>
          <a:xfrm>
            <a:off x="3966210" y="19672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76395" y="2138680"/>
            <a:ext cx="1117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HTML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7" name="椭圆 31"/>
          <p:cNvSpPr/>
          <p:nvPr/>
        </p:nvSpPr>
        <p:spPr>
          <a:xfrm>
            <a:off x="6543675" y="19799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06870" y="2138680"/>
            <a:ext cx="902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 CSS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9" name="椭圆 31"/>
          <p:cNvSpPr/>
          <p:nvPr/>
        </p:nvSpPr>
        <p:spPr>
          <a:xfrm>
            <a:off x="9006840" y="197358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70035" y="2132330"/>
            <a:ext cx="1335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JavaScrpt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82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目录结构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6" name="椭圆 31"/>
          <p:cNvSpPr/>
          <p:nvPr/>
        </p:nvSpPr>
        <p:spPr>
          <a:xfrm>
            <a:off x="5005705" y="3611880"/>
            <a:ext cx="2313940" cy="79946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68900" y="3770630"/>
            <a:ext cx="1971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.crx zipped file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8" name="椭圆 31"/>
          <p:cNvSpPr/>
          <p:nvPr/>
        </p:nvSpPr>
        <p:spPr>
          <a:xfrm>
            <a:off x="4631055" y="5088255"/>
            <a:ext cx="299466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94250" y="5247005"/>
            <a:ext cx="2525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Chrome Web Store</a:t>
            </a:r>
            <a:endParaRPr lang="en-US" altLang="zh-CN" sz="240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395220" y="2795905"/>
            <a:ext cx="3680460" cy="786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848225" y="2790825"/>
            <a:ext cx="1219200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6057900" y="2790825"/>
            <a:ext cx="127635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057900" y="2771775"/>
            <a:ext cx="3724275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34100" y="4429125"/>
            <a:ext cx="19050" cy="657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87147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Manifest.json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989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989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告诉Chrome关于这个扩展的相关信息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4115" y="2449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4200" y="2372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JSON </a:t>
            </a:r>
            <a:r>
              <a:rPr lang="zh-CN" altLang="en-US" sz="2800">
                <a:solidFill>
                  <a:schemeClr val="bg1"/>
                </a:solidFill>
              </a:rPr>
              <a:t>格式的文件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4115" y="31680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54200" y="31680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至少包含三个字段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1190" y="38976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52675" y="38207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扩展的名称（name）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1190" y="456755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2675" y="449072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版本（version）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01190" y="516636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52675" y="508952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Manifest 版本（manifest_version）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1190" y="576008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52675" y="568325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description  和   icons  是推荐的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429958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Hello World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插件总结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manifest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2576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2499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icons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215" y="32448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4140" y="31680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 file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215" y="38417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4140" y="37649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JS file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436372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428688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css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9828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4140" y="49060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manifest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0632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预算管理的插件</a:t>
            </a:r>
            <a:endParaRPr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browser action </a:t>
            </a:r>
            <a:r>
              <a:rPr lang="zh-CN" altLang="en-US" sz="2800">
                <a:solidFill>
                  <a:schemeClr val="bg1"/>
                </a:solidFill>
              </a:rPr>
              <a:t>使用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264350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256667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接收支出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215" y="3314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4140" y="3237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显示总金额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215" y="4004945"/>
            <a:ext cx="396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4140" y="3928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限制支出的上限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486727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479044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重置总金额和上限大小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07657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Chrome Storage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86815" y="1876425"/>
            <a:ext cx="101993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提到HTML的本地存储，你会想到localStorage，但在Chrome 扩展中，不推荐直接使用localStorage，而是使用chrome.XX.APIS中的chrome.storage，原因如下：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chrome.storage是针对插件全局的，也就是说你在background中保存的数据，在content-script也能获取到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chrome.storage.sync 可以跟随当前登录用户自动同步，本地修改的设置会自动同步到你的帐号，也就是说，当你在其他电脑登录时，也可以同步到一样的设置；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43573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PopupJs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Total = 0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newTotal = 0 + </a:t>
            </a:r>
            <a:r>
              <a:rPr lang="zh-CN" altLang="en-US" sz="2800">
                <a:solidFill>
                  <a:schemeClr val="bg1"/>
                </a:solidFill>
              </a:rPr>
              <a:t>输入的金额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369252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3587115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Total = 100 (</a:t>
            </a:r>
            <a:r>
              <a:rPr lang="zh-CN" altLang="en-US" sz="2800">
                <a:solidFill>
                  <a:schemeClr val="bg1"/>
                </a:solidFill>
              </a:rPr>
              <a:t>已存在</a:t>
            </a:r>
            <a:r>
              <a:rPr lang="en-US" sz="2800">
                <a:solidFill>
                  <a:schemeClr val="bg1"/>
                </a:solidFill>
              </a:rPr>
              <a:t>)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newTotal = 100 + </a:t>
            </a:r>
            <a:r>
              <a:rPr lang="zh-CN" altLang="en-US" sz="2800">
                <a:solidFill>
                  <a:schemeClr val="bg1"/>
                </a:solidFill>
              </a:rPr>
              <a:t>输入的金额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430149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Options Page (选项页)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7080" y="2085975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8415" y="200914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右键图标，会有一个"选项"入口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20" y="2951480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8415" y="287464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HTML, CSS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JS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080" y="3815080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8415" y="373824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预算管理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88415" y="45205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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6095" y="45205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设置预算限制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8415" y="52304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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76095" y="52304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重置总金额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2567</Words>
  <Application>WPS 演示</Application>
  <PresentationFormat>自定义</PresentationFormat>
  <Paragraphs>342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方正静蕾简体</vt:lpstr>
      <vt:lpstr>Wingdings</vt:lpstr>
      <vt:lpstr>微软雅黑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</dc:title>
  <dc:creator>第一PPT</dc:creator>
  <cp:keywords>www.1ppt.com</cp:keywords>
  <dc:description>www.1ppt.com</dc:description>
  <cp:lastModifiedBy>小智</cp:lastModifiedBy>
  <cp:revision>92</cp:revision>
  <dcterms:created xsi:type="dcterms:W3CDTF">2015-12-25T04:35:00Z</dcterms:created>
  <dcterms:modified xsi:type="dcterms:W3CDTF">2020-06-16T09:55:24Z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2052-11.1.0.9748</vt:lpwstr>
  </property>
</Properties>
</file>