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B6754-E9CC-4B14-9659-6C591300CFEB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1C57B-2B8C-4FD0-A189-5F508C1054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4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1C57B-2B8C-4FD0-A189-5F508C1054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sol.com/trademarks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600" y="615975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Copyright </a:t>
            </a:r>
            <a:r>
              <a:rPr lang="en-US" sz="800" dirty="0" smtClean="0"/>
              <a:t>2015 </a:t>
            </a:r>
            <a:r>
              <a:rPr lang="en-US" sz="800" dirty="0"/>
              <a:t>COMSOL. Any of the images, text, and equations here may be copied and modified for your own internal use. All trademarks are the property of their respective owners. See </a:t>
            </a:r>
            <a:r>
              <a:rPr lang="en-US" sz="800" dirty="0">
                <a:hlinkClick r:id="rId2"/>
              </a:rPr>
              <a:t>www.comsol.com/trademarks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8077200" cy="144780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Simulating the Rolling of a </a:t>
            </a:r>
            <a:r>
              <a:rPr lang="en-US" noProof="0" dirty="0"/>
              <a:t>R</a:t>
            </a:r>
            <a:r>
              <a:rPr lang="en-US" noProof="0" dirty="0" smtClean="0"/>
              <a:t>igid </a:t>
            </a:r>
            <a:r>
              <a:rPr lang="en-US" noProof="0" dirty="0"/>
              <a:t>W</a:t>
            </a:r>
            <a:r>
              <a:rPr lang="en-US" noProof="0" dirty="0" smtClean="0"/>
              <a:t>heel</a:t>
            </a:r>
            <a:br>
              <a:rPr lang="en-US" noProof="0" dirty="0" smtClean="0"/>
            </a:br>
            <a:r>
              <a:rPr lang="en-US" noProof="0" dirty="0" smtClean="0"/>
              <a:t>using COMSOL Multiphysics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719251"/>
            <a:ext cx="4191000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Results:</a:t>
            </a:r>
            <a:br>
              <a:rPr lang="en-US" noProof="0" dirty="0" smtClean="0"/>
            </a:br>
            <a:r>
              <a:rPr lang="en-US" sz="2700" noProof="0" dirty="0" smtClean="0"/>
              <a:t>Displacement Plot (at CG)</a:t>
            </a:r>
            <a:endParaRPr lang="en-US" sz="2700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31" y="1280160"/>
            <a:ext cx="7294169" cy="486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8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Results:</a:t>
            </a:r>
            <a:br>
              <a:rPr lang="en-US" noProof="0" dirty="0" smtClean="0"/>
            </a:br>
            <a:r>
              <a:rPr lang="en-US" sz="2700" noProof="0" dirty="0" smtClean="0"/>
              <a:t>Velocity Plot (at CG)</a:t>
            </a:r>
            <a:endParaRPr lang="en-US" sz="2700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295400"/>
            <a:ext cx="7231773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4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Results:</a:t>
            </a:r>
            <a:br>
              <a:rPr lang="en-US" noProof="0" dirty="0" smtClean="0"/>
            </a:br>
            <a:r>
              <a:rPr lang="en-US" sz="2700" noProof="0" dirty="0" smtClean="0"/>
              <a:t>Wheel Animation (Trajectory)</a:t>
            </a:r>
            <a:endParaRPr lang="en-US" sz="2700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24920"/>
            <a:ext cx="6096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93000"/>
          </a:blip>
          <a:stretch>
            <a:fillRect/>
          </a:stretch>
        </p:blipFill>
        <p:spPr>
          <a:xfrm>
            <a:off x="6705600" y="533400"/>
            <a:ext cx="2194481" cy="4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Results:</a:t>
            </a:r>
            <a:br>
              <a:rPr lang="en-US" noProof="0" dirty="0" smtClean="0"/>
            </a:br>
            <a:r>
              <a:rPr lang="en-US" sz="2700" noProof="0" dirty="0" smtClean="0"/>
              <a:t>Wheel Animation (Velocity Magnitude)</a:t>
            </a:r>
            <a:endParaRPr lang="en-US" sz="2700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371600"/>
            <a:ext cx="6197600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7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noProof="0" dirty="0" smtClean="0"/>
              <a:t>Objective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noProof="0" dirty="0" smtClean="0"/>
              <a:t>The purpose of this model is to demonstrate pure rolling of a rigid wheel for given initial forward velocity together with lean about the forward direction.</a:t>
            </a:r>
          </a:p>
          <a:p>
            <a:endParaRPr lang="en-US" sz="2400" noProof="0" dirty="0" smtClean="0"/>
          </a:p>
          <a:p>
            <a:r>
              <a:rPr lang="en-US" sz="2400" noProof="0" dirty="0" smtClean="0"/>
              <a:t>This is implemented using the Multibody Dynamics module.</a:t>
            </a:r>
          </a:p>
          <a:p>
            <a:endParaRPr lang="en-US" sz="2400" noProof="0" dirty="0" smtClean="0"/>
          </a:p>
          <a:p>
            <a:r>
              <a:rPr lang="en-US" sz="2400" noProof="0" dirty="0" smtClean="0"/>
              <a:t>The rolling motion of the wheel has been implemented without the use of standard contact conditions to reduce the computational cost.</a:t>
            </a:r>
          </a:p>
          <a:p>
            <a:pPr marL="0" indent="0">
              <a:buNone/>
            </a:pP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8895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noProof="0" dirty="0" smtClean="0"/>
              <a:t>Modeling Challenges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In pure rolling of a rigid wheel, all three components of the velocity at the point of contact with the ground should be zero. </a:t>
            </a:r>
          </a:p>
          <a:p>
            <a:endParaRPr lang="en-US" sz="2400" noProof="0" dirty="0" smtClean="0"/>
          </a:p>
          <a:p>
            <a:r>
              <a:rPr lang="en-US" sz="2400" noProof="0" dirty="0" smtClean="0"/>
              <a:t>Setting up these constraints pose a few modelling challenges:</a:t>
            </a:r>
          </a:p>
          <a:p>
            <a:pPr lvl="1"/>
            <a:r>
              <a:rPr lang="en-US" sz="2000" noProof="0" dirty="0" smtClean="0"/>
              <a:t>The point in contact with the ground changes as the wheel rolls. Hence tracking it is difficult as it is mesh dependent.</a:t>
            </a:r>
          </a:p>
          <a:p>
            <a:pPr lvl="1"/>
            <a:r>
              <a:rPr lang="en-US" sz="2000" noProof="0" dirty="0" smtClean="0"/>
              <a:t>It is not possible to apply constraints on velocity. It needs to be converted into displacement constraints. </a:t>
            </a:r>
          </a:p>
          <a:p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6022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16"/>
            <a:ext cx="8229600" cy="1143000"/>
          </a:xfrm>
        </p:spPr>
        <p:txBody>
          <a:bodyPr/>
          <a:lstStyle/>
          <a:p>
            <a:r>
              <a:rPr lang="en-US" noProof="0" dirty="0" smtClean="0"/>
              <a:t>Wheel Model</a:t>
            </a:r>
            <a:endParaRPr lang="en-US" noProof="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4953001"/>
            <a:ext cx="7772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</a:rPr>
              <a:t>The wheel is modelled as a rigid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</a:rPr>
              <a:t>Although drawn with small finite thickness, the formulation assumes a single point (knife edge) contact with the ground while rolling.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</a:rPr>
              <a:t>The wheel is initially oriented to roll along the X-axis.</a:t>
            </a:r>
          </a:p>
          <a:p>
            <a:endParaRPr lang="en-IN" dirty="0" smtClean="0"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libri Light" panose="020F03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038585"/>
            <a:ext cx="3886200" cy="353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22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5682"/>
            <a:ext cx="8229600" cy="11430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Geometry and Materials</a:t>
            </a:r>
            <a:endParaRPr lang="en-US" sz="2700" noProof="0" dirty="0"/>
          </a:p>
        </p:txBody>
      </p:sp>
      <p:grpSp>
        <p:nvGrpSpPr>
          <p:cNvPr id="4" name="Group 3"/>
          <p:cNvGrpSpPr/>
          <p:nvPr/>
        </p:nvGrpSpPr>
        <p:grpSpPr>
          <a:xfrm>
            <a:off x="4114800" y="1268798"/>
            <a:ext cx="4435034" cy="4940481"/>
            <a:chOff x="3873814" y="1116398"/>
            <a:chExt cx="4921843" cy="57040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0" y="1116398"/>
              <a:ext cx="4604657" cy="45864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" name="TextBox 20"/>
            <p:cNvSpPr txBox="1"/>
            <p:nvPr/>
          </p:nvSpPr>
          <p:spPr>
            <a:xfrm rot="18791634">
              <a:off x="6963838" y="2617013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R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 rot="21437237">
              <a:off x="7279877" y="1474053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H</a:t>
              </a:r>
              <a:endParaRPr lang="en-IN" sz="12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741238" y="1615726"/>
              <a:ext cx="532212" cy="6600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277046" y="3124200"/>
              <a:ext cx="733354" cy="7579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873814" y="5029200"/>
              <a:ext cx="2713984" cy="1791215"/>
              <a:chOff x="3873814" y="5029200"/>
              <a:chExt cx="2713984" cy="1791215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8709" y="5044088"/>
                <a:ext cx="1614551" cy="173351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49" name="TextBox 48"/>
              <p:cNvSpPr txBox="1"/>
              <p:nvPr/>
            </p:nvSpPr>
            <p:spPr>
              <a:xfrm rot="16200000">
                <a:off x="5640502" y="5741085"/>
                <a:ext cx="8619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b="1" dirty="0" smtClean="0"/>
                  <a:t>Yaw Link</a:t>
                </a:r>
                <a:endParaRPr lang="en-IN" sz="8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752876">
                <a:off x="5191409" y="5944671"/>
                <a:ext cx="8619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b="1" dirty="0" smtClean="0"/>
                  <a:t>Lean Link</a:t>
                </a:r>
                <a:endParaRPr lang="en-IN" sz="8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9322963">
                <a:off x="5101695" y="5631077"/>
                <a:ext cx="8619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b="1" dirty="0" smtClean="0"/>
                  <a:t>Spin Link</a:t>
                </a:r>
                <a:endParaRPr lang="en-IN" sz="800" b="1" dirty="0"/>
              </a:p>
            </p:txBody>
          </p:sp>
          <p:cxnSp>
            <p:nvCxnSpPr>
              <p:cNvPr id="52" name="Straight Arrow Connector 51"/>
              <p:cNvCxnSpPr>
                <a:endCxn id="51" idx="1"/>
              </p:cNvCxnSpPr>
              <p:nvPr/>
            </p:nvCxnSpPr>
            <p:spPr>
              <a:xfrm>
                <a:off x="4567479" y="5738798"/>
                <a:ext cx="625348" cy="26503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873814" y="5497708"/>
                <a:ext cx="98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/>
                  <a:t>Lean Hinge</a:t>
                </a:r>
                <a:endParaRPr lang="en-IN" sz="1200" b="1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6015860" y="6234494"/>
                <a:ext cx="135503" cy="288645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649659" y="6500607"/>
                <a:ext cx="938139" cy="319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/>
                  <a:t>Yaw Hinge</a:t>
                </a:r>
                <a:endParaRPr lang="en-IN" sz="1200" b="1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5455105" y="5254478"/>
                <a:ext cx="243942" cy="36844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895971" y="5029200"/>
                <a:ext cx="913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/>
                  <a:t>Spin Hinge</a:t>
                </a:r>
                <a:endParaRPr lang="en-IN" sz="1200" b="1" dirty="0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6629400" y="2294675"/>
              <a:ext cx="1066800" cy="111496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878709" y="3124200"/>
              <a:ext cx="1398338" cy="19198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510522" y="3882123"/>
              <a:ext cx="496822" cy="289548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485981" y="3117735"/>
              <a:ext cx="521364" cy="191146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45" idx="0"/>
            </p:cNvCxnSpPr>
            <p:nvPr/>
          </p:nvCxnSpPr>
          <p:spPr>
            <a:xfrm flipH="1">
              <a:off x="5685985" y="3888588"/>
              <a:ext cx="596495" cy="11555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39977" y="1295400"/>
            <a:ext cx="36748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 Light" panose="020F0302020204030204" pitchFamily="34" charset="0"/>
              </a:rPr>
              <a:t>To describe the yaw, lean and spin motions of the wheel, three hinges and three corresponding massless links were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 Light" panose="020F0302020204030204" pitchFamily="34" charset="0"/>
              </a:rPr>
              <a:t>The initial axis of yaw, lean, and spin hinge are the Z-axis, X-axis, and Y-axis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 Light" panose="020F0302020204030204" pitchFamily="34" charset="0"/>
              </a:rPr>
              <a:t>The geometry and material parameters of the model are given in the table below.</a:t>
            </a:r>
            <a:endParaRPr lang="en-IN" sz="1600" dirty="0">
              <a:latin typeface="Calibri Light" panose="020F0302020204030204" pitchFamily="34" charset="0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92363"/>
              </p:ext>
            </p:extLst>
          </p:nvPr>
        </p:nvGraphicFramePr>
        <p:xfrm>
          <a:off x="762000" y="4449615"/>
          <a:ext cx="2857501" cy="1609725"/>
        </p:xfrm>
        <a:graphic>
          <a:graphicData uri="http://schemas.openxmlformats.org/drawingml/2006/table">
            <a:tbl>
              <a:tblPr/>
              <a:tblGrid>
                <a:gridCol w="723097"/>
                <a:gridCol w="1170275"/>
                <a:gridCol w="964129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 radius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Thickness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kg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IWD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Diametral mass moment of inertia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0.0603 kg-m</a:t>
                      </a:r>
                      <a:r>
                        <a:rPr lang="en-IN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IWP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 mass moment of inertia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 kg-m</a:t>
                      </a:r>
                      <a:r>
                        <a:rPr lang="en-IN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6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Initial Conditions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 smtClean="0"/>
              <a:t>The wheel is given an initial spin velocity of 13.33 rad/s, which corresponds to a forward velocity of 4 m/s for pure rolling.</a:t>
            </a:r>
          </a:p>
          <a:p>
            <a:endParaRPr lang="en-US" sz="2400" noProof="0" dirty="0" smtClean="0"/>
          </a:p>
          <a:p>
            <a:r>
              <a:rPr lang="en-US" sz="2400" noProof="0" dirty="0" smtClean="0"/>
              <a:t>The  wheel is given an initial lean angular velocity of 3 rad/s. </a:t>
            </a: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0498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No Slip Constraints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en-US" sz="1600" noProof="0" dirty="0" smtClean="0"/>
                  <a:t>Three no-slip constraints are needed </a:t>
                </a:r>
                <a:r>
                  <a:rPr lang="en-US" sz="1600" noProof="0" dirty="0" smtClean="0"/>
                  <a:t>to </a:t>
                </a:r>
                <a:r>
                  <a:rPr lang="en-US" sz="1600" noProof="0" dirty="0"/>
                  <a:t>restrict the </a:t>
                </a:r>
                <a:r>
                  <a:rPr lang="en-US" sz="1600" noProof="0" dirty="0" smtClean="0"/>
                  <a:t>wheel slip </a:t>
                </a:r>
                <a:r>
                  <a:rPr lang="en-US" sz="1600" noProof="0" dirty="0"/>
                  <a:t>in forward, in-plane lateral, and </a:t>
                </a:r>
                <a:r>
                  <a:rPr lang="en-US" sz="1600" noProof="0" dirty="0" smtClean="0"/>
                  <a:t>out-of</a:t>
                </a:r>
                <a:r>
                  <a:rPr lang="en-US" sz="1600" noProof="0" dirty="0"/>
                  <a:t>-</a:t>
                </a:r>
                <a:r>
                  <a:rPr lang="en-US" sz="1600" noProof="0" dirty="0" smtClean="0"/>
                  <a:t>plane </a:t>
                </a:r>
                <a:r>
                  <a:rPr lang="en-US" sz="1600" noProof="0" dirty="0"/>
                  <a:t>directions. </a:t>
                </a:r>
              </a:p>
              <a:p>
                <a:pPr marL="285750" indent="-285750"/>
                <a:r>
                  <a:rPr lang="en-US" sz="1600" noProof="0" dirty="0"/>
                  <a:t>These constraints are as follows</a:t>
                </a:r>
                <a:r>
                  <a:rPr lang="en-US" sz="1600" noProof="0" dirty="0" smtClean="0"/>
                  <a:t>:</a:t>
                </a:r>
              </a:p>
              <a:p>
                <a:pPr marL="285750" indent="-285750"/>
                <a:endParaRPr lang="en-US" sz="2000" noProof="0" dirty="0"/>
              </a:p>
              <a:p>
                <a:pPr marL="285750" indent="-285750"/>
                <a:endParaRPr lang="en-US" sz="2000" noProof="0" dirty="0" smtClean="0"/>
              </a:p>
              <a:p>
                <a:pPr marL="285750" indent="-285750"/>
                <a:endParaRPr lang="en-US" sz="2000" noProof="0" dirty="0"/>
              </a:p>
              <a:p>
                <a:pPr marL="285750" indent="-285750"/>
                <a:endParaRPr lang="en-US" sz="2000" noProof="0" dirty="0" smtClean="0"/>
              </a:p>
              <a:p>
                <a:pPr marL="0" indent="0">
                  <a:buNone/>
                </a:pPr>
                <a:endParaRPr lang="en-US" sz="2000" noProof="0" dirty="0"/>
              </a:p>
              <a:p>
                <a:pPr marL="400050" lvl="1" indent="0">
                  <a:buNone/>
                </a:pPr>
                <a:r>
                  <a:rPr lang="en-US" sz="1200" noProof="0" dirty="0" smtClean="0"/>
                  <a:t>where </a:t>
                </a:r>
                <a:endParaRPr lang="en-US" sz="1200" noProof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200" i="1" noProof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noProof="0"/>
                          <m:t>dθ</m:t>
                        </m:r>
                        <m:r>
                          <m:rPr>
                            <m:nor/>
                          </m:rPr>
                          <a:rPr lang="en-US" sz="1200" baseline="-25000" noProof="0"/>
                          <m:t>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200" i="0" noProof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1200" noProof="0" dirty="0"/>
                  <a:t>  is the </a:t>
                </a:r>
                <a:r>
                  <a:rPr lang="en-US" sz="1200" noProof="0" dirty="0" smtClean="0"/>
                  <a:t>spin </a:t>
                </a:r>
                <a:r>
                  <a:rPr lang="en-US" sz="1200" noProof="0" dirty="0"/>
                  <a:t>angular </a:t>
                </a:r>
                <a:r>
                  <a:rPr lang="en-US" sz="1200" noProof="0" dirty="0" smtClean="0"/>
                  <a:t>velocity.</a:t>
                </a:r>
              </a:p>
              <a:p>
                <a:pPr lvl="1"/>
                <a:r>
                  <a:rPr lang="en-US" sz="1200" i="1" noProof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noProof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noProof="0"/>
                          <m:t>dθ</m:t>
                        </m:r>
                        <m:r>
                          <m:rPr>
                            <m:nor/>
                          </m:rPr>
                          <a:rPr lang="en-US" sz="1200" baseline="-25000" noProof="0"/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200" i="0" noProof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1200" noProof="0" dirty="0"/>
                  <a:t>  is the </a:t>
                </a:r>
                <a:r>
                  <a:rPr lang="en-US" sz="1200" noProof="0" dirty="0" smtClean="0"/>
                  <a:t>lean </a:t>
                </a:r>
                <a:r>
                  <a:rPr lang="en-US" sz="1200" noProof="0" dirty="0"/>
                  <a:t>angular velocity</a:t>
                </a:r>
                <a:r>
                  <a:rPr lang="en-US" sz="1200" noProof="0" dirty="0" smtClean="0"/>
                  <a:t>.</a:t>
                </a:r>
              </a:p>
              <a:p>
                <a:pPr lvl="1"/>
                <a:r>
                  <a:rPr lang="en-US" sz="1200" i="1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noProof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noProof="0"/>
                          <m:t>d</m:t>
                        </m:r>
                        <m:r>
                          <m:rPr>
                            <m:nor/>
                          </m:rPr>
                          <a:rPr lang="en-US" sz="1200" b="1" noProof="0" smtClean="0"/>
                          <m:t>u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200" noProof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1200" noProof="0" dirty="0"/>
                  <a:t> </a:t>
                </a:r>
                <a:r>
                  <a:rPr lang="en-US" sz="1200" noProof="0" dirty="0" smtClean="0"/>
                  <a:t> is </a:t>
                </a:r>
                <a:r>
                  <a:rPr lang="en-US" sz="1200" noProof="0" dirty="0"/>
                  <a:t>the </a:t>
                </a:r>
                <a:r>
                  <a:rPr lang="en-US" sz="1200" noProof="0" dirty="0" smtClean="0"/>
                  <a:t>translational velocity vector at CG.</a:t>
                </a:r>
              </a:p>
              <a:p>
                <a:pPr lvl="1"/>
                <a:r>
                  <a:rPr lang="en-US" sz="1200" i="1" noProof="0" dirty="0" smtClean="0"/>
                  <a:t>  r</a:t>
                </a:r>
                <a:r>
                  <a:rPr lang="en-US" sz="1200" noProof="0" dirty="0" smtClean="0"/>
                  <a:t>   is the wheel radius.</a:t>
                </a:r>
                <a:endParaRPr lang="en-US" sz="1200" noProof="0" dirty="0"/>
              </a:p>
              <a:p>
                <a:endParaRPr lang="en-US" sz="1500" noProof="0" dirty="0" smtClean="0"/>
              </a:p>
              <a:p>
                <a:endParaRPr lang="en-US" sz="1500" noProof="0" dirty="0"/>
              </a:p>
              <a:p>
                <a:pPr marL="0" indent="0">
                  <a:buNone/>
                </a:pPr>
                <a:endParaRPr lang="en-US" sz="2000" noProof="0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96" t="-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75282"/>
              </p:ext>
            </p:extLst>
          </p:nvPr>
        </p:nvGraphicFramePr>
        <p:xfrm>
          <a:off x="914400" y="2842010"/>
          <a:ext cx="1260000" cy="487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015920" imgH="393480" progId="Equation.3">
                  <p:embed/>
                </p:oleObj>
              </mc:Choice>
              <mc:Fallback>
                <p:oleObj name="Equation" r:id="rId4" imgW="1015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842010"/>
                        <a:ext cx="1260000" cy="487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7000" y="2952254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Calibri Light" panose="020F0302020204030204" pitchFamily="34" charset="0"/>
              </a:rPr>
              <a:t>In forward direction (lean axis, </a:t>
            </a:r>
            <a:r>
              <a:rPr lang="en-IN" sz="1400" b="1" i="1" dirty="0"/>
              <a:t>e</a:t>
            </a:r>
            <a:r>
              <a:rPr lang="en-IN" sz="1400" b="1" i="1" baseline="-25000" dirty="0"/>
              <a:t>2p</a:t>
            </a:r>
            <a:r>
              <a:rPr lang="en-IN" sz="1400" dirty="0" smtClean="0">
                <a:latin typeface="Calibri Light" panose="020F0302020204030204" pitchFamily="34" charset="0"/>
              </a:rPr>
              <a:t>)</a:t>
            </a:r>
            <a:endParaRPr lang="en-IN" sz="1400" baseline="-25000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3485654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Calibri Light" panose="020F0302020204030204" pitchFamily="34" charset="0"/>
              </a:rPr>
              <a:t>In in-plane lateral direction (spin axis, </a:t>
            </a:r>
            <a:r>
              <a:rPr lang="en-IN" sz="1400" b="1" i="1" dirty="0"/>
              <a:t>e</a:t>
            </a:r>
            <a:r>
              <a:rPr lang="en-IN" sz="1400" b="1" i="1" baseline="-25000" dirty="0"/>
              <a:t>3p</a:t>
            </a:r>
            <a:r>
              <a:rPr lang="en-IN" sz="1400" dirty="0" smtClean="0">
                <a:latin typeface="Calibri Light" panose="020F0302020204030204" pitchFamily="34" charset="0"/>
              </a:rPr>
              <a:t>)</a:t>
            </a:r>
            <a:endParaRPr lang="en-IN" sz="1400" baseline="-25000" dirty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2088" y="4022031"/>
            <a:ext cx="333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Calibri Light" panose="020F0302020204030204" pitchFamily="34" charset="0"/>
              </a:rPr>
              <a:t>In out-of-plane direction  (</a:t>
            </a:r>
            <a:r>
              <a:rPr lang="en-IN" sz="1400" b="1" i="1" dirty="0"/>
              <a:t>e</a:t>
            </a:r>
            <a:r>
              <a:rPr lang="en-IN" sz="1400" i="1" baseline="-25000" dirty="0"/>
              <a:t>4p</a:t>
            </a:r>
            <a:r>
              <a:rPr lang="en-IN" sz="1400" i="1" dirty="0"/>
              <a:t> </a:t>
            </a:r>
            <a:r>
              <a:rPr lang="en-IN" sz="1400" i="1" dirty="0" smtClean="0"/>
              <a:t>= </a:t>
            </a:r>
            <a:r>
              <a:rPr lang="en-IN" sz="1400" b="1" i="1" dirty="0"/>
              <a:t>e</a:t>
            </a:r>
            <a:r>
              <a:rPr lang="en-IN" sz="1400" b="1" i="1" baseline="-25000" dirty="0"/>
              <a:t>2p </a:t>
            </a:r>
            <a:r>
              <a:rPr lang="en-IN" sz="1400" b="1" i="1" dirty="0"/>
              <a:t>x e</a:t>
            </a:r>
            <a:r>
              <a:rPr lang="en-IN" sz="1400" b="1" i="1" baseline="-25000" dirty="0"/>
              <a:t>3p</a:t>
            </a:r>
            <a:r>
              <a:rPr lang="en-IN" sz="1400" i="1" baseline="-25000" dirty="0"/>
              <a:t> </a:t>
            </a:r>
            <a:r>
              <a:rPr lang="en-IN" sz="1400" i="1" dirty="0" smtClean="0"/>
              <a:t>)</a:t>
            </a:r>
            <a:endParaRPr lang="en-IN" sz="1400" baseline="-25000" dirty="0">
              <a:latin typeface="Calibri Light" panose="020F0302020204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89930"/>
              </p:ext>
            </p:extLst>
          </p:nvPr>
        </p:nvGraphicFramePr>
        <p:xfrm>
          <a:off x="914400" y="3361907"/>
          <a:ext cx="1244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1002960" imgH="393480" progId="Equation.3">
                  <p:embed/>
                </p:oleObj>
              </mc:Choice>
              <mc:Fallback>
                <p:oleObj name="Equation" r:id="rId6" imgW="10029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361907"/>
                        <a:ext cx="124460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66818"/>
              </p:ext>
            </p:extLst>
          </p:nvPr>
        </p:nvGraphicFramePr>
        <p:xfrm>
          <a:off x="933261" y="3932237"/>
          <a:ext cx="9445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8" imgW="761760" imgH="393480" progId="Equation.3">
                  <p:embed/>
                </p:oleObj>
              </mc:Choice>
              <mc:Fallback>
                <p:oleObj name="Equation" r:id="rId8" imgW="761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3261" y="3932237"/>
                        <a:ext cx="94456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0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 Slip Constraints</a:t>
            </a:r>
            <a:br>
              <a:rPr lang="en-US" noProof="0" dirty="0" smtClean="0"/>
            </a:br>
            <a:r>
              <a:rPr lang="en-US" sz="2200" noProof="0" dirty="0" smtClean="0"/>
              <a:t>(Time discretized form)</a:t>
            </a:r>
            <a:endParaRPr lang="en-US" sz="22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en-US" sz="1600" noProof="0" dirty="0" smtClean="0"/>
                  <a:t>As it is not possible to apply constraints on the velocity´, these constraints are discretized in time. </a:t>
                </a:r>
              </a:p>
              <a:p>
                <a:pPr marL="285750" indent="-285750"/>
                <a:r>
                  <a:rPr lang="en-US" sz="1600" noProof="0" dirty="0" smtClean="0"/>
                  <a:t>Time discretized constraints </a:t>
                </a:r>
                <a:r>
                  <a:rPr lang="en-US" sz="1600" noProof="0" dirty="0"/>
                  <a:t>are as follows</a:t>
                </a:r>
                <a:r>
                  <a:rPr lang="en-US" sz="1600" noProof="0" dirty="0" smtClean="0"/>
                  <a:t>:</a:t>
                </a:r>
              </a:p>
              <a:p>
                <a:pPr marL="285750" indent="-285750"/>
                <a:endParaRPr lang="en-US" sz="2000" noProof="0" dirty="0"/>
              </a:p>
              <a:p>
                <a:pPr marL="285750" indent="-285750"/>
                <a:endParaRPr lang="en-US" sz="2000" noProof="0" dirty="0" smtClean="0"/>
              </a:p>
              <a:p>
                <a:pPr marL="285750" indent="-285750"/>
                <a:endParaRPr lang="en-US" sz="2000" noProof="0" dirty="0"/>
              </a:p>
              <a:p>
                <a:pPr marL="285750" indent="-285750"/>
                <a:endParaRPr lang="en-US" sz="2000" noProof="0" dirty="0" smtClean="0"/>
              </a:p>
              <a:p>
                <a:pPr marL="0" indent="0">
                  <a:buNone/>
                </a:pPr>
                <a:endParaRPr lang="en-US" sz="2000" noProof="0" dirty="0"/>
              </a:p>
              <a:p>
                <a:pPr marL="400050" lvl="1" indent="0">
                  <a:buNone/>
                </a:pPr>
                <a:r>
                  <a:rPr lang="en-US" sz="1200" noProof="0" dirty="0" smtClean="0"/>
                  <a:t>where </a:t>
                </a:r>
                <a:endParaRPr lang="en-US" sz="1200" noProof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noProof="0"/>
                      <m:t>θ</m:t>
                    </m:r>
                    <m:r>
                      <m:rPr>
                        <m:nor/>
                      </m:rPr>
                      <a:rPr lang="en-US" sz="1200" baseline="-25000" noProof="0"/>
                      <m:t>s</m:t>
                    </m:r>
                    <m:r>
                      <a:rPr lang="en-US" sz="1200" i="1" baseline="-25000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noProof="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noProof="0"/>
                      <m:t>θ</m:t>
                    </m:r>
                    <m:r>
                      <m:rPr>
                        <m:nor/>
                      </m:rPr>
                      <a:rPr lang="en-US" sz="1200" baseline="-25000" noProof="0"/>
                      <m:t>s</m:t>
                    </m:r>
                    <m:r>
                      <m:rPr>
                        <m:nor/>
                      </m:rPr>
                      <a:rPr lang="en-US" sz="1200" b="0" i="0" baseline="-25000" noProof="0" smtClean="0"/>
                      <m:t>p</m:t>
                    </m:r>
                    <m:r>
                      <a:rPr lang="en-US" sz="1200" i="1" baseline="-25000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noProof="0" dirty="0" smtClean="0"/>
                  <a:t> are </a:t>
                </a:r>
                <a:r>
                  <a:rPr lang="en-US" sz="1200" noProof="0" dirty="0"/>
                  <a:t>the </a:t>
                </a:r>
                <a:r>
                  <a:rPr lang="en-US" sz="1200" noProof="0" dirty="0" smtClean="0"/>
                  <a:t>spin at current and previous time instance.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noProof="0"/>
                      <m:t>θ</m:t>
                    </m:r>
                    <m:r>
                      <m:rPr>
                        <m:nor/>
                      </m:rPr>
                      <a:rPr lang="en-US" sz="1200" b="0" i="0" baseline="-25000" noProof="0" smtClean="0"/>
                      <m:t>l</m:t>
                    </m:r>
                    <m:r>
                      <a:rPr lang="en-US" sz="1200" i="1" baseline="-25000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noProof="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noProof="0"/>
                      <m:t>θ</m:t>
                    </m:r>
                    <m:r>
                      <m:rPr>
                        <m:nor/>
                      </m:rPr>
                      <a:rPr lang="en-US" sz="1200" b="0" i="0" baseline="-25000" noProof="0" smtClean="0"/>
                      <m:t>l</m:t>
                    </m:r>
                    <m:r>
                      <m:rPr>
                        <m:nor/>
                      </m:rPr>
                      <a:rPr lang="en-US" sz="1200" baseline="-25000" noProof="0"/>
                      <m:t>p</m:t>
                    </m:r>
                    <m:r>
                      <a:rPr lang="en-US" sz="1200" i="1" baseline="-25000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noProof="0" dirty="0"/>
                  <a:t> </a:t>
                </a:r>
                <a:r>
                  <a:rPr lang="en-US" sz="1200" noProof="0" dirty="0" smtClean="0"/>
                  <a:t>are </a:t>
                </a:r>
                <a:r>
                  <a:rPr lang="en-US" sz="1200" noProof="0" dirty="0"/>
                  <a:t>the </a:t>
                </a:r>
                <a:r>
                  <a:rPr lang="en-US" sz="1200" noProof="0" dirty="0" smtClean="0"/>
                  <a:t>lean </a:t>
                </a:r>
                <a:r>
                  <a:rPr lang="en-US" sz="1200" noProof="0" dirty="0"/>
                  <a:t>at current and previous time instance. </a:t>
                </a:r>
                <a:endParaRPr lang="en-US" sz="1200" noProof="0" dirty="0" smtClean="0"/>
              </a:p>
              <a:p>
                <a:pPr lvl="1"/>
                <a:r>
                  <a:rPr lang="en-US" sz="1200" b="1" noProof="0" dirty="0" smtClean="0"/>
                  <a:t> u</a:t>
                </a:r>
                <a:r>
                  <a:rPr lang="en-US" sz="1200" noProof="0" dirty="0" smtClean="0"/>
                  <a:t> and </a:t>
                </a:r>
                <a:r>
                  <a:rPr lang="en-US" sz="1200" b="1" noProof="0" dirty="0" smtClean="0"/>
                  <a:t>u</a:t>
                </a:r>
                <a:r>
                  <a:rPr lang="en-US" sz="1200" baseline="-25000" noProof="0" dirty="0" smtClean="0"/>
                  <a:t>p</a:t>
                </a:r>
                <a:r>
                  <a:rPr lang="en-US" sz="1200" noProof="0" dirty="0" smtClean="0"/>
                  <a:t> are </a:t>
                </a:r>
                <a:r>
                  <a:rPr lang="en-US" sz="1200" noProof="0" dirty="0"/>
                  <a:t>the </a:t>
                </a:r>
                <a:r>
                  <a:rPr lang="en-US" sz="1200" noProof="0" dirty="0" smtClean="0"/>
                  <a:t>displacement vector at CG at current </a:t>
                </a:r>
                <a:r>
                  <a:rPr lang="en-US" sz="1200" noProof="0" dirty="0"/>
                  <a:t>and previous time instance. </a:t>
                </a:r>
              </a:p>
              <a:p>
                <a:pPr lvl="1"/>
                <a:r>
                  <a:rPr lang="en-US" sz="1200" i="1" noProof="0" dirty="0" smtClean="0"/>
                  <a:t>  r</a:t>
                </a:r>
                <a:r>
                  <a:rPr lang="en-US" sz="1200" noProof="0" dirty="0" smtClean="0"/>
                  <a:t>   is the wheel radius.</a:t>
                </a:r>
                <a:endParaRPr lang="en-US" sz="1200" noProof="0" dirty="0"/>
              </a:p>
              <a:p>
                <a:endParaRPr lang="en-US" sz="1500" noProof="0" dirty="0" smtClean="0"/>
              </a:p>
              <a:p>
                <a:endParaRPr lang="en-US" sz="1500" noProof="0" dirty="0"/>
              </a:p>
              <a:p>
                <a:pPr marL="0" indent="0">
                  <a:buNone/>
                </a:pPr>
                <a:endParaRPr lang="en-US" sz="2000" noProof="0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2" t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5802"/>
              </p:ext>
            </p:extLst>
          </p:nvPr>
        </p:nvGraphicFramePr>
        <p:xfrm>
          <a:off x="835025" y="2935288"/>
          <a:ext cx="19843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1600200" imgH="241200" progId="Equation.3">
                  <p:embed/>
                </p:oleObj>
              </mc:Choice>
              <mc:Fallback>
                <p:oleObj name="Equation" r:id="rId4" imgW="16002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025" y="2935288"/>
                        <a:ext cx="19843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0400" y="2952254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Calibri Light" panose="020F0302020204030204" pitchFamily="34" charset="0"/>
              </a:rPr>
              <a:t>In forward direction (lean axis, </a:t>
            </a:r>
            <a:r>
              <a:rPr lang="en-IN" sz="1400" b="1" i="1" dirty="0"/>
              <a:t>e</a:t>
            </a:r>
            <a:r>
              <a:rPr lang="en-IN" sz="1400" b="1" i="1" baseline="-25000" dirty="0"/>
              <a:t>2p</a:t>
            </a:r>
            <a:r>
              <a:rPr lang="en-IN" sz="1400" dirty="0" smtClean="0">
                <a:latin typeface="Calibri Light" panose="020F0302020204030204" pitchFamily="34" charset="0"/>
              </a:rPr>
              <a:t>)</a:t>
            </a:r>
            <a:endParaRPr lang="en-IN" sz="1400" baseline="-25000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3426023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Calibri Light" panose="020F0302020204030204" pitchFamily="34" charset="0"/>
              </a:rPr>
              <a:t>In in-plane lateral direction (spin axis, </a:t>
            </a:r>
            <a:r>
              <a:rPr lang="en-IN" sz="1400" b="1" i="1" dirty="0"/>
              <a:t>e</a:t>
            </a:r>
            <a:r>
              <a:rPr lang="en-IN" sz="1400" b="1" i="1" baseline="-25000" dirty="0"/>
              <a:t>3p</a:t>
            </a:r>
            <a:r>
              <a:rPr lang="en-IN" sz="1400" dirty="0" smtClean="0">
                <a:latin typeface="Calibri Light" panose="020F0302020204030204" pitchFamily="34" charset="0"/>
              </a:rPr>
              <a:t>)</a:t>
            </a:r>
            <a:endParaRPr lang="en-IN" sz="1400" baseline="-25000" dirty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7382" y="3870668"/>
            <a:ext cx="333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Calibri Light" panose="020F0302020204030204" pitchFamily="34" charset="0"/>
              </a:rPr>
              <a:t>In out-of-plane direction  (</a:t>
            </a:r>
            <a:r>
              <a:rPr lang="en-IN" sz="1400" b="1" i="1" dirty="0"/>
              <a:t>e</a:t>
            </a:r>
            <a:r>
              <a:rPr lang="en-IN" sz="1400" i="1" baseline="-25000" dirty="0"/>
              <a:t>4p</a:t>
            </a:r>
            <a:r>
              <a:rPr lang="en-IN" sz="1400" i="1" dirty="0"/>
              <a:t> </a:t>
            </a:r>
            <a:r>
              <a:rPr lang="en-IN" sz="1400" i="1" dirty="0" smtClean="0"/>
              <a:t>= </a:t>
            </a:r>
            <a:r>
              <a:rPr lang="en-IN" sz="1400" b="1" i="1" dirty="0"/>
              <a:t>e</a:t>
            </a:r>
            <a:r>
              <a:rPr lang="en-IN" sz="1400" b="1" i="1" baseline="-25000" dirty="0"/>
              <a:t>2p </a:t>
            </a:r>
            <a:r>
              <a:rPr lang="en-IN" sz="1400" b="1" i="1" dirty="0"/>
              <a:t>x e</a:t>
            </a:r>
            <a:r>
              <a:rPr lang="en-IN" sz="1400" b="1" i="1" baseline="-25000" dirty="0"/>
              <a:t>3p</a:t>
            </a:r>
            <a:r>
              <a:rPr lang="en-IN" sz="1400" i="1" baseline="-25000" dirty="0"/>
              <a:t> </a:t>
            </a:r>
            <a:r>
              <a:rPr lang="en-IN" sz="1400" i="1" dirty="0" smtClean="0"/>
              <a:t>)</a:t>
            </a:r>
            <a:endParaRPr lang="en-IN" sz="1400" baseline="-25000" dirty="0">
              <a:latin typeface="Calibri Light" panose="020F0302020204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75587"/>
              </p:ext>
            </p:extLst>
          </p:nvPr>
        </p:nvGraphicFramePr>
        <p:xfrm>
          <a:off x="834854" y="3429000"/>
          <a:ext cx="19542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1574640" imgH="241200" progId="Equation.3">
                  <p:embed/>
                </p:oleObj>
              </mc:Choice>
              <mc:Fallback>
                <p:oleObj name="Equation" r:id="rId6" imgW="1574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4854" y="3429000"/>
                        <a:ext cx="1954212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279267"/>
              </p:ext>
            </p:extLst>
          </p:nvPr>
        </p:nvGraphicFramePr>
        <p:xfrm>
          <a:off x="835025" y="3892550"/>
          <a:ext cx="13081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1054080" imgH="241200" progId="Equation.3">
                  <p:embed/>
                </p:oleObj>
              </mc:Choice>
              <mc:Fallback>
                <p:oleObj name="Equation" r:id="rId8" imgW="10540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5025" y="3892550"/>
                        <a:ext cx="13081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No Slip Constraints</a:t>
            </a:r>
            <a:br>
              <a:rPr lang="en-US" noProof="0" dirty="0" smtClean="0"/>
            </a:br>
            <a:r>
              <a:rPr lang="en-US" sz="2200" noProof="0" dirty="0" smtClean="0"/>
              <a:t>(Use of previous operator)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700" noProof="0" dirty="0" smtClean="0"/>
              <a:t>To implement the no slip constraints in time discrete form, it is required to have the previous configuration of the wheel.</a:t>
            </a:r>
          </a:p>
          <a:p>
            <a:pPr lvl="0"/>
            <a:r>
              <a:rPr lang="en-US" sz="1700" noProof="0" dirty="0" smtClean="0"/>
              <a:t>The previous configuration is stored using global equations and the Previous Solution node in time dependent solver.</a:t>
            </a:r>
          </a:p>
          <a:p>
            <a:pPr lvl="0"/>
            <a:r>
              <a:rPr lang="en-US" sz="1700" noProof="0" dirty="0" smtClean="0"/>
              <a:t>Previous configuration 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700" noProof="0" dirty="0" smtClean="0"/>
              <a:t>Previous rigid body translation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700" noProof="0" dirty="0" smtClean="0"/>
              <a:t>Previous rigid body rotation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700" noProof="0" dirty="0" smtClean="0"/>
              <a:t>Previous instantaneous forward direction (lean axis)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700" noProof="0" dirty="0" smtClean="0"/>
              <a:t>Previous instantaneous in-plane lateral direction (spin axis)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7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634</Words>
  <Application>Microsoft Office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Simulating the Rolling of a Rigid Wheel using COMSOL Multiphysics</vt:lpstr>
      <vt:lpstr>Objective</vt:lpstr>
      <vt:lpstr>Modeling Challenges</vt:lpstr>
      <vt:lpstr>Wheel Model</vt:lpstr>
      <vt:lpstr>Geometry and Materials</vt:lpstr>
      <vt:lpstr>Initial Conditions</vt:lpstr>
      <vt:lpstr>No Slip Constraints</vt:lpstr>
      <vt:lpstr>No Slip Constraints (Time discretized form)</vt:lpstr>
      <vt:lpstr>No Slip Constraints (Use of previous operator)</vt:lpstr>
      <vt:lpstr>Results: Displacement Plot (at CG)</vt:lpstr>
      <vt:lpstr>Results: Velocity Plot (at CG)</vt:lpstr>
      <vt:lpstr>Results: Wheel Animation (Trajectory)</vt:lpstr>
      <vt:lpstr>Results: Wheel Animation (Velocity Magnitude)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Valerio Marra</dc:creator>
  <cp:lastModifiedBy>c</cp:lastModifiedBy>
  <cp:revision>21</cp:revision>
  <dcterms:created xsi:type="dcterms:W3CDTF">2006-08-16T00:00:00Z</dcterms:created>
  <dcterms:modified xsi:type="dcterms:W3CDTF">2015-12-07T09:03:01Z</dcterms:modified>
</cp:coreProperties>
</file>