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94"/>
  </p:normalViewPr>
  <p:slideViewPr>
    <p:cSldViewPr snapToGrid="0">
      <p:cViewPr>
        <p:scale>
          <a:sx n="97" d="100"/>
          <a:sy n="97" d="100"/>
        </p:scale>
        <p:origin x="200" y="7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57D30D-07DE-544E-BF81-241CE3968AE2}" type="datetimeFigureOut">
              <a:rPr kumimoji="1" lang="zh-CN" altLang="en-US" smtClean="0"/>
              <a:t>2023/9/28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A32DC2-E179-E642-8124-747B365C9E7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96104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A32DC2-E179-E642-8124-747B365C9E79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94674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B86EB6-DE7C-1D12-6B1A-BEDC0C02AB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3B902C3-0560-8B77-F791-63AD80F698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58B48E-53A8-0DB3-1938-89DEB057B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D3B48-9750-3E47-8667-E841A3E1ADE2}" type="datetimeFigureOut">
              <a:rPr kumimoji="1" lang="zh-CN" altLang="en-US" smtClean="0"/>
              <a:t>2023/9/28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33BDE4-7521-C1FC-37E3-AE3D421E1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07ADAC-982C-8096-1015-931EFF03C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5C552-A5E5-8041-ACD6-622528E76FC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80231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F91B7C-809B-7851-1E33-5A3DB5F81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2C3FCC0-865E-829B-FFE4-7ADA951BCA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41A868-A53A-472B-EBD3-259B08E79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D3B48-9750-3E47-8667-E841A3E1ADE2}" type="datetimeFigureOut">
              <a:rPr kumimoji="1" lang="zh-CN" altLang="en-US" smtClean="0"/>
              <a:t>2023/9/28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C1380B-4035-4843-96EE-9A949E774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784486-FFEA-B480-21F6-967B8D157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5C552-A5E5-8041-ACD6-622528E76FC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40398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8646B0A-9268-E115-AF98-27F944FDCC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7271D6D-AFCB-B6F1-2A1B-437B0F8300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0D9D1F-8111-AC35-3CAC-5046328C3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D3B48-9750-3E47-8667-E841A3E1ADE2}" type="datetimeFigureOut">
              <a:rPr kumimoji="1" lang="zh-CN" altLang="en-US" smtClean="0"/>
              <a:t>2023/9/28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ACD602-26AA-B3AE-8FEE-7CA8AE461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47D9BC-77F1-8968-C1BC-C8BC05745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5C552-A5E5-8041-ACD6-622528E76FC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32012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F996F0-26E4-F760-E6A4-F0992E238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2786DA-6A8D-400E-2968-576CCD2E5E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BB9961-8B52-13F9-CA3A-BD034C2AD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D3B48-9750-3E47-8667-E841A3E1ADE2}" type="datetimeFigureOut">
              <a:rPr kumimoji="1" lang="zh-CN" altLang="en-US" smtClean="0"/>
              <a:t>2023/9/28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5DAF8D-DFB3-96D9-EE00-7ADBBF3D3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BF5075-0F31-16DC-1CAA-3ADD5669B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5C552-A5E5-8041-ACD6-622528E76FC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83445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D62CE9-AB42-B926-AF4D-D8523CC03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B234286-CB03-6EA4-2DA4-0FEC53E71C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628067-5B6D-9410-5925-551FA6435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D3B48-9750-3E47-8667-E841A3E1ADE2}" type="datetimeFigureOut">
              <a:rPr kumimoji="1" lang="zh-CN" altLang="en-US" smtClean="0"/>
              <a:t>2023/9/28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D82372-02A5-B69F-B28D-09FEF5B72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CF6C0C-7B92-AB6C-308F-9B14A4101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5C552-A5E5-8041-ACD6-622528E76FC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73580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510FDC-C466-43EA-6574-AA77F6D89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0DC876-4951-FEB6-F865-D1E17A17E3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CFE888B-B532-941F-C525-E072D4BDF5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D2C3BED-D185-9641-0928-EFFE9C1ED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D3B48-9750-3E47-8667-E841A3E1ADE2}" type="datetimeFigureOut">
              <a:rPr kumimoji="1" lang="zh-CN" altLang="en-US" smtClean="0"/>
              <a:t>2023/9/28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E7C5C1F-D08A-09C4-3D69-0B8A5BA2A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343C16D-8FEC-F419-8DEC-9B956E26A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5C552-A5E5-8041-ACD6-622528E76FC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95888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F8634D-0F91-5DEB-2884-297E2CE02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686125C-9472-A867-134F-70641946BA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723949A-75B4-4D9E-AAE0-2C3B18280A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4407643-919E-8D8A-0057-1BBD580B30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90939E9-B80B-CB4B-7EB6-549A4D4567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50BEB78-8240-9189-E81C-B78594213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D3B48-9750-3E47-8667-E841A3E1ADE2}" type="datetimeFigureOut">
              <a:rPr kumimoji="1" lang="zh-CN" altLang="en-US" smtClean="0"/>
              <a:t>2023/9/28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F260612-0348-7025-FC2D-E1C748D70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F020DF3-867B-42A7-90DF-88C8FFE94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5C552-A5E5-8041-ACD6-622528E76FC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00339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CF17EB-6287-7577-B927-F397EF966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D18A48E-BB4E-46D9-E1E1-1F60DEABF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D3B48-9750-3E47-8667-E841A3E1ADE2}" type="datetimeFigureOut">
              <a:rPr kumimoji="1" lang="zh-CN" altLang="en-US" smtClean="0"/>
              <a:t>2023/9/28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70EB1BB-3DCF-0A30-3D83-C57354346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C315AB4-4980-A8E4-9F8D-3B8428215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5C552-A5E5-8041-ACD6-622528E76FC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11610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A9BD5E6-8977-491B-0E82-DEDD0500D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D3B48-9750-3E47-8667-E841A3E1ADE2}" type="datetimeFigureOut">
              <a:rPr kumimoji="1" lang="zh-CN" altLang="en-US" smtClean="0"/>
              <a:t>2023/9/28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BF0C5AD-2D56-430B-4CCA-262F8DF51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F9DAEEC-87C5-D52E-A4A9-00B02AC87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5C552-A5E5-8041-ACD6-622528E76FC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98028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F460E8-5368-D5D2-5379-EA0D95B5F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C7E3EF-8C2C-44DD-E64F-43B16C84BC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D284E51-AE32-C51C-E119-D65888CE93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ABBA655-C20F-F1B6-6B99-D56B9DBFB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D3B48-9750-3E47-8667-E841A3E1ADE2}" type="datetimeFigureOut">
              <a:rPr kumimoji="1" lang="zh-CN" altLang="en-US" smtClean="0"/>
              <a:t>2023/9/28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778C2AD-AA32-E024-6620-DC5DF82CB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C009073-B00D-B0A1-78CF-1EF6A984B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5C552-A5E5-8041-ACD6-622528E76FC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30327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77D7B6-9B4E-E444-7A95-FA96F7344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53021AD-6AAB-C728-91FE-FC50E5B8D1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9B46E5E-7325-7F0A-F46F-7AAAF0FC22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9E25694-05B2-4821-92E6-2C795A765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D3B48-9750-3E47-8667-E841A3E1ADE2}" type="datetimeFigureOut">
              <a:rPr kumimoji="1" lang="zh-CN" altLang="en-US" smtClean="0"/>
              <a:t>2023/9/28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808B6D6-A8D9-E7E1-D1D9-C857924CD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8FC8D05-15D3-7E62-D91A-9E043C39C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5C552-A5E5-8041-ACD6-622528E76FC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68701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0D0D63C-C5B0-2B8A-4F4A-D0298C3FF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827AFB8-9615-48FA-3FCA-6EC82F805C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8589D8-7089-45F7-6A24-EE0732AF4E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7D3B48-9750-3E47-8667-E841A3E1ADE2}" type="datetimeFigureOut">
              <a:rPr kumimoji="1" lang="zh-CN" altLang="en-US" smtClean="0"/>
              <a:t>2023/9/28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D9C446-6639-552F-1125-2AA7F2383A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90ECD0-1C4F-630E-66A4-CD404216DB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C5C552-A5E5-8041-ACD6-622528E76FC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30979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表, 箱线图&#10;&#10;描述已自动生成">
            <a:extLst>
              <a:ext uri="{FF2B5EF4-FFF2-40B4-BE49-F238E27FC236}">
                <a16:creationId xmlns:a16="http://schemas.microsoft.com/office/drawing/2014/main" id="{3472092B-B4F9-68B5-A4D1-9D20A2473A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41" t="10127" r="8554" b="4631"/>
          <a:stretch/>
        </p:blipFill>
        <p:spPr>
          <a:xfrm>
            <a:off x="632102" y="1534228"/>
            <a:ext cx="3332344" cy="2491587"/>
          </a:xfrm>
          <a:prstGeom prst="rect">
            <a:avLst/>
          </a:prstGeom>
        </p:spPr>
      </p:pic>
      <p:pic>
        <p:nvPicPr>
          <p:cNvPr id="9" name="图片 8" descr="图表, 箱线图&#10;&#10;描述已自动生成">
            <a:extLst>
              <a:ext uri="{FF2B5EF4-FFF2-40B4-BE49-F238E27FC236}">
                <a16:creationId xmlns:a16="http://schemas.microsoft.com/office/drawing/2014/main" id="{4E0DD193-46BE-2426-BAB5-B0966A319E5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817" t="10127" r="8410" b="4631"/>
          <a:stretch/>
        </p:blipFill>
        <p:spPr>
          <a:xfrm>
            <a:off x="4013541" y="1534228"/>
            <a:ext cx="3264838" cy="2491587"/>
          </a:xfrm>
          <a:prstGeom prst="rect">
            <a:avLst/>
          </a:prstGeom>
        </p:spPr>
      </p:pic>
      <p:pic>
        <p:nvPicPr>
          <p:cNvPr id="11" name="图片 10" descr="图表, 图示&#10;&#10;中度可信度描述已自动生成">
            <a:extLst>
              <a:ext uri="{FF2B5EF4-FFF2-40B4-BE49-F238E27FC236}">
                <a16:creationId xmlns:a16="http://schemas.microsoft.com/office/drawing/2014/main" id="{4C9B473A-9421-B3E6-4B1D-E89EA3EFA36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121" t="10483" r="9132" b="4301"/>
          <a:stretch/>
        </p:blipFill>
        <p:spPr>
          <a:xfrm>
            <a:off x="7288889" y="1544738"/>
            <a:ext cx="3264838" cy="2491587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D023F222-8441-0202-31A8-B9290DDAA016}"/>
              </a:ext>
            </a:extLst>
          </p:cNvPr>
          <p:cNvSpPr txBox="1"/>
          <p:nvPr/>
        </p:nvSpPr>
        <p:spPr>
          <a:xfrm>
            <a:off x="1809678" y="1175406"/>
            <a:ext cx="995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Calibri" panose="020F0502020204030204" pitchFamily="34" charset="0"/>
                <a:cs typeface="Calibri" panose="020F0502020204030204" pitchFamily="34" charset="0"/>
              </a:rPr>
              <a:t>Example</a:t>
            </a:r>
            <a:endParaRPr kumimoji="1" lang="zh-CN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163FC1E-D2A0-75D1-373E-348BCAF308EC}"/>
              </a:ext>
            </a:extLst>
          </p:cNvPr>
          <p:cNvSpPr txBox="1"/>
          <p:nvPr/>
        </p:nvSpPr>
        <p:spPr>
          <a:xfrm>
            <a:off x="4605835" y="1175406"/>
            <a:ext cx="21220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kumimoji="1" lang="en" altLang="zh-CN" b="1" dirty="0" err="1">
                <a:latin typeface="Calibri" panose="020F0502020204030204" pitchFamily="34" charset="0"/>
                <a:cs typeface="Calibri" panose="020F0502020204030204" pitchFamily="34" charset="0"/>
              </a:rPr>
              <a:t>anhattan</a:t>
            </a:r>
            <a:r>
              <a:rPr kumimoji="1" lang="zh-CN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b="1" dirty="0">
                <a:latin typeface="Calibri" panose="020F0502020204030204" pitchFamily="34" charset="0"/>
                <a:cs typeface="Calibri" panose="020F0502020204030204" pitchFamily="34" charset="0"/>
              </a:rPr>
              <a:t>Distance</a:t>
            </a:r>
            <a:endParaRPr kumimoji="1" lang="en" altLang="zh-CN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kumimoji="1" lang="zh-CN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62C0103-BBCE-4DF5-3C74-3BA26FE13B97}"/>
              </a:ext>
            </a:extLst>
          </p:cNvPr>
          <p:cNvSpPr txBox="1"/>
          <p:nvPr/>
        </p:nvSpPr>
        <p:spPr>
          <a:xfrm>
            <a:off x="8008185" y="1175405"/>
            <a:ext cx="19752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" altLang="zh-CN" b="1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uclidean</a:t>
            </a:r>
            <a:r>
              <a:rPr lang="zh-CN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" altLang="zh-CN" b="1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istance</a:t>
            </a:r>
            <a:endParaRPr lang="en" altLang="zh-CN" b="1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kumimoji="1" lang="zh-CN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7907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示&#10;&#10;描述已自动生成">
            <a:extLst>
              <a:ext uri="{FF2B5EF4-FFF2-40B4-BE49-F238E27FC236}">
                <a16:creationId xmlns:a16="http://schemas.microsoft.com/office/drawing/2014/main" id="{DFD46CD4-6844-2DA5-5E17-021577C02A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14"/>
          <a:stretch/>
        </p:blipFill>
        <p:spPr>
          <a:xfrm>
            <a:off x="4067796" y="1269781"/>
            <a:ext cx="3854814" cy="3102522"/>
          </a:xfrm>
          <a:prstGeom prst="rect">
            <a:avLst/>
          </a:prstGeom>
        </p:spPr>
      </p:pic>
      <p:pic>
        <p:nvPicPr>
          <p:cNvPr id="7" name="图片 6" descr="图示&#10;&#10;描述已自动生成">
            <a:extLst>
              <a:ext uri="{FF2B5EF4-FFF2-40B4-BE49-F238E27FC236}">
                <a16:creationId xmlns:a16="http://schemas.microsoft.com/office/drawing/2014/main" id="{DDFF2D4E-047D-3DFF-2896-C731718D29B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20" r="6835"/>
          <a:stretch/>
        </p:blipFill>
        <p:spPr>
          <a:xfrm>
            <a:off x="458614" y="1269781"/>
            <a:ext cx="3638813" cy="31032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BF832EA1-D94D-1C7F-5CD4-F48269CE2D24}"/>
              </a:ext>
            </a:extLst>
          </p:cNvPr>
          <p:cNvSpPr txBox="1"/>
          <p:nvPr/>
        </p:nvSpPr>
        <p:spPr>
          <a:xfrm>
            <a:off x="1399145" y="1169197"/>
            <a:ext cx="1824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Calibri" panose="020F0502020204030204" pitchFamily="34" charset="0"/>
                <a:cs typeface="Calibri" panose="020F0502020204030204" pitchFamily="34" charset="0"/>
              </a:rPr>
              <a:t>OP = 1000, TP = 0</a:t>
            </a:r>
            <a:endParaRPr kumimoji="1" lang="zh-CN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3B80F05-2BF9-C303-6D60-F9BB61EC6D6E}"/>
              </a:ext>
            </a:extLst>
          </p:cNvPr>
          <p:cNvSpPr txBox="1"/>
          <p:nvPr/>
        </p:nvSpPr>
        <p:spPr>
          <a:xfrm>
            <a:off x="4767875" y="1169197"/>
            <a:ext cx="2175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 = 1000, TP = 1000</a:t>
            </a:r>
            <a:endParaRPr kumimoji="1" lang="zh-CN" altLang="en-US" b="1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" name="图片 10" descr="图表, 图示&#10;&#10;描述已自动生成">
            <a:extLst>
              <a:ext uri="{FF2B5EF4-FFF2-40B4-BE49-F238E27FC236}">
                <a16:creationId xmlns:a16="http://schemas.microsoft.com/office/drawing/2014/main" id="{4252DA1C-55DE-3291-F966-E243C64CC64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727" t="8692" r="6820" b="3952"/>
          <a:stretch/>
        </p:blipFill>
        <p:spPr>
          <a:xfrm>
            <a:off x="7613919" y="1538529"/>
            <a:ext cx="3572933" cy="270765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10BD15BC-35F2-43C2-F03F-0130E69F2109}"/>
              </a:ext>
            </a:extLst>
          </p:cNvPr>
          <p:cNvSpPr txBox="1"/>
          <p:nvPr/>
        </p:nvSpPr>
        <p:spPr>
          <a:xfrm>
            <a:off x="8480101" y="1169197"/>
            <a:ext cx="1840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Calibri" panose="020F0502020204030204" pitchFamily="34" charset="0"/>
                <a:cs typeface="Calibri" panose="020F0502020204030204" pitchFamily="34" charset="0"/>
              </a:rPr>
              <a:t>OP = 0, TP = 1000</a:t>
            </a:r>
            <a:endParaRPr kumimoji="1" lang="zh-CN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0B072274-AB82-F4F9-2867-C37BFC91C4E2}"/>
              </a:ext>
            </a:extLst>
          </p:cNvPr>
          <p:cNvSpPr>
            <a:spLocks noChangeAspect="1"/>
          </p:cNvSpPr>
          <p:nvPr/>
        </p:nvSpPr>
        <p:spPr>
          <a:xfrm>
            <a:off x="1463468" y="3002687"/>
            <a:ext cx="291600" cy="294289"/>
          </a:xfrm>
          <a:prstGeom prst="ellipse">
            <a:avLst/>
          </a:prstGeom>
          <a:noFill/>
          <a:ln w="2222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6F372CD7-FC3A-8AE0-095B-987D52A0B4DF}"/>
              </a:ext>
            </a:extLst>
          </p:cNvPr>
          <p:cNvSpPr>
            <a:spLocks noChangeAspect="1"/>
          </p:cNvSpPr>
          <p:nvPr/>
        </p:nvSpPr>
        <p:spPr>
          <a:xfrm>
            <a:off x="1745270" y="2658106"/>
            <a:ext cx="291600" cy="294289"/>
          </a:xfrm>
          <a:prstGeom prst="ellipse">
            <a:avLst/>
          </a:prstGeom>
          <a:noFill/>
          <a:ln w="2222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4A2D6C5-0138-9C39-9B81-579DD3D38164}"/>
              </a:ext>
            </a:extLst>
          </p:cNvPr>
          <p:cNvSpPr txBox="1"/>
          <p:nvPr/>
        </p:nvSpPr>
        <p:spPr>
          <a:xfrm>
            <a:off x="2174789" y="3167390"/>
            <a:ext cx="12843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Unnecessary Turns</a:t>
            </a:r>
            <a:endParaRPr kumimoji="1" lang="zh-CN" altLang="en-US" sz="1100" b="1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075F1BC9-5EB9-C3B7-42CD-097B3C1D49A9}"/>
              </a:ext>
            </a:extLst>
          </p:cNvPr>
          <p:cNvCxnSpPr/>
          <p:nvPr/>
        </p:nvCxnSpPr>
        <p:spPr>
          <a:xfrm flipH="1" flipV="1">
            <a:off x="1891070" y="3149831"/>
            <a:ext cx="288108" cy="147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8D71DC96-8673-B6F7-94FE-4550D0456177}"/>
              </a:ext>
            </a:extLst>
          </p:cNvPr>
          <p:cNvSpPr txBox="1"/>
          <p:nvPr/>
        </p:nvSpPr>
        <p:spPr>
          <a:xfrm>
            <a:off x="8801159" y="3111917"/>
            <a:ext cx="15071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Too Close to Obstacles</a:t>
            </a:r>
            <a:endParaRPr kumimoji="1" lang="zh-CN" altLang="en-US" sz="1100" b="1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6502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组合 50">
            <a:extLst>
              <a:ext uri="{FF2B5EF4-FFF2-40B4-BE49-F238E27FC236}">
                <a16:creationId xmlns:a16="http://schemas.microsoft.com/office/drawing/2014/main" id="{CE1C8408-A5C9-5464-1B2C-0C6BBB2101AA}"/>
              </a:ext>
            </a:extLst>
          </p:cNvPr>
          <p:cNvGrpSpPr/>
          <p:nvPr/>
        </p:nvGrpSpPr>
        <p:grpSpPr>
          <a:xfrm>
            <a:off x="1466169" y="1137138"/>
            <a:ext cx="7472874" cy="3568006"/>
            <a:chOff x="1466169" y="1137138"/>
            <a:chExt cx="7472874" cy="3568006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DE6B602E-4485-7239-3F85-9175DAABB2EB}"/>
                </a:ext>
              </a:extLst>
            </p:cNvPr>
            <p:cNvSpPr/>
            <p:nvPr/>
          </p:nvSpPr>
          <p:spPr>
            <a:xfrm>
              <a:off x="2522483" y="1608083"/>
              <a:ext cx="5686096" cy="2995448"/>
            </a:xfrm>
            <a:prstGeom prst="rect">
              <a:avLst/>
            </a:prstGeom>
            <a:ln w="28575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7C9FFF66-6FF9-3B48-CC8F-EF2B9410F9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33848" y="3010805"/>
              <a:ext cx="190005" cy="18607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cxnSp>
          <p:nvCxnSpPr>
            <p:cNvPr id="7" name="直线连接符 6">
              <a:extLst>
                <a:ext uri="{FF2B5EF4-FFF2-40B4-BE49-F238E27FC236}">
                  <a16:creationId xmlns:a16="http://schemas.microsoft.com/office/drawing/2014/main" id="{D2288D63-3C0A-C4DA-AD34-5299BDD92741}"/>
                </a:ext>
              </a:extLst>
            </p:cNvPr>
            <p:cNvCxnSpPr/>
            <p:nvPr/>
          </p:nvCxnSpPr>
          <p:spPr>
            <a:xfrm>
              <a:off x="3728850" y="1608083"/>
              <a:ext cx="0" cy="2995448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3DF5B9D6-95B6-2585-FD70-BC8056385BA3}"/>
                </a:ext>
              </a:extLst>
            </p:cNvPr>
            <p:cNvSpPr txBox="1"/>
            <p:nvPr/>
          </p:nvSpPr>
          <p:spPr>
            <a:xfrm>
              <a:off x="3091111" y="1137138"/>
              <a:ext cx="1065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>
                  <a:latin typeface="Calibri" panose="020F0502020204030204" pitchFamily="34" charset="0"/>
                  <a:cs typeface="Calibri" panose="020F0502020204030204" pitchFamily="34" charset="0"/>
                </a:rPr>
                <a:t>Rear Axle</a:t>
              </a:r>
              <a:endPara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9" name="直线连接符 8">
              <a:extLst>
                <a:ext uri="{FF2B5EF4-FFF2-40B4-BE49-F238E27FC236}">
                  <a16:creationId xmlns:a16="http://schemas.microsoft.com/office/drawing/2014/main" id="{03F6A444-4FC2-D0C4-D914-682686A98CA8}"/>
                </a:ext>
              </a:extLst>
            </p:cNvPr>
            <p:cNvCxnSpPr/>
            <p:nvPr/>
          </p:nvCxnSpPr>
          <p:spPr>
            <a:xfrm>
              <a:off x="7046480" y="1608083"/>
              <a:ext cx="0" cy="2995448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0DFFDE9A-8275-ECC7-9D07-7C17652F3D94}"/>
                </a:ext>
              </a:extLst>
            </p:cNvPr>
            <p:cNvSpPr txBox="1"/>
            <p:nvPr/>
          </p:nvSpPr>
          <p:spPr>
            <a:xfrm>
              <a:off x="6476965" y="1137138"/>
              <a:ext cx="11390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>
                  <a:latin typeface="Calibri" panose="020F0502020204030204" pitchFamily="34" charset="0"/>
                  <a:cs typeface="Calibri" panose="020F0502020204030204" pitchFamily="34" charset="0"/>
                </a:rPr>
                <a:t>Front Axle</a:t>
              </a:r>
              <a:endPara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9FC471A3-3EFD-5FFB-D72C-0F476D84177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73465" y="2886964"/>
              <a:ext cx="428400" cy="433754"/>
            </a:xfrm>
            <a:prstGeom prst="ellipse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8E739ED8-2AED-8497-5AE4-EAC2F454CA9E}"/>
                </a:ext>
              </a:extLst>
            </p:cNvPr>
            <p:cNvSpPr txBox="1"/>
            <p:nvPr/>
          </p:nvSpPr>
          <p:spPr>
            <a:xfrm>
              <a:off x="4965915" y="2466826"/>
              <a:ext cx="8435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>
                  <a:latin typeface="Calibri" panose="020F0502020204030204" pitchFamily="34" charset="0"/>
                  <a:cs typeface="Calibri" panose="020F0502020204030204" pitchFamily="34" charset="0"/>
                </a:rPr>
                <a:t>Center</a:t>
              </a:r>
              <a:endPara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C79FF65F-21A1-BC0B-3FA4-9537B7F75A04}"/>
                </a:ext>
              </a:extLst>
            </p:cNvPr>
            <p:cNvSpPr txBox="1"/>
            <p:nvPr/>
          </p:nvSpPr>
          <p:spPr>
            <a:xfrm>
              <a:off x="1466169" y="2826139"/>
              <a:ext cx="7393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>
                  <a:latin typeface="Calibri" panose="020F0502020204030204" pitchFamily="34" charset="0"/>
                  <a:cs typeface="Calibri" panose="020F0502020204030204" pitchFamily="34" charset="0"/>
                </a:rPr>
                <a:t>width</a:t>
              </a:r>
              <a:endPara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15" name="直线箭头连接符 14">
              <a:extLst>
                <a:ext uri="{FF2B5EF4-FFF2-40B4-BE49-F238E27FC236}">
                  <a16:creationId xmlns:a16="http://schemas.microsoft.com/office/drawing/2014/main" id="{6EFD4101-D0E1-AAAF-42EB-5EAB94012A2E}"/>
                </a:ext>
              </a:extLst>
            </p:cNvPr>
            <p:cNvCxnSpPr>
              <a:cxnSpLocks/>
            </p:cNvCxnSpPr>
            <p:nvPr/>
          </p:nvCxnSpPr>
          <p:spPr>
            <a:xfrm>
              <a:off x="2306464" y="1665027"/>
              <a:ext cx="0" cy="2866030"/>
            </a:xfrm>
            <a:prstGeom prst="straightConnector1">
              <a:avLst/>
            </a:prstGeom>
            <a:ln w="1270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线连接符 23">
              <a:extLst>
                <a:ext uri="{FF2B5EF4-FFF2-40B4-BE49-F238E27FC236}">
                  <a16:creationId xmlns:a16="http://schemas.microsoft.com/office/drawing/2014/main" id="{3C12E6CD-DC10-4C51-4CEF-CFB7FDBB4C72}"/>
                </a:ext>
              </a:extLst>
            </p:cNvPr>
            <p:cNvCxnSpPr/>
            <p:nvPr/>
          </p:nvCxnSpPr>
          <p:spPr>
            <a:xfrm>
              <a:off x="2174136" y="1608083"/>
              <a:ext cx="280996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线连接符 24">
              <a:extLst>
                <a:ext uri="{FF2B5EF4-FFF2-40B4-BE49-F238E27FC236}">
                  <a16:creationId xmlns:a16="http://schemas.microsoft.com/office/drawing/2014/main" id="{9828D854-DB18-30A3-2D07-8F05EA1C9E89}"/>
                </a:ext>
              </a:extLst>
            </p:cNvPr>
            <p:cNvCxnSpPr/>
            <p:nvPr/>
          </p:nvCxnSpPr>
          <p:spPr>
            <a:xfrm>
              <a:off x="2186438" y="4603531"/>
              <a:ext cx="280996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线箭头连接符 27">
              <a:extLst>
                <a:ext uri="{FF2B5EF4-FFF2-40B4-BE49-F238E27FC236}">
                  <a16:creationId xmlns:a16="http://schemas.microsoft.com/office/drawing/2014/main" id="{C81C6316-A87B-7330-E170-8072D53C781C}"/>
                </a:ext>
              </a:extLst>
            </p:cNvPr>
            <p:cNvCxnSpPr>
              <a:cxnSpLocks/>
            </p:cNvCxnSpPr>
            <p:nvPr/>
          </p:nvCxnSpPr>
          <p:spPr>
            <a:xfrm>
              <a:off x="3823853" y="4435447"/>
              <a:ext cx="3150879" cy="0"/>
            </a:xfrm>
            <a:prstGeom prst="straightConnector1">
              <a:avLst/>
            </a:prstGeom>
            <a:ln w="1270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513318C6-B60A-CEA4-A8E5-4DDD724AC27A}"/>
                </a:ext>
              </a:extLst>
            </p:cNvPr>
            <p:cNvSpPr txBox="1"/>
            <p:nvPr/>
          </p:nvSpPr>
          <p:spPr>
            <a:xfrm>
              <a:off x="4720963" y="4058813"/>
              <a:ext cx="128913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zh-CN" dirty="0">
                  <a:solidFill>
                    <a:srgbClr val="080808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Wheel Base</a:t>
              </a:r>
            </a:p>
            <a:p>
              <a:endPara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33" name="直线箭头连接符 32">
              <a:extLst>
                <a:ext uri="{FF2B5EF4-FFF2-40B4-BE49-F238E27FC236}">
                  <a16:creationId xmlns:a16="http://schemas.microsoft.com/office/drawing/2014/main" id="{33A58493-22EA-34D9-4CC6-8A127D1B3264}"/>
                </a:ext>
              </a:extLst>
            </p:cNvPr>
            <p:cNvCxnSpPr>
              <a:cxnSpLocks/>
            </p:cNvCxnSpPr>
            <p:nvPr/>
          </p:nvCxnSpPr>
          <p:spPr>
            <a:xfrm>
              <a:off x="3823852" y="1883557"/>
              <a:ext cx="4289016" cy="0"/>
            </a:xfrm>
            <a:prstGeom prst="straightConnector1">
              <a:avLst/>
            </a:prstGeom>
            <a:ln w="1270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B3689C2A-35CE-A910-65F7-3515DDEE2372}"/>
                </a:ext>
              </a:extLst>
            </p:cNvPr>
            <p:cNvSpPr txBox="1"/>
            <p:nvPr/>
          </p:nvSpPr>
          <p:spPr>
            <a:xfrm>
              <a:off x="5828928" y="1926454"/>
              <a:ext cx="11225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Axle to Front</a:t>
              </a:r>
              <a:endParaRPr kumimoji="1" lang="zh-CN" altLang="en-US" sz="1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36" name="直线箭头连接符 35">
              <a:extLst>
                <a:ext uri="{FF2B5EF4-FFF2-40B4-BE49-F238E27FC236}">
                  <a16:creationId xmlns:a16="http://schemas.microsoft.com/office/drawing/2014/main" id="{620E3489-717F-E739-D166-3A1E748A6DAE}"/>
                </a:ext>
              </a:extLst>
            </p:cNvPr>
            <p:cNvCxnSpPr>
              <a:cxnSpLocks/>
            </p:cNvCxnSpPr>
            <p:nvPr/>
          </p:nvCxnSpPr>
          <p:spPr>
            <a:xfrm>
              <a:off x="2576455" y="1882824"/>
              <a:ext cx="1057393" cy="0"/>
            </a:xfrm>
            <a:prstGeom prst="straightConnector1">
              <a:avLst/>
            </a:prstGeom>
            <a:ln w="1270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7E45E61F-5FDD-8067-0D77-FC6743556EA0}"/>
                </a:ext>
              </a:extLst>
            </p:cNvPr>
            <p:cNvSpPr txBox="1"/>
            <p:nvPr/>
          </p:nvSpPr>
          <p:spPr>
            <a:xfrm>
              <a:off x="2585582" y="1936177"/>
              <a:ext cx="106625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Axle to Rear</a:t>
              </a:r>
              <a:endParaRPr kumimoji="1" lang="zh-CN" altLang="en-US" sz="1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40" name="直线连接符 39">
              <a:extLst>
                <a:ext uri="{FF2B5EF4-FFF2-40B4-BE49-F238E27FC236}">
                  <a16:creationId xmlns:a16="http://schemas.microsoft.com/office/drawing/2014/main" id="{668490BE-2E39-4D58-41F2-F47BABD54767}"/>
                </a:ext>
              </a:extLst>
            </p:cNvPr>
            <p:cNvCxnSpPr/>
            <p:nvPr/>
          </p:nvCxnSpPr>
          <p:spPr>
            <a:xfrm>
              <a:off x="6292947" y="3106458"/>
              <a:ext cx="2646096" cy="0"/>
            </a:xfrm>
            <a:prstGeom prst="line">
              <a:avLst/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直线连接符 40">
              <a:extLst>
                <a:ext uri="{FF2B5EF4-FFF2-40B4-BE49-F238E27FC236}">
                  <a16:creationId xmlns:a16="http://schemas.microsoft.com/office/drawing/2014/main" id="{1220E686-C8F5-F8C2-22A0-F5CAB29317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92947" y="2335844"/>
              <a:ext cx="2584015" cy="770614"/>
            </a:xfrm>
            <a:prstGeom prst="line">
              <a:avLst/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FE695CDF-FDE4-B1C1-4269-2B1B07ED4EC7}"/>
                </a:ext>
              </a:extLst>
            </p:cNvPr>
            <p:cNvSpPr txBox="1"/>
            <p:nvPr/>
          </p:nvSpPr>
          <p:spPr>
            <a:xfrm>
              <a:off x="7078083" y="2847546"/>
              <a:ext cx="12075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Max</a:t>
              </a:r>
              <a:r>
                <a:rPr kumimoji="1" lang="zh-CN" alt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kumimoji="1" lang="en-US" altLang="zh-CN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Steer</a:t>
              </a:r>
              <a:r>
                <a:rPr kumimoji="1" lang="zh-CN" alt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kumimoji="1" lang="en-US" altLang="zh-CN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Angle</a:t>
              </a:r>
              <a:endParaRPr kumimoji="1" lang="zh-CN" altLang="en-US"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22114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示&#10;&#10;中度可信度描述已自动生成">
            <a:extLst>
              <a:ext uri="{FF2B5EF4-FFF2-40B4-BE49-F238E27FC236}">
                <a16:creationId xmlns:a16="http://schemas.microsoft.com/office/drawing/2014/main" id="{E4269AA5-70F3-A488-0969-012DC70647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9991" y="1990543"/>
            <a:ext cx="7001116" cy="3178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737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图表, 图示&#10;&#10;描述已自动生成">
            <a:extLst>
              <a:ext uri="{FF2B5EF4-FFF2-40B4-BE49-F238E27FC236}">
                <a16:creationId xmlns:a16="http://schemas.microsoft.com/office/drawing/2014/main" id="{5E45F842-F56D-3408-2FEB-52F4287AF8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28" t="6059" r="7640" b="-40"/>
          <a:stretch/>
        </p:blipFill>
        <p:spPr>
          <a:xfrm>
            <a:off x="708338" y="2089666"/>
            <a:ext cx="3528811" cy="2864534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8975C251-9360-9273-07AB-2A591A56CD6F}"/>
              </a:ext>
            </a:extLst>
          </p:cNvPr>
          <p:cNvSpPr txBox="1"/>
          <p:nvPr/>
        </p:nvSpPr>
        <p:spPr>
          <a:xfrm>
            <a:off x="1500931" y="1689556"/>
            <a:ext cx="21556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Task 1: Basic A-star</a:t>
            </a:r>
            <a:endParaRPr kumimoji="1" lang="zh-CN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2" name="图片 11" descr="图示&#10;&#10;描述已自动生成">
            <a:extLst>
              <a:ext uri="{FF2B5EF4-FFF2-40B4-BE49-F238E27FC236}">
                <a16:creationId xmlns:a16="http://schemas.microsoft.com/office/drawing/2014/main" id="{EFCF2432-05C7-067D-B4E9-92153229A10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09" t="10172" r="7994" b="6096"/>
          <a:stretch/>
        </p:blipFill>
        <p:spPr>
          <a:xfrm>
            <a:off x="4224270" y="2215166"/>
            <a:ext cx="3528811" cy="2553169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97A0169C-C968-E0A1-A77D-9183166E3260}"/>
              </a:ext>
            </a:extLst>
          </p:cNvPr>
          <p:cNvSpPr txBox="1"/>
          <p:nvPr/>
        </p:nvSpPr>
        <p:spPr>
          <a:xfrm>
            <a:off x="4784807" y="1689556"/>
            <a:ext cx="26223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Task 2: Improved A-star</a:t>
            </a:r>
            <a:endParaRPr kumimoji="1" lang="zh-CN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4693776-7F14-9E51-155F-94B530DC6C78}"/>
              </a:ext>
            </a:extLst>
          </p:cNvPr>
          <p:cNvSpPr txBox="1"/>
          <p:nvPr/>
        </p:nvSpPr>
        <p:spPr>
          <a:xfrm>
            <a:off x="8495657" y="1689556"/>
            <a:ext cx="23175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Task 3: Hybrid A-star</a:t>
            </a:r>
            <a:endParaRPr kumimoji="1" lang="zh-CN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7" name="图片 16" descr="图片包含 图表&#10;&#10;描述已自动生成">
            <a:extLst>
              <a:ext uri="{FF2B5EF4-FFF2-40B4-BE49-F238E27FC236}">
                <a16:creationId xmlns:a16="http://schemas.microsoft.com/office/drawing/2014/main" id="{1A4B22E3-9D73-ECBB-567F-97060261B76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538" t="10012" r="9165" b="6156"/>
          <a:stretch/>
        </p:blipFill>
        <p:spPr>
          <a:xfrm>
            <a:off x="7796845" y="2215166"/>
            <a:ext cx="3438986" cy="2564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9307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1444</TotalTime>
  <Words>68</Words>
  <Application>Microsoft Macintosh PowerPoint</Application>
  <PresentationFormat>宽屏</PresentationFormat>
  <Paragraphs>20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等线</vt:lpstr>
      <vt:lpstr>等线 Light</vt:lpstr>
      <vt:lpstr>Arial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奔皓 黄</dc:creator>
  <cp:lastModifiedBy>奔皓 黄</cp:lastModifiedBy>
  <cp:revision>16</cp:revision>
  <dcterms:created xsi:type="dcterms:W3CDTF">2023-09-28T03:15:28Z</dcterms:created>
  <dcterms:modified xsi:type="dcterms:W3CDTF">2023-09-29T04:52:39Z</dcterms:modified>
</cp:coreProperties>
</file>