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7613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210"/>
    <a:srgbClr val="FF7043"/>
    <a:srgbClr val="BBBBBB"/>
    <a:srgbClr val="017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7"/>
    <p:restoredTop sz="94694"/>
  </p:normalViewPr>
  <p:slideViewPr>
    <p:cSldViewPr snapToGrid="0">
      <p:cViewPr>
        <p:scale>
          <a:sx n="122" d="100"/>
          <a:sy n="122" d="100"/>
        </p:scale>
        <p:origin x="-3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6031"/>
            <a:ext cx="9144000" cy="265067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929"/>
            <a:ext cx="9144000" cy="183820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56BD-EEFC-2E40-A5E7-D1ECB293F494}" type="datetimeFigureOut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5535-38AF-B846-96B6-96A3608AD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27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56BD-EEFC-2E40-A5E7-D1ECB293F494}" type="datetimeFigureOut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5535-38AF-B846-96B6-96A3608AD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844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5357"/>
            <a:ext cx="2628900" cy="645221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5357"/>
            <a:ext cx="7734300" cy="645221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56BD-EEFC-2E40-A5E7-D1ECB293F494}" type="datetimeFigureOut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5535-38AF-B846-96B6-96A3608AD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35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56BD-EEFC-2E40-A5E7-D1ECB293F494}" type="datetimeFigureOut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5535-38AF-B846-96B6-96A3608AD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635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98127"/>
            <a:ext cx="10515600" cy="316706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95155"/>
            <a:ext cx="10515600" cy="166548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56BD-EEFC-2E40-A5E7-D1ECB293F494}" type="datetimeFigureOut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5535-38AF-B846-96B6-96A3608AD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616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26782"/>
            <a:ext cx="5181600" cy="48307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26782"/>
            <a:ext cx="5181600" cy="48307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56BD-EEFC-2E40-A5E7-D1ECB293F494}" type="datetimeFigureOut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5535-38AF-B846-96B6-96A3608AD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817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5357"/>
            <a:ext cx="10515600" cy="147162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66402"/>
            <a:ext cx="5157787" cy="914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81097"/>
            <a:ext cx="5157787" cy="4090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66402"/>
            <a:ext cx="5183188" cy="914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81097"/>
            <a:ext cx="5183188" cy="4090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56BD-EEFC-2E40-A5E7-D1ECB293F494}" type="datetimeFigureOut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5535-38AF-B846-96B6-96A3608AD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438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56BD-EEFC-2E40-A5E7-D1ECB293F494}" type="datetimeFigureOut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5535-38AF-B846-96B6-96A3608AD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28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56BD-EEFC-2E40-A5E7-D1ECB293F494}" type="datetimeFigureOut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5535-38AF-B846-96B6-96A3608AD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474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7577"/>
            <a:ext cx="3932237" cy="177651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96225"/>
            <a:ext cx="6172200" cy="5410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84095"/>
            <a:ext cx="3932237" cy="42315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56BD-EEFC-2E40-A5E7-D1ECB293F494}" type="datetimeFigureOut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5535-38AF-B846-96B6-96A3608AD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529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7577"/>
            <a:ext cx="3932237" cy="177651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96225"/>
            <a:ext cx="6172200" cy="541062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84095"/>
            <a:ext cx="3932237" cy="42315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56BD-EEFC-2E40-A5E7-D1ECB293F494}" type="datetimeFigureOut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5535-38AF-B846-96B6-96A3608AD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56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5357"/>
            <a:ext cx="10515600" cy="1471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26782"/>
            <a:ext cx="10515600" cy="4830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56726"/>
            <a:ext cx="2743200" cy="405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C56BD-EEFC-2E40-A5E7-D1ECB293F494}" type="datetimeFigureOut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56726"/>
            <a:ext cx="4114800" cy="405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56726"/>
            <a:ext cx="2743200" cy="405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15535-38AF-B846-96B6-96A3608AD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AA30A406-AF53-49DD-9A2C-DDF70A69B0CF}"/>
              </a:ext>
            </a:extLst>
          </p:cNvPr>
          <p:cNvGrpSpPr/>
          <p:nvPr/>
        </p:nvGrpSpPr>
        <p:grpSpPr>
          <a:xfrm>
            <a:off x="1080310" y="2408899"/>
            <a:ext cx="4572000" cy="1524000"/>
            <a:chOff x="1080310" y="2031075"/>
            <a:chExt cx="4572000" cy="1524000"/>
          </a:xfrm>
        </p:grpSpPr>
        <p:pic>
          <p:nvPicPr>
            <p:cNvPr id="17" name="图片 16" descr="绿色的球&#10;&#10;描述已自动生成">
              <a:extLst>
                <a:ext uri="{FF2B5EF4-FFF2-40B4-BE49-F238E27FC236}">
                  <a16:creationId xmlns:a16="http://schemas.microsoft.com/office/drawing/2014/main" id="{7900CCDF-BD40-59EB-5437-5724EA279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0310" y="2031075"/>
              <a:ext cx="4572000" cy="1524000"/>
            </a:xfrm>
            <a:prstGeom prst="rect">
              <a:avLst/>
            </a:prstGeom>
          </p:spPr>
        </p:pic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A6BB9C80-0127-93EB-D356-14C41B1BD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4221" y="2236123"/>
              <a:ext cx="0" cy="1113905"/>
            </a:xfrm>
            <a:prstGeom prst="line">
              <a:avLst/>
            </a:prstGeom>
            <a:ln w="222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4D5AE639-470A-4210-E53A-B05211D3EB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4221" y="2223653"/>
              <a:ext cx="4195949" cy="12470"/>
            </a:xfrm>
            <a:prstGeom prst="line">
              <a:avLst/>
            </a:prstGeom>
            <a:ln w="222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EBD3B646-24D9-4308-35C9-32EEC886A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0170" y="2223653"/>
              <a:ext cx="0" cy="963806"/>
            </a:xfrm>
            <a:prstGeom prst="line">
              <a:avLst/>
            </a:prstGeom>
            <a:ln w="22225">
              <a:head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4016D08C-E52B-0967-AA71-68BBF5F00816}"/>
              </a:ext>
            </a:extLst>
          </p:cNvPr>
          <p:cNvSpPr txBox="1"/>
          <p:nvPr/>
        </p:nvSpPr>
        <p:spPr>
          <a:xfrm>
            <a:off x="2978787" y="1912501"/>
            <a:ext cx="852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999" dirty="0">
                <a:latin typeface="Calibri" panose="020F0502020204030204" pitchFamily="34" charset="0"/>
                <a:cs typeface="Calibri" panose="020F0502020204030204" pitchFamily="34" charset="0"/>
              </a:rPr>
              <a:t>SARSA</a:t>
            </a:r>
            <a:endParaRPr kumimoji="1" lang="zh-CN" altLang="en-US" sz="199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2575F82-F678-1F06-26C4-19D9511119D0}"/>
              </a:ext>
            </a:extLst>
          </p:cNvPr>
          <p:cNvGrpSpPr/>
          <p:nvPr/>
        </p:nvGrpSpPr>
        <p:grpSpPr>
          <a:xfrm>
            <a:off x="6539692" y="2418462"/>
            <a:ext cx="4572000" cy="1524000"/>
            <a:chOff x="6539692" y="2040637"/>
            <a:chExt cx="4572000" cy="1524000"/>
          </a:xfrm>
        </p:grpSpPr>
        <p:pic>
          <p:nvPicPr>
            <p:cNvPr id="36" name="图片 35" descr="绿色的球&#10;&#10;描述已自动生成">
              <a:extLst>
                <a:ext uri="{FF2B5EF4-FFF2-40B4-BE49-F238E27FC236}">
                  <a16:creationId xmlns:a16="http://schemas.microsoft.com/office/drawing/2014/main" id="{60D0EEF5-2E07-4B65-F423-B9C073751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39692" y="2040637"/>
              <a:ext cx="4572000" cy="1524000"/>
            </a:xfrm>
            <a:prstGeom prst="rect">
              <a:avLst/>
            </a:prstGeom>
          </p:spPr>
        </p:pic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BE4A0DBE-29E6-54FE-8756-DAE9EC351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3603" y="2981665"/>
              <a:ext cx="0" cy="377925"/>
            </a:xfrm>
            <a:prstGeom prst="line">
              <a:avLst/>
            </a:prstGeom>
            <a:ln w="222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A7C251E1-9BF8-A7B8-A69F-89CD73900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3603" y="2981665"/>
              <a:ext cx="4184176" cy="0"/>
            </a:xfrm>
            <a:prstGeom prst="line">
              <a:avLst/>
            </a:prstGeom>
            <a:ln w="222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7C0A7AEB-0D6A-3D29-B9CD-132DB5EFB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2822" y="2969195"/>
              <a:ext cx="0" cy="224141"/>
            </a:xfrm>
            <a:prstGeom prst="line">
              <a:avLst/>
            </a:prstGeom>
            <a:ln w="22225">
              <a:head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62A07AE1-1D32-DAD8-0F83-5B995BCB4F9F}"/>
              </a:ext>
            </a:extLst>
          </p:cNvPr>
          <p:cNvSpPr txBox="1"/>
          <p:nvPr/>
        </p:nvSpPr>
        <p:spPr>
          <a:xfrm>
            <a:off x="8338425" y="1908309"/>
            <a:ext cx="1334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999" dirty="0">
                <a:latin typeface="Calibri" panose="020F0502020204030204" pitchFamily="34" charset="0"/>
                <a:cs typeface="Calibri" panose="020F0502020204030204" pitchFamily="34" charset="0"/>
              </a:rPr>
              <a:t>Q-Learning</a:t>
            </a:r>
            <a:endParaRPr kumimoji="1" lang="zh-CN" altLang="en-US" sz="199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23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D1881E7A-65A5-FF33-8656-478CC1F40B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2652" r="7437" b="28447"/>
          <a:stretch/>
        </p:blipFill>
        <p:spPr>
          <a:xfrm>
            <a:off x="6574476" y="1684518"/>
            <a:ext cx="5407545" cy="1704467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4370CD5D-CB65-4F48-5631-A7579BF82D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581" t="31341" r="7436" b="28494"/>
          <a:stretch/>
        </p:blipFill>
        <p:spPr>
          <a:xfrm>
            <a:off x="1169232" y="1629130"/>
            <a:ext cx="5315236" cy="17598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6C8598-B9CB-4E63-DC58-2302395AAD84}"/>
              </a:ext>
            </a:extLst>
          </p:cNvPr>
          <p:cNvSpPr txBox="1"/>
          <p:nvPr/>
        </p:nvSpPr>
        <p:spPr>
          <a:xfrm>
            <a:off x="3182644" y="1229018"/>
            <a:ext cx="852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999" dirty="0">
                <a:latin typeface="Calibri" panose="020F0502020204030204" pitchFamily="34" charset="0"/>
                <a:cs typeface="Calibri" panose="020F0502020204030204" pitchFamily="34" charset="0"/>
              </a:rPr>
              <a:t>SARSA</a:t>
            </a:r>
            <a:endParaRPr kumimoji="1" lang="zh-CN" altLang="en-US" sz="199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59B4FD-1940-561E-A9AC-5793DB7EBDFD}"/>
              </a:ext>
            </a:extLst>
          </p:cNvPr>
          <p:cNvSpPr txBox="1"/>
          <p:nvPr/>
        </p:nvSpPr>
        <p:spPr>
          <a:xfrm>
            <a:off x="8542280" y="1224825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999" dirty="0">
                <a:latin typeface="Calibri" panose="020F0502020204030204" pitchFamily="34" charset="0"/>
                <a:cs typeface="Calibri" panose="020F0502020204030204" pitchFamily="34" charset="0"/>
              </a:rPr>
              <a:t>Q-Learning</a:t>
            </a:r>
            <a:endParaRPr kumimoji="1" lang="zh-CN" altLang="en-US" sz="199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88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形 20">
            <a:extLst>
              <a:ext uri="{FF2B5EF4-FFF2-40B4-BE49-F238E27FC236}">
                <a16:creationId xmlns:a16="http://schemas.microsoft.com/office/drawing/2014/main" id="{9A138190-CE7F-C147-68F1-A98E0F1A5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71" t="10943" r="8433" b="6132"/>
          <a:stretch/>
        </p:blipFill>
        <p:spPr>
          <a:xfrm>
            <a:off x="6316291" y="2091012"/>
            <a:ext cx="5129049" cy="3633316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F8C20E76-0254-83FD-F82A-1B38C1F31F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02" t="10943" r="9102" b="6132"/>
          <a:stretch/>
        </p:blipFill>
        <p:spPr>
          <a:xfrm>
            <a:off x="1040524" y="2091012"/>
            <a:ext cx="5129048" cy="3633316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840E9395-1CC3-CECA-7FBB-E65857EF370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676" r="1961" b="2695"/>
          <a:stretch/>
        </p:blipFill>
        <p:spPr>
          <a:xfrm>
            <a:off x="9017877" y="2871051"/>
            <a:ext cx="2298089" cy="174038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45AA9B7-C7C6-EC13-9A6F-83B1643B1092}"/>
              </a:ext>
            </a:extLst>
          </p:cNvPr>
          <p:cNvSpPr txBox="1"/>
          <p:nvPr/>
        </p:nvSpPr>
        <p:spPr>
          <a:xfrm>
            <a:off x="8546599" y="1658095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Q-Learning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89157F-8ED0-0B2E-3E9F-339EB6F32169}"/>
              </a:ext>
            </a:extLst>
          </p:cNvPr>
          <p:cNvSpPr txBox="1"/>
          <p:nvPr/>
        </p:nvSpPr>
        <p:spPr>
          <a:xfrm rot="16200000">
            <a:off x="-131155" y="3652363"/>
            <a:ext cx="168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Episode Reward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05F535-6428-DECD-00A9-254BD9D8D12D}"/>
              </a:ext>
            </a:extLst>
          </p:cNvPr>
          <p:cNvSpPr txBox="1"/>
          <p:nvPr/>
        </p:nvSpPr>
        <p:spPr>
          <a:xfrm>
            <a:off x="3357083" y="57718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Episode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519FBC-EF79-7146-E5CA-D3890768AD71}"/>
              </a:ext>
            </a:extLst>
          </p:cNvPr>
          <p:cNvSpPr txBox="1"/>
          <p:nvPr/>
        </p:nvSpPr>
        <p:spPr>
          <a:xfrm>
            <a:off x="8834920" y="577088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Episode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DB5ECE-C04C-2FD9-A42E-267ACC8089E9}"/>
              </a:ext>
            </a:extLst>
          </p:cNvPr>
          <p:cNvSpPr txBox="1"/>
          <p:nvPr/>
        </p:nvSpPr>
        <p:spPr>
          <a:xfrm>
            <a:off x="3389786" y="1658095"/>
            <a:ext cx="78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SARSA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14489A1-6306-44A2-E0A3-DE901A7D781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2788"/>
          <a:stretch/>
        </p:blipFill>
        <p:spPr>
          <a:xfrm>
            <a:off x="2999989" y="2581868"/>
            <a:ext cx="2801984" cy="204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2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622D3ED9-CB0B-D779-05A6-BD9242D7D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1764" y="3806825"/>
            <a:ext cx="3136900" cy="1905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2FD6012-825F-5FB9-6C9B-86AAB80C3DE7}"/>
              </a:ext>
            </a:extLst>
          </p:cNvPr>
          <p:cNvSpPr txBox="1"/>
          <p:nvPr/>
        </p:nvSpPr>
        <p:spPr>
          <a:xfrm>
            <a:off x="4699591" y="3499049"/>
            <a:ext cx="820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Q Values</a:t>
            </a: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B83BE5D1-1CEC-F29D-0F3C-17882BECA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773" y="3806825"/>
            <a:ext cx="3136900" cy="1905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AAC8006-B9A1-642C-8D63-8E75956CFDCF}"/>
              </a:ext>
            </a:extLst>
          </p:cNvPr>
          <p:cNvSpPr txBox="1"/>
          <p:nvPr/>
        </p:nvSpPr>
        <p:spPr>
          <a:xfrm>
            <a:off x="8438708" y="3499048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BBF027B9-C81C-59D7-4912-64A48952DC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1764" y="1440160"/>
            <a:ext cx="3136900" cy="1905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D325B27-07D0-02E6-945D-0CD6E670EEA7}"/>
              </a:ext>
            </a:extLst>
          </p:cNvPr>
          <p:cNvSpPr txBox="1"/>
          <p:nvPr/>
        </p:nvSpPr>
        <p:spPr>
          <a:xfrm>
            <a:off x="4448273" y="1108249"/>
            <a:ext cx="132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Episodic Length</a:t>
            </a: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5A6E7080-4445-8282-02C4-36B49CA46F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70257" y="1440160"/>
            <a:ext cx="3136900" cy="1905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C776A39-E460-CB0D-DBBB-08DF9FFEA20E}"/>
              </a:ext>
            </a:extLst>
          </p:cNvPr>
          <p:cNvSpPr txBox="1"/>
          <p:nvPr/>
        </p:nvSpPr>
        <p:spPr>
          <a:xfrm>
            <a:off x="8024875" y="1108248"/>
            <a:ext cx="1416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Episodic  Reward</a:t>
            </a: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1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35DEBD1-2822-56E6-8D89-5F7B58F50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288060"/>
              </p:ext>
            </p:extLst>
          </p:nvPr>
        </p:nvGraphicFramePr>
        <p:xfrm>
          <a:off x="1142611" y="248082"/>
          <a:ext cx="3135476" cy="3257220"/>
        </p:xfrm>
        <a:graphic>
          <a:graphicData uri="http://schemas.openxmlformats.org/drawingml/2006/table">
            <a:tbl>
              <a:tblPr/>
              <a:tblGrid>
                <a:gridCol w="1567738">
                  <a:extLst>
                    <a:ext uri="{9D8B030D-6E8A-4147-A177-3AD203B41FA5}">
                      <a16:colId xmlns:a16="http://schemas.microsoft.com/office/drawing/2014/main" val="1218725210"/>
                    </a:ext>
                  </a:extLst>
                </a:gridCol>
                <a:gridCol w="1567738">
                  <a:extLst>
                    <a:ext uri="{9D8B030D-6E8A-4147-A177-3AD203B41FA5}">
                      <a16:colId xmlns:a16="http://schemas.microsoft.com/office/drawing/2014/main" val="7828649"/>
                    </a:ext>
                  </a:extLst>
                </a:gridCol>
              </a:tblGrid>
              <a:tr h="215528">
                <a:tc>
                  <a:txBody>
                    <a:bodyPr/>
                    <a:lstStyle/>
                    <a:p>
                      <a:r>
                        <a:rPr lang="en" sz="9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</a:t>
                      </a:r>
                    </a:p>
                  </a:txBody>
                  <a:tcPr marL="86653" marR="86653" marT="39994" marB="399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</a:p>
                  </a:txBody>
                  <a:tcPr marL="86653" marR="86653" marT="39994" marB="399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38981"/>
                  </a:ext>
                </a:extLst>
              </a:tr>
              <a:tr h="215528">
                <a:tc>
                  <a:txBody>
                    <a:bodyPr/>
                    <a:lstStyle/>
                    <a:p>
                      <a:r>
                        <a:rPr lang="en" sz="9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exp_name</a:t>
                      </a:r>
                      <a:endParaRPr lang="en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653" marR="86653" marT="39994" marB="399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dqn</a:t>
                      </a:r>
                    </a:p>
                  </a:txBody>
                  <a:tcPr marL="86653" marR="86653" marT="39994" marB="399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2638"/>
                  </a:ext>
                </a:extLst>
              </a:tr>
              <a:tr h="215528">
                <a:tc>
                  <a:txBody>
                    <a:bodyPr/>
                    <a:lstStyle/>
                    <a:p>
                      <a:r>
                        <a:rPr lang="en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</a:t>
                      </a:r>
                    </a:p>
                  </a:txBody>
                  <a:tcPr marL="86653" marR="86653" marT="39994" marB="399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marL="86653" marR="86653" marT="39994" marB="399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671532"/>
                  </a:ext>
                </a:extLst>
              </a:tr>
              <a:tr h="215528">
                <a:tc>
                  <a:txBody>
                    <a:bodyPr/>
                    <a:lstStyle/>
                    <a:p>
                      <a:r>
                        <a:rPr lang="en" sz="9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total_timesteps</a:t>
                      </a:r>
                      <a:endParaRPr lang="en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653" marR="86653" marT="39994" marB="399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500000</a:t>
                      </a:r>
                    </a:p>
                  </a:txBody>
                  <a:tcPr marL="86653" marR="86653" marT="39994" marB="399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373669"/>
                  </a:ext>
                </a:extLst>
              </a:tr>
              <a:tr h="215528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learning_rate</a:t>
                      </a:r>
                    </a:p>
                  </a:txBody>
                  <a:tcPr marL="86653" marR="86653" marT="39994" marB="399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0.0002</a:t>
                      </a:r>
                    </a:p>
                  </a:txBody>
                  <a:tcPr marL="86653" marR="86653" marT="39994" marB="399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126879"/>
                  </a:ext>
                </a:extLst>
              </a:tr>
              <a:tr h="215528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buffer_size</a:t>
                      </a:r>
                    </a:p>
                  </a:txBody>
                  <a:tcPr marL="86653" marR="86653" marT="39994" marB="399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10000</a:t>
                      </a:r>
                    </a:p>
                  </a:txBody>
                  <a:tcPr marL="86653" marR="86653" marT="39994" marB="399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506121"/>
                  </a:ext>
                </a:extLst>
              </a:tr>
              <a:tr h="215528">
                <a:tc>
                  <a:txBody>
                    <a:bodyPr/>
                    <a:lstStyle/>
                    <a:p>
                      <a:r>
                        <a:rPr lang="en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gamma</a:t>
                      </a:r>
                    </a:p>
                  </a:txBody>
                  <a:tcPr marL="86653" marR="86653" marT="39994" marB="399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</a:t>
                      </a:r>
                    </a:p>
                  </a:txBody>
                  <a:tcPr marL="86653" marR="86653" marT="39994" marB="399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726783"/>
                  </a:ext>
                </a:extLst>
              </a:tr>
              <a:tr h="215528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target_network_frequency</a:t>
                      </a:r>
                    </a:p>
                  </a:txBody>
                  <a:tcPr marL="86653" marR="86653" marT="39994" marB="399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</a:p>
                  </a:txBody>
                  <a:tcPr marL="86653" marR="86653" marT="39994" marB="399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430633"/>
                  </a:ext>
                </a:extLst>
              </a:tr>
              <a:tr h="215528">
                <a:tc>
                  <a:txBody>
                    <a:bodyPr/>
                    <a:lstStyle/>
                    <a:p>
                      <a:r>
                        <a:rPr lang="en" sz="9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batch_size</a:t>
                      </a:r>
                      <a:endParaRPr lang="en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653" marR="86653" marT="39994" marB="399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marL="86653" marR="86653" marT="39994" marB="399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10843"/>
                  </a:ext>
                </a:extLst>
              </a:tr>
              <a:tr h="215528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start_e</a:t>
                      </a:r>
                    </a:p>
                  </a:txBody>
                  <a:tcPr marL="86653" marR="86653" marT="39994" marB="399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</a:t>
                      </a:r>
                    </a:p>
                  </a:txBody>
                  <a:tcPr marL="86653" marR="86653" marT="39994" marB="399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347280"/>
                  </a:ext>
                </a:extLst>
              </a:tr>
              <a:tr h="215528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end_e</a:t>
                      </a:r>
                    </a:p>
                  </a:txBody>
                  <a:tcPr marL="86653" marR="86653" marT="39994" marB="399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0.05</a:t>
                      </a:r>
                    </a:p>
                  </a:txBody>
                  <a:tcPr marL="86653" marR="86653" marT="39994" marB="399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56715"/>
                  </a:ext>
                </a:extLst>
              </a:tr>
              <a:tr h="215528">
                <a:tc>
                  <a:txBody>
                    <a:bodyPr/>
                    <a:lstStyle/>
                    <a:p>
                      <a:r>
                        <a:rPr lang="en" sz="9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exploration_fraction</a:t>
                      </a:r>
                      <a:endParaRPr lang="en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653" marR="86653" marT="39994" marB="399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</a:t>
                      </a:r>
                    </a:p>
                  </a:txBody>
                  <a:tcPr marL="86653" marR="86653" marT="39994" marB="399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00728"/>
                  </a:ext>
                </a:extLst>
              </a:tr>
              <a:tr h="215528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learning_starts</a:t>
                      </a:r>
                    </a:p>
                  </a:txBody>
                  <a:tcPr marL="86653" marR="86653" marT="39994" marB="399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10000</a:t>
                      </a:r>
                    </a:p>
                  </a:txBody>
                  <a:tcPr marL="86653" marR="86653" marT="39994" marB="399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49259"/>
                  </a:ext>
                </a:extLst>
              </a:tr>
              <a:tr h="215528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train_frequency</a:t>
                      </a:r>
                    </a:p>
                  </a:txBody>
                  <a:tcPr marL="86653" marR="86653" marT="39994" marB="399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86653" marR="86653" marT="39994" marB="399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04717"/>
                  </a:ext>
                </a:extLst>
              </a:tr>
              <a:tr h="215528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env_id</a:t>
                      </a:r>
                    </a:p>
                  </a:txBody>
                  <a:tcPr marL="86653" marR="86653" marT="39994" marB="399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LunarLander-v2</a:t>
                      </a:r>
                    </a:p>
                  </a:txBody>
                  <a:tcPr marL="86653" marR="86653" marT="39994" marB="399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406323"/>
                  </a:ext>
                </a:extLst>
              </a:tr>
            </a:tbl>
          </a:graphicData>
        </a:graphic>
      </p:graphicFrame>
      <p:sp>
        <p:nvSpPr>
          <p:cNvPr id="16" name="椭圆 15">
            <a:extLst>
              <a:ext uri="{FF2B5EF4-FFF2-40B4-BE49-F238E27FC236}">
                <a16:creationId xmlns:a16="http://schemas.microsoft.com/office/drawing/2014/main" id="{DAEF7DD4-7C3B-AAFE-55C8-00C041EC39A7}"/>
              </a:ext>
            </a:extLst>
          </p:cNvPr>
          <p:cNvSpPr/>
          <p:nvPr/>
        </p:nvSpPr>
        <p:spPr>
          <a:xfrm>
            <a:off x="3791270" y="107752"/>
            <a:ext cx="289711" cy="280658"/>
          </a:xfrm>
          <a:prstGeom prst="ellipse">
            <a:avLst/>
          </a:prstGeom>
          <a:solidFill>
            <a:srgbClr val="0177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5A77CC49-03A9-898E-DEFB-7969C61D4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57807"/>
              </p:ext>
            </p:extLst>
          </p:nvPr>
        </p:nvGraphicFramePr>
        <p:xfrm>
          <a:off x="4568661" y="248081"/>
          <a:ext cx="3345254" cy="3257220"/>
        </p:xfrm>
        <a:graphic>
          <a:graphicData uri="http://schemas.openxmlformats.org/drawingml/2006/table">
            <a:tbl>
              <a:tblPr/>
              <a:tblGrid>
                <a:gridCol w="1672627">
                  <a:extLst>
                    <a:ext uri="{9D8B030D-6E8A-4147-A177-3AD203B41FA5}">
                      <a16:colId xmlns:a16="http://schemas.microsoft.com/office/drawing/2014/main" val="3857667852"/>
                    </a:ext>
                  </a:extLst>
                </a:gridCol>
                <a:gridCol w="1672627">
                  <a:extLst>
                    <a:ext uri="{9D8B030D-6E8A-4147-A177-3AD203B41FA5}">
                      <a16:colId xmlns:a16="http://schemas.microsoft.com/office/drawing/2014/main" val="2430713111"/>
                    </a:ext>
                  </a:extLst>
                </a:gridCol>
              </a:tblGrid>
              <a:tr h="217148">
                <a:tc>
                  <a:txBody>
                    <a:bodyPr/>
                    <a:lstStyle/>
                    <a:p>
                      <a:r>
                        <a:rPr lang="en" sz="9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82691"/>
                  </a:ext>
                </a:extLst>
              </a:tr>
              <a:tr h="217148">
                <a:tc>
                  <a:txBody>
                    <a:bodyPr/>
                    <a:lstStyle/>
                    <a:p>
                      <a:r>
                        <a:rPr lang="en" sz="9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exp_name</a:t>
                      </a:r>
                      <a:endParaRPr lang="en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dqn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734615"/>
                  </a:ext>
                </a:extLst>
              </a:tr>
              <a:tr h="217148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595697"/>
                  </a:ext>
                </a:extLst>
              </a:tr>
              <a:tr h="217148">
                <a:tc>
                  <a:txBody>
                    <a:bodyPr/>
                    <a:lstStyle/>
                    <a:p>
                      <a:r>
                        <a:rPr lang="en" sz="9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total_timesteps</a:t>
                      </a:r>
                      <a:endParaRPr lang="en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500000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13800"/>
                  </a:ext>
                </a:extLst>
              </a:tr>
              <a:tr h="217148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learning_rate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0.0005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943429"/>
                  </a:ext>
                </a:extLst>
              </a:tr>
              <a:tr h="217148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buffer_size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10000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89115"/>
                  </a:ext>
                </a:extLst>
              </a:tr>
              <a:tr h="217148">
                <a:tc>
                  <a:txBody>
                    <a:bodyPr/>
                    <a:lstStyle/>
                    <a:p>
                      <a:r>
                        <a:rPr lang="en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gamma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0.99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276025"/>
                  </a:ext>
                </a:extLst>
              </a:tr>
              <a:tr h="217148">
                <a:tc>
                  <a:txBody>
                    <a:bodyPr/>
                    <a:lstStyle/>
                    <a:p>
                      <a:r>
                        <a:rPr lang="en" sz="9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target_network_frequency</a:t>
                      </a:r>
                      <a:endParaRPr lang="en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744171"/>
                  </a:ext>
                </a:extLst>
              </a:tr>
              <a:tr h="217148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batch_size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2282"/>
                  </a:ext>
                </a:extLst>
              </a:tr>
              <a:tr h="217148">
                <a:tc>
                  <a:txBody>
                    <a:bodyPr/>
                    <a:lstStyle/>
                    <a:p>
                      <a:r>
                        <a:rPr lang="en" sz="9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start_e</a:t>
                      </a:r>
                      <a:endParaRPr lang="en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89273"/>
                  </a:ext>
                </a:extLst>
              </a:tr>
              <a:tr h="217148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end_e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0.05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266973"/>
                  </a:ext>
                </a:extLst>
              </a:tr>
              <a:tr h="217148">
                <a:tc>
                  <a:txBody>
                    <a:bodyPr/>
                    <a:lstStyle/>
                    <a:p>
                      <a:r>
                        <a:rPr lang="en" sz="9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exploration_fraction</a:t>
                      </a:r>
                      <a:endParaRPr lang="en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327968"/>
                  </a:ext>
                </a:extLst>
              </a:tr>
              <a:tr h="217148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learning_starts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10000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445124"/>
                  </a:ext>
                </a:extLst>
              </a:tr>
              <a:tr h="217148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train_frequency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948604"/>
                  </a:ext>
                </a:extLst>
              </a:tr>
              <a:tr h="217148">
                <a:tc>
                  <a:txBody>
                    <a:bodyPr/>
                    <a:lstStyle/>
                    <a:p>
                      <a:r>
                        <a:rPr lang="en" sz="9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env_id</a:t>
                      </a:r>
                      <a:endParaRPr lang="en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LunarLander-v2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123250"/>
                  </a:ext>
                </a:extLst>
              </a:tr>
            </a:tbl>
          </a:graphicData>
        </a:graphic>
      </p:graphicFrame>
      <p:sp>
        <p:nvSpPr>
          <p:cNvPr id="20" name="椭圆 19">
            <a:extLst>
              <a:ext uri="{FF2B5EF4-FFF2-40B4-BE49-F238E27FC236}">
                <a16:creationId xmlns:a16="http://schemas.microsoft.com/office/drawing/2014/main" id="{ADFD0456-6F7C-CC4D-8394-04189B8D8ED6}"/>
              </a:ext>
            </a:extLst>
          </p:cNvPr>
          <p:cNvSpPr/>
          <p:nvPr/>
        </p:nvSpPr>
        <p:spPr>
          <a:xfrm>
            <a:off x="7553786" y="107752"/>
            <a:ext cx="289711" cy="280658"/>
          </a:xfrm>
          <a:prstGeom prst="ellipse">
            <a:avLst/>
          </a:prstGeom>
          <a:solidFill>
            <a:srgbClr val="BBBBB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8FC167AE-6CF5-35D8-0A90-D35D96841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164723"/>
              </p:ext>
            </p:extLst>
          </p:nvPr>
        </p:nvGraphicFramePr>
        <p:xfrm>
          <a:off x="1145371" y="3645631"/>
          <a:ext cx="3132717" cy="3839415"/>
        </p:xfrm>
        <a:graphic>
          <a:graphicData uri="http://schemas.openxmlformats.org/drawingml/2006/table">
            <a:tbl>
              <a:tblPr/>
              <a:tblGrid>
                <a:gridCol w="1555789">
                  <a:extLst>
                    <a:ext uri="{9D8B030D-6E8A-4147-A177-3AD203B41FA5}">
                      <a16:colId xmlns:a16="http://schemas.microsoft.com/office/drawing/2014/main" val="1786339109"/>
                    </a:ext>
                  </a:extLst>
                </a:gridCol>
                <a:gridCol w="1576928">
                  <a:extLst>
                    <a:ext uri="{9D8B030D-6E8A-4147-A177-3AD203B41FA5}">
                      <a16:colId xmlns:a16="http://schemas.microsoft.com/office/drawing/2014/main" val="1507062176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pPr marL="0" algn="l" defTabSz="914418" rtl="0" eaLnBrk="1" latinLnBrk="0" hangingPunct="1"/>
                      <a:r>
                        <a:rPr lang="en" sz="9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param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18" rtl="0" eaLnBrk="1" latinLnBrk="0" hangingPunct="1"/>
                      <a:r>
                        <a:rPr lang="en" sz="9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value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44201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0" algn="l" defTabSz="914418" rtl="0" eaLnBrk="1" latinLnBrk="0" hangingPunct="1"/>
                      <a:r>
                        <a:rPr lang="en" sz="9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exp_name</a:t>
                      </a:r>
                      <a:endParaRPr lang="en" sz="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18" rtl="0" eaLnBrk="1" latinLnBrk="0" hangingPunct="1"/>
                      <a:r>
                        <a:rPr lang="en" sz="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dqn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47645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0" algn="l" defTabSz="914418" rtl="0" eaLnBrk="1" latinLnBrk="0" hangingPunct="1"/>
                      <a:r>
                        <a:rPr lang="en" sz="9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seed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18" rtl="0" eaLnBrk="1" latinLnBrk="0" hangingPunct="1"/>
                      <a:r>
                        <a:rPr lang="en-US" altLang="zh-CN" sz="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31118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0" algn="l" defTabSz="914418" rtl="0" eaLnBrk="1" latinLnBrk="0" hangingPunct="1"/>
                      <a:r>
                        <a:rPr lang="en" sz="9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total_timesteps</a:t>
                      </a:r>
                      <a:endParaRPr lang="en" sz="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18" rtl="0" eaLnBrk="1" latinLnBrk="0" hangingPunct="1"/>
                      <a:r>
                        <a:rPr lang="en-US" altLang="zh-CN" sz="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500000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18261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0" algn="l" defTabSz="914418" rtl="0" eaLnBrk="1" latinLnBrk="0" hangingPunct="1"/>
                      <a:r>
                        <a:rPr lang="en" sz="9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learning_rate</a:t>
                      </a:r>
                      <a:endParaRPr lang="en" sz="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18" rtl="0" eaLnBrk="1" latinLnBrk="0" hangingPunct="1"/>
                      <a:r>
                        <a:rPr lang="en-US" altLang="zh-CN" sz="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0.0005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97827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0" algn="l" defTabSz="914418" rtl="0" eaLnBrk="1" latinLnBrk="0" hangingPunct="1"/>
                      <a:r>
                        <a:rPr lang="en" sz="9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buffer_size</a:t>
                      </a:r>
                      <a:endParaRPr lang="en" sz="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18" rtl="0" eaLnBrk="1" latinLnBrk="0" hangingPunct="1"/>
                      <a:r>
                        <a:rPr lang="en-US" altLang="zh-CN" sz="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10000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09515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0" algn="l" defTabSz="914418" rtl="0" eaLnBrk="1" latinLnBrk="0" hangingPunct="1"/>
                      <a:r>
                        <a:rPr lang="en" sz="9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gamma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18" rtl="0" eaLnBrk="1" latinLnBrk="0" hangingPunct="1"/>
                      <a:r>
                        <a:rPr lang="en-US" altLang="zh-CN" sz="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0.99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4792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0" algn="l" defTabSz="914418" rtl="0" eaLnBrk="1" latinLnBrk="0" hangingPunct="1"/>
                      <a:r>
                        <a:rPr lang="en" sz="9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target_network_frequency</a:t>
                      </a:r>
                      <a:endParaRPr lang="en" sz="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18" rtl="0" eaLnBrk="1" latinLnBrk="0" hangingPunct="1"/>
                      <a:r>
                        <a:rPr lang="en-US" altLang="zh-CN" sz="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500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47524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0" algn="l" defTabSz="914418" rtl="0" eaLnBrk="1" latinLnBrk="0" hangingPunct="1"/>
                      <a:r>
                        <a:rPr lang="en" sz="9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batch_size</a:t>
                      </a:r>
                      <a:endParaRPr lang="en" sz="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18" rtl="0" eaLnBrk="1" latinLnBrk="0" hangingPunct="1"/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64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386151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0" algn="l" defTabSz="914418" rtl="0" eaLnBrk="1" latinLnBrk="0" hangingPunct="1"/>
                      <a:r>
                        <a:rPr lang="en" sz="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start_e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18" rtl="0" eaLnBrk="1" latinLnBrk="0" hangingPunct="1"/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1.0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05294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0" algn="l" defTabSz="914418" rtl="0" eaLnBrk="1" latinLnBrk="0" hangingPunct="1"/>
                      <a:r>
                        <a:rPr lang="en" sz="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end_e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18" rtl="0" eaLnBrk="1" latinLnBrk="0" hangingPunct="1"/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0.05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85811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0" algn="l" defTabSz="914418" rtl="0" eaLnBrk="1" latinLnBrk="0" hangingPunct="1"/>
                      <a:r>
                        <a:rPr lang="en" sz="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exploration_fraction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18" rtl="0" eaLnBrk="1" latinLnBrk="0" hangingPunct="1"/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0.1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16825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0" algn="l" defTabSz="914418" rtl="0" eaLnBrk="1" latinLnBrk="0" hangingPunct="1"/>
                      <a:r>
                        <a:rPr lang="en" sz="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learning_starts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18" rtl="0" eaLnBrk="1" latinLnBrk="0" hangingPunct="1"/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10000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243884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0" algn="l" defTabSz="914418" rtl="0" eaLnBrk="1" latinLnBrk="0" hangingPunct="1"/>
                      <a:r>
                        <a:rPr lang="en" sz="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train_frequency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18" rtl="0" eaLnBrk="1" latinLnBrk="0" hangingPunct="1"/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54461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0" algn="l" defTabSz="914418" rtl="0" eaLnBrk="1" latinLnBrk="0" hangingPunct="1"/>
                      <a:r>
                        <a:rPr lang="en" sz="9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env_id</a:t>
                      </a:r>
                      <a:endParaRPr lang="en" sz="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18" rtl="0" eaLnBrk="1" latinLnBrk="0" hangingPunct="1"/>
                      <a:r>
                        <a:rPr lang="en" sz="9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LunarLander-v2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818932"/>
                  </a:ext>
                </a:extLst>
              </a:tr>
            </a:tbl>
          </a:graphicData>
        </a:graphic>
      </p:graphicFrame>
      <p:sp>
        <p:nvSpPr>
          <p:cNvPr id="22" name="椭圆 21">
            <a:extLst>
              <a:ext uri="{FF2B5EF4-FFF2-40B4-BE49-F238E27FC236}">
                <a16:creationId xmlns:a16="http://schemas.microsoft.com/office/drawing/2014/main" id="{9886AB64-8E5A-1C45-0729-65934BB56A59}"/>
              </a:ext>
            </a:extLst>
          </p:cNvPr>
          <p:cNvSpPr/>
          <p:nvPr/>
        </p:nvSpPr>
        <p:spPr>
          <a:xfrm>
            <a:off x="3791270" y="3540793"/>
            <a:ext cx="289711" cy="280658"/>
          </a:xfrm>
          <a:prstGeom prst="ellipse">
            <a:avLst/>
          </a:prstGeom>
          <a:solidFill>
            <a:srgbClr val="FF704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76C0F42A-E393-663E-5BC8-B0CEC23BE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996018"/>
              </p:ext>
            </p:extLst>
          </p:nvPr>
        </p:nvGraphicFramePr>
        <p:xfrm>
          <a:off x="4548688" y="3655279"/>
          <a:ext cx="3365228" cy="3839415"/>
        </p:xfrm>
        <a:graphic>
          <a:graphicData uri="http://schemas.openxmlformats.org/drawingml/2006/table">
            <a:tbl>
              <a:tblPr/>
              <a:tblGrid>
                <a:gridCol w="1682614">
                  <a:extLst>
                    <a:ext uri="{9D8B030D-6E8A-4147-A177-3AD203B41FA5}">
                      <a16:colId xmlns:a16="http://schemas.microsoft.com/office/drawing/2014/main" val="4267710523"/>
                    </a:ext>
                  </a:extLst>
                </a:gridCol>
                <a:gridCol w="1682614">
                  <a:extLst>
                    <a:ext uri="{9D8B030D-6E8A-4147-A177-3AD203B41FA5}">
                      <a16:colId xmlns:a16="http://schemas.microsoft.com/office/drawing/2014/main" val="4199712113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r>
                        <a:rPr lang="en" sz="9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99131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exp_name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dqn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14180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68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total_timesteps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500000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074834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r>
                        <a:rPr lang="en" sz="9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learning_rate</a:t>
                      </a:r>
                      <a:endParaRPr lang="en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0.0005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804834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buffer_size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10000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54387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gamma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0.99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34221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target_network_frequency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20369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batch_size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45008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start_e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5497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end_e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0.05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923598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exploration_fraction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99703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learning_starts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10000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62498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train_frequency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87796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r>
                        <a:rPr lang="en" sz="9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env_id</a:t>
                      </a:r>
                      <a:endParaRPr lang="en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LunarLander-v2</a:t>
                      </a:r>
                    </a:p>
                  </a:txBody>
                  <a:tcPr marL="81556" marR="81556" marT="37641" marB="37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62440"/>
                  </a:ext>
                </a:extLst>
              </a:tr>
            </a:tbl>
          </a:graphicData>
        </a:graphic>
      </p:graphicFrame>
      <p:sp>
        <p:nvSpPr>
          <p:cNvPr id="24" name="椭圆 23">
            <a:extLst>
              <a:ext uri="{FF2B5EF4-FFF2-40B4-BE49-F238E27FC236}">
                <a16:creationId xmlns:a16="http://schemas.microsoft.com/office/drawing/2014/main" id="{AF55678C-1D71-C76E-868B-D34AA986FC16}"/>
              </a:ext>
            </a:extLst>
          </p:cNvPr>
          <p:cNvSpPr/>
          <p:nvPr/>
        </p:nvSpPr>
        <p:spPr>
          <a:xfrm>
            <a:off x="7553785" y="3540793"/>
            <a:ext cx="289711" cy="280658"/>
          </a:xfrm>
          <a:prstGeom prst="ellipse">
            <a:avLst/>
          </a:prstGeom>
          <a:solidFill>
            <a:srgbClr val="CC32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1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128</TotalTime>
  <Words>241</Words>
  <Application>Microsoft Macintosh PowerPoint</Application>
  <PresentationFormat>自定义</PresentationFormat>
  <Paragraphs>133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奔皓 黄</dc:creator>
  <cp:lastModifiedBy>奔皓 黄</cp:lastModifiedBy>
  <cp:revision>33</cp:revision>
  <dcterms:created xsi:type="dcterms:W3CDTF">2023-11-01T15:35:55Z</dcterms:created>
  <dcterms:modified xsi:type="dcterms:W3CDTF">2023-11-06T11:33:12Z</dcterms:modified>
</cp:coreProperties>
</file>