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sldIdLst>
    <p:sldId id="257" r:id="rId2"/>
    <p:sldId id="284" r:id="rId3"/>
    <p:sldId id="260" r:id="rId4"/>
    <p:sldId id="324" r:id="rId5"/>
    <p:sldId id="320" r:id="rId6"/>
    <p:sldId id="325" r:id="rId7"/>
    <p:sldId id="321" r:id="rId8"/>
    <p:sldId id="326" r:id="rId9"/>
    <p:sldId id="327" r:id="rId10"/>
    <p:sldId id="318" r:id="rId11"/>
    <p:sldId id="280" r:id="rId12"/>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4" autoAdjust="0"/>
    <p:restoredTop sz="80408" autoAdjust="0"/>
  </p:normalViewPr>
  <p:slideViewPr>
    <p:cSldViewPr snapToGrid="0" showGuides="1">
      <p:cViewPr varScale="1">
        <p:scale>
          <a:sx n="102" d="100"/>
          <a:sy n="102" d="100"/>
        </p:scale>
        <p:origin x="1496"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A9E8B-8668-4EE9-81CF-39121E276770}" type="datetimeFigureOut">
              <a:rPr lang="zh-CN" altLang="en-US" smtClean="0"/>
              <a:t>2024/4/1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1</a:t>
            </a:fld>
            <a:endParaRPr lang="zh-CN" altLang="en-US"/>
          </a:p>
        </p:txBody>
      </p:sp>
    </p:spTree>
    <p:extLst>
      <p:ext uri="{BB962C8B-B14F-4D97-AF65-F5344CB8AC3E}">
        <p14:creationId xmlns:p14="http://schemas.microsoft.com/office/powerpoint/2010/main" val="44352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zh-CN" altLang="en-US" b="1" i="0" dirty="0">
                <a:solidFill>
                  <a:srgbClr val="191B1F"/>
                </a:solidFill>
                <a:effectLst/>
                <a:highlight>
                  <a:srgbClr val="FFFFFF"/>
                </a:highlight>
                <a:latin typeface="-apple-system"/>
              </a:rPr>
              <a:t>多个数据模型的整合</a:t>
            </a:r>
          </a:p>
          <a:p>
            <a:pPr algn="l"/>
            <a:r>
              <a:rPr lang="zh-CN" altLang="en-US" b="0" i="0" dirty="0">
                <a:solidFill>
                  <a:srgbClr val="191B1F"/>
                </a:solidFill>
                <a:effectLst/>
                <a:highlight>
                  <a:srgbClr val="FFFFFF"/>
                </a:highlight>
                <a:latin typeface="-apple-system"/>
              </a:rPr>
              <a:t>在数据库中，一个数据模型描述的是一种管理数据的方式，简单地说就是存储和查询数据的方式。一般地，管理不同类型的数据（如关系型数据和图数据）采用的是不同的数据模型。将多个数据模型整合到一个数据库中，它便能管理多种类型的数据，减少了用户的使用成本和运维成本，这种数据库被称为多模数据库 </a:t>
            </a:r>
            <a:r>
              <a:rPr lang="en-US" altLang="zh-CN" b="0" i="0" dirty="0">
                <a:solidFill>
                  <a:srgbClr val="191B1F"/>
                </a:solidFill>
                <a:effectLst/>
                <a:highlight>
                  <a:srgbClr val="FFFFFF"/>
                </a:highlight>
                <a:latin typeface="-apple-system"/>
              </a:rPr>
              <a:t>(</a:t>
            </a:r>
            <a:r>
              <a:rPr lang="zh-CN" altLang="en-US" b="0" i="0" dirty="0">
                <a:solidFill>
                  <a:srgbClr val="191B1F"/>
                </a:solidFill>
                <a:effectLst/>
                <a:highlight>
                  <a:srgbClr val="FFFFFF"/>
                </a:highlight>
                <a:latin typeface="-apple-system"/>
              </a:rPr>
              <a:t>图</a:t>
            </a:r>
            <a:r>
              <a:rPr lang="en-US" altLang="zh-CN" b="0" i="0" dirty="0">
                <a:solidFill>
                  <a:srgbClr val="191B1F"/>
                </a:solidFill>
                <a:effectLst/>
                <a:highlight>
                  <a:srgbClr val="FFFFFF"/>
                </a:highlight>
                <a:latin typeface="-apple-system"/>
              </a:rPr>
              <a:t>2)</a:t>
            </a:r>
            <a:r>
              <a:rPr lang="zh-CN" altLang="en-US" b="0" i="0" dirty="0">
                <a:solidFill>
                  <a:srgbClr val="191B1F"/>
                </a:solidFill>
                <a:effectLst/>
                <a:highlight>
                  <a:srgbClr val="FFFFFF"/>
                </a:highlight>
                <a:latin typeface="-apple-system"/>
              </a:rPr>
              <a:t>。</a:t>
            </a:r>
          </a:p>
          <a:p>
            <a:endParaRPr lang="en-CN" dirty="0"/>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3</a:t>
            </a:fld>
            <a:endParaRPr lang="zh-CN" altLang="en-US"/>
          </a:p>
        </p:txBody>
      </p:sp>
    </p:spTree>
    <p:extLst>
      <p:ext uri="{BB962C8B-B14F-4D97-AF65-F5344CB8AC3E}">
        <p14:creationId xmlns:p14="http://schemas.microsoft.com/office/powerpoint/2010/main" val="92001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4</a:t>
            </a:fld>
            <a:endParaRPr lang="zh-CN" altLang="en-US"/>
          </a:p>
        </p:txBody>
      </p:sp>
    </p:spTree>
    <p:extLst>
      <p:ext uri="{BB962C8B-B14F-4D97-AF65-F5344CB8AC3E}">
        <p14:creationId xmlns:p14="http://schemas.microsoft.com/office/powerpoint/2010/main" val="3642800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11</a:t>
            </a:fld>
            <a:endParaRPr lang="zh-CN" altLang="en-US"/>
          </a:p>
        </p:txBody>
      </p:sp>
    </p:spTree>
    <p:extLst>
      <p:ext uri="{BB962C8B-B14F-4D97-AF65-F5344CB8AC3E}">
        <p14:creationId xmlns:p14="http://schemas.microsoft.com/office/powerpoint/2010/main" val="24970362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4E840113-274A-658B-CC88-58D001DD5F24}"/>
              </a:ext>
            </a:extLst>
          </p:cNvPr>
          <p:cNvGrpSpPr/>
          <p:nvPr userDrawn="1"/>
        </p:nvGrpSpPr>
        <p:grpSpPr>
          <a:xfrm>
            <a:off x="0" y="0"/>
            <a:ext cx="12192000" cy="6858000"/>
            <a:chOff x="0" y="0"/>
            <a:chExt cx="12192000" cy="6858000"/>
          </a:xfrm>
        </p:grpSpPr>
        <p:pic>
          <p:nvPicPr>
            <p:cNvPr id="16" name="图片 15">
              <a:extLst>
                <a:ext uri="{FF2B5EF4-FFF2-40B4-BE49-F238E27FC236}">
                  <a16:creationId xmlns:a16="http://schemas.microsoft.com/office/drawing/2014/main" id="{65CA4F57-7937-C1BE-6D8D-BFE3856D3EE7}"/>
                </a:ext>
              </a:extLst>
            </p:cNvPr>
            <p:cNvPicPr>
              <a:picLocks noChangeAspect="1"/>
            </p:cNvPicPr>
            <p:nvPr userDrawn="1"/>
          </p:nvPicPr>
          <p:blipFill>
            <a:blip r:embed="rId2" cstate="screen">
              <a:extLst>
                <a:ext uri="{28A0092B-C50C-407E-A947-70E740481C1C}">
                  <a14:useLocalDpi xmlns:a14="http://schemas.microsoft.com/office/drawing/2010/main"/>
                </a:ext>
              </a:extLst>
            </a:blip>
            <a:srcRect t="646" r="1654" b="64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8" name="矩形 17">
              <a:extLst>
                <a:ext uri="{FF2B5EF4-FFF2-40B4-BE49-F238E27FC236}">
                  <a16:creationId xmlns:a16="http://schemas.microsoft.com/office/drawing/2014/main" id="{4DB4165E-AF88-5619-1D4D-634282B99B63}"/>
                </a:ext>
              </a:extLst>
            </p:cNvPr>
            <p:cNvSpPr>
              <a:spLocks/>
            </p:cNvSpPr>
            <p:nvPr userDrawn="1"/>
          </p:nvSpPr>
          <p:spPr>
            <a:xfrm>
              <a:off x="0" y="0"/>
              <a:ext cx="12192000" cy="6858000"/>
            </a:xfrm>
            <a:prstGeom prst="rect">
              <a:avLst/>
            </a:prstGeom>
            <a:gradFill flip="none" rotWithShape="1">
              <a:gsLst>
                <a:gs pos="0">
                  <a:schemeClr val="accent2">
                    <a:alpha val="80000"/>
                  </a:schemeClr>
                </a:gs>
                <a:gs pos="70000">
                  <a:schemeClr val="accent2">
                    <a:alpha val="0"/>
                  </a:schemeClr>
                </a:gs>
              </a:gsLst>
              <a:lin ang="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1" name="图片 30" descr="卡通人物&#10;&#10;中度可信度描述已自动生成">
              <a:extLst>
                <a:ext uri="{FF2B5EF4-FFF2-40B4-BE49-F238E27FC236}">
                  <a16:creationId xmlns:a16="http://schemas.microsoft.com/office/drawing/2014/main" id="{02B97C89-9FFF-7A22-F733-54125E93424C}"/>
                </a:ext>
              </a:extLst>
            </p:cNvPr>
            <p:cNvPicPr>
              <a:picLocks noChangeAspect="1"/>
            </p:cNvPicPr>
            <p:nvPr userDrawn="1"/>
          </p:nvPicPr>
          <p:blipFill>
            <a:blip r:embed="rId3">
              <a:extLst>
                <a:ext uri="{28A0092B-C50C-407E-A947-70E740481C1C}">
                  <a14:useLocalDpi xmlns:a14="http://schemas.microsoft.com/office/drawing/2010/main"/>
                </a:ext>
              </a:extLst>
            </a:blip>
            <a:srcRect t="41527" r="54078"/>
            <a:stretch>
              <a:fillRect/>
            </a:stretch>
          </p:blipFill>
          <p:spPr>
            <a:xfrm rot="5400000">
              <a:off x="9830817" y="4496817"/>
              <a:ext cx="2070659" cy="2651707"/>
            </a:xfrm>
            <a:custGeom>
              <a:avLst/>
              <a:gdLst>
                <a:gd name="connsiteX0" fmla="*/ 0 w 2070659"/>
                <a:gd name="connsiteY0" fmla="*/ 0 h 2651707"/>
                <a:gd name="connsiteX1" fmla="*/ 2070659 w 2070659"/>
                <a:gd name="connsiteY1" fmla="*/ 0 h 2651707"/>
                <a:gd name="connsiteX2" fmla="*/ 2070659 w 2070659"/>
                <a:gd name="connsiteY2" fmla="*/ 2651707 h 2651707"/>
                <a:gd name="connsiteX3" fmla="*/ 0 w 2070659"/>
                <a:gd name="connsiteY3" fmla="*/ 2651707 h 2651707"/>
              </a:gdLst>
              <a:ahLst/>
              <a:cxnLst>
                <a:cxn ang="0">
                  <a:pos x="connsiteX0" y="connsiteY0"/>
                </a:cxn>
                <a:cxn ang="0">
                  <a:pos x="connsiteX1" y="connsiteY1"/>
                </a:cxn>
                <a:cxn ang="0">
                  <a:pos x="connsiteX2" y="connsiteY2"/>
                </a:cxn>
                <a:cxn ang="0">
                  <a:pos x="connsiteX3" y="connsiteY3"/>
                </a:cxn>
              </a:cxnLst>
              <a:rect l="l" t="t" r="r" b="b"/>
              <a:pathLst>
                <a:path w="2070659" h="2651707">
                  <a:moveTo>
                    <a:pt x="0" y="0"/>
                  </a:moveTo>
                  <a:lnTo>
                    <a:pt x="2070659" y="0"/>
                  </a:lnTo>
                  <a:lnTo>
                    <a:pt x="2070659" y="2651707"/>
                  </a:lnTo>
                  <a:lnTo>
                    <a:pt x="0" y="2651707"/>
                  </a:lnTo>
                  <a:close/>
                </a:path>
              </a:pathLst>
            </a:custGeom>
          </p:spPr>
        </p:pic>
        <p:pic>
          <p:nvPicPr>
            <p:cNvPr id="33" name="图片 32" descr="图片包含 游戏机&#10;&#10;描述已自动生成">
              <a:extLst>
                <a:ext uri="{FF2B5EF4-FFF2-40B4-BE49-F238E27FC236}">
                  <a16:creationId xmlns:a16="http://schemas.microsoft.com/office/drawing/2014/main" id="{84B0E17B-0F7C-2DEF-061D-FF777C35B52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96482" y="851790"/>
              <a:ext cx="943637" cy="954948"/>
            </a:xfrm>
            <a:prstGeom prst="rect">
              <a:avLst/>
            </a:prstGeom>
            <a:effectLst>
              <a:outerShdw blurRad="254000" dist="381000" dir="8400000" algn="tr" rotWithShape="0">
                <a:schemeClr val="accent2">
                  <a:lumMod val="75000"/>
                  <a:alpha val="30000"/>
                </a:schemeClr>
              </a:outerShdw>
            </a:effectLst>
          </p:spPr>
        </p:pic>
      </p:grpSp>
      <p:sp>
        <p:nvSpPr>
          <p:cNvPr id="5" name="标题 4"/>
          <p:cNvSpPr>
            <a:spLocks noGrp="1"/>
          </p:cNvSpPr>
          <p:nvPr userDrawn="1">
            <p:ph type="ctrTitle" hasCustomPrompt="1"/>
          </p:nvPr>
        </p:nvSpPr>
        <p:spPr>
          <a:xfrm>
            <a:off x="660400" y="2179864"/>
            <a:ext cx="4962477" cy="2026955"/>
          </a:xfrm>
          <a:prstGeom prst="rect">
            <a:avLst/>
          </a:prstGeom>
        </p:spPr>
        <p:txBody>
          <a:bodyPr wrap="square" anchor="b">
            <a:noAutofit/>
          </a:bodyPr>
          <a:lstStyle>
            <a:lvl1pPr>
              <a:lnSpc>
                <a:spcPct val="100000"/>
              </a:lnSpc>
              <a:defRPr sz="5400">
                <a:ln w="19050">
                  <a:noFill/>
                </a:ln>
                <a:solidFill>
                  <a:schemeClr val="tx1"/>
                </a:solidFill>
              </a:defRPr>
            </a:lvl1pPr>
          </a:lstStyle>
          <a:p>
            <a:pPr lvl="0"/>
            <a:r>
              <a:rPr lang="en-US" dirty="0"/>
              <a:t>Click to add title</a:t>
            </a:r>
          </a:p>
        </p:txBody>
      </p:sp>
      <p:sp>
        <p:nvSpPr>
          <p:cNvPr id="9" name="副标题 8"/>
          <p:cNvSpPr>
            <a:spLocks noGrp="1"/>
          </p:cNvSpPr>
          <p:nvPr userDrawn="1">
            <p:ph type="subTitle" sz="quarter" idx="1" hasCustomPrompt="1"/>
          </p:nvPr>
        </p:nvSpPr>
        <p:spPr>
          <a:xfrm>
            <a:off x="1364776" y="4404216"/>
            <a:ext cx="4258101" cy="493827"/>
          </a:xfrm>
          <a:prstGeom prst="roundRect">
            <a:avLst>
              <a:gd name="adj" fmla="val 0"/>
            </a:avLst>
          </a:prstGeom>
          <a:noFill/>
          <a:ln>
            <a:noFill/>
          </a:ln>
        </p:spPr>
        <p:txBody>
          <a:bodyPr vert="horz" wrap="square" lIns="91440" tIns="45720" rIns="91440" bIns="45720" rtlCol="0" anchor="ctr" anchorCtr="0">
            <a:normAutofit/>
          </a:bodyPr>
          <a:lstStyle>
            <a:lvl1pPr marL="0" indent="0" algn="l">
              <a:lnSpc>
                <a:spcPct val="100000"/>
              </a:lnSpc>
              <a:buNone/>
              <a:defRPr lang="en-US" sz="2000" dirty="0">
                <a:solidFill>
                  <a:schemeClr val="tx1"/>
                </a:solidFill>
                <a:latin typeface="+mj-lt"/>
              </a:defRPr>
            </a:lvl1pPr>
          </a:lstStyle>
          <a:p>
            <a:pPr lvl="0"/>
            <a:r>
              <a:rPr lang="en-US" dirty="0"/>
              <a:t>Click to add subtitle</a:t>
            </a:r>
          </a:p>
        </p:txBody>
      </p:sp>
      <p:sp>
        <p:nvSpPr>
          <p:cNvPr id="4" name="文本占位符 3"/>
          <p:cNvSpPr>
            <a:spLocks noGrp="1"/>
          </p:cNvSpPr>
          <p:nvPr userDrawn="1">
            <p:ph type="body" sz="quarter" idx="13" hasCustomPrompt="1"/>
          </p:nvPr>
        </p:nvSpPr>
        <p:spPr>
          <a:xfrm>
            <a:off x="660399" y="5958701"/>
            <a:ext cx="2160000" cy="276999"/>
          </a:xfrm>
          <a:prstGeom prst="rect">
            <a:avLst/>
          </a:prstGeom>
        </p:spPr>
        <p:txBody>
          <a:bodyPr wrap="square" lIns="90000">
            <a:normAutofit/>
          </a:bodyPr>
          <a:lstStyle>
            <a:lvl1pPr marL="0" indent="0" algn="l">
              <a:lnSpc>
                <a:spcPct val="100000"/>
              </a:lnSpc>
              <a:buNone/>
              <a:defRPr sz="1200">
                <a:solidFill>
                  <a:schemeClr val="accent1"/>
                </a:solidFill>
              </a:defRPr>
            </a:lvl1pPr>
          </a:lstStyle>
          <a:p>
            <a:pPr lvl="0"/>
            <a:r>
              <a:rPr lang="en-US" dirty="0"/>
              <a:t>Presenter name</a:t>
            </a:r>
          </a:p>
        </p:txBody>
      </p:sp>
      <p:sp>
        <p:nvSpPr>
          <p:cNvPr id="7" name="文本占位符 6"/>
          <p:cNvSpPr>
            <a:spLocks noGrp="1"/>
          </p:cNvSpPr>
          <p:nvPr userDrawn="1">
            <p:ph type="body" sz="quarter" idx="14" hasCustomPrompt="1"/>
          </p:nvPr>
        </p:nvSpPr>
        <p:spPr>
          <a:xfrm>
            <a:off x="3335360" y="5958701"/>
            <a:ext cx="2160000" cy="276999"/>
          </a:xfrm>
          <a:prstGeom prst="rect">
            <a:avLst/>
          </a:prstGeom>
        </p:spPr>
        <p:txBody>
          <a:bodyPr wrap="none">
            <a:normAutofit/>
          </a:bodyPr>
          <a:lstStyle>
            <a:lvl1pPr marL="0" indent="0" algn="l">
              <a:lnSpc>
                <a:spcPct val="100000"/>
              </a:lnSpc>
              <a:buNone/>
              <a:defRPr sz="1200">
                <a:solidFill>
                  <a:schemeClr val="accent1"/>
                </a:solidFill>
              </a:defRPr>
            </a:lvl1pPr>
          </a:lstStyle>
          <a:p>
            <a:pPr lvl="0"/>
            <a:r>
              <a:rPr lang="en-US" dirty="0"/>
              <a:t>www.islide.cc</a:t>
            </a:r>
          </a:p>
        </p:txBody>
      </p:sp>
      <p:sp>
        <p:nvSpPr>
          <p:cNvPr id="21" name="椭圆 20">
            <a:extLst>
              <a:ext uri="{FF2B5EF4-FFF2-40B4-BE49-F238E27FC236}">
                <a16:creationId xmlns:a16="http://schemas.microsoft.com/office/drawing/2014/main" id="{D7783D76-BAFE-FF2F-1ACA-6AC14E329842}"/>
              </a:ext>
            </a:extLst>
          </p:cNvPr>
          <p:cNvSpPr>
            <a:spLocks noChangeAspect="1"/>
          </p:cNvSpPr>
          <p:nvPr userDrawn="1"/>
        </p:nvSpPr>
        <p:spPr>
          <a:xfrm>
            <a:off x="756653" y="4399129"/>
            <a:ext cx="504000" cy="504000"/>
          </a:xfrm>
          <a:prstGeom prst="ellipse">
            <a:avLst/>
          </a:prstGeom>
          <a:solidFill>
            <a:schemeClr val="tx1"/>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07E96A79-77B1-3221-BA3B-72E75C25220E}"/>
              </a:ext>
            </a:extLst>
          </p:cNvPr>
          <p:cNvSpPr>
            <a:spLocks/>
          </p:cNvSpPr>
          <p:nvPr userDrawn="1"/>
        </p:nvSpPr>
        <p:spPr>
          <a:xfrm rot="5400000">
            <a:off x="950301" y="4597129"/>
            <a:ext cx="144000" cy="108000"/>
          </a:xfrm>
          <a:prstGeom prst="triangle">
            <a:avLst/>
          </a:prstGeom>
          <a:solidFill>
            <a:schemeClr val="accent2"/>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50530829"/>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6" name="矩形 5"/>
          <p:cNvSpPr>
            <a:spLocks/>
          </p:cNvSpPr>
          <p:nvPr/>
        </p:nvSpPr>
        <p:spPr>
          <a:xfrm>
            <a:off x="0" y="0"/>
            <a:ext cx="12192000" cy="6858000"/>
          </a:xfrm>
          <a:prstGeom prst="rect">
            <a:avLst/>
          </a:prstGeom>
          <a:gradFill flip="none" rotWithShape="1">
            <a:gsLst>
              <a:gs pos="0">
                <a:schemeClr val="bg1"/>
              </a:gs>
              <a:gs pos="80000">
                <a:schemeClr val="accent1">
                  <a:lumMod val="20000"/>
                  <a:lumOff val="80000"/>
                </a:schemeClr>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标题 6"/>
          <p:cNvSpPr>
            <a:spLocks noGrp="1"/>
          </p:cNvSpPr>
          <p:nvPr>
            <p:ph type="title" hasCustomPrompt="1"/>
          </p:nvPr>
        </p:nvSpPr>
        <p:spPr>
          <a:xfrm>
            <a:off x="660400" y="0"/>
            <a:ext cx="10858500" cy="1028700"/>
          </a:xfrm>
          <a:prstGeom prst="rect">
            <a:avLst/>
          </a:prstGeom>
        </p:spPr>
        <p:txBody>
          <a:bodyPr anchor="b" anchorCtr="0">
            <a:normAutofit/>
          </a:bodyPr>
          <a:lstStyle>
            <a:lvl1pPr>
              <a:lnSpc>
                <a:spcPct val="100000"/>
              </a:lnSpc>
              <a:defRPr>
                <a:solidFill>
                  <a:schemeClr val="accent1"/>
                </a:solidFill>
              </a:defRPr>
            </a:lvl1pPr>
          </a:lstStyle>
          <a:p>
            <a:pPr lvl="0"/>
            <a:r>
              <a:rPr lang="en-US" dirty="0"/>
              <a:t>Click to add title</a:t>
            </a:r>
          </a:p>
        </p:txBody>
      </p:sp>
      <p:sp>
        <p:nvSpPr>
          <p:cNvPr id="8" name="内容占位符 7"/>
          <p:cNvSpPr>
            <a:spLocks noGrp="1"/>
          </p:cNvSpPr>
          <p:nvPr>
            <p:ph idx="1"/>
          </p:nvPr>
        </p:nvSpPr>
        <p:spPr>
          <a:xfrm>
            <a:off x="660400" y="1092200"/>
            <a:ext cx="10858500" cy="5041900"/>
          </a:xfrm>
          <a:prstGeom prst="rect">
            <a:avLst/>
          </a:prstGeom>
        </p:spPr>
        <p:txBody>
          <a:bodyPr vert="horz" lIns="91440" tIns="45720" rIns="91440" bIns="45720" rtlCol="0">
            <a:normAutofit/>
          </a:bodyPr>
          <a:lstStyle>
            <a:lvl1pPr marL="285750" indent="-285750">
              <a:buFont typeface="Arial" panose="020B0604020202020204" pitchFamily="34" charset="0"/>
              <a:buChar char="•"/>
              <a:defRPr/>
            </a:lvl1pPr>
            <a:lvl2pPr marL="742950" indent="-28575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日期占位符 1"/>
          <p:cNvSpPr>
            <a:spLocks noGrp="1"/>
          </p:cNvSpPr>
          <p:nvPr>
            <p:ph type="dt" sz="half" idx="10"/>
          </p:nvPr>
        </p:nvSpPr>
        <p:spPr/>
        <p:txBody>
          <a:bodyPr/>
          <a:lstStyle/>
          <a:p>
            <a:fld id="{0D3978B1-822A-48DD-9412-1B7D6807ED91}" type="datetime1">
              <a:rPr lang="zh-CN" altLang="en-US" smtClean="0"/>
              <a:t>2024/4/1</a:t>
            </a:fld>
            <a:endParaRPr lang="zh-CN" altLang="en-US"/>
          </a:p>
        </p:txBody>
      </p:sp>
      <p:sp>
        <p:nvSpPr>
          <p:cNvPr id="3" name="页脚占位符 2"/>
          <p:cNvSpPr>
            <a:spLocks noGrp="1"/>
          </p:cNvSpPr>
          <p:nvPr>
            <p:ph type="ftr" sz="quarter" idx="11"/>
          </p:nvPr>
        </p:nvSpPr>
        <p:spPr/>
        <p:txBody>
          <a:bodyPr/>
          <a:lstStyle/>
          <a:p>
            <a:r>
              <a:rPr lang="af-ZA" altLang="zh-CN"/>
              <a:t>iSlide</a:t>
            </a:r>
            <a:endParaRPr lang="zh-CN" altLang="en-US"/>
          </a:p>
        </p:txBody>
      </p:sp>
      <p:sp>
        <p:nvSpPr>
          <p:cNvPr id="4" name="灯片编号占位符 3"/>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8787239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bg>
      <p:bgRef idx="1001">
        <a:schemeClr val="bg1"/>
      </p:bgRef>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81CCCF9-EE4B-92D9-D6D7-30F28779D9F6}"/>
              </a:ext>
            </a:extLst>
          </p:cNvPr>
          <p:cNvPicPr>
            <a:picLocks noChangeAspect="1"/>
          </p:cNvPicPr>
          <p:nvPr userDrawn="1"/>
        </p:nvPicPr>
        <p:blipFill>
          <a:blip r:embed="rId2" cstate="screen">
            <a:extLst>
              <a:ext uri="{28A0092B-C50C-407E-A947-70E740481C1C}">
                <a14:useLocalDpi xmlns:a14="http://schemas.microsoft.com/office/drawing/2010/main"/>
              </a:ext>
            </a:extLst>
          </a:blip>
          <a:srcRect t="646" r="1654" b="64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8" name="矩形: 圆角 7"/>
          <p:cNvSpPr/>
          <p:nvPr/>
        </p:nvSpPr>
        <p:spPr>
          <a:xfrm>
            <a:off x="392877" y="491163"/>
            <a:ext cx="11406244" cy="5875674"/>
          </a:xfrm>
          <a:prstGeom prst="roundRect">
            <a:avLst>
              <a:gd name="adj" fmla="val 188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标题 5"/>
          <p:cNvSpPr>
            <a:spLocks noGrp="1"/>
          </p:cNvSpPr>
          <p:nvPr>
            <p:ph type="title" hasCustomPrompt="1"/>
          </p:nvPr>
        </p:nvSpPr>
        <p:spPr>
          <a:xfrm>
            <a:off x="660399" y="1500188"/>
            <a:ext cx="2836800" cy="914400"/>
          </a:xfrm>
          <a:prstGeom prst="rect">
            <a:avLst/>
          </a:prstGeom>
        </p:spPr>
        <p:txBody>
          <a:bodyPr wrap="square" anchor="t">
            <a:normAutofit/>
          </a:bodyPr>
          <a:lstStyle>
            <a:lvl1pPr algn="r">
              <a:lnSpc>
                <a:spcPct val="100000"/>
              </a:lnSpc>
              <a:defRPr sz="2800">
                <a:solidFill>
                  <a:schemeClr val="accent1"/>
                </a:solidFill>
              </a:defRPr>
            </a:lvl1pPr>
          </a:lstStyle>
          <a:p>
            <a:pPr lvl="0"/>
            <a:r>
              <a:rPr lang="en-US"/>
              <a:t>Agenda</a:t>
            </a:r>
          </a:p>
        </p:txBody>
      </p:sp>
      <p:sp>
        <p:nvSpPr>
          <p:cNvPr id="11" name="内容占位符 10"/>
          <p:cNvSpPr>
            <a:spLocks noGrp="1"/>
          </p:cNvSpPr>
          <p:nvPr>
            <p:ph sz="quarter" idx="1" hasCustomPrompt="1"/>
          </p:nvPr>
        </p:nvSpPr>
        <p:spPr>
          <a:xfrm>
            <a:off x="3746500" y="1500187"/>
            <a:ext cx="7772400" cy="4633200"/>
          </a:xfrm>
          <a:prstGeom prst="rect">
            <a:avLst/>
          </a:prstGeom>
        </p:spPr>
        <p:txBody>
          <a:bodyPr wrap="square">
            <a:normAutofit/>
          </a:bodyPr>
          <a:lstStyle>
            <a:lvl1pPr marL="457200" indent="-457200">
              <a:lnSpc>
                <a:spcPct val="130000"/>
              </a:lnSpc>
              <a:buFont typeface="+mj-lt"/>
              <a:buAutoNum type="arabicPeriod"/>
              <a:defRPr sz="2400" b="0">
                <a:solidFill>
                  <a:schemeClr val="tx1"/>
                </a:solidFill>
                <a:latin typeface="+mn-lt"/>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 name="日期占位符 2"/>
          <p:cNvSpPr>
            <a:spLocks noGrp="1"/>
          </p:cNvSpPr>
          <p:nvPr>
            <p:ph type="dt" sz="half" idx="10"/>
          </p:nvPr>
        </p:nvSpPr>
        <p:spPr/>
        <p:txBody>
          <a:bodyPr/>
          <a:lstStyle/>
          <a:p>
            <a:fld id="{2A27A813-B2FD-42E1-9222-83B574E99074}" type="datetime1">
              <a:rPr lang="zh-CN" altLang="en-US" smtClean="0"/>
              <a:t>2024/4/1</a:t>
            </a:fld>
            <a:endParaRPr lang="en-US" altLang="zh-CN"/>
          </a:p>
        </p:txBody>
      </p:sp>
      <p:sp>
        <p:nvSpPr>
          <p:cNvPr id="4" name="页脚占位符 3"/>
          <p:cNvSpPr>
            <a:spLocks noGrp="1"/>
          </p:cNvSpPr>
          <p:nvPr>
            <p:ph type="ftr" sz="quarter" idx="11"/>
          </p:nvPr>
        </p:nvSpPr>
        <p:spPr/>
        <p:txBody>
          <a:bodyPr/>
          <a:lstStyle/>
          <a:p>
            <a:r>
              <a:rPr lang="af-ZA" altLang="zh-CN" dirty="0"/>
              <a:t>iSlide</a:t>
            </a:r>
            <a:endParaRPr lang="zh-CN" altLang="en-US" dirty="0"/>
          </a:p>
        </p:txBody>
      </p:sp>
      <p:sp>
        <p:nvSpPr>
          <p:cNvPr id="5" name="灯片编号占位符 4"/>
          <p:cNvSpPr>
            <a:spLocks noGrp="1"/>
          </p:cNvSpPr>
          <p:nvPr>
            <p:ph type="sldNum" sz="quarter" idx="12"/>
          </p:nvPr>
        </p:nvSpPr>
        <p:spPr/>
        <p:txBody>
          <a:bodyPr/>
          <a:lstStyle/>
          <a:p>
            <a:fld id="{7F65B630-C7FF-41C0-9923-C5E5E29EED81}" type="slidenum">
              <a:rPr lang="en-US" altLang="zh-CN" smtClean="0"/>
              <a:pPr/>
              <a:t>‹#›</a:t>
            </a:fld>
            <a:endParaRPr lang="en-US" altLang="zh-CN"/>
          </a:p>
        </p:txBody>
      </p:sp>
      <p:grpSp>
        <p:nvGrpSpPr>
          <p:cNvPr id="13" name="组合 12"/>
          <p:cNvGrpSpPr/>
          <p:nvPr/>
        </p:nvGrpSpPr>
        <p:grpSpPr>
          <a:xfrm>
            <a:off x="2626456" y="1500188"/>
            <a:ext cx="994563" cy="4634686"/>
            <a:chOff x="2626456" y="1500188"/>
            <a:chExt cx="994563" cy="4634686"/>
          </a:xfrm>
        </p:grpSpPr>
        <p:cxnSp>
          <p:nvCxnSpPr>
            <p:cNvPr id="14" name="直接连接符 13"/>
            <p:cNvCxnSpPr>
              <a:cxnSpLocks/>
            </p:cNvCxnSpPr>
            <p:nvPr/>
          </p:nvCxnSpPr>
          <p:spPr>
            <a:xfrm>
              <a:off x="3621019" y="1500188"/>
              <a:ext cx="0" cy="4633913"/>
            </a:xfrm>
            <a:prstGeom prst="line">
              <a:avLst/>
            </a:prstGeom>
            <a:solidFill>
              <a:srgbClr val="FFCC00"/>
            </a:solidFill>
            <a:ln w="3175" cap="flat" cmpd="sng" algn="ctr">
              <a:solidFill>
                <a:schemeClr val="tx1">
                  <a:alpha val="50000"/>
                </a:schemeClr>
              </a:solidFill>
              <a:prstDash val="solid"/>
              <a:round/>
              <a:headEnd type="none" w="med" len="med"/>
              <a:tailEnd type="none" w="med" len="med"/>
            </a:ln>
            <a:effectLst/>
          </p:spPr>
        </p:cxnSp>
        <p:sp>
          <p:nvSpPr>
            <p:cNvPr id="15" name="任意多边形: 形状 14"/>
            <p:cNvSpPr>
              <a:spLocks noChangeAspect="1"/>
            </p:cNvSpPr>
            <p:nvPr/>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tx1">
                <a:alpha val="15000"/>
              </a:schemeClr>
            </a:solidFill>
            <a:ln>
              <a:noFill/>
            </a:ln>
          </p:spPr>
          <p:txBody>
            <a:bodyPr/>
            <a:lstStyle/>
            <a:p>
              <a:endParaRPr lang="zh-CN" altLang="en-US">
                <a:cs typeface="+mn-ea"/>
                <a:sym typeface="+mn-lt"/>
              </a:endParaRPr>
            </a:p>
          </p:txBody>
        </p:sp>
      </p:grpSp>
    </p:spTree>
    <p:extLst>
      <p:ext uri="{BB962C8B-B14F-4D97-AF65-F5344CB8AC3E}">
        <p14:creationId xmlns:p14="http://schemas.microsoft.com/office/powerpoint/2010/main" val="242083362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D5B4EF88-7556-55DD-C0EC-D7779D0F32EE}"/>
              </a:ext>
            </a:extLst>
          </p:cNvPr>
          <p:cNvGrpSpPr/>
          <p:nvPr userDrawn="1"/>
        </p:nvGrpSpPr>
        <p:grpSpPr>
          <a:xfrm>
            <a:off x="0" y="0"/>
            <a:ext cx="12192000" cy="6858000"/>
            <a:chOff x="0" y="0"/>
            <a:chExt cx="12192000" cy="6858000"/>
          </a:xfrm>
        </p:grpSpPr>
        <p:pic>
          <p:nvPicPr>
            <p:cNvPr id="22" name="图片 21">
              <a:extLst>
                <a:ext uri="{FF2B5EF4-FFF2-40B4-BE49-F238E27FC236}">
                  <a16:creationId xmlns:a16="http://schemas.microsoft.com/office/drawing/2014/main" id="{A22FB805-4E50-B105-A1A7-CD78430385E2}"/>
                </a:ext>
              </a:extLst>
            </p:cNvPr>
            <p:cNvPicPr>
              <a:picLocks noChangeAspect="1"/>
            </p:cNvPicPr>
            <p:nvPr userDrawn="1"/>
          </p:nvPicPr>
          <p:blipFill>
            <a:blip r:embed="rId2" cstate="screen">
              <a:extLst>
                <a:ext uri="{28A0092B-C50C-407E-A947-70E740481C1C}">
                  <a14:useLocalDpi xmlns:a14="http://schemas.microsoft.com/office/drawing/2010/main"/>
                </a:ext>
              </a:extLst>
            </a:blip>
            <a:srcRect t="646" r="1654" b="64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3" name="矩形 22">
              <a:extLst>
                <a:ext uri="{FF2B5EF4-FFF2-40B4-BE49-F238E27FC236}">
                  <a16:creationId xmlns:a16="http://schemas.microsoft.com/office/drawing/2014/main" id="{6A88A3C9-C66B-D6CA-24CB-9F731D6D97F9}"/>
                </a:ext>
              </a:extLst>
            </p:cNvPr>
            <p:cNvSpPr>
              <a:spLocks/>
            </p:cNvSpPr>
            <p:nvPr userDrawn="1"/>
          </p:nvSpPr>
          <p:spPr>
            <a:xfrm>
              <a:off x="0" y="0"/>
              <a:ext cx="12192000" cy="6858000"/>
            </a:xfrm>
            <a:prstGeom prst="rect">
              <a:avLst/>
            </a:prstGeom>
            <a:gradFill flip="none" rotWithShape="1">
              <a:gsLst>
                <a:gs pos="0">
                  <a:schemeClr val="accent2">
                    <a:alpha val="80000"/>
                  </a:schemeClr>
                </a:gs>
                <a:gs pos="70000">
                  <a:schemeClr val="accent2">
                    <a:alpha val="0"/>
                  </a:schemeClr>
                </a:gs>
              </a:gsLst>
              <a:lin ang="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图片 23" descr="卡通人物&#10;&#10;中度可信度描述已自动生成">
              <a:extLst>
                <a:ext uri="{FF2B5EF4-FFF2-40B4-BE49-F238E27FC236}">
                  <a16:creationId xmlns:a16="http://schemas.microsoft.com/office/drawing/2014/main" id="{F0CB4C22-A471-0A1C-11AB-AED0C8E630E1}"/>
                </a:ext>
              </a:extLst>
            </p:cNvPr>
            <p:cNvPicPr>
              <a:picLocks noChangeAspect="1"/>
            </p:cNvPicPr>
            <p:nvPr userDrawn="1"/>
          </p:nvPicPr>
          <p:blipFill>
            <a:blip r:embed="rId3">
              <a:extLst>
                <a:ext uri="{28A0092B-C50C-407E-A947-70E740481C1C}">
                  <a14:useLocalDpi xmlns:a14="http://schemas.microsoft.com/office/drawing/2010/main"/>
                </a:ext>
              </a:extLst>
            </a:blip>
            <a:srcRect t="41527" r="54078"/>
            <a:stretch>
              <a:fillRect/>
            </a:stretch>
          </p:blipFill>
          <p:spPr>
            <a:xfrm rot="5400000">
              <a:off x="9830817" y="4496817"/>
              <a:ext cx="2070659" cy="2651707"/>
            </a:xfrm>
            <a:custGeom>
              <a:avLst/>
              <a:gdLst>
                <a:gd name="connsiteX0" fmla="*/ 0 w 2070659"/>
                <a:gd name="connsiteY0" fmla="*/ 0 h 2651707"/>
                <a:gd name="connsiteX1" fmla="*/ 2070659 w 2070659"/>
                <a:gd name="connsiteY1" fmla="*/ 0 h 2651707"/>
                <a:gd name="connsiteX2" fmla="*/ 2070659 w 2070659"/>
                <a:gd name="connsiteY2" fmla="*/ 2651707 h 2651707"/>
                <a:gd name="connsiteX3" fmla="*/ 0 w 2070659"/>
                <a:gd name="connsiteY3" fmla="*/ 2651707 h 2651707"/>
              </a:gdLst>
              <a:ahLst/>
              <a:cxnLst>
                <a:cxn ang="0">
                  <a:pos x="connsiteX0" y="connsiteY0"/>
                </a:cxn>
                <a:cxn ang="0">
                  <a:pos x="connsiteX1" y="connsiteY1"/>
                </a:cxn>
                <a:cxn ang="0">
                  <a:pos x="connsiteX2" y="connsiteY2"/>
                </a:cxn>
                <a:cxn ang="0">
                  <a:pos x="connsiteX3" y="connsiteY3"/>
                </a:cxn>
              </a:cxnLst>
              <a:rect l="l" t="t" r="r" b="b"/>
              <a:pathLst>
                <a:path w="2070659" h="2651707">
                  <a:moveTo>
                    <a:pt x="0" y="0"/>
                  </a:moveTo>
                  <a:lnTo>
                    <a:pt x="2070659" y="0"/>
                  </a:lnTo>
                  <a:lnTo>
                    <a:pt x="2070659" y="2651707"/>
                  </a:lnTo>
                  <a:lnTo>
                    <a:pt x="0" y="2651707"/>
                  </a:lnTo>
                  <a:close/>
                </a:path>
              </a:pathLst>
            </a:custGeom>
          </p:spPr>
        </p:pic>
        <p:pic>
          <p:nvPicPr>
            <p:cNvPr id="26" name="图片 25" descr="图片包含 游戏机&#10;&#10;描述已自动生成">
              <a:extLst>
                <a:ext uri="{FF2B5EF4-FFF2-40B4-BE49-F238E27FC236}">
                  <a16:creationId xmlns:a16="http://schemas.microsoft.com/office/drawing/2014/main" id="{DEAFBED1-4565-9282-D014-F7C5B2B9069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96482" y="851790"/>
              <a:ext cx="943637" cy="954948"/>
            </a:xfrm>
            <a:prstGeom prst="rect">
              <a:avLst/>
            </a:prstGeom>
            <a:effectLst>
              <a:outerShdw blurRad="254000" dist="381000" dir="8400000" algn="tr" rotWithShape="0">
                <a:schemeClr val="accent2">
                  <a:lumMod val="75000"/>
                  <a:alpha val="30000"/>
                </a:schemeClr>
              </a:outerShdw>
            </a:effectLst>
          </p:spPr>
        </p:pic>
      </p:grpSp>
      <p:sp>
        <p:nvSpPr>
          <p:cNvPr id="5" name="标题 4"/>
          <p:cNvSpPr>
            <a:spLocks noGrp="1"/>
          </p:cNvSpPr>
          <p:nvPr>
            <p:ph type="title" hasCustomPrompt="1"/>
          </p:nvPr>
        </p:nvSpPr>
        <p:spPr>
          <a:xfrm>
            <a:off x="660400" y="3045305"/>
            <a:ext cx="5167194" cy="1521954"/>
          </a:xfrm>
          <a:prstGeom prst="rect">
            <a:avLst/>
          </a:prstGeom>
        </p:spPr>
        <p:txBody>
          <a:bodyPr>
            <a:normAutofit/>
          </a:bodyPr>
          <a:lstStyle>
            <a:lvl1pPr algn="l">
              <a:lnSpc>
                <a:spcPct val="100000"/>
              </a:lnSpc>
              <a:defRPr sz="4000"/>
            </a:lvl1pPr>
          </a:lstStyle>
          <a:p>
            <a:pPr lvl="0"/>
            <a:r>
              <a:rPr lang="en-US" dirty="0"/>
              <a:t>Click to add title</a:t>
            </a:r>
          </a:p>
        </p:txBody>
      </p:sp>
      <p:sp>
        <p:nvSpPr>
          <p:cNvPr id="25" name="文本占位符 24"/>
          <p:cNvSpPr>
            <a:spLocks noGrp="1"/>
          </p:cNvSpPr>
          <p:nvPr>
            <p:ph type="body" sz="quarter" idx="1" hasCustomPrompt="1"/>
          </p:nvPr>
        </p:nvSpPr>
        <p:spPr>
          <a:xfrm>
            <a:off x="660400" y="4682039"/>
            <a:ext cx="5167194" cy="759096"/>
          </a:xfrm>
          <a:prstGeom prst="rect">
            <a:avLst/>
          </a:prstGeom>
        </p:spPr>
        <p:txBody>
          <a:bodyPr anchor="t">
            <a:normAutofit/>
          </a:bodyPr>
          <a:lstStyle>
            <a:lvl1pPr marL="0" indent="0" algn="l">
              <a:lnSpc>
                <a:spcPct val="120000"/>
              </a:lnSpc>
              <a:buFont typeface="+mj-lt"/>
              <a:buNone/>
              <a:defRPr sz="1800" b="0">
                <a:solidFill>
                  <a:schemeClr val="tx1"/>
                </a:solidFill>
                <a:latin typeface="+mn-lt"/>
              </a:defRPr>
            </a:lvl1pPr>
          </a:lstStyle>
          <a:p>
            <a:pPr lvl="0"/>
            <a:r>
              <a:rPr lang="en-US" dirty="0"/>
              <a:t>Click to add text</a:t>
            </a:r>
          </a:p>
        </p:txBody>
      </p:sp>
      <p:sp>
        <p:nvSpPr>
          <p:cNvPr id="4" name="日期占位符 3"/>
          <p:cNvSpPr>
            <a:spLocks noGrp="1"/>
          </p:cNvSpPr>
          <p:nvPr>
            <p:ph type="dt" sz="half" idx="10"/>
          </p:nvPr>
        </p:nvSpPr>
        <p:spPr/>
        <p:txBody>
          <a:bodyPr/>
          <a:lstStyle/>
          <a:p>
            <a:fld id="{2A27A813-B2FD-42E1-9222-83B574E99074}" type="datetime1">
              <a:rPr lang="zh-CN" altLang="en-US" smtClean="0"/>
              <a:t>2024/4/1</a:t>
            </a:fld>
            <a:endParaRPr lang="en-US" altLang="zh-CN"/>
          </a:p>
        </p:txBody>
      </p:sp>
      <p:sp>
        <p:nvSpPr>
          <p:cNvPr id="6" name="页脚占位符 5"/>
          <p:cNvSpPr>
            <a:spLocks noGrp="1"/>
          </p:cNvSpPr>
          <p:nvPr>
            <p:ph type="ftr" sz="quarter" idx="11"/>
          </p:nvPr>
        </p:nvSpPr>
        <p:spPr/>
        <p:txBody>
          <a:bodyPr/>
          <a:lstStyle/>
          <a:p>
            <a:r>
              <a:rPr lang="af-ZA" altLang="zh-CN" dirty="0"/>
              <a:t>iSlide</a:t>
            </a:r>
            <a:endParaRPr lang="zh-CN" altLang="en-US" dirty="0"/>
          </a:p>
        </p:txBody>
      </p:sp>
      <p:sp>
        <p:nvSpPr>
          <p:cNvPr id="8" name="灯片编号占位符 7"/>
          <p:cNvSpPr>
            <a:spLocks noGrp="1"/>
          </p:cNvSpPr>
          <p:nvPr>
            <p:ph type="sldNum" sz="quarter" idx="12"/>
          </p:nvPr>
        </p:nvSpPr>
        <p:spPr/>
        <p:txBody>
          <a:body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22986389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0">
              <a:schemeClr val="bg1"/>
            </a:gs>
            <a:gs pos="80000">
              <a:schemeClr val="accent1">
                <a:lumMod val="20000"/>
                <a:lumOff val="80000"/>
              </a:schemeClr>
            </a:gs>
          </a:gsLst>
          <a:lin ang="4200000" scaled="0"/>
        </a:gradFill>
        <a:effectLst/>
      </p:bgPr>
    </p:bg>
    <p:spTree>
      <p:nvGrpSpPr>
        <p:cNvPr id="1" name=""/>
        <p:cNvGrpSpPr/>
        <p:nvPr/>
      </p:nvGrpSpPr>
      <p:grpSpPr>
        <a:xfrm>
          <a:off x="0" y="0"/>
          <a:ext cx="0" cy="0"/>
          <a:chOff x="0" y="0"/>
          <a:chExt cx="0" cy="0"/>
        </a:xfrm>
      </p:grpSpPr>
      <p:sp>
        <p:nvSpPr>
          <p:cNvPr id="9" name="标题 8"/>
          <p:cNvSpPr>
            <a:spLocks noGrp="1"/>
          </p:cNvSpPr>
          <p:nvPr>
            <p:ph type="title" hasCustomPrompt="1"/>
          </p:nvPr>
        </p:nvSpPr>
        <p:spPr>
          <a:xfrm>
            <a:off x="660400" y="0"/>
            <a:ext cx="10858500" cy="1028700"/>
          </a:xfrm>
          <a:prstGeom prst="rect">
            <a:avLst/>
          </a:prstGeom>
        </p:spPr>
        <p:txBody>
          <a:bodyPr anchor="b">
            <a:normAutofit/>
          </a:bodyPr>
          <a:lstStyle>
            <a:lvl1pPr>
              <a:lnSpc>
                <a:spcPct val="100000"/>
              </a:lnSpc>
              <a:defRPr>
                <a:solidFill>
                  <a:schemeClr val="accent2"/>
                </a:solidFill>
              </a:defRPr>
            </a:lvl1pPr>
          </a:lstStyle>
          <a:p>
            <a:pPr lvl="0"/>
            <a:r>
              <a:rPr lang="en-US" dirty="0"/>
              <a:t>Click to add title</a:t>
            </a:r>
          </a:p>
        </p:txBody>
      </p:sp>
      <p:sp>
        <p:nvSpPr>
          <p:cNvPr id="2" name="日期占位符 1"/>
          <p:cNvSpPr>
            <a:spLocks noGrp="1"/>
          </p:cNvSpPr>
          <p:nvPr>
            <p:ph type="dt" sz="half" idx="10"/>
          </p:nvPr>
        </p:nvSpPr>
        <p:spPr/>
        <p:txBody>
          <a:bodyPr/>
          <a:lstStyle/>
          <a:p>
            <a:fld id="{E2982A54-1ED4-49C6-8154-FC2019FF8FB3}" type="datetime1">
              <a:rPr lang="zh-CN" altLang="en-US" smtClean="0"/>
              <a:t>2024/4/1</a:t>
            </a:fld>
            <a:endParaRPr lang="zh-CN" altLang="en-US"/>
          </a:p>
        </p:txBody>
      </p:sp>
      <p:sp>
        <p:nvSpPr>
          <p:cNvPr id="3" name="页脚占位符 2"/>
          <p:cNvSpPr>
            <a:spLocks noGrp="1"/>
          </p:cNvSpPr>
          <p:nvPr>
            <p:ph type="ftr" sz="quarter" idx="11"/>
          </p:nvPr>
        </p:nvSpPr>
        <p:spPr/>
        <p:txBody>
          <a:bodyPr/>
          <a:lstStyle/>
          <a:p>
            <a:r>
              <a:rPr lang="af-ZA" altLang="zh-CN"/>
              <a:t>iSlide</a:t>
            </a:r>
            <a:endParaRPr lang="zh-CN" altLang="en-US"/>
          </a:p>
        </p:txBody>
      </p:sp>
      <p:sp>
        <p:nvSpPr>
          <p:cNvPr id="4" name="灯片编号占位符 3"/>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33170555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bg>
      <p:bgPr>
        <a:gradFill>
          <a:gsLst>
            <a:gs pos="0">
              <a:schemeClr val="bg1"/>
            </a:gs>
            <a:gs pos="80000">
              <a:schemeClr val="accent1">
                <a:lumMod val="20000"/>
                <a:lumOff val="80000"/>
              </a:schemeClr>
            </a:gs>
          </a:gsLst>
          <a:lin ang="4200000" scaled="0"/>
        </a:gra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83D36A-0885-4071-9EF1-0FE4286E17CF}" type="datetime1">
              <a:rPr lang="zh-CN" altLang="en-US" smtClean="0"/>
              <a:t>2024/4/1</a:t>
            </a:fld>
            <a:endParaRPr lang="en-US"/>
          </a:p>
        </p:txBody>
      </p:sp>
      <p:sp>
        <p:nvSpPr>
          <p:cNvPr id="3" name="页脚占位符 2"/>
          <p:cNvSpPr>
            <a:spLocks noGrp="1"/>
          </p:cNvSpPr>
          <p:nvPr>
            <p:ph type="ftr" sz="quarter" idx="11"/>
          </p:nvPr>
        </p:nvSpPr>
        <p:spPr/>
        <p:txBody>
          <a:bodyPr/>
          <a:lstStyle/>
          <a:p>
            <a:r>
              <a:rPr lang="en-US"/>
              <a:t>iSlide</a:t>
            </a:r>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pPr/>
              <a:t>‹#›</a:t>
            </a:fld>
            <a:endParaRPr lang="en-US"/>
          </a:p>
        </p:txBody>
      </p:sp>
    </p:spTree>
    <p:extLst>
      <p:ext uri="{BB962C8B-B14F-4D97-AF65-F5344CB8AC3E}">
        <p14:creationId xmlns:p14="http://schemas.microsoft.com/office/powerpoint/2010/main" val="965537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accent1">
            <a:lumMod val="75000"/>
          </a:schemeClr>
        </a:solidFill>
        <a:effectLst/>
      </p:bgPr>
    </p:bg>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17CC0AE8-43F7-C03A-DEA0-3E999436612F}"/>
              </a:ext>
            </a:extLst>
          </p:cNvPr>
          <p:cNvGrpSpPr/>
          <p:nvPr userDrawn="1"/>
        </p:nvGrpSpPr>
        <p:grpSpPr>
          <a:xfrm>
            <a:off x="0" y="0"/>
            <a:ext cx="12192000" cy="6858000"/>
            <a:chOff x="0" y="0"/>
            <a:chExt cx="12192000" cy="6858000"/>
          </a:xfrm>
        </p:grpSpPr>
        <p:pic>
          <p:nvPicPr>
            <p:cNvPr id="22" name="图片 21">
              <a:extLst>
                <a:ext uri="{FF2B5EF4-FFF2-40B4-BE49-F238E27FC236}">
                  <a16:creationId xmlns:a16="http://schemas.microsoft.com/office/drawing/2014/main" id="{FA2A46CC-9335-6F30-95DC-C0CDB654E8D2}"/>
                </a:ext>
              </a:extLst>
            </p:cNvPr>
            <p:cNvPicPr>
              <a:picLocks noChangeAspect="1"/>
            </p:cNvPicPr>
            <p:nvPr userDrawn="1"/>
          </p:nvPicPr>
          <p:blipFill>
            <a:blip r:embed="rId2" cstate="screen">
              <a:extLst>
                <a:ext uri="{28A0092B-C50C-407E-A947-70E740481C1C}">
                  <a14:useLocalDpi xmlns:a14="http://schemas.microsoft.com/office/drawing/2010/main"/>
                </a:ext>
              </a:extLst>
            </a:blip>
            <a:srcRect t="646" r="1654" b="646"/>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3" name="矩形 22">
              <a:extLst>
                <a:ext uri="{FF2B5EF4-FFF2-40B4-BE49-F238E27FC236}">
                  <a16:creationId xmlns:a16="http://schemas.microsoft.com/office/drawing/2014/main" id="{3426C11E-C021-8A25-EF5F-543C39088524}"/>
                </a:ext>
              </a:extLst>
            </p:cNvPr>
            <p:cNvSpPr>
              <a:spLocks/>
            </p:cNvSpPr>
            <p:nvPr userDrawn="1"/>
          </p:nvSpPr>
          <p:spPr>
            <a:xfrm>
              <a:off x="0" y="0"/>
              <a:ext cx="12192000" cy="6858000"/>
            </a:xfrm>
            <a:prstGeom prst="rect">
              <a:avLst/>
            </a:prstGeom>
            <a:gradFill flip="none" rotWithShape="1">
              <a:gsLst>
                <a:gs pos="0">
                  <a:schemeClr val="accent2">
                    <a:alpha val="80000"/>
                  </a:schemeClr>
                </a:gs>
                <a:gs pos="70000">
                  <a:schemeClr val="accent2">
                    <a:alpha val="0"/>
                  </a:schemeClr>
                </a:gs>
              </a:gsLst>
              <a:lin ang="0" scaled="1"/>
              <a:tileRect/>
            </a:gra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图片 23" descr="卡通人物&#10;&#10;中度可信度描述已自动生成">
              <a:extLst>
                <a:ext uri="{FF2B5EF4-FFF2-40B4-BE49-F238E27FC236}">
                  <a16:creationId xmlns:a16="http://schemas.microsoft.com/office/drawing/2014/main" id="{DFA44F56-7710-9625-884D-CF4BF0FFF962}"/>
                </a:ext>
              </a:extLst>
            </p:cNvPr>
            <p:cNvPicPr>
              <a:picLocks noChangeAspect="1"/>
            </p:cNvPicPr>
            <p:nvPr userDrawn="1"/>
          </p:nvPicPr>
          <p:blipFill>
            <a:blip r:embed="rId3">
              <a:extLst>
                <a:ext uri="{28A0092B-C50C-407E-A947-70E740481C1C}">
                  <a14:useLocalDpi xmlns:a14="http://schemas.microsoft.com/office/drawing/2010/main"/>
                </a:ext>
              </a:extLst>
            </a:blip>
            <a:srcRect t="41527" r="54078"/>
            <a:stretch>
              <a:fillRect/>
            </a:stretch>
          </p:blipFill>
          <p:spPr>
            <a:xfrm rot="5400000">
              <a:off x="9830817" y="4496817"/>
              <a:ext cx="2070659" cy="2651707"/>
            </a:xfrm>
            <a:custGeom>
              <a:avLst/>
              <a:gdLst>
                <a:gd name="connsiteX0" fmla="*/ 0 w 2070659"/>
                <a:gd name="connsiteY0" fmla="*/ 0 h 2651707"/>
                <a:gd name="connsiteX1" fmla="*/ 2070659 w 2070659"/>
                <a:gd name="connsiteY1" fmla="*/ 0 h 2651707"/>
                <a:gd name="connsiteX2" fmla="*/ 2070659 w 2070659"/>
                <a:gd name="connsiteY2" fmla="*/ 2651707 h 2651707"/>
                <a:gd name="connsiteX3" fmla="*/ 0 w 2070659"/>
                <a:gd name="connsiteY3" fmla="*/ 2651707 h 2651707"/>
              </a:gdLst>
              <a:ahLst/>
              <a:cxnLst>
                <a:cxn ang="0">
                  <a:pos x="connsiteX0" y="connsiteY0"/>
                </a:cxn>
                <a:cxn ang="0">
                  <a:pos x="connsiteX1" y="connsiteY1"/>
                </a:cxn>
                <a:cxn ang="0">
                  <a:pos x="connsiteX2" y="connsiteY2"/>
                </a:cxn>
                <a:cxn ang="0">
                  <a:pos x="connsiteX3" y="connsiteY3"/>
                </a:cxn>
              </a:cxnLst>
              <a:rect l="l" t="t" r="r" b="b"/>
              <a:pathLst>
                <a:path w="2070659" h="2651707">
                  <a:moveTo>
                    <a:pt x="0" y="0"/>
                  </a:moveTo>
                  <a:lnTo>
                    <a:pt x="2070659" y="0"/>
                  </a:lnTo>
                  <a:lnTo>
                    <a:pt x="2070659" y="2651707"/>
                  </a:lnTo>
                  <a:lnTo>
                    <a:pt x="0" y="2651707"/>
                  </a:lnTo>
                  <a:close/>
                </a:path>
              </a:pathLst>
            </a:custGeom>
          </p:spPr>
        </p:pic>
        <p:pic>
          <p:nvPicPr>
            <p:cNvPr id="25" name="图片 24" descr="图片包含 游戏机&#10;&#10;描述已自动生成">
              <a:extLst>
                <a:ext uri="{FF2B5EF4-FFF2-40B4-BE49-F238E27FC236}">
                  <a16:creationId xmlns:a16="http://schemas.microsoft.com/office/drawing/2014/main" id="{F6177025-4CF6-0154-394A-19EEB0D5A34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496482" y="851790"/>
              <a:ext cx="943637" cy="954948"/>
            </a:xfrm>
            <a:prstGeom prst="rect">
              <a:avLst/>
            </a:prstGeom>
            <a:effectLst>
              <a:outerShdw blurRad="254000" dist="381000" dir="8400000" algn="tr" rotWithShape="0">
                <a:schemeClr val="accent2">
                  <a:lumMod val="75000"/>
                  <a:alpha val="30000"/>
                </a:schemeClr>
              </a:outerShdw>
            </a:effectLst>
          </p:spPr>
        </p:pic>
      </p:grpSp>
      <p:sp>
        <p:nvSpPr>
          <p:cNvPr id="5" name="标题 4"/>
          <p:cNvSpPr>
            <a:spLocks noGrp="1"/>
          </p:cNvSpPr>
          <p:nvPr>
            <p:ph type="title" hasCustomPrompt="1"/>
          </p:nvPr>
        </p:nvSpPr>
        <p:spPr>
          <a:xfrm>
            <a:off x="673099" y="2227998"/>
            <a:ext cx="4908835" cy="2171700"/>
          </a:xfrm>
          <a:prstGeom prst="rect">
            <a:avLst/>
          </a:prstGeom>
        </p:spPr>
        <p:txBody>
          <a:bodyPr wrap="square" anchor="b">
            <a:normAutofit/>
          </a:bodyPr>
          <a:lstStyle>
            <a:lvl1pPr algn="l">
              <a:lnSpc>
                <a:spcPct val="100000"/>
              </a:lnSpc>
              <a:defRPr sz="6000">
                <a:ln w="19050">
                  <a:noFill/>
                </a:ln>
                <a:solidFill>
                  <a:schemeClr val="tx1"/>
                </a:solidFill>
              </a:defRPr>
            </a:lvl1pPr>
          </a:lstStyle>
          <a:p>
            <a:pPr lvl="0"/>
            <a:r>
              <a:rPr lang="en-US" dirty="0"/>
              <a:t>Click to add title</a:t>
            </a:r>
          </a:p>
        </p:txBody>
      </p:sp>
      <p:sp>
        <p:nvSpPr>
          <p:cNvPr id="14" name="文本占位符 3">
            <a:extLst>
              <a:ext uri="{FF2B5EF4-FFF2-40B4-BE49-F238E27FC236}">
                <a16:creationId xmlns:a16="http://schemas.microsoft.com/office/drawing/2014/main" id="{4B0F84E6-3388-4235-FF41-A945DCEDDA4F}"/>
              </a:ext>
            </a:extLst>
          </p:cNvPr>
          <p:cNvSpPr>
            <a:spLocks noGrp="1"/>
          </p:cNvSpPr>
          <p:nvPr>
            <p:ph type="body" sz="quarter" idx="13" hasCustomPrompt="1"/>
          </p:nvPr>
        </p:nvSpPr>
        <p:spPr>
          <a:xfrm>
            <a:off x="660399" y="5958701"/>
            <a:ext cx="2160000" cy="276999"/>
          </a:xfrm>
          <a:prstGeom prst="rect">
            <a:avLst/>
          </a:prstGeom>
        </p:spPr>
        <p:txBody>
          <a:bodyPr wrap="square" lIns="90000">
            <a:normAutofit/>
          </a:bodyPr>
          <a:lstStyle>
            <a:lvl1pPr marL="0" indent="0" algn="l">
              <a:lnSpc>
                <a:spcPct val="100000"/>
              </a:lnSpc>
              <a:buNone/>
              <a:defRPr sz="1200">
                <a:solidFill>
                  <a:schemeClr val="tx1"/>
                </a:solidFill>
              </a:defRPr>
            </a:lvl1pPr>
          </a:lstStyle>
          <a:p>
            <a:pPr lvl="0"/>
            <a:r>
              <a:rPr lang="en-US" dirty="0"/>
              <a:t>Presenter name</a:t>
            </a:r>
          </a:p>
        </p:txBody>
      </p:sp>
      <p:sp>
        <p:nvSpPr>
          <p:cNvPr id="15" name="文本占位符 6">
            <a:extLst>
              <a:ext uri="{FF2B5EF4-FFF2-40B4-BE49-F238E27FC236}">
                <a16:creationId xmlns:a16="http://schemas.microsoft.com/office/drawing/2014/main" id="{6F44FD1A-884F-031B-E97E-6573CFB5AEB3}"/>
              </a:ext>
            </a:extLst>
          </p:cNvPr>
          <p:cNvSpPr>
            <a:spLocks noGrp="1"/>
          </p:cNvSpPr>
          <p:nvPr>
            <p:ph type="body" sz="quarter" idx="14" hasCustomPrompt="1"/>
          </p:nvPr>
        </p:nvSpPr>
        <p:spPr>
          <a:xfrm>
            <a:off x="3335360" y="5958701"/>
            <a:ext cx="2160000" cy="276999"/>
          </a:xfrm>
          <a:prstGeom prst="rect">
            <a:avLst/>
          </a:prstGeom>
        </p:spPr>
        <p:txBody>
          <a:bodyPr wrap="none">
            <a:normAutofit/>
          </a:bodyPr>
          <a:lstStyle>
            <a:lvl1pPr marL="0" indent="0" algn="l">
              <a:lnSpc>
                <a:spcPct val="100000"/>
              </a:lnSpc>
              <a:buNone/>
              <a:defRPr sz="1200">
                <a:solidFill>
                  <a:schemeClr val="tx1"/>
                </a:solidFill>
              </a:defRPr>
            </a:lvl1pPr>
          </a:lstStyle>
          <a:p>
            <a:pPr lvl="0"/>
            <a:r>
              <a:rPr lang="en-US" dirty="0"/>
              <a:t>www.islide.cc</a:t>
            </a:r>
          </a:p>
        </p:txBody>
      </p:sp>
    </p:spTree>
    <p:extLst>
      <p:ext uri="{BB962C8B-B14F-4D97-AF65-F5344CB8AC3E}">
        <p14:creationId xmlns:p14="http://schemas.microsoft.com/office/powerpoint/2010/main" val="345305517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r>
              <a:rPr lang="en-US" dirty="0"/>
              <a:t>Click to add title</a:t>
            </a:r>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dirty="0"/>
              <a:t>Click to </a:t>
            </a:r>
            <a:r>
              <a:rPr lang="en-US" altLang="zh-CN" dirty="0"/>
              <a:t>add text</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000">
                <a:solidFill>
                  <a:schemeClr val="tx1">
                    <a:tint val="75000"/>
                  </a:schemeClr>
                </a:solidFill>
              </a:defRPr>
            </a:lvl1pPr>
          </a:lstStyle>
          <a:p>
            <a:fld id="{E68AEBC5-1D0D-411D-9EE3-C6F41EFD080C}" type="datetime1">
              <a:rPr lang="zh-CN" altLang="en-US" smtClean="0"/>
              <a:t>2024/4/1</a:t>
            </a:fld>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iSlide</a:t>
            </a:r>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000">
                <a:solidFill>
                  <a:schemeClr val="tx1">
                    <a:tint val="75000"/>
                  </a:schemeClr>
                </a:solidFill>
              </a:defRPr>
            </a:lvl1pPr>
          </a:lstStyle>
          <a:p>
            <a:fld id="{C8BB1146-E542-4D4E-B8E9-6919A11DDD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Ls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singhuaDatabaseGroup/AIDB#Cost-Estimation" TargetMode="External"/><Relationship Id="rId2" Type="http://schemas.openxmlformats.org/officeDocument/2006/relationships/hyperlink" Target="https://zhuanlan.zhihu.com/p/548426826" TargetMode="External"/><Relationship Id="rId1" Type="http://schemas.openxmlformats.org/officeDocument/2006/relationships/slideLayout" Target="../slideLayouts/slideLayout6.xml"/><Relationship Id="rId4" Type="http://schemas.openxmlformats.org/officeDocument/2006/relationships/hyperlink" Target="https://dev.to/guerra2fernando/top-7-ai-enhanced-database-tools-for-next-level-development-3j58"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7.jpg"/><Relationship Id="rId2" Type="http://schemas.openxmlformats.org/officeDocument/2006/relationships/slideLayout" Target="../slideLayouts/slideLayout5.xml"/><Relationship Id="rId1" Type="http://schemas.openxmlformats.org/officeDocument/2006/relationships/tags" Target="../tags/tag5.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6.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660400" y="2179864"/>
            <a:ext cx="6267174" cy="2026955"/>
          </a:xfrm>
        </p:spPr>
        <p:txBody>
          <a:bodyPr wrap="square">
            <a:noAutofit/>
          </a:bodyPr>
          <a:lstStyle/>
          <a:p>
            <a:r>
              <a:rPr lang="en-US" altLang="zh-CN" sz="4000" dirty="0"/>
              <a:t>When </a:t>
            </a:r>
            <a:r>
              <a:rPr lang="en-US" altLang="zh-CN" sz="4000" dirty="0">
                <a:solidFill>
                  <a:srgbClr val="FF0000"/>
                </a:solidFill>
              </a:rPr>
              <a:t>Large Language Model</a:t>
            </a:r>
            <a:r>
              <a:rPr lang="en-US" altLang="zh-CN" sz="4000" dirty="0"/>
              <a:t> Meets with </a:t>
            </a:r>
            <a:r>
              <a:rPr lang="en-US" altLang="zh-CN" sz="4000" dirty="0">
                <a:solidFill>
                  <a:schemeClr val="accent1">
                    <a:lumMod val="60000"/>
                    <a:lumOff val="40000"/>
                  </a:schemeClr>
                </a:solidFill>
              </a:rPr>
              <a:t>Database</a:t>
            </a:r>
            <a:endParaRPr lang="zh-CN" altLang="en-US" sz="4000" dirty="0">
              <a:solidFill>
                <a:schemeClr val="accent1">
                  <a:lumMod val="60000"/>
                  <a:lumOff val="40000"/>
                </a:schemeClr>
              </a:solidFill>
            </a:endParaRPr>
          </a:p>
        </p:txBody>
      </p:sp>
      <p:sp>
        <p:nvSpPr>
          <p:cNvPr id="9" name="副标题 8"/>
          <p:cNvSpPr>
            <a:spLocks noGrp="1"/>
          </p:cNvSpPr>
          <p:nvPr>
            <p:ph type="subTitle" sz="quarter" idx="1"/>
          </p:nvPr>
        </p:nvSpPr>
        <p:spPr>
          <a:xfrm>
            <a:off x="1364776" y="4404216"/>
            <a:ext cx="4258101" cy="493827"/>
          </a:xfrm>
        </p:spPr>
        <p:txBody>
          <a:bodyPr wrap="square">
            <a:normAutofit/>
          </a:bodyPr>
          <a:lstStyle/>
          <a:p>
            <a:pPr lvl="0"/>
            <a:r>
              <a:rPr lang="en-US" dirty="0"/>
              <a:t>大模型</a:t>
            </a:r>
            <a:r>
              <a:rPr lang="zh-CN" altLang="en-US" dirty="0"/>
              <a:t> </a:t>
            </a:r>
            <a:r>
              <a:rPr lang="en-US" altLang="zh-CN" dirty="0"/>
              <a:t>+</a:t>
            </a:r>
            <a:r>
              <a:rPr lang="zh-CN" altLang="en-US" dirty="0"/>
              <a:t> 数据库  </a:t>
            </a:r>
            <a:r>
              <a:rPr lang="en-US" altLang="zh-CN" dirty="0"/>
              <a:t>| </a:t>
            </a:r>
            <a:r>
              <a:rPr lang="zh-CN" altLang="en-US" dirty="0"/>
              <a:t> 未来</a:t>
            </a:r>
            <a:endParaRPr lang="en-US" dirty="0"/>
          </a:p>
        </p:txBody>
      </p:sp>
      <p:sp>
        <p:nvSpPr>
          <p:cNvPr id="4" name="文本占位符 3"/>
          <p:cNvSpPr>
            <a:spLocks noGrp="1"/>
          </p:cNvSpPr>
          <p:nvPr>
            <p:ph type="body" sz="quarter" idx="13"/>
          </p:nvPr>
        </p:nvSpPr>
        <p:spPr>
          <a:xfrm>
            <a:off x="1008269" y="5815424"/>
            <a:ext cx="2160000" cy="276999"/>
          </a:xfrm>
        </p:spPr>
        <p:txBody>
          <a:bodyPr wrap="square">
            <a:noAutofit/>
          </a:bodyPr>
          <a:lstStyle/>
          <a:p>
            <a:pPr lvl="0"/>
            <a:r>
              <a:rPr lang="en-US" sz="2000" b="1" dirty="0">
                <a:solidFill>
                  <a:schemeClr val="tx1"/>
                </a:solidFill>
                <a:latin typeface="FangSong" panose="02010609060101010101" pitchFamily="49" charset="-122"/>
                <a:ea typeface="FangSong" panose="02010609060101010101" pitchFamily="49" charset="-122"/>
                <a:cs typeface="Times New Roman" panose="02020603050405020304" pitchFamily="18" charset="0"/>
              </a:rPr>
              <a:t>黄奔皓</a:t>
            </a:r>
            <a:r>
              <a:rPr lang="zh-CN" altLang="en-US" sz="2000" b="1" dirty="0">
                <a:solidFill>
                  <a:schemeClr val="tx1"/>
                </a:solidFill>
                <a:latin typeface="FangSong" panose="02010609060101010101" pitchFamily="49" charset="-122"/>
                <a:ea typeface="FangSong" panose="02010609060101010101" pitchFamily="49" charset="-122"/>
                <a:cs typeface="Times New Roman" panose="02020603050405020304" pitchFamily="18" charset="0"/>
              </a:rPr>
              <a:t> </a:t>
            </a:r>
            <a:r>
              <a:rPr lang="en-US" altLang="zh-CN" sz="2000" b="1" dirty="0">
                <a:solidFill>
                  <a:schemeClr val="tx1"/>
                </a:solidFill>
                <a:latin typeface="FangSong" panose="02010609060101010101" pitchFamily="49" charset="-122"/>
                <a:ea typeface="FangSong" panose="02010609060101010101" pitchFamily="49" charset="-122"/>
                <a:cs typeface="Times New Roman" panose="02020603050405020304" pitchFamily="18" charset="0"/>
              </a:rPr>
              <a:t>IEEE</a:t>
            </a:r>
            <a:r>
              <a:rPr lang="zh-CN" altLang="en-US" sz="2000" b="1" dirty="0">
                <a:solidFill>
                  <a:schemeClr val="tx1"/>
                </a:solidFill>
                <a:latin typeface="FangSong" panose="02010609060101010101" pitchFamily="49" charset="-122"/>
                <a:ea typeface="FangSong" panose="02010609060101010101" pitchFamily="49" charset="-122"/>
                <a:cs typeface="Times New Roman" panose="02020603050405020304" pitchFamily="18" charset="0"/>
              </a:rPr>
              <a:t> </a:t>
            </a:r>
            <a:r>
              <a:rPr lang="en-US" altLang="zh-CN" sz="2000" b="1" dirty="0">
                <a:solidFill>
                  <a:schemeClr val="tx1"/>
                </a:solidFill>
                <a:latin typeface="FangSong" panose="02010609060101010101" pitchFamily="49" charset="-122"/>
                <a:ea typeface="FangSong" panose="02010609060101010101" pitchFamily="49" charset="-122"/>
                <a:cs typeface="Times New Roman" panose="02020603050405020304" pitchFamily="18" charset="0"/>
              </a:rPr>
              <a:t>CS</a:t>
            </a:r>
            <a:endParaRPr lang="en-US" sz="2000" b="1" dirty="0">
              <a:solidFill>
                <a:schemeClr val="tx1"/>
              </a:solidFill>
              <a:latin typeface="FangSong" panose="02010609060101010101" pitchFamily="49" charset="-122"/>
              <a:ea typeface="FangSong" panose="02010609060101010101"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891758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4AA2C2D-997A-A379-264B-A6F95A8A2A5D}"/>
              </a:ext>
            </a:extLst>
          </p:cNvPr>
          <p:cNvSpPr txBox="1"/>
          <p:nvPr/>
        </p:nvSpPr>
        <p:spPr>
          <a:xfrm>
            <a:off x="496956" y="347870"/>
            <a:ext cx="2445026" cy="584775"/>
          </a:xfrm>
          <a:prstGeom prst="rect">
            <a:avLst/>
          </a:prstGeom>
          <a:noFill/>
        </p:spPr>
        <p:txBody>
          <a:bodyPr wrap="square" rtlCol="0">
            <a:spAutoFit/>
          </a:bodyPr>
          <a:lstStyle/>
          <a:p>
            <a:r>
              <a:rPr lang="en-CN" sz="3200" b="1" dirty="0"/>
              <a:t>Reference</a:t>
            </a:r>
          </a:p>
        </p:txBody>
      </p:sp>
      <p:sp>
        <p:nvSpPr>
          <p:cNvPr id="3" name="TextBox 2">
            <a:extLst>
              <a:ext uri="{FF2B5EF4-FFF2-40B4-BE49-F238E27FC236}">
                <a16:creationId xmlns:a16="http://schemas.microsoft.com/office/drawing/2014/main" id="{89CAEED6-E014-FFD4-8CBE-70A4B691A24E}"/>
              </a:ext>
            </a:extLst>
          </p:cNvPr>
          <p:cNvSpPr txBox="1"/>
          <p:nvPr/>
        </p:nvSpPr>
        <p:spPr>
          <a:xfrm>
            <a:off x="788151" y="2024260"/>
            <a:ext cx="11175831" cy="88909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200" dirty="0"/>
              <a:t>Zhou X, Li G, Liu Z. </a:t>
            </a:r>
            <a:r>
              <a:rPr lang="en-US" sz="1200" dirty="0" err="1"/>
              <a:t>Llm</a:t>
            </a:r>
            <a:r>
              <a:rPr lang="en-US" sz="1200" dirty="0"/>
              <a:t> as dba[J]. </a:t>
            </a:r>
            <a:r>
              <a:rPr lang="en-US" sz="1200" dirty="0" err="1"/>
              <a:t>arXiv</a:t>
            </a:r>
            <a:r>
              <a:rPr lang="en-US" sz="1200" dirty="0"/>
              <a:t> preprint arXiv:2308.05481, 2023.</a:t>
            </a:r>
          </a:p>
          <a:p>
            <a:pPr marL="285750" indent="-285750">
              <a:lnSpc>
                <a:spcPct val="150000"/>
              </a:lnSpc>
              <a:buFont typeface="Arial" panose="020B0604020202020204" pitchFamily="34" charset="0"/>
              <a:buChar char="•"/>
            </a:pPr>
            <a:r>
              <a:rPr lang="en-US" sz="1200" dirty="0"/>
              <a:t>LI G, ZHOU X, CAO L. AI Meets Database: AI4DB and DB4AI[C/OL]//Proceedings of the 2021 International Conference on Management of Data. 2021. http://</a:t>
            </a:r>
            <a:r>
              <a:rPr lang="en-US" sz="1200" dirty="0" err="1"/>
              <a:t>dx.doi.org</a:t>
            </a:r>
            <a:r>
              <a:rPr lang="en-US" sz="1200" dirty="0"/>
              <a:t>/10.1145/3448016.3457542. DOI:10.1145/3448016.3457542.</a:t>
            </a:r>
            <a:endParaRPr lang="en-CN" sz="1200" dirty="0"/>
          </a:p>
        </p:txBody>
      </p:sp>
      <p:sp>
        <p:nvSpPr>
          <p:cNvPr id="4" name="TextBox 3">
            <a:extLst>
              <a:ext uri="{FF2B5EF4-FFF2-40B4-BE49-F238E27FC236}">
                <a16:creationId xmlns:a16="http://schemas.microsoft.com/office/drawing/2014/main" id="{061BB1BF-1572-964D-C706-F5A8A7C3C5C9}"/>
              </a:ext>
            </a:extLst>
          </p:cNvPr>
          <p:cNvSpPr txBox="1"/>
          <p:nvPr/>
        </p:nvSpPr>
        <p:spPr>
          <a:xfrm>
            <a:off x="899444" y="3480154"/>
            <a:ext cx="10589887" cy="199708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dirty="0"/>
              <a:t>【SIGMOD2021-</a:t>
            </a:r>
            <a:r>
              <a:rPr lang="zh-CN" altLang="en-US" sz="1200" dirty="0"/>
              <a:t>清华</a:t>
            </a:r>
            <a:r>
              <a:rPr lang="en-US" altLang="zh-CN" sz="1200" dirty="0"/>
              <a:t>】</a:t>
            </a:r>
            <a:r>
              <a:rPr lang="zh-CN" altLang="en-US" sz="1200" dirty="0"/>
              <a:t>数据库与人工智能交叉技术综述</a:t>
            </a:r>
            <a:r>
              <a:rPr lang="en-US" altLang="zh-CN" sz="1200" dirty="0"/>
              <a:t>: </a:t>
            </a:r>
            <a:r>
              <a:rPr lang="en-US" sz="1200" dirty="0"/>
              <a:t>AI4DB</a:t>
            </a:r>
            <a:r>
              <a:rPr lang="zh-CN" altLang="en-US" sz="1200" dirty="0"/>
              <a:t>和</a:t>
            </a:r>
            <a:r>
              <a:rPr lang="en-US" sz="1200" dirty="0"/>
              <a:t>DB4AI</a:t>
            </a:r>
            <a:r>
              <a:rPr lang="zh-CN" altLang="en-US" sz="1200" dirty="0"/>
              <a:t>，</a:t>
            </a:r>
            <a:r>
              <a:rPr lang="zh-CN" altLang="en-US" sz="1200" dirty="0">
                <a:hlinkClick r:id="rId2"/>
              </a:rPr>
              <a:t> </a:t>
            </a:r>
            <a:r>
              <a:rPr lang="en-US" sz="1200" dirty="0">
                <a:hlinkClick r:id="rId2"/>
              </a:rPr>
              <a:t>https://zhuanlan.zhihu.com/p/548426826</a:t>
            </a:r>
            <a:endParaRPr lang="en-US" sz="1200" dirty="0"/>
          </a:p>
          <a:p>
            <a:pPr marL="171450" indent="-171450">
              <a:lnSpc>
                <a:spcPct val="150000"/>
              </a:lnSpc>
              <a:buFont typeface="Arial" panose="020B0604020202020204" pitchFamily="34" charset="0"/>
              <a:buChar char="•"/>
            </a:pPr>
            <a:r>
              <a:rPr lang="en-US" sz="1200" dirty="0">
                <a:hlinkClick r:id="rId3"/>
              </a:rPr>
              <a:t>https://github.com/TsinghuaDatabaseGroup/AIDB#Cost-Estimation</a:t>
            </a:r>
            <a:r>
              <a:rPr lang="zh-CN" altLang="en-US" sz="1200" dirty="0"/>
              <a:t> （ 罗列了</a:t>
            </a:r>
            <a:r>
              <a:rPr lang="en-US" altLang="zh-CN" sz="1200" dirty="0"/>
              <a:t>AI4DB</a:t>
            </a:r>
            <a:r>
              <a:rPr lang="zh-CN" altLang="en-US" sz="1200" dirty="0"/>
              <a:t>和</a:t>
            </a:r>
            <a:r>
              <a:rPr lang="en-US" altLang="zh-CN" sz="1200" dirty="0"/>
              <a:t>DB4AI</a:t>
            </a:r>
            <a:r>
              <a:rPr lang="zh-CN" altLang="en-US" sz="1200" dirty="0"/>
              <a:t>领域相关的</a:t>
            </a:r>
            <a:r>
              <a:rPr lang="en-US" altLang="zh-CN" sz="1200" dirty="0"/>
              <a:t>paper</a:t>
            </a:r>
            <a:r>
              <a:rPr lang="zh-CN" altLang="en-US" sz="1200" dirty="0"/>
              <a:t>的</a:t>
            </a:r>
            <a:r>
              <a:rPr lang="en-US" altLang="zh-CN" sz="1200" dirty="0"/>
              <a:t>Repository</a:t>
            </a:r>
            <a:r>
              <a:rPr lang="zh-CN" altLang="en-US" sz="1200" dirty="0"/>
              <a:t>）</a:t>
            </a:r>
            <a:endParaRPr lang="en-US" altLang="zh-CN" sz="1200" dirty="0"/>
          </a:p>
          <a:p>
            <a:pPr marL="171450" indent="-171450">
              <a:lnSpc>
                <a:spcPct val="150000"/>
              </a:lnSpc>
              <a:buFont typeface="Arial" panose="020B0604020202020204" pitchFamily="34" charset="0"/>
              <a:buChar char="•"/>
            </a:pPr>
            <a:r>
              <a:rPr lang="en-US" altLang="zh-CN" sz="1200" dirty="0"/>
              <a:t>Top 7 AI-Enhanced Database Tools for Next-Level Development </a:t>
            </a:r>
            <a:r>
              <a:rPr lang="zh-CN" altLang="en-US" sz="1200" dirty="0"/>
              <a:t>，</a:t>
            </a:r>
            <a:r>
              <a:rPr lang="en-US" sz="1200" dirty="0">
                <a:hlinkClick r:id="rId4"/>
              </a:rPr>
              <a:t>https://dev.to/guerra2fernando/top-7-ai-enhanced-database-tools-for-next-level-development-3j58</a:t>
            </a:r>
            <a:endParaRPr lang="en-US" sz="1200" dirty="0"/>
          </a:p>
          <a:p>
            <a:pPr marL="171450" indent="-171450">
              <a:lnSpc>
                <a:spcPct val="150000"/>
              </a:lnSpc>
              <a:buFont typeface="Arial" panose="020B0604020202020204" pitchFamily="34" charset="0"/>
              <a:buChar char="•"/>
            </a:pPr>
            <a:r>
              <a:rPr lang="zh-CN" altLang="en-US" sz="1200" dirty="0"/>
              <a:t>近年来，国内外在数据库智能化（</a:t>
            </a:r>
            <a:r>
              <a:rPr lang="en-US" sz="1200" dirty="0"/>
              <a:t>AI for DB）</a:t>
            </a:r>
            <a:r>
              <a:rPr lang="zh-CN" altLang="en-US" sz="1200" dirty="0"/>
              <a:t>方向有哪些进展？</a:t>
            </a:r>
            <a:r>
              <a:rPr lang="en-US" sz="1200" dirty="0"/>
              <a:t>https://</a:t>
            </a:r>
            <a:r>
              <a:rPr lang="en-US" sz="1200" dirty="0" err="1"/>
              <a:t>www.zhihu.com</a:t>
            </a:r>
            <a:r>
              <a:rPr lang="en-US" sz="1200" dirty="0"/>
              <a:t>/question/312350519</a:t>
            </a:r>
          </a:p>
          <a:p>
            <a:pPr marL="171450" indent="-171450">
              <a:lnSpc>
                <a:spcPct val="150000"/>
              </a:lnSpc>
              <a:buFont typeface="Arial" panose="020B0604020202020204" pitchFamily="34" charset="0"/>
              <a:buChar char="•"/>
            </a:pPr>
            <a:r>
              <a:rPr lang="zh-CN" altLang="en-US" sz="1200" dirty="0">
                <a:solidFill>
                  <a:srgbClr val="404040"/>
                </a:solidFill>
                <a:effectLst/>
                <a:latin typeface="MicrosoftYaHei Bold"/>
              </a:rPr>
              <a:t>数据库老炮逐浪</a:t>
            </a:r>
            <a:r>
              <a:rPr lang="en-US" sz="1200" dirty="0">
                <a:solidFill>
                  <a:srgbClr val="404040"/>
                </a:solidFill>
                <a:effectLst/>
                <a:latin typeface="MicrosoftYaHei Bold"/>
              </a:rPr>
              <a:t>AI</a:t>
            </a:r>
            <a:r>
              <a:rPr lang="zh-CN" altLang="en-US" sz="1200" dirty="0">
                <a:solidFill>
                  <a:srgbClr val="404040"/>
                </a:solidFill>
                <a:effectLst/>
                <a:latin typeface="MicrosoftYaHei Bold"/>
              </a:rPr>
              <a:t>和国产化：</a:t>
            </a:r>
            <a:r>
              <a:rPr lang="en-US" sz="1200" dirty="0">
                <a:solidFill>
                  <a:srgbClr val="404040"/>
                </a:solidFill>
                <a:effectLst/>
                <a:latin typeface="MicrosoftYaHei Bold"/>
              </a:rPr>
              <a:t>DBA</a:t>
            </a:r>
            <a:r>
              <a:rPr lang="zh-CN" altLang="en-US" sz="1200" dirty="0">
                <a:solidFill>
                  <a:srgbClr val="404040"/>
                </a:solidFill>
                <a:effectLst/>
                <a:latin typeface="MicrosoftYaHei Bold"/>
              </a:rPr>
              <a:t>永远无法被替代， </a:t>
            </a:r>
            <a:r>
              <a:rPr lang="en-US" sz="1200" dirty="0"/>
              <a:t>https://www.163.com/</a:t>
            </a:r>
            <a:r>
              <a:rPr lang="en-US" sz="1200" dirty="0" err="1"/>
              <a:t>dy</a:t>
            </a:r>
            <a:r>
              <a:rPr lang="en-US" sz="1200" dirty="0"/>
              <a:t>/article/IUC332LM055658M2.html</a:t>
            </a:r>
          </a:p>
          <a:p>
            <a:pPr>
              <a:lnSpc>
                <a:spcPct val="150000"/>
              </a:lnSpc>
            </a:pPr>
            <a:endParaRPr lang="en-CN" sz="1200" dirty="0"/>
          </a:p>
        </p:txBody>
      </p:sp>
      <p:sp>
        <p:nvSpPr>
          <p:cNvPr id="5" name="TextBox 4">
            <a:extLst>
              <a:ext uri="{FF2B5EF4-FFF2-40B4-BE49-F238E27FC236}">
                <a16:creationId xmlns:a16="http://schemas.microsoft.com/office/drawing/2014/main" id="{C985DACF-9AB7-0291-B56A-F2AC9E67F1F1}"/>
              </a:ext>
            </a:extLst>
          </p:cNvPr>
          <p:cNvSpPr txBox="1"/>
          <p:nvPr/>
        </p:nvSpPr>
        <p:spPr>
          <a:xfrm>
            <a:off x="551432" y="1629949"/>
            <a:ext cx="782587" cy="307777"/>
          </a:xfrm>
          <a:prstGeom prst="rect">
            <a:avLst/>
          </a:prstGeom>
          <a:noFill/>
        </p:spPr>
        <p:txBody>
          <a:bodyPr wrap="none" rtlCol="0">
            <a:spAutoFit/>
          </a:bodyPr>
          <a:lstStyle/>
          <a:p>
            <a:r>
              <a:rPr lang="en-CN" sz="1400" b="1" dirty="0"/>
              <a:t>Papers</a:t>
            </a:r>
          </a:p>
        </p:txBody>
      </p:sp>
      <p:sp>
        <p:nvSpPr>
          <p:cNvPr id="6" name="TextBox 5">
            <a:extLst>
              <a:ext uri="{FF2B5EF4-FFF2-40B4-BE49-F238E27FC236}">
                <a16:creationId xmlns:a16="http://schemas.microsoft.com/office/drawing/2014/main" id="{CC2741BE-28A0-5BAA-AB78-B25A9838BB12}"/>
              </a:ext>
            </a:extLst>
          </p:cNvPr>
          <p:cNvSpPr txBox="1"/>
          <p:nvPr/>
        </p:nvSpPr>
        <p:spPr>
          <a:xfrm>
            <a:off x="551432" y="3157236"/>
            <a:ext cx="950901" cy="307777"/>
          </a:xfrm>
          <a:prstGeom prst="rect">
            <a:avLst/>
          </a:prstGeom>
          <a:noFill/>
        </p:spPr>
        <p:txBody>
          <a:bodyPr wrap="none" rtlCol="0">
            <a:spAutoFit/>
          </a:bodyPr>
          <a:lstStyle/>
          <a:p>
            <a:r>
              <a:rPr lang="en-CN" sz="1400" b="1" dirty="0"/>
              <a:t>Columns</a:t>
            </a:r>
          </a:p>
        </p:txBody>
      </p:sp>
    </p:spTree>
    <p:extLst>
      <p:ext uri="{BB962C8B-B14F-4D97-AF65-F5344CB8AC3E}">
        <p14:creationId xmlns:p14="http://schemas.microsoft.com/office/powerpoint/2010/main" val="353223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标题 4"/>
              <p:cNvSpPr>
                <a:spLocks noGrp="1"/>
              </p:cNvSpPr>
              <p:nvPr>
                <p:ph type="title"/>
              </p:nvPr>
            </p:nvSpPr>
            <p:spPr>
              <a:xfrm>
                <a:off x="0" y="3065616"/>
                <a:ext cx="6697942" cy="2171700"/>
              </a:xfrm>
            </p:spPr>
            <p:txBody>
              <a:bodyPr wrap="square">
                <a:normAutofit/>
              </a:bodyPr>
              <a:lstStyle/>
              <a:p>
                <a:pPr lvl="0"/>
                <a14:m>
                  <m:oMathPara xmlns:m="http://schemas.openxmlformats.org/officeDocument/2006/math">
                    <m:oMathParaPr>
                      <m:jc m:val="centerGroup"/>
                    </m:oMathParaPr>
                    <m:oMath xmlns:m="http://schemas.openxmlformats.org/officeDocument/2006/math">
                      <m:sSup>
                        <m:sSupPr>
                          <m:ctrlPr>
                            <a:rPr lang="en-US" altLang="zh-CN" sz="3600" b="1" i="1" smtClean="0">
                              <a:latin typeface="Cambria Math" panose="02040503050406030204" pitchFamily="18" charset="0"/>
                            </a:rPr>
                          </m:ctrlPr>
                        </m:sSupPr>
                        <m:e>
                          <m:d>
                            <m:dPr>
                              <m:begChr m:val="{"/>
                              <m:endChr m:val="}"/>
                              <m:ctrlPr>
                                <a:rPr lang="en-US" sz="3600" i="1" smtClean="0">
                                  <a:latin typeface="Cambria Math" panose="02040503050406030204" pitchFamily="18" charset="0"/>
                                </a:rPr>
                              </m:ctrlPr>
                            </m:dPr>
                            <m:e>
                              <m:r>
                                <a:rPr lang="en-US" sz="3600" i="1" smtClean="0">
                                  <a:latin typeface="Cambria Math" panose="02040503050406030204" pitchFamily="18" charset="0"/>
                                </a:rPr>
                                <m:t>𝐴</m:t>
                              </m:r>
                              <m:r>
                                <m:rPr>
                                  <m:sty m:val="p"/>
                                </m:rPr>
                                <a:rPr lang="en-US" sz="3600" i="1">
                                  <a:latin typeface="Cambria Math" panose="02040503050406030204" pitchFamily="18" charset="0"/>
                                </a:rPr>
                                <m:t>I</m:t>
                              </m:r>
                              <m:r>
                                <a:rPr lang="en-US" altLang="zh-CN" sz="3600" b="1" i="1" smtClean="0">
                                  <a:latin typeface="Cambria Math" panose="02040503050406030204" pitchFamily="18" charset="0"/>
                                </a:rPr>
                                <m:t>𝟒</m:t>
                              </m:r>
                              <m:r>
                                <m:rPr>
                                  <m:sty m:val="p"/>
                                </m:rPr>
                                <a:rPr lang="en-US" altLang="zh-CN" sz="3600" i="1">
                                  <a:latin typeface="Cambria Math" panose="02040503050406030204" pitchFamily="18" charset="0"/>
                                </a:rPr>
                                <m:t>DB</m:t>
                              </m:r>
                            </m:e>
                          </m:d>
                        </m:e>
                        <m:sup>
                          <m:r>
                            <a:rPr lang="en-US" altLang="zh-CN" sz="3600" b="1" i="1" smtClean="0">
                              <a:latin typeface="Cambria Math" panose="02040503050406030204" pitchFamily="18" charset="0"/>
                            </a:rPr>
                            <m:t>∗</m:t>
                          </m:r>
                        </m:sup>
                      </m:sSup>
                      <m:r>
                        <a:rPr lang="zh-CN" altLang="en-US" sz="3600" b="1" i="1" smtClean="0">
                          <a:latin typeface="Cambria Math" panose="02040503050406030204" pitchFamily="18" charset="0"/>
                        </a:rPr>
                        <m:t>～</m:t>
                      </m:r>
                      <m:r>
                        <a:rPr lang="en-US" altLang="zh-CN" sz="3600" b="1" i="1" smtClean="0">
                          <a:latin typeface="Cambria Math" panose="02040503050406030204" pitchFamily="18" charset="0"/>
                        </a:rPr>
                        <m:t>𝑫𝑩</m:t>
                      </m:r>
                      <m:r>
                        <a:rPr lang="en-US" altLang="zh-CN" sz="3600" b="1" i="1" smtClean="0">
                          <a:latin typeface="Cambria Math" panose="02040503050406030204" pitchFamily="18" charset="0"/>
                        </a:rPr>
                        <m:t>𝟒</m:t>
                      </m:r>
                      <m:r>
                        <a:rPr lang="en-US" altLang="zh-CN" sz="3600" b="1" i="1" smtClean="0">
                          <a:latin typeface="Cambria Math" panose="02040503050406030204" pitchFamily="18" charset="0"/>
                        </a:rPr>
                        <m:t>𝑨𝑰</m:t>
                      </m:r>
                    </m:oMath>
                  </m:oMathPara>
                </a14:m>
                <a:endParaRPr lang="en-US" sz="3600" dirty="0"/>
              </a:p>
            </p:txBody>
          </p:sp>
        </mc:Choice>
        <mc:Fallback xmlns="">
          <p:sp>
            <p:nvSpPr>
              <p:cNvPr id="5" name="标题 4"/>
              <p:cNvSpPr>
                <a:spLocks noGrp="1" noRot="1" noChangeAspect="1" noMove="1" noResize="1" noEditPoints="1" noAdjustHandles="1" noChangeArrowheads="1" noChangeShapeType="1" noTextEdit="1"/>
              </p:cNvSpPr>
              <p:nvPr>
                <p:ph type="title"/>
              </p:nvPr>
            </p:nvSpPr>
            <p:spPr>
              <a:xfrm>
                <a:off x="0" y="3065616"/>
                <a:ext cx="6697942" cy="2171700"/>
              </a:xfrm>
              <a:blipFill>
                <a:blip r:embed="rId4"/>
                <a:stretch>
                  <a:fillRect/>
                </a:stretch>
              </a:blipFill>
            </p:spPr>
            <p:txBody>
              <a:bodyPr/>
              <a:lstStyle/>
              <a:p>
                <a:r>
                  <a:rPr lang="en-CN">
                    <a:noFill/>
                  </a:rPr>
                  <a:t> </a:t>
                </a:r>
              </a:p>
            </p:txBody>
          </p:sp>
        </mc:Fallback>
      </mc:AlternateContent>
      <p:sp>
        <p:nvSpPr>
          <p:cNvPr id="4" name="文本占位符 3"/>
          <p:cNvSpPr>
            <a:spLocks noGrp="1"/>
          </p:cNvSpPr>
          <p:nvPr>
            <p:ph type="body" sz="quarter" idx="13"/>
          </p:nvPr>
        </p:nvSpPr>
        <p:spPr>
          <a:xfrm>
            <a:off x="660400" y="6050217"/>
            <a:ext cx="2160588" cy="276225"/>
          </a:xfrm>
        </p:spPr>
        <p:txBody>
          <a:bodyPr wrap="square">
            <a:normAutofit fontScale="92500"/>
          </a:bodyPr>
          <a:lstStyle/>
          <a:p>
            <a:pPr lvl="0"/>
            <a:r>
              <a:rPr lang="en-US" i="1" dirty="0"/>
              <a:t>Benhao</a:t>
            </a:r>
            <a:r>
              <a:rPr lang="zh-CN" altLang="en-US" i="1" dirty="0"/>
              <a:t> </a:t>
            </a:r>
            <a:r>
              <a:rPr lang="en-US" altLang="zh-CN" i="1" dirty="0"/>
              <a:t>Huang, SJTU IEEECS</a:t>
            </a:r>
            <a:endParaRPr lang="en-US" i="1" dirty="0"/>
          </a:p>
        </p:txBody>
      </p:sp>
      <p:sp>
        <p:nvSpPr>
          <p:cNvPr id="8" name="标题 4">
            <a:extLst>
              <a:ext uri="{FF2B5EF4-FFF2-40B4-BE49-F238E27FC236}">
                <a16:creationId xmlns:a16="http://schemas.microsoft.com/office/drawing/2014/main" id="{4887CB25-8B03-9690-B8B8-765E23896D7A}"/>
              </a:ext>
            </a:extLst>
          </p:cNvPr>
          <p:cNvSpPr txBox="1">
            <a:spLocks/>
          </p:cNvSpPr>
          <p:nvPr/>
        </p:nvSpPr>
        <p:spPr>
          <a:xfrm>
            <a:off x="480468" y="1431097"/>
            <a:ext cx="8188882" cy="2171700"/>
          </a:xfrm>
          <a:prstGeom prst="rect">
            <a:avLst/>
          </a:prstGeom>
        </p:spPr>
        <p:txBody>
          <a:bodyPr vert="horz" wrap="square" lIns="91440" tIns="45720" rIns="91440" bIns="45720" rtlCol="0" anchor="b">
            <a:normAutofit/>
          </a:bodyPr>
          <a:lstStyle>
            <a:lvl1pPr algn="l" defTabSz="914400" rtl="0" eaLnBrk="1" latinLnBrk="0" hangingPunct="1">
              <a:lnSpc>
                <a:spcPct val="100000"/>
              </a:lnSpc>
              <a:spcBef>
                <a:spcPct val="0"/>
              </a:spcBef>
              <a:buNone/>
              <a:defRPr sz="6000" b="1" kern="1200">
                <a:ln w="19050">
                  <a:noFill/>
                </a:ln>
                <a:solidFill>
                  <a:schemeClr val="tx1"/>
                </a:solidFill>
                <a:latin typeface="+mj-lt"/>
                <a:ea typeface="+mj-ea"/>
                <a:cs typeface="+mj-cs"/>
              </a:defRPr>
            </a:lvl1pPr>
          </a:lstStyle>
          <a:p>
            <a:r>
              <a:rPr lang="en-US" sz="5400" dirty="0"/>
              <a:t>Thanks for Listening</a:t>
            </a:r>
          </a:p>
        </p:txBody>
      </p:sp>
    </p:spTree>
    <p:custDataLst>
      <p:tags r:id="rId1"/>
    </p:custDataLst>
    <p:extLst>
      <p:ext uri="{BB962C8B-B14F-4D97-AF65-F5344CB8AC3E}">
        <p14:creationId xmlns:p14="http://schemas.microsoft.com/office/powerpoint/2010/main" val="2741946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组合 33">
            <a:extLst>
              <a:ext uri="{FF2B5EF4-FFF2-40B4-BE49-F238E27FC236}">
                <a16:creationId xmlns:a16="http://schemas.microsoft.com/office/drawing/2014/main" id="{6A3E1936-B782-CC01-8B08-5FBDDE42398C}"/>
              </a:ext>
            </a:extLst>
          </p:cNvPr>
          <p:cNvGrpSpPr/>
          <p:nvPr/>
        </p:nvGrpSpPr>
        <p:grpSpPr>
          <a:xfrm>
            <a:off x="853962" y="1130300"/>
            <a:ext cx="10422234" cy="3885510"/>
            <a:chOff x="853962" y="1028700"/>
            <a:chExt cx="10422234" cy="3885510"/>
          </a:xfrm>
        </p:grpSpPr>
        <p:grpSp>
          <p:nvGrpSpPr>
            <p:cNvPr id="29" name="组合 28">
              <a:extLst>
                <a:ext uri="{FF2B5EF4-FFF2-40B4-BE49-F238E27FC236}">
                  <a16:creationId xmlns:a16="http://schemas.microsoft.com/office/drawing/2014/main" id="{176F3C3E-C830-2C4E-9F4F-F07CAE631CB7}"/>
                </a:ext>
              </a:extLst>
            </p:cNvPr>
            <p:cNvGrpSpPr/>
            <p:nvPr/>
          </p:nvGrpSpPr>
          <p:grpSpPr>
            <a:xfrm>
              <a:off x="853962" y="3243223"/>
              <a:ext cx="1620957" cy="1670987"/>
              <a:chOff x="739743" y="3325109"/>
              <a:chExt cx="1620957" cy="1670987"/>
            </a:xfrm>
          </p:grpSpPr>
          <p:sp>
            <p:nvSpPr>
              <p:cNvPr id="2" name="矩形: 圆角 1">
                <a:extLst>
                  <a:ext uri="{FF2B5EF4-FFF2-40B4-BE49-F238E27FC236}">
                    <a16:creationId xmlns:a16="http://schemas.microsoft.com/office/drawing/2014/main" id="{A441B5C4-BFFF-4F62-9395-B2DFF149D9C6}"/>
                  </a:ext>
                </a:extLst>
              </p:cNvPr>
              <p:cNvSpPr/>
              <p:nvPr/>
            </p:nvSpPr>
            <p:spPr>
              <a:xfrm rot="5400000" flipH="1">
                <a:off x="1496216" y="3991492"/>
                <a:ext cx="108000" cy="468000"/>
              </a:xfrm>
              <a:prstGeom prst="roundRect">
                <a:avLst>
                  <a:gd name="adj" fmla="val 50000"/>
                </a:avLst>
              </a:prstGeom>
              <a:gradFill flip="none" rotWithShape="0">
                <a:gsLst>
                  <a:gs pos="0">
                    <a:schemeClr val="accent1">
                      <a:lumMod val="60000"/>
                      <a:lumOff val="40000"/>
                    </a:schemeClr>
                  </a:gs>
                  <a:gs pos="70000">
                    <a:schemeClr val="accent1"/>
                  </a:gs>
                </a:gsLst>
                <a:lin ang="2700000" scaled="0"/>
                <a:tileRect/>
              </a:gradFill>
              <a:ln w="57150" cap="rnd">
                <a:noFill/>
                <a:prstDash val="solid"/>
                <a:round/>
              </a:ln>
              <a:effectLst>
                <a:outerShdw blurRad="127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2000" b="1" dirty="0">
                  <a:solidFill>
                    <a:schemeClr val="bg1"/>
                  </a:solidFill>
                </a:endParaRPr>
              </a:p>
            </p:txBody>
          </p:sp>
          <p:sp>
            <p:nvSpPr>
              <p:cNvPr id="3" name="文本框 2">
                <a:extLst>
                  <a:ext uri="{FF2B5EF4-FFF2-40B4-BE49-F238E27FC236}">
                    <a16:creationId xmlns:a16="http://schemas.microsoft.com/office/drawing/2014/main" id="{3271FB9D-9C4D-478C-BB8E-13C997C91DC5}"/>
                  </a:ext>
                </a:extLst>
              </p:cNvPr>
              <p:cNvSpPr txBox="1"/>
              <p:nvPr/>
            </p:nvSpPr>
            <p:spPr>
              <a:xfrm>
                <a:off x="1078969" y="3325109"/>
                <a:ext cx="942495" cy="769441"/>
              </a:xfrm>
              <a:prstGeom prst="rect">
                <a:avLst/>
              </a:prstGeom>
              <a:noFill/>
              <a:ln>
                <a:noFill/>
              </a:ln>
            </p:spPr>
            <p:txBody>
              <a:bodyPr wrap="square" lIns="91440" tIns="45720" rIns="91440" bIns="45720" anchor="ctr" anchorCtr="0">
                <a:spAutoFit/>
              </a:bodyPr>
              <a:lstStyle/>
              <a:p>
                <a:pPr algn="ctr">
                  <a:buSzPct val="25000"/>
                </a:pPr>
                <a:r>
                  <a:rPr lang="en-US" altLang="zh-CN" sz="4400" b="1" dirty="0"/>
                  <a:t>01</a:t>
                </a:r>
              </a:p>
            </p:txBody>
          </p:sp>
          <p:sp>
            <p:nvSpPr>
              <p:cNvPr id="4" name="文本框 3">
                <a:extLst>
                  <a:ext uri="{FF2B5EF4-FFF2-40B4-BE49-F238E27FC236}">
                    <a16:creationId xmlns:a16="http://schemas.microsoft.com/office/drawing/2014/main" id="{2B1E0338-D88A-4062-A080-63AA674C5B4E}"/>
                  </a:ext>
                </a:extLst>
              </p:cNvPr>
              <p:cNvSpPr txBox="1"/>
              <p:nvPr/>
            </p:nvSpPr>
            <p:spPr>
              <a:xfrm>
                <a:off x="739743" y="4411321"/>
                <a:ext cx="1620957" cy="584775"/>
              </a:xfrm>
              <a:prstGeom prst="rect">
                <a:avLst/>
              </a:prstGeom>
              <a:noFill/>
              <a:ln>
                <a:noFill/>
              </a:ln>
            </p:spPr>
            <p:txBody>
              <a:bodyPr wrap="none" lIns="91440" tIns="45720" rIns="91440" bIns="45720" anchor="ctr" anchorCtr="0">
                <a:spAutoFit/>
              </a:bodyPr>
              <a:lstStyle/>
              <a:p>
                <a:pPr algn="ctr">
                  <a:lnSpc>
                    <a:spcPct val="100000"/>
                  </a:lnSpc>
                  <a:buSzPct val="25000"/>
                </a:pPr>
                <a:r>
                  <a:rPr lang="zh-CN" altLang="en-US" sz="1600" b="1" dirty="0"/>
                  <a:t>传统数据库技术</a:t>
                </a:r>
                <a:endParaRPr lang="en-US" altLang="zh-CN" sz="1600" b="1" dirty="0"/>
              </a:p>
              <a:p>
                <a:pPr algn="ctr">
                  <a:lnSpc>
                    <a:spcPct val="100000"/>
                  </a:lnSpc>
                  <a:buSzPct val="25000"/>
                </a:pPr>
                <a:r>
                  <a:rPr lang="zh-CN" altLang="en-US" sz="1600" b="1" dirty="0"/>
                  <a:t>面临的挑战</a:t>
                </a:r>
              </a:p>
            </p:txBody>
          </p:sp>
        </p:grpSp>
        <p:grpSp>
          <p:nvGrpSpPr>
            <p:cNvPr id="30" name="组合 29">
              <a:extLst>
                <a:ext uri="{FF2B5EF4-FFF2-40B4-BE49-F238E27FC236}">
                  <a16:creationId xmlns:a16="http://schemas.microsoft.com/office/drawing/2014/main" id="{A4AC97F8-2367-80F0-BF09-0B012B4D775A}"/>
                </a:ext>
              </a:extLst>
            </p:cNvPr>
            <p:cNvGrpSpPr/>
            <p:nvPr/>
          </p:nvGrpSpPr>
          <p:grpSpPr>
            <a:xfrm>
              <a:off x="3235955" y="3243223"/>
              <a:ext cx="1745992" cy="1547876"/>
              <a:chOff x="2954487" y="3325109"/>
              <a:chExt cx="1745992" cy="1547876"/>
            </a:xfrm>
          </p:grpSpPr>
          <p:sp>
            <p:nvSpPr>
              <p:cNvPr id="6" name="矩形: 圆角 5">
                <a:extLst>
                  <a:ext uri="{FF2B5EF4-FFF2-40B4-BE49-F238E27FC236}">
                    <a16:creationId xmlns:a16="http://schemas.microsoft.com/office/drawing/2014/main" id="{9D5D5104-835F-4AC1-80AD-880A051B09C7}"/>
                  </a:ext>
                </a:extLst>
              </p:cNvPr>
              <p:cNvSpPr/>
              <p:nvPr/>
            </p:nvSpPr>
            <p:spPr>
              <a:xfrm rot="5400000" flipH="1">
                <a:off x="3773479" y="3991492"/>
                <a:ext cx="108000" cy="468000"/>
              </a:xfrm>
              <a:prstGeom prst="roundRect">
                <a:avLst>
                  <a:gd name="adj" fmla="val 50000"/>
                </a:avLst>
              </a:prstGeom>
              <a:gradFill flip="none" rotWithShape="0">
                <a:gsLst>
                  <a:gs pos="0">
                    <a:schemeClr val="accent1">
                      <a:lumMod val="60000"/>
                      <a:lumOff val="40000"/>
                    </a:schemeClr>
                  </a:gs>
                  <a:gs pos="70000">
                    <a:schemeClr val="accent1"/>
                  </a:gs>
                </a:gsLst>
                <a:lin ang="2700000" scaled="0"/>
                <a:tileRect/>
              </a:gradFill>
              <a:ln w="57150" cap="rnd">
                <a:noFill/>
                <a:prstDash val="solid"/>
                <a:round/>
              </a:ln>
              <a:effectLst>
                <a:outerShdw blurRad="127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2000" b="1" dirty="0">
                  <a:solidFill>
                    <a:schemeClr val="bg1"/>
                  </a:solidFill>
                </a:endParaRPr>
              </a:p>
            </p:txBody>
          </p:sp>
          <p:sp>
            <p:nvSpPr>
              <p:cNvPr id="7" name="文本框 6">
                <a:extLst>
                  <a:ext uri="{FF2B5EF4-FFF2-40B4-BE49-F238E27FC236}">
                    <a16:creationId xmlns:a16="http://schemas.microsoft.com/office/drawing/2014/main" id="{D996F2F9-1623-44FE-802A-66A966E970F4}"/>
                  </a:ext>
                </a:extLst>
              </p:cNvPr>
              <p:cNvSpPr txBox="1"/>
              <p:nvPr/>
            </p:nvSpPr>
            <p:spPr>
              <a:xfrm>
                <a:off x="3356232" y="3325109"/>
                <a:ext cx="942495" cy="769441"/>
              </a:xfrm>
              <a:prstGeom prst="rect">
                <a:avLst/>
              </a:prstGeom>
              <a:noFill/>
              <a:ln>
                <a:noFill/>
              </a:ln>
            </p:spPr>
            <p:txBody>
              <a:bodyPr wrap="square" lIns="91440" tIns="45720" rIns="91440" bIns="45720" anchor="ctr" anchorCtr="0">
                <a:spAutoFit/>
              </a:bodyPr>
              <a:lstStyle/>
              <a:p>
                <a:pPr algn="ctr">
                  <a:buSzPct val="25000"/>
                </a:pPr>
                <a:r>
                  <a:rPr lang="en-US" altLang="zh-CN" sz="4400" b="1" dirty="0"/>
                  <a:t>02</a:t>
                </a:r>
              </a:p>
            </p:txBody>
          </p:sp>
          <p:sp>
            <p:nvSpPr>
              <p:cNvPr id="8" name="文本框 7">
                <a:extLst>
                  <a:ext uri="{FF2B5EF4-FFF2-40B4-BE49-F238E27FC236}">
                    <a16:creationId xmlns:a16="http://schemas.microsoft.com/office/drawing/2014/main" id="{0A4CAE62-255A-442D-82E2-7F414E4D7E79}"/>
                  </a:ext>
                </a:extLst>
              </p:cNvPr>
              <p:cNvSpPr txBox="1"/>
              <p:nvPr/>
            </p:nvSpPr>
            <p:spPr>
              <a:xfrm>
                <a:off x="2954487" y="4534431"/>
                <a:ext cx="1745992" cy="338554"/>
              </a:xfrm>
              <a:prstGeom prst="rect">
                <a:avLst/>
              </a:prstGeom>
              <a:noFill/>
              <a:ln>
                <a:noFill/>
              </a:ln>
            </p:spPr>
            <p:txBody>
              <a:bodyPr wrap="none" lIns="91440" tIns="45720" rIns="91440" bIns="45720" anchor="ctr" anchorCtr="0">
                <a:spAutoFit/>
              </a:bodyPr>
              <a:lstStyle/>
              <a:p>
                <a:pPr algn="ctr">
                  <a:lnSpc>
                    <a:spcPct val="100000"/>
                  </a:lnSpc>
                  <a:buSzPct val="25000"/>
                </a:pPr>
                <a:r>
                  <a:rPr lang="en-US" altLang="zh-CN" sz="1600" b="1" dirty="0"/>
                  <a:t>AI</a:t>
                </a:r>
                <a:r>
                  <a:rPr lang="zh-CN" altLang="en-US" sz="1600" b="1" dirty="0"/>
                  <a:t> </a:t>
                </a:r>
                <a:r>
                  <a:rPr lang="en-US" altLang="zh-CN" sz="1600" b="1" dirty="0"/>
                  <a:t>For</a:t>
                </a:r>
                <a:r>
                  <a:rPr lang="zh-CN" altLang="en-US" sz="1600" b="1" dirty="0"/>
                  <a:t> </a:t>
                </a:r>
                <a:r>
                  <a:rPr lang="en-US" altLang="zh-CN" sz="1600" b="1" dirty="0"/>
                  <a:t>Database</a:t>
                </a:r>
                <a:endParaRPr lang="zh-CN" altLang="en-US" sz="1600" b="1" dirty="0"/>
              </a:p>
            </p:txBody>
          </p:sp>
        </p:grpSp>
        <p:grpSp>
          <p:nvGrpSpPr>
            <p:cNvPr id="31" name="组合 30">
              <a:extLst>
                <a:ext uri="{FF2B5EF4-FFF2-40B4-BE49-F238E27FC236}">
                  <a16:creationId xmlns:a16="http://schemas.microsoft.com/office/drawing/2014/main" id="{7AE9B2B8-0C06-4749-8E36-16CD84B11DA1}"/>
                </a:ext>
              </a:extLst>
            </p:cNvPr>
            <p:cNvGrpSpPr/>
            <p:nvPr/>
          </p:nvGrpSpPr>
          <p:grpSpPr>
            <a:xfrm>
              <a:off x="5435207" y="3243223"/>
              <a:ext cx="1826142" cy="1547876"/>
              <a:chOff x="5191675" y="3325109"/>
              <a:chExt cx="1826142" cy="1547876"/>
            </a:xfrm>
          </p:grpSpPr>
          <p:sp>
            <p:nvSpPr>
              <p:cNvPr id="10" name="矩形: 圆角 9">
                <a:extLst>
                  <a:ext uri="{FF2B5EF4-FFF2-40B4-BE49-F238E27FC236}">
                    <a16:creationId xmlns:a16="http://schemas.microsoft.com/office/drawing/2014/main" id="{8041694D-EC28-4C96-A087-34B7F0724819}"/>
                  </a:ext>
                </a:extLst>
              </p:cNvPr>
              <p:cNvSpPr/>
              <p:nvPr/>
            </p:nvSpPr>
            <p:spPr>
              <a:xfrm rot="5400000" flipH="1">
                <a:off x="6050742" y="3991492"/>
                <a:ext cx="108000" cy="468000"/>
              </a:xfrm>
              <a:prstGeom prst="roundRect">
                <a:avLst>
                  <a:gd name="adj" fmla="val 50000"/>
                </a:avLst>
              </a:prstGeom>
              <a:gradFill flip="none" rotWithShape="0">
                <a:gsLst>
                  <a:gs pos="0">
                    <a:schemeClr val="accent1">
                      <a:lumMod val="60000"/>
                      <a:lumOff val="40000"/>
                    </a:schemeClr>
                  </a:gs>
                  <a:gs pos="70000">
                    <a:schemeClr val="accent1"/>
                  </a:gs>
                </a:gsLst>
                <a:lin ang="2700000" scaled="0"/>
                <a:tileRect/>
              </a:gradFill>
              <a:ln w="57150" cap="rnd">
                <a:noFill/>
                <a:prstDash val="solid"/>
                <a:round/>
              </a:ln>
              <a:effectLst>
                <a:outerShdw blurRad="127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2000" b="1" dirty="0">
                  <a:solidFill>
                    <a:schemeClr val="bg1"/>
                  </a:solidFill>
                </a:endParaRPr>
              </a:p>
            </p:txBody>
          </p:sp>
          <p:sp>
            <p:nvSpPr>
              <p:cNvPr id="11" name="文本框 10">
                <a:extLst>
                  <a:ext uri="{FF2B5EF4-FFF2-40B4-BE49-F238E27FC236}">
                    <a16:creationId xmlns:a16="http://schemas.microsoft.com/office/drawing/2014/main" id="{1D2B0FFB-D969-4FAB-B1B7-2657B7A91BE4}"/>
                  </a:ext>
                </a:extLst>
              </p:cNvPr>
              <p:cNvSpPr txBox="1"/>
              <p:nvPr/>
            </p:nvSpPr>
            <p:spPr>
              <a:xfrm>
                <a:off x="5633495" y="3325109"/>
                <a:ext cx="942495" cy="769441"/>
              </a:xfrm>
              <a:prstGeom prst="rect">
                <a:avLst/>
              </a:prstGeom>
              <a:noFill/>
              <a:ln>
                <a:noFill/>
              </a:ln>
            </p:spPr>
            <p:txBody>
              <a:bodyPr wrap="square" lIns="91440" tIns="45720" rIns="91440" bIns="45720" anchor="ctr" anchorCtr="0">
                <a:spAutoFit/>
              </a:bodyPr>
              <a:lstStyle/>
              <a:p>
                <a:pPr algn="ctr">
                  <a:buSzPct val="25000"/>
                </a:pPr>
                <a:r>
                  <a:rPr lang="en-US" altLang="zh-CN" sz="4400" b="1" dirty="0"/>
                  <a:t>03</a:t>
                </a:r>
              </a:p>
            </p:txBody>
          </p:sp>
          <p:sp>
            <p:nvSpPr>
              <p:cNvPr id="12" name="文本框 11">
                <a:extLst>
                  <a:ext uri="{FF2B5EF4-FFF2-40B4-BE49-F238E27FC236}">
                    <a16:creationId xmlns:a16="http://schemas.microsoft.com/office/drawing/2014/main" id="{6F79A58E-C2C5-4FA9-807E-77116F5FF6CD}"/>
                  </a:ext>
                </a:extLst>
              </p:cNvPr>
              <p:cNvSpPr txBox="1"/>
              <p:nvPr/>
            </p:nvSpPr>
            <p:spPr>
              <a:xfrm>
                <a:off x="5191675" y="4534431"/>
                <a:ext cx="1826142" cy="338554"/>
              </a:xfrm>
              <a:prstGeom prst="rect">
                <a:avLst/>
              </a:prstGeom>
              <a:noFill/>
              <a:ln>
                <a:noFill/>
              </a:ln>
            </p:spPr>
            <p:txBody>
              <a:bodyPr wrap="none" lIns="91440" tIns="45720" rIns="91440" bIns="45720" anchor="ctr" anchorCtr="0">
                <a:spAutoFit/>
              </a:bodyPr>
              <a:lstStyle/>
              <a:p>
                <a:pPr algn="ctr">
                  <a:lnSpc>
                    <a:spcPct val="100000"/>
                  </a:lnSpc>
                  <a:buSzPct val="25000"/>
                </a:pPr>
                <a:r>
                  <a:rPr lang="en-CN" altLang="zh-CN" sz="1600" b="1" dirty="0"/>
                  <a:t>AI</a:t>
                </a:r>
                <a:r>
                  <a:rPr lang="en-US" altLang="zh-CN" sz="1600" b="1" dirty="0"/>
                  <a:t>4DB</a:t>
                </a:r>
                <a:r>
                  <a:rPr lang="zh-CN" altLang="en-US" sz="1600" b="1" dirty="0"/>
                  <a:t>：具体案例</a:t>
                </a:r>
              </a:p>
            </p:txBody>
          </p:sp>
        </p:grpSp>
        <p:grpSp>
          <p:nvGrpSpPr>
            <p:cNvPr id="32" name="组合 31">
              <a:extLst>
                <a:ext uri="{FF2B5EF4-FFF2-40B4-BE49-F238E27FC236}">
                  <a16:creationId xmlns:a16="http://schemas.microsoft.com/office/drawing/2014/main" id="{502F72D9-4171-513D-D278-F01D338BA5C5}"/>
                </a:ext>
              </a:extLst>
            </p:cNvPr>
            <p:cNvGrpSpPr/>
            <p:nvPr/>
          </p:nvGrpSpPr>
          <p:grpSpPr>
            <a:xfrm>
              <a:off x="7880520" y="3243223"/>
              <a:ext cx="1414170" cy="1670987"/>
              <a:chOff x="7674924" y="3325109"/>
              <a:chExt cx="1414170" cy="1670987"/>
            </a:xfrm>
          </p:grpSpPr>
          <p:sp>
            <p:nvSpPr>
              <p:cNvPr id="14" name="矩形: 圆角 13">
                <a:extLst>
                  <a:ext uri="{FF2B5EF4-FFF2-40B4-BE49-F238E27FC236}">
                    <a16:creationId xmlns:a16="http://schemas.microsoft.com/office/drawing/2014/main" id="{A19B93D1-7E4C-4F4E-ABBE-F0FB56C00B5E}"/>
                  </a:ext>
                </a:extLst>
              </p:cNvPr>
              <p:cNvSpPr/>
              <p:nvPr/>
            </p:nvSpPr>
            <p:spPr>
              <a:xfrm rot="5400000" flipH="1">
                <a:off x="8328005" y="3991492"/>
                <a:ext cx="108000" cy="468000"/>
              </a:xfrm>
              <a:prstGeom prst="roundRect">
                <a:avLst>
                  <a:gd name="adj" fmla="val 50000"/>
                </a:avLst>
              </a:prstGeom>
              <a:gradFill flip="none" rotWithShape="0">
                <a:gsLst>
                  <a:gs pos="0">
                    <a:schemeClr val="accent1">
                      <a:lumMod val="60000"/>
                      <a:lumOff val="40000"/>
                    </a:schemeClr>
                  </a:gs>
                  <a:gs pos="70000">
                    <a:schemeClr val="accent1"/>
                  </a:gs>
                </a:gsLst>
                <a:lin ang="2700000" scaled="0"/>
                <a:tileRect/>
              </a:gradFill>
              <a:ln w="57150" cap="rnd">
                <a:noFill/>
                <a:prstDash val="solid"/>
                <a:round/>
              </a:ln>
              <a:effectLst>
                <a:outerShdw blurRad="127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2000" b="1" dirty="0">
                  <a:solidFill>
                    <a:schemeClr val="bg1"/>
                  </a:solidFill>
                </a:endParaRPr>
              </a:p>
            </p:txBody>
          </p:sp>
          <p:sp>
            <p:nvSpPr>
              <p:cNvPr id="15" name="文本框 14">
                <a:extLst>
                  <a:ext uri="{FF2B5EF4-FFF2-40B4-BE49-F238E27FC236}">
                    <a16:creationId xmlns:a16="http://schemas.microsoft.com/office/drawing/2014/main" id="{5A1D93A4-A81D-49C7-A774-BE0CE16033B8}"/>
                  </a:ext>
                </a:extLst>
              </p:cNvPr>
              <p:cNvSpPr txBox="1"/>
              <p:nvPr/>
            </p:nvSpPr>
            <p:spPr>
              <a:xfrm>
                <a:off x="7910758" y="3325109"/>
                <a:ext cx="942495" cy="769441"/>
              </a:xfrm>
              <a:prstGeom prst="rect">
                <a:avLst/>
              </a:prstGeom>
              <a:noFill/>
              <a:ln>
                <a:noFill/>
              </a:ln>
            </p:spPr>
            <p:txBody>
              <a:bodyPr wrap="square" lIns="91440" tIns="45720" rIns="91440" bIns="45720" anchor="ctr" anchorCtr="0">
                <a:spAutoFit/>
              </a:bodyPr>
              <a:lstStyle/>
              <a:p>
                <a:pPr algn="ctr">
                  <a:buSzPct val="25000"/>
                </a:pPr>
                <a:r>
                  <a:rPr lang="en-US" altLang="zh-CN" sz="4400" b="1" dirty="0"/>
                  <a:t>04</a:t>
                </a:r>
              </a:p>
            </p:txBody>
          </p:sp>
          <p:sp>
            <p:nvSpPr>
              <p:cNvPr id="16" name="文本框 15">
                <a:extLst>
                  <a:ext uri="{FF2B5EF4-FFF2-40B4-BE49-F238E27FC236}">
                    <a16:creationId xmlns:a16="http://schemas.microsoft.com/office/drawing/2014/main" id="{10D2CAA1-D7DF-4291-B569-0CD3CA4C323E}"/>
                  </a:ext>
                </a:extLst>
              </p:cNvPr>
              <p:cNvSpPr txBox="1"/>
              <p:nvPr/>
            </p:nvSpPr>
            <p:spPr>
              <a:xfrm>
                <a:off x="7674924" y="4411321"/>
                <a:ext cx="1414170" cy="584775"/>
              </a:xfrm>
              <a:prstGeom prst="rect">
                <a:avLst/>
              </a:prstGeom>
              <a:noFill/>
              <a:ln>
                <a:noFill/>
              </a:ln>
            </p:spPr>
            <p:txBody>
              <a:bodyPr wrap="none" lIns="91440" tIns="45720" rIns="91440" bIns="45720" anchor="ctr" anchorCtr="0">
                <a:spAutoFit/>
              </a:bodyPr>
              <a:lstStyle/>
              <a:p>
                <a:pPr algn="ctr">
                  <a:lnSpc>
                    <a:spcPct val="100000"/>
                  </a:lnSpc>
                  <a:buSzPct val="25000"/>
                </a:pPr>
                <a:r>
                  <a:rPr lang="en-US" altLang="zh-CN" sz="1600" b="1" dirty="0"/>
                  <a:t>AI4DB</a:t>
                </a:r>
                <a:r>
                  <a:rPr lang="zh-CN" altLang="en-US" sz="1600" b="1" dirty="0"/>
                  <a:t>的对偶</a:t>
                </a:r>
                <a:endParaRPr lang="en-US" altLang="zh-CN" sz="1600" b="1" dirty="0"/>
              </a:p>
              <a:p>
                <a:pPr algn="ctr">
                  <a:lnSpc>
                    <a:spcPct val="100000"/>
                  </a:lnSpc>
                  <a:buSzPct val="25000"/>
                </a:pPr>
                <a:r>
                  <a:rPr lang="en-US" altLang="zh-CN" sz="1600" b="1" dirty="0"/>
                  <a:t>DB4AI</a:t>
                </a:r>
                <a:r>
                  <a:rPr lang="zh-CN" altLang="en-US" sz="1600" b="1" dirty="0"/>
                  <a:t>的应用</a:t>
                </a:r>
                <a:endParaRPr lang="en-US" altLang="zh-CN" sz="1600" b="1" dirty="0"/>
              </a:p>
            </p:txBody>
          </p:sp>
        </p:grpSp>
        <p:grpSp>
          <p:nvGrpSpPr>
            <p:cNvPr id="33" name="组合 32">
              <a:extLst>
                <a:ext uri="{FF2B5EF4-FFF2-40B4-BE49-F238E27FC236}">
                  <a16:creationId xmlns:a16="http://schemas.microsoft.com/office/drawing/2014/main" id="{ED1B0FA8-7D46-7492-6766-7BB415CC49E1}"/>
                </a:ext>
              </a:extLst>
            </p:cNvPr>
            <p:cNvGrpSpPr/>
            <p:nvPr/>
          </p:nvGrpSpPr>
          <p:grpSpPr>
            <a:xfrm>
              <a:off x="10270793" y="3243223"/>
              <a:ext cx="1005403" cy="1547876"/>
              <a:chOff x="10156574" y="3325109"/>
              <a:chExt cx="1005403" cy="1547876"/>
            </a:xfrm>
          </p:grpSpPr>
          <p:sp>
            <p:nvSpPr>
              <p:cNvPr id="18" name="矩形: 圆角 17">
                <a:extLst>
                  <a:ext uri="{FF2B5EF4-FFF2-40B4-BE49-F238E27FC236}">
                    <a16:creationId xmlns:a16="http://schemas.microsoft.com/office/drawing/2014/main" id="{10F1B41F-464D-4E87-AE53-B51B82D60AEF}"/>
                  </a:ext>
                </a:extLst>
              </p:cNvPr>
              <p:cNvSpPr/>
              <p:nvPr/>
            </p:nvSpPr>
            <p:spPr>
              <a:xfrm rot="5400000" flipH="1">
                <a:off x="10605269" y="3991492"/>
                <a:ext cx="108000" cy="468000"/>
              </a:xfrm>
              <a:prstGeom prst="roundRect">
                <a:avLst>
                  <a:gd name="adj" fmla="val 50000"/>
                </a:avLst>
              </a:prstGeom>
              <a:gradFill flip="none" rotWithShape="0">
                <a:gsLst>
                  <a:gs pos="0">
                    <a:schemeClr val="accent1">
                      <a:lumMod val="60000"/>
                      <a:lumOff val="40000"/>
                    </a:schemeClr>
                  </a:gs>
                  <a:gs pos="70000">
                    <a:schemeClr val="accent1"/>
                  </a:gs>
                </a:gsLst>
                <a:lin ang="2700000" scaled="0"/>
                <a:tileRect/>
              </a:gradFill>
              <a:ln w="57150" cap="rnd">
                <a:noFill/>
                <a:prstDash val="solid"/>
                <a:round/>
              </a:ln>
              <a:effectLst>
                <a:outerShdw blurRad="127000" dist="127000" dir="2700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3765"/>
                <a:endParaRPr lang="zh-CN" altLang="en-US" sz="2000" b="1" dirty="0">
                  <a:solidFill>
                    <a:schemeClr val="bg1"/>
                  </a:solidFill>
                </a:endParaRPr>
              </a:p>
            </p:txBody>
          </p:sp>
          <p:sp>
            <p:nvSpPr>
              <p:cNvPr id="19" name="文本框 18">
                <a:extLst>
                  <a:ext uri="{FF2B5EF4-FFF2-40B4-BE49-F238E27FC236}">
                    <a16:creationId xmlns:a16="http://schemas.microsoft.com/office/drawing/2014/main" id="{B4F2102A-3F8D-4B63-BEC0-B41736E91EF0}"/>
                  </a:ext>
                </a:extLst>
              </p:cNvPr>
              <p:cNvSpPr txBox="1"/>
              <p:nvPr/>
            </p:nvSpPr>
            <p:spPr>
              <a:xfrm>
                <a:off x="10188022" y="3325109"/>
                <a:ext cx="942495" cy="769441"/>
              </a:xfrm>
              <a:prstGeom prst="rect">
                <a:avLst/>
              </a:prstGeom>
              <a:noFill/>
              <a:ln>
                <a:noFill/>
              </a:ln>
            </p:spPr>
            <p:txBody>
              <a:bodyPr wrap="square" lIns="91440" tIns="45720" rIns="91440" bIns="45720" anchor="ctr" anchorCtr="0">
                <a:spAutoFit/>
              </a:bodyPr>
              <a:lstStyle/>
              <a:p>
                <a:pPr algn="ctr">
                  <a:buSzPct val="25000"/>
                </a:pPr>
                <a:r>
                  <a:rPr lang="en-US" altLang="zh-CN" sz="4400" b="1" dirty="0"/>
                  <a:t>05</a:t>
                </a:r>
              </a:p>
            </p:txBody>
          </p:sp>
          <p:sp>
            <p:nvSpPr>
              <p:cNvPr id="20" name="文本框 19">
                <a:extLst>
                  <a:ext uri="{FF2B5EF4-FFF2-40B4-BE49-F238E27FC236}">
                    <a16:creationId xmlns:a16="http://schemas.microsoft.com/office/drawing/2014/main" id="{A5BF95BF-57BD-461C-ADAF-AB06C6AAC67D}"/>
                  </a:ext>
                </a:extLst>
              </p:cNvPr>
              <p:cNvSpPr txBox="1"/>
              <p:nvPr/>
            </p:nvSpPr>
            <p:spPr>
              <a:xfrm>
                <a:off x="10156574" y="4534431"/>
                <a:ext cx="1005403" cy="338554"/>
              </a:xfrm>
              <a:prstGeom prst="rect">
                <a:avLst/>
              </a:prstGeom>
              <a:noFill/>
              <a:ln>
                <a:noFill/>
              </a:ln>
            </p:spPr>
            <p:txBody>
              <a:bodyPr wrap="none" lIns="91440" tIns="45720" rIns="91440" bIns="45720" anchor="ctr" anchorCtr="0">
                <a:spAutoFit/>
              </a:bodyPr>
              <a:lstStyle/>
              <a:p>
                <a:pPr algn="ctr">
                  <a:lnSpc>
                    <a:spcPct val="100000"/>
                  </a:lnSpc>
                  <a:buSzPct val="25000"/>
                </a:pPr>
                <a:r>
                  <a:rPr lang="zh-CN" altLang="en-US" sz="1600" b="1" dirty="0"/>
                  <a:t>一些想法</a:t>
                </a:r>
              </a:p>
            </p:txBody>
          </p:sp>
        </p:grpSp>
        <p:sp>
          <p:nvSpPr>
            <p:cNvPr id="27" name="文本框 26">
              <a:extLst>
                <a:ext uri="{FF2B5EF4-FFF2-40B4-BE49-F238E27FC236}">
                  <a16:creationId xmlns:a16="http://schemas.microsoft.com/office/drawing/2014/main" id="{8F287E6D-E9F0-4119-8AF3-CFA2AC5C07EB}"/>
                </a:ext>
              </a:extLst>
            </p:cNvPr>
            <p:cNvSpPr txBox="1"/>
            <p:nvPr/>
          </p:nvSpPr>
          <p:spPr>
            <a:xfrm>
              <a:off x="4727739" y="1028700"/>
              <a:ext cx="2723823" cy="923330"/>
            </a:xfrm>
            <a:prstGeom prst="rect">
              <a:avLst/>
            </a:prstGeom>
            <a:noFill/>
            <a:ln>
              <a:noFill/>
            </a:ln>
          </p:spPr>
          <p:txBody>
            <a:bodyPr wrap="none" lIns="91440" tIns="45720" rIns="91440" bIns="45720" anchor="ctr" anchorCtr="0">
              <a:spAutoFit/>
            </a:bodyPr>
            <a:lstStyle/>
            <a:p>
              <a:pPr algn="ctr">
                <a:lnSpc>
                  <a:spcPct val="100000"/>
                </a:lnSpc>
                <a:buSzPct val="25000"/>
              </a:pPr>
              <a:r>
                <a:rPr lang="en-US" altLang="zh-CN" sz="5400" b="1" dirty="0">
                  <a:solidFill>
                    <a:schemeClr val="accent1"/>
                  </a:solidFill>
                </a:rPr>
                <a:t>A</a:t>
              </a:r>
              <a:r>
                <a:rPr lang="en-US" altLang="zh-CN" sz="5400" b="1" dirty="0"/>
                <a:t>genda</a:t>
              </a:r>
            </a:p>
          </p:txBody>
        </p:sp>
      </p:grpSp>
    </p:spTree>
    <p:custDataLst>
      <p:tags r:id="rId1"/>
    </p:custDataLst>
    <p:extLst>
      <p:ext uri="{BB962C8B-B14F-4D97-AF65-F5344CB8AC3E}">
        <p14:creationId xmlns:p14="http://schemas.microsoft.com/office/powerpoint/2010/main" val="3176466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9" name="组合 128">
            <a:extLst>
              <a:ext uri="{FF2B5EF4-FFF2-40B4-BE49-F238E27FC236}">
                <a16:creationId xmlns:a16="http://schemas.microsoft.com/office/drawing/2014/main" id="{03996928-D67C-2D50-8C9A-66BCCF354C22}"/>
              </a:ext>
            </a:extLst>
          </p:cNvPr>
          <p:cNvGrpSpPr/>
          <p:nvPr/>
        </p:nvGrpSpPr>
        <p:grpSpPr>
          <a:xfrm>
            <a:off x="205574" y="1212595"/>
            <a:ext cx="2904477" cy="3180696"/>
            <a:chOff x="2518530" y="4159000"/>
            <a:chExt cx="2904477" cy="3180696"/>
          </a:xfrm>
        </p:grpSpPr>
        <p:grpSp>
          <p:nvGrpSpPr>
            <p:cNvPr id="84" name="组合 83">
              <a:extLst>
                <a:ext uri="{FF2B5EF4-FFF2-40B4-BE49-F238E27FC236}">
                  <a16:creationId xmlns:a16="http://schemas.microsoft.com/office/drawing/2014/main" id="{B0E34821-DCF1-5AC2-C07D-F60E72CCE13D}"/>
                </a:ext>
              </a:extLst>
            </p:cNvPr>
            <p:cNvGrpSpPr/>
            <p:nvPr/>
          </p:nvGrpSpPr>
          <p:grpSpPr>
            <a:xfrm>
              <a:off x="2518530" y="4159000"/>
              <a:ext cx="540000" cy="3180696"/>
              <a:chOff x="1465936" y="4159000"/>
              <a:chExt cx="540000" cy="3180696"/>
            </a:xfrm>
          </p:grpSpPr>
          <p:cxnSp>
            <p:nvCxnSpPr>
              <p:cNvPr id="25" name="直接连接符 24">
                <a:extLst>
                  <a:ext uri="{FF2B5EF4-FFF2-40B4-BE49-F238E27FC236}">
                    <a16:creationId xmlns:a16="http://schemas.microsoft.com/office/drawing/2014/main" id="{778BE339-9948-E879-CB8D-2D6D88309920}"/>
                  </a:ext>
                </a:extLst>
              </p:cNvPr>
              <p:cNvCxnSpPr>
                <a:cxnSpLocks/>
              </p:cNvCxnSpPr>
              <p:nvPr/>
            </p:nvCxnSpPr>
            <p:spPr>
              <a:xfrm>
                <a:off x="1735936" y="4459696"/>
                <a:ext cx="0" cy="2880000"/>
              </a:xfrm>
              <a:prstGeom prst="line">
                <a:avLst/>
              </a:prstGeom>
              <a:ln w="12700">
                <a:solidFill>
                  <a:schemeClr val="accent1">
                    <a:alpha val="60000"/>
                  </a:schemeClr>
                </a:solidFill>
              </a:ln>
            </p:spPr>
            <p:style>
              <a:lnRef idx="1">
                <a:schemeClr val="accent1"/>
              </a:lnRef>
              <a:fillRef idx="0">
                <a:schemeClr val="accent1"/>
              </a:fillRef>
              <a:effectRef idx="0">
                <a:schemeClr val="accent1"/>
              </a:effectRef>
              <a:fontRef idx="minor">
                <a:schemeClr val="tx1"/>
              </a:fontRef>
            </p:style>
          </p:cxnSp>
          <p:grpSp>
            <p:nvGrpSpPr>
              <p:cNvPr id="76" name="组合 75">
                <a:extLst>
                  <a:ext uri="{FF2B5EF4-FFF2-40B4-BE49-F238E27FC236}">
                    <a16:creationId xmlns:a16="http://schemas.microsoft.com/office/drawing/2014/main" id="{4270F004-212C-C24E-B2AE-962DC96B773D}"/>
                  </a:ext>
                </a:extLst>
              </p:cNvPr>
              <p:cNvGrpSpPr/>
              <p:nvPr/>
            </p:nvGrpSpPr>
            <p:grpSpPr>
              <a:xfrm>
                <a:off x="1465936" y="4159000"/>
                <a:ext cx="540000" cy="540000"/>
                <a:chOff x="8161012" y="5599496"/>
                <a:chExt cx="540000" cy="540000"/>
              </a:xfrm>
            </p:grpSpPr>
            <p:sp>
              <p:nvSpPr>
                <p:cNvPr id="77" name="文本框 76">
                  <a:extLst>
                    <a:ext uri="{FF2B5EF4-FFF2-40B4-BE49-F238E27FC236}">
                      <a16:creationId xmlns:a16="http://schemas.microsoft.com/office/drawing/2014/main" id="{DF0ACC6D-3705-F69C-5054-4FE6B2A7AD40}"/>
                    </a:ext>
                  </a:extLst>
                </p:cNvPr>
                <p:cNvSpPr txBox="1">
                  <a:spLocks noChangeAspect="1"/>
                </p:cNvSpPr>
                <p:nvPr/>
              </p:nvSpPr>
              <p:spPr>
                <a:xfrm>
                  <a:off x="8161012" y="5599496"/>
                  <a:ext cx="540000" cy="540000"/>
                </a:xfrm>
                <a:prstGeom prst="roundRect">
                  <a:avLst>
                    <a:gd name="adj" fmla="val 50000"/>
                  </a:avLst>
                </a:prstGeom>
                <a:gradFill>
                  <a:gsLst>
                    <a:gs pos="0">
                      <a:schemeClr val="accent1">
                        <a:lumMod val="60000"/>
                        <a:lumOff val="40000"/>
                      </a:schemeClr>
                    </a:gs>
                    <a:gs pos="70000">
                      <a:schemeClr val="accent1"/>
                    </a:gs>
                  </a:gsLst>
                  <a:lin ang="4200000" scaled="0"/>
                </a:gradFill>
                <a:ln w="12700" cap="flat">
                  <a:noFill/>
                  <a:prstDash val="solid"/>
                  <a:miter/>
                </a:ln>
                <a:effectLst>
                  <a:outerShdw blurRad="127000" dist="63500" dir="2700000" algn="tl" rotWithShape="0">
                    <a:schemeClr val="accent1">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sp>
              <p:nvSpPr>
                <p:cNvPr id="78" name="任意多边形: 形状 77">
                  <a:extLst>
                    <a:ext uri="{FF2B5EF4-FFF2-40B4-BE49-F238E27FC236}">
                      <a16:creationId xmlns:a16="http://schemas.microsoft.com/office/drawing/2014/main" id="{217C2AFA-60C0-692F-82FA-9CC1D7061B08}"/>
                    </a:ext>
                  </a:extLst>
                </p:cNvPr>
                <p:cNvSpPr/>
                <p:nvPr/>
              </p:nvSpPr>
              <p:spPr>
                <a:xfrm>
                  <a:off x="8303144" y="5729334"/>
                  <a:ext cx="255736" cy="280324"/>
                </a:xfrm>
                <a:custGeom>
                  <a:avLst/>
                  <a:gdLst>
                    <a:gd name="connsiteX0" fmla="*/ 248770 w 495300"/>
                    <a:gd name="connsiteY0" fmla="*/ 621 h 542925"/>
                    <a:gd name="connsiteX1" fmla="*/ 496420 w 495300"/>
                    <a:gd name="connsiteY1" fmla="*/ 248271 h 542925"/>
                    <a:gd name="connsiteX2" fmla="*/ 324017 w 495300"/>
                    <a:gd name="connsiteY2" fmla="*/ 484491 h 542925"/>
                    <a:gd name="connsiteX3" fmla="*/ 346877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663 w 495300"/>
                    <a:gd name="connsiteY8" fmla="*/ 524496 h 542925"/>
                    <a:gd name="connsiteX9" fmla="*/ 173523 w 495300"/>
                    <a:gd name="connsiteY9" fmla="*/ 484491 h 542925"/>
                    <a:gd name="connsiteX10" fmla="*/ 1120 w 495300"/>
                    <a:gd name="connsiteY10" fmla="*/ 248271 h 542925"/>
                    <a:gd name="connsiteX11" fmla="*/ 248770 w 495300"/>
                    <a:gd name="connsiteY11" fmla="*/ 621 h 542925"/>
                    <a:gd name="connsiteX12" fmla="*/ 192573 w 495300"/>
                    <a:gd name="connsiteY12" fmla="*/ 489254 h 542925"/>
                    <a:gd name="connsiteX13" fmla="*/ 172570 w 495300"/>
                    <a:gd name="connsiteY13" fmla="*/ 524496 h 542925"/>
                    <a:gd name="connsiteX14" fmla="*/ 324970 w 495300"/>
                    <a:gd name="connsiteY14" fmla="*/ 524496 h 542925"/>
                    <a:gd name="connsiteX15" fmla="*/ 304967 w 495300"/>
                    <a:gd name="connsiteY15" fmla="*/ 489254 h 542925"/>
                    <a:gd name="connsiteX16" fmla="*/ 248770 w 495300"/>
                    <a:gd name="connsiteY16" fmla="*/ 495921 h 542925"/>
                    <a:gd name="connsiteX17" fmla="*/ 192573 w 495300"/>
                    <a:gd name="connsiteY17" fmla="*/ 489254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930" y="621"/>
                        <a:pt x="496420" y="111111"/>
                        <a:pt x="496420" y="248271"/>
                      </a:cubicBezTo>
                      <a:cubicBezTo>
                        <a:pt x="496420" y="358761"/>
                        <a:pt x="424030" y="452106"/>
                        <a:pt x="324017" y="484491"/>
                      </a:cubicBezTo>
                      <a:lnTo>
                        <a:pt x="346877" y="524496"/>
                      </a:lnTo>
                      <a:lnTo>
                        <a:pt x="420220" y="524496"/>
                      </a:lnTo>
                      <a:lnTo>
                        <a:pt x="420220" y="543546"/>
                      </a:lnTo>
                      <a:lnTo>
                        <a:pt x="77320" y="543546"/>
                      </a:lnTo>
                      <a:lnTo>
                        <a:pt x="77320" y="524496"/>
                      </a:lnTo>
                      <a:lnTo>
                        <a:pt x="150663" y="524496"/>
                      </a:lnTo>
                      <a:lnTo>
                        <a:pt x="173523" y="484491"/>
                      </a:lnTo>
                      <a:cubicBezTo>
                        <a:pt x="73510" y="453059"/>
                        <a:pt x="1120" y="358761"/>
                        <a:pt x="1120" y="248271"/>
                      </a:cubicBezTo>
                      <a:cubicBezTo>
                        <a:pt x="1120" y="111111"/>
                        <a:pt x="111610" y="621"/>
                        <a:pt x="248770" y="621"/>
                      </a:cubicBezTo>
                      <a:close/>
                      <a:moveTo>
                        <a:pt x="192573" y="489254"/>
                      </a:moveTo>
                      <a:lnTo>
                        <a:pt x="172570" y="524496"/>
                      </a:lnTo>
                      <a:lnTo>
                        <a:pt x="324970" y="524496"/>
                      </a:lnTo>
                      <a:lnTo>
                        <a:pt x="304967" y="489254"/>
                      </a:lnTo>
                      <a:cubicBezTo>
                        <a:pt x="286870" y="493064"/>
                        <a:pt x="267820" y="495921"/>
                        <a:pt x="248770" y="495921"/>
                      </a:cubicBezTo>
                      <a:cubicBezTo>
                        <a:pt x="229720" y="495921"/>
                        <a:pt x="210670" y="493064"/>
                        <a:pt x="192573" y="489254"/>
                      </a:cubicBezTo>
                      <a:close/>
                      <a:moveTo>
                        <a:pt x="248770" y="143496"/>
                      </a:moveTo>
                      <a:cubicBezTo>
                        <a:pt x="190667" y="143496"/>
                        <a:pt x="143995" y="190169"/>
                        <a:pt x="143995" y="248271"/>
                      </a:cubicBezTo>
                      <a:cubicBezTo>
                        <a:pt x="143995" y="306374"/>
                        <a:pt x="190667" y="353046"/>
                        <a:pt x="248770" y="353046"/>
                      </a:cubicBezTo>
                      <a:cubicBezTo>
                        <a:pt x="306873" y="353046"/>
                        <a:pt x="353545" y="306374"/>
                        <a:pt x="353545" y="248271"/>
                      </a:cubicBezTo>
                      <a:cubicBezTo>
                        <a:pt x="353545" y="190169"/>
                        <a:pt x="306873" y="143496"/>
                        <a:pt x="248770" y="143496"/>
                      </a:cubicBezTo>
                      <a:close/>
                      <a:moveTo>
                        <a:pt x="367833" y="114921"/>
                      </a:moveTo>
                      <a:cubicBezTo>
                        <a:pt x="360213" y="114921"/>
                        <a:pt x="353545" y="121589"/>
                        <a:pt x="353545" y="129209"/>
                      </a:cubicBezTo>
                      <a:cubicBezTo>
                        <a:pt x="353545" y="136829"/>
                        <a:pt x="360213" y="143496"/>
                        <a:pt x="367833" y="143496"/>
                      </a:cubicBezTo>
                      <a:cubicBezTo>
                        <a:pt x="375452" y="143496"/>
                        <a:pt x="382120" y="136829"/>
                        <a:pt x="382120" y="129209"/>
                      </a:cubicBezTo>
                      <a:cubicBezTo>
                        <a:pt x="382120" y="121589"/>
                        <a:pt x="375452" y="114921"/>
                        <a:pt x="367833" y="114921"/>
                      </a:cubicBezTo>
                      <a:close/>
                    </a:path>
                  </a:pathLst>
                </a:custGeom>
                <a:solidFill>
                  <a:schemeClr val="bg1"/>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16" name="组合 115">
              <a:extLst>
                <a:ext uri="{FF2B5EF4-FFF2-40B4-BE49-F238E27FC236}">
                  <a16:creationId xmlns:a16="http://schemas.microsoft.com/office/drawing/2014/main" id="{43ACF7CC-411F-03C2-1253-267EBB4A4349}"/>
                </a:ext>
              </a:extLst>
            </p:cNvPr>
            <p:cNvGrpSpPr/>
            <p:nvPr/>
          </p:nvGrpSpPr>
          <p:grpSpPr>
            <a:xfrm>
              <a:off x="2934118" y="4874554"/>
              <a:ext cx="2488889" cy="2213996"/>
              <a:chOff x="2934118" y="4874554"/>
              <a:chExt cx="2488889" cy="2213996"/>
            </a:xfrm>
          </p:grpSpPr>
          <p:sp>
            <p:nvSpPr>
              <p:cNvPr id="112" name="文本框 111">
                <a:extLst>
                  <a:ext uri="{FF2B5EF4-FFF2-40B4-BE49-F238E27FC236}">
                    <a16:creationId xmlns:a16="http://schemas.microsoft.com/office/drawing/2014/main" id="{560DE107-288D-2734-3710-7AF98EC52021}"/>
                  </a:ext>
                </a:extLst>
              </p:cNvPr>
              <p:cNvSpPr txBox="1">
                <a:spLocks/>
              </p:cNvSpPr>
              <p:nvPr/>
            </p:nvSpPr>
            <p:spPr>
              <a:xfrm>
                <a:off x="2934118" y="5388661"/>
                <a:ext cx="2488889" cy="1699889"/>
              </a:xfrm>
              <a:prstGeom prst="rect">
                <a:avLst/>
              </a:prstGeom>
              <a:noFill/>
            </p:spPr>
            <p:txBody>
              <a:bodyPr wrap="square" rtlCol="0">
                <a:spAutoFit/>
              </a:bodyPr>
              <a:lstStyle/>
              <a:p>
                <a:pPr>
                  <a:lnSpc>
                    <a:spcPct val="120000"/>
                  </a:lnSpc>
                </a:pPr>
                <a:r>
                  <a:rPr kumimoji="1" lang="zh-CN" altLang="en-US" sz="1100" dirty="0">
                    <a:latin typeface="Arial" panose="020B0604020202020204" pitchFamily="34" charset="0"/>
                    <a:ea typeface="微软雅黑" panose="020B0503020204020204" pitchFamily="34" charset="-122"/>
                    <a:sym typeface="Arial" panose="020B0604020202020204" pitchFamily="34" charset="0"/>
                  </a:rPr>
                  <a:t>数据类型越来越多样和异构，从结构化数据扩展到文本、图形图像、音频等多媒体数据，</a:t>
                </a:r>
                <a:r>
                  <a:rPr kumimoji="1" lang="en-US" altLang="zh-CN" sz="1100" dirty="0">
                    <a:latin typeface="Arial" panose="020B0604020202020204" pitchFamily="34" charset="0"/>
                    <a:ea typeface="微软雅黑" panose="020B0503020204020204" pitchFamily="34" charset="-122"/>
                    <a:sym typeface="Arial" panose="020B0604020202020204" pitchFamily="34" charset="0"/>
                  </a:rPr>
                  <a:t>HTML</a:t>
                </a:r>
                <a:r>
                  <a:rPr kumimoji="1" lang="zh-CN" altLang="en-US" sz="1100" dirty="0">
                    <a:latin typeface="Arial" panose="020B0604020202020204" pitchFamily="34" charset="0"/>
                    <a:ea typeface="微软雅黑" panose="020B0503020204020204" pitchFamily="34" charset="-122"/>
                    <a:sym typeface="Arial" panose="020B0604020202020204" pitchFamily="34" charset="0"/>
                  </a:rPr>
                  <a:t>、</a:t>
                </a:r>
                <a:r>
                  <a:rPr kumimoji="1" lang="en-US" altLang="zh-CN" sz="1100" dirty="0">
                    <a:latin typeface="Arial" panose="020B0604020202020204" pitchFamily="34" charset="0"/>
                    <a:ea typeface="微软雅黑" panose="020B0503020204020204" pitchFamily="34" charset="-122"/>
                    <a:sym typeface="Arial" panose="020B0604020202020204" pitchFamily="34" charset="0"/>
                  </a:rPr>
                  <a:t>XML</a:t>
                </a:r>
                <a:r>
                  <a:rPr kumimoji="1" lang="zh-CN" altLang="en-US" sz="1100" dirty="0">
                    <a:latin typeface="Arial" panose="020B0604020202020204" pitchFamily="34" charset="0"/>
                    <a:ea typeface="微软雅黑" panose="020B0503020204020204" pitchFamily="34" charset="-122"/>
                    <a:sym typeface="Arial" panose="020B0604020202020204" pitchFamily="34" charset="0"/>
                  </a:rPr>
                  <a:t>等半结构化</a:t>
                </a:r>
                <a:r>
                  <a:rPr kumimoji="1" lang="en-US" altLang="zh-CN" sz="1100" dirty="0">
                    <a:latin typeface="Arial" panose="020B0604020202020204" pitchFamily="34" charset="0"/>
                    <a:ea typeface="微软雅黑" panose="020B0503020204020204" pitchFamily="34" charset="-122"/>
                    <a:sym typeface="Arial" panose="020B0604020202020204" pitchFamily="34" charset="0"/>
                  </a:rPr>
                  <a:t>/</a:t>
                </a:r>
                <a:r>
                  <a:rPr kumimoji="1" lang="zh-CN" altLang="en-US" sz="1100" dirty="0">
                    <a:latin typeface="Arial" panose="020B0604020202020204" pitchFamily="34" charset="0"/>
                    <a:ea typeface="微软雅黑" panose="020B0503020204020204" pitchFamily="34" charset="-122"/>
                    <a:sym typeface="Arial" panose="020B0604020202020204" pitchFamily="34" charset="0"/>
                  </a:rPr>
                  <a:t>非结构化数据，</a:t>
                </a:r>
                <a:r>
                  <a:rPr kumimoji="1" lang="zh-CN" altLang="en-US" sz="1100" dirty="0">
                    <a:solidFill>
                      <a:srgbClr val="FF0000"/>
                    </a:solidFill>
                    <a:latin typeface="Arial" panose="020B0604020202020204" pitchFamily="34" charset="0"/>
                    <a:ea typeface="微软雅黑" panose="020B0503020204020204" pitchFamily="34" charset="-122"/>
                    <a:sym typeface="Arial" panose="020B0604020202020204" pitchFamily="34" charset="0"/>
                  </a:rPr>
                  <a:t>这都要求系统具有存储和处理多样异构数据的能力，特别是异构数据之间联系的表示、存储和处理能力</a:t>
                </a:r>
                <a:r>
                  <a:rPr kumimoji="1" lang="zh-CN" altLang="en-US" sz="1100" dirty="0">
                    <a:latin typeface="Arial" panose="020B0604020202020204" pitchFamily="34" charset="0"/>
                    <a:ea typeface="微软雅黑" panose="020B0503020204020204" pitchFamily="34" charset="-122"/>
                    <a:sym typeface="Arial" panose="020B0604020202020204" pitchFamily="34" charset="0"/>
                  </a:rPr>
                  <a:t>，以满足对复杂数据的检索和分析的需要。</a:t>
                </a:r>
              </a:p>
            </p:txBody>
          </p:sp>
          <p:sp>
            <p:nvSpPr>
              <p:cNvPr id="113" name="文本框 112">
                <a:extLst>
                  <a:ext uri="{FF2B5EF4-FFF2-40B4-BE49-F238E27FC236}">
                    <a16:creationId xmlns:a16="http://schemas.microsoft.com/office/drawing/2014/main" id="{B92E00B0-2BDE-EF58-C3E0-D8DF632FA6D8}"/>
                  </a:ext>
                </a:extLst>
              </p:cNvPr>
              <p:cNvSpPr txBox="1">
                <a:spLocks/>
              </p:cNvSpPr>
              <p:nvPr/>
            </p:nvSpPr>
            <p:spPr>
              <a:xfrm>
                <a:off x="3092318" y="4874554"/>
                <a:ext cx="2160000" cy="338554"/>
              </a:xfrm>
              <a:prstGeom prst="rect">
                <a:avLst/>
              </a:prstGeom>
              <a:noFill/>
            </p:spPr>
            <p:txBody>
              <a:bodyPr wrap="square" anchor="b">
                <a:normAutofit/>
              </a:bodyPr>
              <a:lstStyle/>
              <a:p>
                <a:pPr>
                  <a:lnSpc>
                    <a:spcPct val="100000"/>
                  </a:lnSpc>
                </a:pPr>
                <a:r>
                  <a:rPr lang="zh-CN" altLang="en-US" sz="1600" b="1" dirty="0"/>
                  <a:t>数据类型多样化</a:t>
                </a:r>
              </a:p>
            </p:txBody>
          </p:sp>
        </p:grpSp>
      </p:grpSp>
      <p:grpSp>
        <p:nvGrpSpPr>
          <p:cNvPr id="128" name="组合 127">
            <a:extLst>
              <a:ext uri="{FF2B5EF4-FFF2-40B4-BE49-F238E27FC236}">
                <a16:creationId xmlns:a16="http://schemas.microsoft.com/office/drawing/2014/main" id="{C340DA3F-E47A-245C-6CA0-A9A48890A4FD}"/>
              </a:ext>
            </a:extLst>
          </p:cNvPr>
          <p:cNvGrpSpPr/>
          <p:nvPr/>
        </p:nvGrpSpPr>
        <p:grpSpPr>
          <a:xfrm>
            <a:off x="3083122" y="1788009"/>
            <a:ext cx="2723598" cy="3312045"/>
            <a:chOff x="4661675" y="3522853"/>
            <a:chExt cx="2723598" cy="3312045"/>
          </a:xfrm>
        </p:grpSpPr>
        <p:grpSp>
          <p:nvGrpSpPr>
            <p:cNvPr id="85" name="组合 84">
              <a:extLst>
                <a:ext uri="{FF2B5EF4-FFF2-40B4-BE49-F238E27FC236}">
                  <a16:creationId xmlns:a16="http://schemas.microsoft.com/office/drawing/2014/main" id="{6F9D0BA0-A45C-33B4-C232-A7C64BEEB6B4}"/>
                </a:ext>
              </a:extLst>
            </p:cNvPr>
            <p:cNvGrpSpPr/>
            <p:nvPr/>
          </p:nvGrpSpPr>
          <p:grpSpPr>
            <a:xfrm>
              <a:off x="4661675" y="3522853"/>
              <a:ext cx="540000" cy="3312045"/>
              <a:chOff x="3258687" y="3522853"/>
              <a:chExt cx="540000" cy="3312045"/>
            </a:xfrm>
          </p:grpSpPr>
          <p:cxnSp>
            <p:nvCxnSpPr>
              <p:cNvPr id="32" name="直接连接符 31">
                <a:extLst>
                  <a:ext uri="{FF2B5EF4-FFF2-40B4-BE49-F238E27FC236}">
                    <a16:creationId xmlns:a16="http://schemas.microsoft.com/office/drawing/2014/main" id="{659DEBAF-9FF2-9B3A-DD5B-97B201ABC787}"/>
                  </a:ext>
                </a:extLst>
              </p:cNvPr>
              <p:cNvCxnSpPr>
                <a:cxnSpLocks/>
              </p:cNvCxnSpPr>
              <p:nvPr/>
            </p:nvCxnSpPr>
            <p:spPr>
              <a:xfrm>
                <a:off x="3528687" y="3792852"/>
                <a:ext cx="0" cy="3042046"/>
              </a:xfrm>
              <a:prstGeom prst="line">
                <a:avLst/>
              </a:prstGeom>
              <a:ln w="127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grpSp>
            <p:nvGrpSpPr>
              <p:cNvPr id="67" name="组合 66">
                <a:extLst>
                  <a:ext uri="{FF2B5EF4-FFF2-40B4-BE49-F238E27FC236}">
                    <a16:creationId xmlns:a16="http://schemas.microsoft.com/office/drawing/2014/main" id="{FFF5B6C8-0AB6-950A-7516-99CE3B72EE16}"/>
                  </a:ext>
                </a:extLst>
              </p:cNvPr>
              <p:cNvGrpSpPr/>
              <p:nvPr/>
            </p:nvGrpSpPr>
            <p:grpSpPr>
              <a:xfrm>
                <a:off x="3258687" y="3522853"/>
                <a:ext cx="540000" cy="540000"/>
                <a:chOff x="3708127" y="5599496"/>
                <a:chExt cx="540000" cy="540000"/>
              </a:xfrm>
            </p:grpSpPr>
            <p:sp>
              <p:nvSpPr>
                <p:cNvPr id="68" name="文本框 67">
                  <a:extLst>
                    <a:ext uri="{FF2B5EF4-FFF2-40B4-BE49-F238E27FC236}">
                      <a16:creationId xmlns:a16="http://schemas.microsoft.com/office/drawing/2014/main" id="{BA0D754C-A233-5D42-1116-034E5884B401}"/>
                    </a:ext>
                  </a:extLst>
                </p:cNvPr>
                <p:cNvSpPr txBox="1">
                  <a:spLocks noChangeAspect="1"/>
                </p:cNvSpPr>
                <p:nvPr/>
              </p:nvSpPr>
              <p:spPr>
                <a:xfrm>
                  <a:off x="3708127" y="5599496"/>
                  <a:ext cx="540000" cy="540000"/>
                </a:xfrm>
                <a:prstGeom prst="roundRect">
                  <a:avLst>
                    <a:gd name="adj" fmla="val 50000"/>
                  </a:avLst>
                </a:prstGeom>
                <a:gradFill>
                  <a:gsLst>
                    <a:gs pos="0">
                      <a:schemeClr val="accent2">
                        <a:lumMod val="60000"/>
                        <a:lumOff val="40000"/>
                      </a:schemeClr>
                    </a:gs>
                    <a:gs pos="70000">
                      <a:schemeClr val="accent2"/>
                    </a:gs>
                  </a:gsLst>
                  <a:lin ang="4200000" scaled="0"/>
                </a:gradFill>
                <a:ln w="12700" cap="flat">
                  <a:noFill/>
                  <a:prstDash val="solid"/>
                  <a:miter/>
                </a:ln>
                <a:effectLst>
                  <a:outerShdw blurRad="127000" dist="63500" dir="2700000" algn="tl" rotWithShape="0">
                    <a:schemeClr val="accent2">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sp>
              <p:nvSpPr>
                <p:cNvPr id="69" name="任意多边形: 形状 68">
                  <a:extLst>
                    <a:ext uri="{FF2B5EF4-FFF2-40B4-BE49-F238E27FC236}">
                      <a16:creationId xmlns:a16="http://schemas.microsoft.com/office/drawing/2014/main" id="{B441F3DB-0310-FDEA-569A-9181829F4E0B}"/>
                    </a:ext>
                  </a:extLst>
                </p:cNvPr>
                <p:cNvSpPr/>
                <p:nvPr/>
              </p:nvSpPr>
              <p:spPr>
                <a:xfrm>
                  <a:off x="3850260" y="5734252"/>
                  <a:ext cx="255734" cy="270488"/>
                </a:xfrm>
                <a:custGeom>
                  <a:avLst/>
                  <a:gdLst>
                    <a:gd name="connsiteX0" fmla="*/ 371955 w 495300"/>
                    <a:gd name="connsiteY0" fmla="*/ 621 h 523875"/>
                    <a:gd name="connsiteX1" fmla="*/ 400530 w 495300"/>
                    <a:gd name="connsiteY1" fmla="*/ 29196 h 523875"/>
                    <a:gd name="connsiteX2" fmla="*/ 400530 w 495300"/>
                    <a:gd name="connsiteY2" fmla="*/ 133971 h 523875"/>
                    <a:gd name="connsiteX3" fmla="*/ 371955 w 495300"/>
                    <a:gd name="connsiteY3" fmla="*/ 162546 h 523875"/>
                    <a:gd name="connsiteX4" fmla="*/ 257655 w 495300"/>
                    <a:gd name="connsiteY4" fmla="*/ 162546 h 523875"/>
                    <a:gd name="connsiteX5" fmla="*/ 257655 w 495300"/>
                    <a:gd name="connsiteY5" fmla="*/ 286371 h 523875"/>
                    <a:gd name="connsiteX6" fmla="*/ 419580 w 495300"/>
                    <a:gd name="connsiteY6" fmla="*/ 286371 h 523875"/>
                    <a:gd name="connsiteX7" fmla="*/ 457680 w 495300"/>
                    <a:gd name="connsiteY7" fmla="*/ 322566 h 523875"/>
                    <a:gd name="connsiteX8" fmla="*/ 457680 w 495300"/>
                    <a:gd name="connsiteY8" fmla="*/ 324471 h 523875"/>
                    <a:gd name="connsiteX9" fmla="*/ 457680 w 495300"/>
                    <a:gd name="connsiteY9" fmla="*/ 429246 h 523875"/>
                    <a:gd name="connsiteX10" fmla="*/ 476730 w 495300"/>
                    <a:gd name="connsiteY10" fmla="*/ 429246 h 523875"/>
                    <a:gd name="connsiteX11" fmla="*/ 495780 w 495300"/>
                    <a:gd name="connsiteY11" fmla="*/ 448296 h 523875"/>
                    <a:gd name="connsiteX12" fmla="*/ 495780 w 495300"/>
                    <a:gd name="connsiteY12" fmla="*/ 505446 h 523875"/>
                    <a:gd name="connsiteX13" fmla="*/ 476730 w 495300"/>
                    <a:gd name="connsiteY13" fmla="*/ 524496 h 523875"/>
                    <a:gd name="connsiteX14" fmla="*/ 419580 w 495300"/>
                    <a:gd name="connsiteY14" fmla="*/ 524496 h 523875"/>
                    <a:gd name="connsiteX15" fmla="*/ 400530 w 495300"/>
                    <a:gd name="connsiteY15" fmla="*/ 505446 h 523875"/>
                    <a:gd name="connsiteX16" fmla="*/ 400530 w 495300"/>
                    <a:gd name="connsiteY16" fmla="*/ 448296 h 523875"/>
                    <a:gd name="connsiteX17" fmla="*/ 419580 w 495300"/>
                    <a:gd name="connsiteY17" fmla="*/ 429246 h 523875"/>
                    <a:gd name="connsiteX18" fmla="*/ 438630 w 495300"/>
                    <a:gd name="connsiteY18" fmla="*/ 429246 h 523875"/>
                    <a:gd name="connsiteX19" fmla="*/ 438630 w 495300"/>
                    <a:gd name="connsiteY19" fmla="*/ 324471 h 523875"/>
                    <a:gd name="connsiteX20" fmla="*/ 420533 w 495300"/>
                    <a:gd name="connsiteY20" fmla="*/ 305421 h 523875"/>
                    <a:gd name="connsiteX21" fmla="*/ 419580 w 495300"/>
                    <a:gd name="connsiteY21" fmla="*/ 305421 h 523875"/>
                    <a:gd name="connsiteX22" fmla="*/ 257655 w 495300"/>
                    <a:gd name="connsiteY22" fmla="*/ 305421 h 523875"/>
                    <a:gd name="connsiteX23" fmla="*/ 257655 w 495300"/>
                    <a:gd name="connsiteY23" fmla="*/ 429246 h 523875"/>
                    <a:gd name="connsiteX24" fmla="*/ 276705 w 495300"/>
                    <a:gd name="connsiteY24" fmla="*/ 429246 h 523875"/>
                    <a:gd name="connsiteX25" fmla="*/ 295755 w 495300"/>
                    <a:gd name="connsiteY25" fmla="*/ 448296 h 523875"/>
                    <a:gd name="connsiteX26" fmla="*/ 295755 w 495300"/>
                    <a:gd name="connsiteY26" fmla="*/ 505446 h 523875"/>
                    <a:gd name="connsiteX27" fmla="*/ 276705 w 495300"/>
                    <a:gd name="connsiteY27" fmla="*/ 524496 h 523875"/>
                    <a:gd name="connsiteX28" fmla="*/ 219555 w 495300"/>
                    <a:gd name="connsiteY28" fmla="*/ 524496 h 523875"/>
                    <a:gd name="connsiteX29" fmla="*/ 200505 w 495300"/>
                    <a:gd name="connsiteY29" fmla="*/ 505446 h 523875"/>
                    <a:gd name="connsiteX30" fmla="*/ 200505 w 495300"/>
                    <a:gd name="connsiteY30" fmla="*/ 448296 h 523875"/>
                    <a:gd name="connsiteX31" fmla="*/ 219555 w 495300"/>
                    <a:gd name="connsiteY31" fmla="*/ 429246 h 523875"/>
                    <a:gd name="connsiteX32" fmla="*/ 238605 w 495300"/>
                    <a:gd name="connsiteY32" fmla="*/ 429246 h 523875"/>
                    <a:gd name="connsiteX33" fmla="*/ 238605 w 495300"/>
                    <a:gd name="connsiteY33" fmla="*/ 305421 h 523875"/>
                    <a:gd name="connsiteX34" fmla="*/ 76680 w 495300"/>
                    <a:gd name="connsiteY34" fmla="*/ 305421 h 523875"/>
                    <a:gd name="connsiteX35" fmla="*/ 57630 w 495300"/>
                    <a:gd name="connsiteY35" fmla="*/ 323519 h 523875"/>
                    <a:gd name="connsiteX36" fmla="*/ 57630 w 495300"/>
                    <a:gd name="connsiteY36" fmla="*/ 324471 h 523875"/>
                    <a:gd name="connsiteX37" fmla="*/ 57630 w 495300"/>
                    <a:gd name="connsiteY37" fmla="*/ 429246 h 523875"/>
                    <a:gd name="connsiteX38" fmla="*/ 76680 w 495300"/>
                    <a:gd name="connsiteY38" fmla="*/ 429246 h 523875"/>
                    <a:gd name="connsiteX39" fmla="*/ 95730 w 495300"/>
                    <a:gd name="connsiteY39" fmla="*/ 448296 h 523875"/>
                    <a:gd name="connsiteX40" fmla="*/ 95730 w 495300"/>
                    <a:gd name="connsiteY40" fmla="*/ 505446 h 523875"/>
                    <a:gd name="connsiteX41" fmla="*/ 76680 w 495300"/>
                    <a:gd name="connsiteY41" fmla="*/ 524496 h 523875"/>
                    <a:gd name="connsiteX42" fmla="*/ 19530 w 495300"/>
                    <a:gd name="connsiteY42" fmla="*/ 524496 h 523875"/>
                    <a:gd name="connsiteX43" fmla="*/ 480 w 495300"/>
                    <a:gd name="connsiteY43" fmla="*/ 505446 h 523875"/>
                    <a:gd name="connsiteX44" fmla="*/ 480 w 495300"/>
                    <a:gd name="connsiteY44" fmla="*/ 448296 h 523875"/>
                    <a:gd name="connsiteX45" fmla="*/ 19530 w 495300"/>
                    <a:gd name="connsiteY45" fmla="*/ 429246 h 523875"/>
                    <a:gd name="connsiteX46" fmla="*/ 38580 w 495300"/>
                    <a:gd name="connsiteY46" fmla="*/ 429246 h 523875"/>
                    <a:gd name="connsiteX47" fmla="*/ 38580 w 495300"/>
                    <a:gd name="connsiteY47" fmla="*/ 324471 h 523875"/>
                    <a:gd name="connsiteX48" fmla="*/ 74775 w 495300"/>
                    <a:gd name="connsiteY48" fmla="*/ 286371 h 523875"/>
                    <a:gd name="connsiteX49" fmla="*/ 76680 w 495300"/>
                    <a:gd name="connsiteY49" fmla="*/ 286371 h 523875"/>
                    <a:gd name="connsiteX50" fmla="*/ 238605 w 495300"/>
                    <a:gd name="connsiteY50" fmla="*/ 286371 h 523875"/>
                    <a:gd name="connsiteX51" fmla="*/ 238605 w 495300"/>
                    <a:gd name="connsiteY51" fmla="*/ 162546 h 523875"/>
                    <a:gd name="connsiteX52" fmla="*/ 124305 w 495300"/>
                    <a:gd name="connsiteY52" fmla="*/ 162546 h 523875"/>
                    <a:gd name="connsiteX53" fmla="*/ 95730 w 495300"/>
                    <a:gd name="connsiteY53" fmla="*/ 133971 h 523875"/>
                    <a:gd name="connsiteX54" fmla="*/ 95730 w 495300"/>
                    <a:gd name="connsiteY54" fmla="*/ 29196 h 523875"/>
                    <a:gd name="connsiteX55" fmla="*/ 124305 w 495300"/>
                    <a:gd name="connsiteY55" fmla="*/ 621 h 523875"/>
                    <a:gd name="connsiteX56" fmla="*/ 371955 w 495300"/>
                    <a:gd name="connsiteY56" fmla="*/ 621 h 523875"/>
                    <a:gd name="connsiteX57" fmla="*/ 148118 w 495300"/>
                    <a:gd name="connsiteY57" fmla="*/ 95871 h 523875"/>
                    <a:gd name="connsiteX58" fmla="*/ 133830 w 495300"/>
                    <a:gd name="connsiteY58" fmla="*/ 110159 h 523875"/>
                    <a:gd name="connsiteX59" fmla="*/ 148118 w 495300"/>
                    <a:gd name="connsiteY59" fmla="*/ 124446 h 523875"/>
                    <a:gd name="connsiteX60" fmla="*/ 162405 w 495300"/>
                    <a:gd name="connsiteY60" fmla="*/ 110159 h 523875"/>
                    <a:gd name="connsiteX61" fmla="*/ 148118 w 495300"/>
                    <a:gd name="connsiteY61" fmla="*/ 95871 h 5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495300" h="523875">
                      <a:moveTo>
                        <a:pt x="371955" y="621"/>
                      </a:moveTo>
                      <a:cubicBezTo>
                        <a:pt x="388148" y="621"/>
                        <a:pt x="400530" y="13004"/>
                        <a:pt x="400530" y="29196"/>
                      </a:cubicBezTo>
                      <a:lnTo>
                        <a:pt x="400530" y="133971"/>
                      </a:lnTo>
                      <a:cubicBezTo>
                        <a:pt x="400530" y="150164"/>
                        <a:pt x="388148" y="162546"/>
                        <a:pt x="371955" y="162546"/>
                      </a:cubicBezTo>
                      <a:lnTo>
                        <a:pt x="257655" y="162546"/>
                      </a:lnTo>
                      <a:lnTo>
                        <a:pt x="257655" y="286371"/>
                      </a:lnTo>
                      <a:lnTo>
                        <a:pt x="419580" y="286371"/>
                      </a:lnTo>
                      <a:cubicBezTo>
                        <a:pt x="439583" y="286371"/>
                        <a:pt x="456727" y="302564"/>
                        <a:pt x="457680" y="322566"/>
                      </a:cubicBezTo>
                      <a:lnTo>
                        <a:pt x="457680" y="324471"/>
                      </a:lnTo>
                      <a:lnTo>
                        <a:pt x="457680" y="429246"/>
                      </a:lnTo>
                      <a:lnTo>
                        <a:pt x="476730" y="429246"/>
                      </a:lnTo>
                      <a:cubicBezTo>
                        <a:pt x="487208" y="429246"/>
                        <a:pt x="495780" y="437819"/>
                        <a:pt x="495780" y="448296"/>
                      </a:cubicBezTo>
                      <a:lnTo>
                        <a:pt x="495780" y="505446"/>
                      </a:lnTo>
                      <a:cubicBezTo>
                        <a:pt x="495780" y="515924"/>
                        <a:pt x="487208" y="524496"/>
                        <a:pt x="476730" y="524496"/>
                      </a:cubicBezTo>
                      <a:lnTo>
                        <a:pt x="419580" y="524496"/>
                      </a:lnTo>
                      <a:cubicBezTo>
                        <a:pt x="409102" y="524496"/>
                        <a:pt x="400530" y="515924"/>
                        <a:pt x="400530" y="505446"/>
                      </a:cubicBezTo>
                      <a:lnTo>
                        <a:pt x="400530" y="448296"/>
                      </a:lnTo>
                      <a:cubicBezTo>
                        <a:pt x="400530" y="437819"/>
                        <a:pt x="409102" y="429246"/>
                        <a:pt x="419580" y="429246"/>
                      </a:cubicBezTo>
                      <a:lnTo>
                        <a:pt x="438630" y="429246"/>
                      </a:lnTo>
                      <a:lnTo>
                        <a:pt x="438630" y="324471"/>
                      </a:lnTo>
                      <a:cubicBezTo>
                        <a:pt x="438630" y="313994"/>
                        <a:pt x="431010" y="306374"/>
                        <a:pt x="420533" y="305421"/>
                      </a:cubicBezTo>
                      <a:lnTo>
                        <a:pt x="419580" y="305421"/>
                      </a:lnTo>
                      <a:lnTo>
                        <a:pt x="257655" y="305421"/>
                      </a:lnTo>
                      <a:lnTo>
                        <a:pt x="257655" y="429246"/>
                      </a:lnTo>
                      <a:lnTo>
                        <a:pt x="276705" y="429246"/>
                      </a:lnTo>
                      <a:cubicBezTo>
                        <a:pt x="287183" y="429246"/>
                        <a:pt x="295755" y="437819"/>
                        <a:pt x="295755" y="448296"/>
                      </a:cubicBezTo>
                      <a:lnTo>
                        <a:pt x="295755" y="505446"/>
                      </a:lnTo>
                      <a:cubicBezTo>
                        <a:pt x="295755" y="515924"/>
                        <a:pt x="287183" y="524496"/>
                        <a:pt x="276705" y="524496"/>
                      </a:cubicBezTo>
                      <a:lnTo>
                        <a:pt x="219555" y="524496"/>
                      </a:lnTo>
                      <a:cubicBezTo>
                        <a:pt x="209077" y="524496"/>
                        <a:pt x="200505" y="515924"/>
                        <a:pt x="200505" y="505446"/>
                      </a:cubicBezTo>
                      <a:lnTo>
                        <a:pt x="200505" y="448296"/>
                      </a:lnTo>
                      <a:cubicBezTo>
                        <a:pt x="200505" y="437819"/>
                        <a:pt x="209077" y="429246"/>
                        <a:pt x="219555" y="429246"/>
                      </a:cubicBezTo>
                      <a:lnTo>
                        <a:pt x="238605" y="429246"/>
                      </a:lnTo>
                      <a:lnTo>
                        <a:pt x="238605" y="305421"/>
                      </a:lnTo>
                      <a:lnTo>
                        <a:pt x="76680" y="305421"/>
                      </a:lnTo>
                      <a:cubicBezTo>
                        <a:pt x="66202" y="305421"/>
                        <a:pt x="58583" y="313041"/>
                        <a:pt x="57630" y="323519"/>
                      </a:cubicBezTo>
                      <a:lnTo>
                        <a:pt x="57630" y="324471"/>
                      </a:lnTo>
                      <a:lnTo>
                        <a:pt x="57630" y="429246"/>
                      </a:lnTo>
                      <a:lnTo>
                        <a:pt x="76680" y="429246"/>
                      </a:lnTo>
                      <a:cubicBezTo>
                        <a:pt x="87158" y="429246"/>
                        <a:pt x="95730" y="437819"/>
                        <a:pt x="95730" y="448296"/>
                      </a:cubicBezTo>
                      <a:lnTo>
                        <a:pt x="95730" y="505446"/>
                      </a:lnTo>
                      <a:cubicBezTo>
                        <a:pt x="95730" y="515924"/>
                        <a:pt x="87158" y="524496"/>
                        <a:pt x="76680" y="524496"/>
                      </a:cubicBezTo>
                      <a:lnTo>
                        <a:pt x="19530" y="524496"/>
                      </a:lnTo>
                      <a:cubicBezTo>
                        <a:pt x="9052" y="524496"/>
                        <a:pt x="480" y="515924"/>
                        <a:pt x="480" y="505446"/>
                      </a:cubicBezTo>
                      <a:lnTo>
                        <a:pt x="480" y="448296"/>
                      </a:lnTo>
                      <a:cubicBezTo>
                        <a:pt x="480" y="437819"/>
                        <a:pt x="9052" y="429246"/>
                        <a:pt x="19530" y="429246"/>
                      </a:cubicBezTo>
                      <a:lnTo>
                        <a:pt x="38580" y="429246"/>
                      </a:lnTo>
                      <a:lnTo>
                        <a:pt x="38580" y="324471"/>
                      </a:lnTo>
                      <a:cubicBezTo>
                        <a:pt x="38580" y="304469"/>
                        <a:pt x="54773" y="287324"/>
                        <a:pt x="74775" y="286371"/>
                      </a:cubicBezTo>
                      <a:lnTo>
                        <a:pt x="76680" y="286371"/>
                      </a:lnTo>
                      <a:lnTo>
                        <a:pt x="238605" y="286371"/>
                      </a:lnTo>
                      <a:lnTo>
                        <a:pt x="238605" y="162546"/>
                      </a:lnTo>
                      <a:lnTo>
                        <a:pt x="124305" y="162546"/>
                      </a:lnTo>
                      <a:cubicBezTo>
                        <a:pt x="108112" y="162546"/>
                        <a:pt x="95730" y="150164"/>
                        <a:pt x="95730" y="133971"/>
                      </a:cubicBezTo>
                      <a:lnTo>
                        <a:pt x="95730" y="29196"/>
                      </a:lnTo>
                      <a:cubicBezTo>
                        <a:pt x="95730" y="13004"/>
                        <a:pt x="108112" y="621"/>
                        <a:pt x="124305" y="621"/>
                      </a:cubicBezTo>
                      <a:lnTo>
                        <a:pt x="371955" y="621"/>
                      </a:lnTo>
                      <a:close/>
                      <a:moveTo>
                        <a:pt x="148118" y="95871"/>
                      </a:moveTo>
                      <a:cubicBezTo>
                        <a:pt x="140498" y="95871"/>
                        <a:pt x="133830" y="102539"/>
                        <a:pt x="133830" y="110159"/>
                      </a:cubicBezTo>
                      <a:cubicBezTo>
                        <a:pt x="133830" y="117779"/>
                        <a:pt x="140498" y="124446"/>
                        <a:pt x="148118" y="124446"/>
                      </a:cubicBezTo>
                      <a:cubicBezTo>
                        <a:pt x="155737" y="124446"/>
                        <a:pt x="162405" y="117779"/>
                        <a:pt x="162405" y="110159"/>
                      </a:cubicBezTo>
                      <a:cubicBezTo>
                        <a:pt x="162405" y="102539"/>
                        <a:pt x="155737" y="95871"/>
                        <a:pt x="148118" y="9587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17" name="组合 116">
              <a:extLst>
                <a:ext uri="{FF2B5EF4-FFF2-40B4-BE49-F238E27FC236}">
                  <a16:creationId xmlns:a16="http://schemas.microsoft.com/office/drawing/2014/main" id="{C0C7BC8E-82F7-D5D8-7472-E310E28E93C3}"/>
                </a:ext>
              </a:extLst>
            </p:cNvPr>
            <p:cNvGrpSpPr/>
            <p:nvPr/>
          </p:nvGrpSpPr>
          <p:grpSpPr>
            <a:xfrm>
              <a:off x="5175764" y="4613517"/>
              <a:ext cx="2209509" cy="1580381"/>
              <a:chOff x="3037203" y="5173447"/>
              <a:chExt cx="2209509" cy="1580381"/>
            </a:xfrm>
          </p:grpSpPr>
          <p:sp>
            <p:nvSpPr>
              <p:cNvPr id="118" name="文本框 117">
                <a:extLst>
                  <a:ext uri="{FF2B5EF4-FFF2-40B4-BE49-F238E27FC236}">
                    <a16:creationId xmlns:a16="http://schemas.microsoft.com/office/drawing/2014/main" id="{2FBF8B92-1000-2B55-27EF-AB8F0397F460}"/>
                  </a:ext>
                </a:extLst>
              </p:cNvPr>
              <p:cNvSpPr txBox="1">
                <a:spLocks/>
              </p:cNvSpPr>
              <p:nvPr/>
            </p:nvSpPr>
            <p:spPr>
              <a:xfrm>
                <a:off x="3037203" y="5663337"/>
                <a:ext cx="2160000" cy="1090491"/>
              </a:xfrm>
              <a:prstGeom prst="rect">
                <a:avLst/>
              </a:prstGeom>
              <a:noFill/>
            </p:spPr>
            <p:txBody>
              <a:bodyPr wrap="square" rtlCol="0">
                <a:spAutoFit/>
              </a:bodyPr>
              <a:lstStyle/>
              <a:p>
                <a:pPr>
                  <a:lnSpc>
                    <a:spcPct val="120000"/>
                  </a:lnSpc>
                </a:pPr>
                <a:r>
                  <a:rPr kumimoji="1" lang="zh-CN" altLang="en-US" sz="1100" dirty="0">
                    <a:latin typeface="Arial" panose="020B0604020202020204" pitchFamily="34" charset="0"/>
                    <a:ea typeface="微软雅黑" panose="020B0503020204020204" pitchFamily="34" charset="-122"/>
                    <a:sym typeface="Arial" panose="020B0604020202020204" pitchFamily="34" charset="0"/>
                  </a:rPr>
                  <a:t>分布式数据库技术成为未来数据库发展的主要趋势，</a:t>
                </a:r>
                <a:r>
                  <a:rPr kumimoji="1" lang="zh-CN" altLang="en-US" sz="1100" dirty="0">
                    <a:solidFill>
                      <a:srgbClr val="FF0000"/>
                    </a:solidFill>
                    <a:latin typeface="Arial" panose="020B0604020202020204" pitchFamily="34" charset="0"/>
                    <a:ea typeface="微软雅黑" panose="020B0503020204020204" pitchFamily="34" charset="-122"/>
                    <a:sym typeface="Arial" panose="020B0604020202020204" pitchFamily="34" charset="0"/>
                  </a:rPr>
                  <a:t>但分布式环境下数据的一致性和可靠性</a:t>
                </a:r>
                <a:r>
                  <a:rPr kumimoji="1" lang="zh-CN" altLang="en-US" sz="1100" dirty="0">
                    <a:latin typeface="Arial" panose="020B0604020202020204" pitchFamily="34" charset="0"/>
                    <a:ea typeface="微软雅黑" panose="020B0503020204020204" pitchFamily="34" charset="-122"/>
                    <a:sym typeface="Arial" panose="020B0604020202020204" pitchFamily="34" charset="0"/>
                  </a:rPr>
                  <a:t>难以保证，如何确保数据的准确性和完整性也是一个亟待解决的问题。</a:t>
                </a:r>
              </a:p>
            </p:txBody>
          </p:sp>
          <p:sp>
            <p:nvSpPr>
              <p:cNvPr id="119" name="文本框 118">
                <a:extLst>
                  <a:ext uri="{FF2B5EF4-FFF2-40B4-BE49-F238E27FC236}">
                    <a16:creationId xmlns:a16="http://schemas.microsoft.com/office/drawing/2014/main" id="{E7E6DCD2-228E-8EFB-592E-9348C40D5C69}"/>
                  </a:ext>
                </a:extLst>
              </p:cNvPr>
              <p:cNvSpPr txBox="1">
                <a:spLocks/>
              </p:cNvSpPr>
              <p:nvPr/>
            </p:nvSpPr>
            <p:spPr>
              <a:xfrm>
                <a:off x="3086712" y="5173447"/>
                <a:ext cx="2160000" cy="338554"/>
              </a:xfrm>
              <a:prstGeom prst="rect">
                <a:avLst/>
              </a:prstGeom>
              <a:noFill/>
            </p:spPr>
            <p:txBody>
              <a:bodyPr wrap="square" anchor="b">
                <a:normAutofit/>
              </a:bodyPr>
              <a:lstStyle/>
              <a:p>
                <a:pPr>
                  <a:lnSpc>
                    <a:spcPct val="100000"/>
                  </a:lnSpc>
                </a:pPr>
                <a:r>
                  <a:rPr lang="zh-CN" altLang="en-US" sz="1600" b="1" dirty="0"/>
                  <a:t>数据一致性和可靠性</a:t>
                </a:r>
              </a:p>
            </p:txBody>
          </p:sp>
        </p:grpSp>
      </p:grpSp>
      <p:grpSp>
        <p:nvGrpSpPr>
          <p:cNvPr id="127" name="组合 126">
            <a:extLst>
              <a:ext uri="{FF2B5EF4-FFF2-40B4-BE49-F238E27FC236}">
                <a16:creationId xmlns:a16="http://schemas.microsoft.com/office/drawing/2014/main" id="{D5D638D8-67F8-59AE-FB32-8190AA67A9EA}"/>
              </a:ext>
            </a:extLst>
          </p:cNvPr>
          <p:cNvGrpSpPr/>
          <p:nvPr/>
        </p:nvGrpSpPr>
        <p:grpSpPr>
          <a:xfrm>
            <a:off x="5806720" y="339928"/>
            <a:ext cx="2584328" cy="2613363"/>
            <a:chOff x="6874259" y="2965184"/>
            <a:chExt cx="2584328" cy="2613363"/>
          </a:xfrm>
        </p:grpSpPr>
        <p:grpSp>
          <p:nvGrpSpPr>
            <p:cNvPr id="87" name="组合 86">
              <a:extLst>
                <a:ext uri="{FF2B5EF4-FFF2-40B4-BE49-F238E27FC236}">
                  <a16:creationId xmlns:a16="http://schemas.microsoft.com/office/drawing/2014/main" id="{5C521556-9D77-59CD-7CCD-F076DD65FF86}"/>
                </a:ext>
              </a:extLst>
            </p:cNvPr>
            <p:cNvGrpSpPr/>
            <p:nvPr/>
          </p:nvGrpSpPr>
          <p:grpSpPr>
            <a:xfrm>
              <a:off x="6874259" y="2965184"/>
              <a:ext cx="540000" cy="2613363"/>
              <a:chOff x="5014553" y="2965184"/>
              <a:chExt cx="540000" cy="2613363"/>
            </a:xfrm>
          </p:grpSpPr>
          <p:cxnSp>
            <p:nvCxnSpPr>
              <p:cNvPr id="38" name="直接连接符 37">
                <a:extLst>
                  <a:ext uri="{FF2B5EF4-FFF2-40B4-BE49-F238E27FC236}">
                    <a16:creationId xmlns:a16="http://schemas.microsoft.com/office/drawing/2014/main" id="{F1BBB7A2-8E8F-E631-BD6B-4F1F49ECB2B2}"/>
                  </a:ext>
                </a:extLst>
              </p:cNvPr>
              <p:cNvCxnSpPr>
                <a:cxnSpLocks/>
              </p:cNvCxnSpPr>
              <p:nvPr/>
            </p:nvCxnSpPr>
            <p:spPr>
              <a:xfrm>
                <a:off x="5268485" y="3237416"/>
                <a:ext cx="35348" cy="2341131"/>
              </a:xfrm>
              <a:prstGeom prst="line">
                <a:avLst/>
              </a:prstGeom>
              <a:ln w="12700">
                <a:solidFill>
                  <a:schemeClr val="accent3">
                    <a:alpha val="60000"/>
                  </a:schemeClr>
                </a:solidFill>
              </a:ln>
            </p:spPr>
            <p:style>
              <a:lnRef idx="1">
                <a:schemeClr val="accent1"/>
              </a:lnRef>
              <a:fillRef idx="0">
                <a:schemeClr val="accent1"/>
              </a:fillRef>
              <a:effectRef idx="0">
                <a:schemeClr val="accent1"/>
              </a:effectRef>
              <a:fontRef idx="minor">
                <a:schemeClr val="tx1"/>
              </a:fontRef>
            </p:style>
          </p:cxnSp>
          <p:grpSp>
            <p:nvGrpSpPr>
              <p:cNvPr id="70" name="组合 69">
                <a:extLst>
                  <a:ext uri="{FF2B5EF4-FFF2-40B4-BE49-F238E27FC236}">
                    <a16:creationId xmlns:a16="http://schemas.microsoft.com/office/drawing/2014/main" id="{6C9F5125-BC45-D914-5475-A1D1A996BB5E}"/>
                  </a:ext>
                </a:extLst>
              </p:cNvPr>
              <p:cNvGrpSpPr/>
              <p:nvPr/>
            </p:nvGrpSpPr>
            <p:grpSpPr>
              <a:xfrm>
                <a:off x="5014553" y="2965184"/>
                <a:ext cx="540000" cy="540000"/>
                <a:chOff x="4584079" y="5599496"/>
                <a:chExt cx="540000" cy="540000"/>
              </a:xfrm>
            </p:grpSpPr>
            <p:sp>
              <p:nvSpPr>
                <p:cNvPr id="71" name="文本框 70">
                  <a:extLst>
                    <a:ext uri="{FF2B5EF4-FFF2-40B4-BE49-F238E27FC236}">
                      <a16:creationId xmlns:a16="http://schemas.microsoft.com/office/drawing/2014/main" id="{BCC8598F-7A35-E583-AFA8-18EF5974895A}"/>
                    </a:ext>
                  </a:extLst>
                </p:cNvPr>
                <p:cNvSpPr txBox="1">
                  <a:spLocks noChangeAspect="1"/>
                </p:cNvSpPr>
                <p:nvPr/>
              </p:nvSpPr>
              <p:spPr>
                <a:xfrm>
                  <a:off x="4584079" y="5599496"/>
                  <a:ext cx="540000" cy="540000"/>
                </a:xfrm>
                <a:prstGeom prst="roundRect">
                  <a:avLst>
                    <a:gd name="adj" fmla="val 50000"/>
                  </a:avLst>
                </a:prstGeom>
                <a:gradFill>
                  <a:gsLst>
                    <a:gs pos="0">
                      <a:schemeClr val="accent3">
                        <a:lumMod val="60000"/>
                        <a:lumOff val="40000"/>
                      </a:schemeClr>
                    </a:gs>
                    <a:gs pos="70000">
                      <a:schemeClr val="accent3"/>
                    </a:gs>
                  </a:gsLst>
                  <a:lin ang="4200000" scaled="0"/>
                </a:gradFill>
                <a:ln w="12700" cap="flat">
                  <a:noFill/>
                  <a:prstDash val="solid"/>
                  <a:miter/>
                </a:ln>
                <a:effectLst>
                  <a:outerShdw blurRad="127000" dist="63500" dir="2700000" algn="tl" rotWithShape="0">
                    <a:schemeClr val="accent3">
                      <a:alpha val="40000"/>
                    </a:schemeClr>
                  </a:outerShdw>
                </a:effectLst>
              </p:spPr>
              <p:txBody>
                <a:bodyPr rtlCol="0" anchor="ctr"/>
                <a:lstStyle>
                  <a:defPPr>
                    <a:defRPr lang="zh-CN"/>
                  </a:defPPr>
                  <a:lvl1pPr>
                    <a:defRPr>
                      <a:latin typeface="Arial" panose="020B0604020202020204" pitchFamily="34" charset="0"/>
                      <a:ea typeface="微软雅黑" panose="020B0503020204020204" pitchFamily="34" charset="-122"/>
                    </a:defRPr>
                  </a:lvl1pPr>
                </a:lstStyle>
                <a:p>
                  <a:endParaRPr lang="zh-CN" altLang="en-US" dirty="0">
                    <a:sym typeface="Arial" panose="020B0604020202020204" pitchFamily="34" charset="0"/>
                  </a:endParaRPr>
                </a:p>
              </p:txBody>
            </p:sp>
            <p:sp>
              <p:nvSpPr>
                <p:cNvPr id="72" name="任意多边形: 形状 71">
                  <a:extLst>
                    <a:ext uri="{FF2B5EF4-FFF2-40B4-BE49-F238E27FC236}">
                      <a16:creationId xmlns:a16="http://schemas.microsoft.com/office/drawing/2014/main" id="{3404E55B-3780-68DF-850F-076405EAA554}"/>
                    </a:ext>
                  </a:extLst>
                </p:cNvPr>
                <p:cNvSpPr/>
                <p:nvPr/>
              </p:nvSpPr>
              <p:spPr>
                <a:xfrm>
                  <a:off x="4716376" y="5766219"/>
                  <a:ext cx="275406" cy="206554"/>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133 w 533400"/>
                    <a:gd name="connsiteY9" fmla="*/ 198741 h 400050"/>
                    <a:gd name="connsiteX10" fmla="*/ 351128 w 533400"/>
                    <a:gd name="connsiteY10" fmla="*/ 204456 h 400050"/>
                    <a:gd name="connsiteX11" fmla="*/ 351128 w 533400"/>
                    <a:gd name="connsiteY11" fmla="*/ 204456 h 400050"/>
                    <a:gd name="connsiteX12" fmla="*/ 267308 w 533400"/>
                    <a:gd name="connsiteY12" fmla="*/ 315899 h 400050"/>
                    <a:gd name="connsiteX13" fmla="*/ 264451 w 533400"/>
                    <a:gd name="connsiteY13" fmla="*/ 318756 h 400050"/>
                    <a:gd name="connsiteX14" fmla="*/ 224446 w 533400"/>
                    <a:gd name="connsiteY14" fmla="*/ 318756 h 400050"/>
                    <a:gd name="connsiteX15" fmla="*/ 224446 w 533400"/>
                    <a:gd name="connsiteY15" fmla="*/ 318756 h 400050"/>
                    <a:gd name="connsiteX16" fmla="*/ 162533 w 533400"/>
                    <a:gd name="connsiteY16" fmla="*/ 257796 h 400050"/>
                    <a:gd name="connsiteX17" fmla="*/ 160628 w 533400"/>
                    <a:gd name="connsiteY17" fmla="*/ 255891 h 400050"/>
                    <a:gd name="connsiteX18" fmla="*/ 120623 w 533400"/>
                    <a:gd name="connsiteY18" fmla="*/ 259701 h 400050"/>
                    <a:gd name="connsiteX19" fmla="*/ 120623 w 533400"/>
                    <a:gd name="connsiteY19" fmla="*/ 259701 h 400050"/>
                    <a:gd name="connsiteX20" fmla="*/ 32993 w 533400"/>
                    <a:gd name="connsiteY20" fmla="*/ 366381 h 400050"/>
                    <a:gd name="connsiteX21" fmla="*/ 31088 w 533400"/>
                    <a:gd name="connsiteY21" fmla="*/ 372096 h 400050"/>
                    <a:gd name="connsiteX22" fmla="*/ 40613 w 533400"/>
                    <a:gd name="connsiteY22" fmla="*/ 381621 h 400050"/>
                    <a:gd name="connsiteX23" fmla="*/ 40613 w 533400"/>
                    <a:gd name="connsiteY23" fmla="*/ 381621 h 400050"/>
                    <a:gd name="connsiteX24" fmla="*/ 497813 w 533400"/>
                    <a:gd name="connsiteY24" fmla="*/ 381621 h 400050"/>
                    <a:gd name="connsiteX25" fmla="*/ 503528 w 533400"/>
                    <a:gd name="connsiteY25" fmla="*/ 379716 h 400050"/>
                    <a:gd name="connsiteX26" fmla="*/ 506386 w 533400"/>
                    <a:gd name="connsiteY26" fmla="*/ 366381 h 400050"/>
                    <a:gd name="connsiteX27" fmla="*/ 506386 w 533400"/>
                    <a:gd name="connsiteY27" fmla="*/ 366381 h 400050"/>
                    <a:gd name="connsiteX28" fmla="*/ 398753 w 533400"/>
                    <a:gd name="connsiteY28" fmla="*/ 205409 h 400050"/>
                    <a:gd name="connsiteX29" fmla="*/ 391133 w 533400"/>
                    <a:gd name="connsiteY29" fmla="*/ 198741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626" y="621"/>
                        <a:pt x="534008" y="13004"/>
                        <a:pt x="534008" y="29196"/>
                      </a:cubicBezTo>
                      <a:lnTo>
                        <a:pt x="534008" y="372096"/>
                      </a:lnTo>
                      <a:cubicBezTo>
                        <a:pt x="534008" y="388289"/>
                        <a:pt x="521626" y="400671"/>
                        <a:pt x="505433" y="400671"/>
                      </a:cubicBezTo>
                      <a:lnTo>
                        <a:pt x="29183" y="400671"/>
                      </a:lnTo>
                      <a:cubicBezTo>
                        <a:pt x="12990" y="400671"/>
                        <a:pt x="608" y="388289"/>
                        <a:pt x="608" y="372096"/>
                      </a:cubicBezTo>
                      <a:lnTo>
                        <a:pt x="608" y="29196"/>
                      </a:lnTo>
                      <a:cubicBezTo>
                        <a:pt x="608" y="13004"/>
                        <a:pt x="12990" y="621"/>
                        <a:pt x="29183" y="621"/>
                      </a:cubicBezTo>
                      <a:lnTo>
                        <a:pt x="505433" y="621"/>
                      </a:lnTo>
                      <a:close/>
                      <a:moveTo>
                        <a:pt x="391133" y="198741"/>
                      </a:moveTo>
                      <a:cubicBezTo>
                        <a:pt x="378751" y="189216"/>
                        <a:pt x="360653" y="192074"/>
                        <a:pt x="351128" y="204456"/>
                      </a:cubicBezTo>
                      <a:lnTo>
                        <a:pt x="351128" y="204456"/>
                      </a:lnTo>
                      <a:lnTo>
                        <a:pt x="267308" y="315899"/>
                      </a:lnTo>
                      <a:cubicBezTo>
                        <a:pt x="266355" y="316851"/>
                        <a:pt x="265403" y="317804"/>
                        <a:pt x="264451" y="318756"/>
                      </a:cubicBezTo>
                      <a:cubicBezTo>
                        <a:pt x="253021" y="330186"/>
                        <a:pt x="234923" y="330186"/>
                        <a:pt x="224446" y="318756"/>
                      </a:cubicBezTo>
                      <a:lnTo>
                        <a:pt x="224446" y="318756"/>
                      </a:lnTo>
                      <a:lnTo>
                        <a:pt x="162533" y="257796"/>
                      </a:lnTo>
                      <a:cubicBezTo>
                        <a:pt x="161580" y="256844"/>
                        <a:pt x="161580" y="256844"/>
                        <a:pt x="160628" y="255891"/>
                      </a:cubicBezTo>
                      <a:cubicBezTo>
                        <a:pt x="148246" y="245414"/>
                        <a:pt x="130148" y="247319"/>
                        <a:pt x="120623" y="259701"/>
                      </a:cubicBezTo>
                      <a:lnTo>
                        <a:pt x="120623" y="259701"/>
                      </a:lnTo>
                      <a:lnTo>
                        <a:pt x="32993" y="366381"/>
                      </a:lnTo>
                      <a:cubicBezTo>
                        <a:pt x="32040" y="368286"/>
                        <a:pt x="31088" y="370191"/>
                        <a:pt x="31088" y="372096"/>
                      </a:cubicBezTo>
                      <a:cubicBezTo>
                        <a:pt x="31088" y="377811"/>
                        <a:pt x="34898" y="381621"/>
                        <a:pt x="40613" y="381621"/>
                      </a:cubicBezTo>
                      <a:lnTo>
                        <a:pt x="40613" y="381621"/>
                      </a:lnTo>
                      <a:lnTo>
                        <a:pt x="497813" y="381621"/>
                      </a:lnTo>
                      <a:cubicBezTo>
                        <a:pt x="499718" y="381621"/>
                        <a:pt x="501623" y="380669"/>
                        <a:pt x="503528" y="379716"/>
                      </a:cubicBezTo>
                      <a:cubicBezTo>
                        <a:pt x="508290" y="376859"/>
                        <a:pt x="509243" y="371144"/>
                        <a:pt x="506386" y="366381"/>
                      </a:cubicBezTo>
                      <a:lnTo>
                        <a:pt x="506386" y="366381"/>
                      </a:lnTo>
                      <a:lnTo>
                        <a:pt x="398753" y="205409"/>
                      </a:lnTo>
                      <a:cubicBezTo>
                        <a:pt x="395896" y="202551"/>
                        <a:pt x="393990" y="200646"/>
                        <a:pt x="391133" y="198741"/>
                      </a:cubicBezTo>
                      <a:close/>
                      <a:moveTo>
                        <a:pt x="95858" y="57771"/>
                      </a:moveTo>
                      <a:cubicBezTo>
                        <a:pt x="74903" y="57771"/>
                        <a:pt x="57758" y="74916"/>
                        <a:pt x="57758" y="95871"/>
                      </a:cubicBezTo>
                      <a:cubicBezTo>
                        <a:pt x="57758" y="116826"/>
                        <a:pt x="74903" y="133971"/>
                        <a:pt x="95858" y="133971"/>
                      </a:cubicBezTo>
                      <a:cubicBezTo>
                        <a:pt x="116813" y="133971"/>
                        <a:pt x="133958" y="116826"/>
                        <a:pt x="133958" y="95871"/>
                      </a:cubicBezTo>
                      <a:cubicBezTo>
                        <a:pt x="133958" y="74916"/>
                        <a:pt x="116813" y="57771"/>
                        <a:pt x="95858" y="57771"/>
                      </a:cubicBezTo>
                      <a:close/>
                    </a:path>
                  </a:pathLst>
                </a:custGeom>
                <a:solidFill>
                  <a:srgbClr val="FFFFFF"/>
                </a:solid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120" name="组合 119">
              <a:extLst>
                <a:ext uri="{FF2B5EF4-FFF2-40B4-BE49-F238E27FC236}">
                  <a16:creationId xmlns:a16="http://schemas.microsoft.com/office/drawing/2014/main" id="{ECF8DFC0-58B5-F1BD-F178-1816410F8F54}"/>
                </a:ext>
              </a:extLst>
            </p:cNvPr>
            <p:cNvGrpSpPr/>
            <p:nvPr/>
          </p:nvGrpSpPr>
          <p:grpSpPr>
            <a:xfrm>
              <a:off x="7298587" y="3829810"/>
              <a:ext cx="2160000" cy="1369600"/>
              <a:chOff x="2934119" y="4910443"/>
              <a:chExt cx="2160000" cy="1369600"/>
            </a:xfrm>
          </p:grpSpPr>
          <p:sp>
            <p:nvSpPr>
              <p:cNvPr id="121" name="文本框 120">
                <a:extLst>
                  <a:ext uri="{FF2B5EF4-FFF2-40B4-BE49-F238E27FC236}">
                    <a16:creationId xmlns:a16="http://schemas.microsoft.com/office/drawing/2014/main" id="{FC1D2D8A-B573-A72A-0A5C-79FD00B34C90}"/>
                  </a:ext>
                </a:extLst>
              </p:cNvPr>
              <p:cNvSpPr txBox="1">
                <a:spLocks/>
              </p:cNvSpPr>
              <p:nvPr/>
            </p:nvSpPr>
            <p:spPr>
              <a:xfrm>
                <a:off x="2934119" y="5320421"/>
                <a:ext cx="2160000" cy="959622"/>
              </a:xfrm>
              <a:prstGeom prst="rect">
                <a:avLst/>
              </a:prstGeom>
              <a:noFill/>
            </p:spPr>
            <p:txBody>
              <a:bodyPr wrap="square" rtlCol="0">
                <a:spAutoFit/>
              </a:bodyPr>
              <a:lstStyle/>
              <a:p>
                <a:pPr>
                  <a:lnSpc>
                    <a:spcPct val="120000"/>
                  </a:lnSpc>
                </a:pPr>
                <a:r>
                  <a:rPr kumimoji="1" lang="zh-CN" altLang="en-US" sz="1200" dirty="0">
                    <a:latin typeface="Arial" panose="020B0604020202020204" pitchFamily="34" charset="0"/>
                    <a:ea typeface="微软雅黑" panose="020B0503020204020204" pitchFamily="34" charset="-122"/>
                    <a:sym typeface="Arial" panose="020B0604020202020204" pitchFamily="34" charset="0"/>
                  </a:rPr>
                  <a:t>通过人工、半自动化算法等方法，对数据库进行数据分析和优化来提升生产效率和质量</a:t>
                </a:r>
              </a:p>
            </p:txBody>
          </p:sp>
          <p:sp>
            <p:nvSpPr>
              <p:cNvPr id="122" name="文本框 121">
                <a:extLst>
                  <a:ext uri="{FF2B5EF4-FFF2-40B4-BE49-F238E27FC236}">
                    <a16:creationId xmlns:a16="http://schemas.microsoft.com/office/drawing/2014/main" id="{A5EC60CD-13A0-095A-1379-C457D6627E38}"/>
                  </a:ext>
                </a:extLst>
              </p:cNvPr>
              <p:cNvSpPr txBox="1">
                <a:spLocks/>
              </p:cNvSpPr>
              <p:nvPr/>
            </p:nvSpPr>
            <p:spPr>
              <a:xfrm>
                <a:off x="2934119" y="4910443"/>
                <a:ext cx="2160000" cy="338554"/>
              </a:xfrm>
              <a:prstGeom prst="rect">
                <a:avLst/>
              </a:prstGeom>
              <a:noFill/>
            </p:spPr>
            <p:txBody>
              <a:bodyPr wrap="square" anchor="b">
                <a:normAutofit/>
              </a:bodyPr>
              <a:lstStyle/>
              <a:p>
                <a:pPr>
                  <a:lnSpc>
                    <a:spcPct val="100000"/>
                  </a:lnSpc>
                </a:pPr>
                <a:r>
                  <a:rPr lang="zh-CN" altLang="en-US" sz="1600" b="1" dirty="0"/>
                  <a:t>数据库使用与管理</a:t>
                </a:r>
              </a:p>
            </p:txBody>
          </p:sp>
        </p:grpSp>
      </p:grpSp>
      <p:sp>
        <p:nvSpPr>
          <p:cNvPr id="133" name="标题 132"/>
          <p:cNvSpPr>
            <a:spLocks noGrp="1"/>
          </p:cNvSpPr>
          <p:nvPr>
            <p:ph type="title"/>
          </p:nvPr>
        </p:nvSpPr>
        <p:spPr>
          <a:xfrm>
            <a:off x="129066" y="195646"/>
            <a:ext cx="4491795" cy="540000"/>
          </a:xfrm>
        </p:spPr>
        <p:txBody>
          <a:bodyPr wrap="square">
            <a:normAutofit/>
          </a:bodyPr>
          <a:lstStyle/>
          <a:p>
            <a:pPr lvl="0"/>
            <a:r>
              <a:rPr lang="en-US" dirty="0"/>
              <a:t>传统数据库技术面临的挑战</a:t>
            </a:r>
          </a:p>
        </p:txBody>
      </p:sp>
      <p:cxnSp>
        <p:nvCxnSpPr>
          <p:cNvPr id="5" name="Straight Connector 4">
            <a:extLst>
              <a:ext uri="{FF2B5EF4-FFF2-40B4-BE49-F238E27FC236}">
                <a16:creationId xmlns:a16="http://schemas.microsoft.com/office/drawing/2014/main" id="{F1202500-7727-A5EA-2757-850B2B2E0647}"/>
              </a:ext>
            </a:extLst>
          </p:cNvPr>
          <p:cNvCxnSpPr/>
          <p:nvPr/>
        </p:nvCxnSpPr>
        <p:spPr>
          <a:xfrm flipV="1">
            <a:off x="205574" y="6625119"/>
            <a:ext cx="10058400" cy="48861"/>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09DA73E-0DEC-2C03-A8FA-A264AD5F3A37}"/>
              </a:ext>
            </a:extLst>
          </p:cNvPr>
          <p:cNvSpPr txBox="1"/>
          <p:nvPr/>
        </p:nvSpPr>
        <p:spPr>
          <a:xfrm>
            <a:off x="462219" y="4828407"/>
            <a:ext cx="2074607" cy="276999"/>
          </a:xfrm>
          <a:prstGeom prst="rect">
            <a:avLst/>
          </a:prstGeom>
          <a:noFill/>
        </p:spPr>
        <p:txBody>
          <a:bodyPr wrap="none" rtlCol="0">
            <a:spAutoFit/>
          </a:bodyPr>
          <a:lstStyle/>
          <a:p>
            <a:r>
              <a:rPr lang="en-CN" sz="1200" dirty="0"/>
              <a:t>多模数据库</a:t>
            </a:r>
            <a:r>
              <a:rPr lang="zh-CN" altLang="en-US" sz="1200" dirty="0"/>
              <a:t>：关系型</a:t>
            </a:r>
            <a:r>
              <a:rPr lang="en-US" altLang="zh-CN" sz="1200" dirty="0"/>
              <a:t>/</a:t>
            </a:r>
            <a:r>
              <a:rPr lang="zh-CN" altLang="en-US" sz="1200" dirty="0"/>
              <a:t>图数据</a:t>
            </a:r>
            <a:endParaRPr lang="en-CN" sz="1200" dirty="0"/>
          </a:p>
        </p:txBody>
      </p:sp>
      <p:sp>
        <p:nvSpPr>
          <p:cNvPr id="7" name="TextBox 6">
            <a:extLst>
              <a:ext uri="{FF2B5EF4-FFF2-40B4-BE49-F238E27FC236}">
                <a16:creationId xmlns:a16="http://schemas.microsoft.com/office/drawing/2014/main" id="{630C5C49-BA65-AFE2-C1A0-26D5A6B0E243}"/>
              </a:ext>
            </a:extLst>
          </p:cNvPr>
          <p:cNvSpPr txBox="1"/>
          <p:nvPr/>
        </p:nvSpPr>
        <p:spPr>
          <a:xfrm>
            <a:off x="462219" y="5261090"/>
            <a:ext cx="2492990" cy="276999"/>
          </a:xfrm>
          <a:prstGeom prst="rect">
            <a:avLst/>
          </a:prstGeom>
          <a:noFill/>
        </p:spPr>
        <p:txBody>
          <a:bodyPr wrap="none" rtlCol="0">
            <a:spAutoFit/>
          </a:bodyPr>
          <a:lstStyle/>
          <a:p>
            <a:r>
              <a:rPr lang="en-CN" sz="1200" dirty="0"/>
              <a:t>多模态数据库</a:t>
            </a:r>
            <a:r>
              <a:rPr lang="zh-CN" altLang="en-US" sz="1200" dirty="0"/>
              <a:t>：文本、图像、音频</a:t>
            </a:r>
            <a:endParaRPr lang="en-CN" sz="1200" dirty="0"/>
          </a:p>
        </p:txBody>
      </p:sp>
      <p:sp>
        <p:nvSpPr>
          <p:cNvPr id="33" name="Rounded Rectangle 32">
            <a:extLst>
              <a:ext uri="{FF2B5EF4-FFF2-40B4-BE49-F238E27FC236}">
                <a16:creationId xmlns:a16="http://schemas.microsoft.com/office/drawing/2014/main" id="{DFEA3436-BA3F-BD34-A77B-38872DB42086}"/>
              </a:ext>
            </a:extLst>
          </p:cNvPr>
          <p:cNvSpPr/>
          <p:nvPr/>
        </p:nvSpPr>
        <p:spPr>
          <a:xfrm>
            <a:off x="7009226" y="3398112"/>
            <a:ext cx="3588605" cy="3006674"/>
          </a:xfrm>
          <a:prstGeom prst="roundRect">
            <a:avLst/>
          </a:prstGeom>
          <a:noFill/>
          <a:ln>
            <a:solidFill>
              <a:schemeClr val="tx1"/>
            </a:solidFill>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CN"/>
          </a:p>
        </p:txBody>
      </p:sp>
      <p:sp>
        <p:nvSpPr>
          <p:cNvPr id="34" name="stack-of-coins_1140">
            <a:extLst>
              <a:ext uri="{FF2B5EF4-FFF2-40B4-BE49-F238E27FC236}">
                <a16:creationId xmlns:a16="http://schemas.microsoft.com/office/drawing/2014/main" id="{B708F4D0-7F3B-4388-A8AB-24EE133CD8E3}"/>
              </a:ext>
            </a:extLst>
          </p:cNvPr>
          <p:cNvSpPr>
            <a:spLocks noChangeAspect="1"/>
          </p:cNvSpPr>
          <p:nvPr/>
        </p:nvSpPr>
        <p:spPr>
          <a:xfrm>
            <a:off x="9087100" y="4049466"/>
            <a:ext cx="375223" cy="478120"/>
          </a:xfrm>
          <a:custGeom>
            <a:avLst/>
            <a:gdLst>
              <a:gd name="connsiteX0" fmla="*/ 5744 w 502554"/>
              <a:gd name="connsiteY0" fmla="*/ 386915 h 541865"/>
              <a:gd name="connsiteX1" fmla="*/ 251277 w 502554"/>
              <a:gd name="connsiteY1" fmla="*/ 488780 h 541865"/>
              <a:gd name="connsiteX2" fmla="*/ 496810 w 502554"/>
              <a:gd name="connsiteY2" fmla="*/ 386915 h 541865"/>
              <a:gd name="connsiteX3" fmla="*/ 502553 w 502554"/>
              <a:gd name="connsiteY3" fmla="*/ 412740 h 541865"/>
              <a:gd name="connsiteX4" fmla="*/ 251277 w 502554"/>
              <a:gd name="connsiteY4" fmla="*/ 541865 h 541865"/>
              <a:gd name="connsiteX5" fmla="*/ 0 w 502554"/>
              <a:gd name="connsiteY5" fmla="*/ 412740 h 541865"/>
              <a:gd name="connsiteX6" fmla="*/ 5744 w 502554"/>
              <a:gd name="connsiteY6" fmla="*/ 386915 h 541865"/>
              <a:gd name="connsiteX7" fmla="*/ 5744 w 502554"/>
              <a:gd name="connsiteY7" fmla="*/ 291048 h 541865"/>
              <a:gd name="connsiteX8" fmla="*/ 251277 w 502554"/>
              <a:gd name="connsiteY8" fmla="*/ 392727 h 541865"/>
              <a:gd name="connsiteX9" fmla="*/ 496810 w 502554"/>
              <a:gd name="connsiteY9" fmla="*/ 291048 h 541865"/>
              <a:gd name="connsiteX10" fmla="*/ 502553 w 502554"/>
              <a:gd name="connsiteY10" fmla="*/ 316826 h 541865"/>
              <a:gd name="connsiteX11" fmla="*/ 251277 w 502554"/>
              <a:gd name="connsiteY11" fmla="*/ 447147 h 541865"/>
              <a:gd name="connsiteX12" fmla="*/ 0 w 502554"/>
              <a:gd name="connsiteY12" fmla="*/ 316826 h 541865"/>
              <a:gd name="connsiteX13" fmla="*/ 5744 w 502554"/>
              <a:gd name="connsiteY13" fmla="*/ 291048 h 541865"/>
              <a:gd name="connsiteX14" fmla="*/ 5744 w 502554"/>
              <a:gd name="connsiteY14" fmla="*/ 197711 h 541865"/>
              <a:gd name="connsiteX15" fmla="*/ 251277 w 502554"/>
              <a:gd name="connsiteY15" fmla="*/ 299540 h 541865"/>
              <a:gd name="connsiteX16" fmla="*/ 496810 w 502554"/>
              <a:gd name="connsiteY16" fmla="*/ 197711 h 541865"/>
              <a:gd name="connsiteX17" fmla="*/ 502553 w 502554"/>
              <a:gd name="connsiteY17" fmla="*/ 224961 h 541865"/>
              <a:gd name="connsiteX18" fmla="*/ 251277 w 502554"/>
              <a:gd name="connsiteY18" fmla="*/ 354040 h 541865"/>
              <a:gd name="connsiteX19" fmla="*/ 0 w 502554"/>
              <a:gd name="connsiteY19" fmla="*/ 224961 h 541865"/>
              <a:gd name="connsiteX20" fmla="*/ 5744 w 502554"/>
              <a:gd name="connsiteY20" fmla="*/ 197711 h 541865"/>
              <a:gd name="connsiteX21" fmla="*/ 251277 w 502554"/>
              <a:gd name="connsiteY21" fmla="*/ 0 h 541865"/>
              <a:gd name="connsiteX22" fmla="*/ 502554 w 502554"/>
              <a:gd name="connsiteY22" fmla="*/ 128972 h 541865"/>
              <a:gd name="connsiteX23" fmla="*/ 251277 w 502554"/>
              <a:gd name="connsiteY23" fmla="*/ 257944 h 541865"/>
              <a:gd name="connsiteX24" fmla="*/ 0 w 502554"/>
              <a:gd name="connsiteY24" fmla="*/ 128972 h 541865"/>
              <a:gd name="connsiteX25" fmla="*/ 251277 w 502554"/>
              <a:gd name="connsiteY25" fmla="*/ 0 h 54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02554" h="541865">
                <a:moveTo>
                  <a:pt x="5744" y="386915"/>
                </a:moveTo>
                <a:cubicBezTo>
                  <a:pt x="30153" y="444304"/>
                  <a:pt x="130664" y="488780"/>
                  <a:pt x="251277" y="488780"/>
                </a:cubicBezTo>
                <a:cubicBezTo>
                  <a:pt x="371889" y="488780"/>
                  <a:pt x="473836" y="444304"/>
                  <a:pt x="496810" y="386915"/>
                </a:cubicBezTo>
                <a:cubicBezTo>
                  <a:pt x="501117" y="395523"/>
                  <a:pt x="502553" y="404132"/>
                  <a:pt x="502553" y="412740"/>
                </a:cubicBezTo>
                <a:cubicBezTo>
                  <a:pt x="502553" y="484476"/>
                  <a:pt x="390556" y="541865"/>
                  <a:pt x="251277" y="541865"/>
                </a:cubicBezTo>
                <a:cubicBezTo>
                  <a:pt x="113433" y="541865"/>
                  <a:pt x="0" y="484476"/>
                  <a:pt x="0" y="412740"/>
                </a:cubicBezTo>
                <a:cubicBezTo>
                  <a:pt x="0" y="404132"/>
                  <a:pt x="2872" y="395523"/>
                  <a:pt x="5744" y="386915"/>
                </a:cubicBezTo>
                <a:close/>
                <a:moveTo>
                  <a:pt x="5744" y="291048"/>
                </a:moveTo>
                <a:cubicBezTo>
                  <a:pt x="30153" y="349764"/>
                  <a:pt x="130664" y="392727"/>
                  <a:pt x="251277" y="392727"/>
                </a:cubicBezTo>
                <a:cubicBezTo>
                  <a:pt x="371889" y="392727"/>
                  <a:pt x="473836" y="349764"/>
                  <a:pt x="496810" y="291048"/>
                </a:cubicBezTo>
                <a:cubicBezTo>
                  <a:pt x="501117" y="299641"/>
                  <a:pt x="502553" y="308233"/>
                  <a:pt x="502553" y="316826"/>
                </a:cubicBezTo>
                <a:cubicBezTo>
                  <a:pt x="502553" y="388431"/>
                  <a:pt x="390556" y="447147"/>
                  <a:pt x="251277" y="447147"/>
                </a:cubicBezTo>
                <a:cubicBezTo>
                  <a:pt x="113433" y="447147"/>
                  <a:pt x="0" y="388431"/>
                  <a:pt x="0" y="316826"/>
                </a:cubicBezTo>
                <a:cubicBezTo>
                  <a:pt x="0" y="308233"/>
                  <a:pt x="2872" y="299641"/>
                  <a:pt x="5744" y="291048"/>
                </a:cubicBezTo>
                <a:close/>
                <a:moveTo>
                  <a:pt x="5744" y="197711"/>
                </a:moveTo>
                <a:cubicBezTo>
                  <a:pt x="30153" y="256514"/>
                  <a:pt x="130664" y="299540"/>
                  <a:pt x="251277" y="299540"/>
                </a:cubicBezTo>
                <a:cubicBezTo>
                  <a:pt x="371889" y="299540"/>
                  <a:pt x="473836" y="256514"/>
                  <a:pt x="496810" y="197711"/>
                </a:cubicBezTo>
                <a:cubicBezTo>
                  <a:pt x="501117" y="206316"/>
                  <a:pt x="502553" y="214922"/>
                  <a:pt x="502553" y="224961"/>
                </a:cubicBezTo>
                <a:cubicBezTo>
                  <a:pt x="502553" y="295237"/>
                  <a:pt x="390556" y="354040"/>
                  <a:pt x="251277" y="354040"/>
                </a:cubicBezTo>
                <a:cubicBezTo>
                  <a:pt x="113433" y="354040"/>
                  <a:pt x="0" y="295237"/>
                  <a:pt x="0" y="224961"/>
                </a:cubicBezTo>
                <a:cubicBezTo>
                  <a:pt x="0" y="214922"/>
                  <a:pt x="2872" y="206316"/>
                  <a:pt x="5744" y="197711"/>
                </a:cubicBezTo>
                <a:close/>
                <a:moveTo>
                  <a:pt x="251277" y="0"/>
                </a:moveTo>
                <a:cubicBezTo>
                  <a:pt x="390053" y="0"/>
                  <a:pt x="502554" y="57743"/>
                  <a:pt x="502554" y="128972"/>
                </a:cubicBezTo>
                <a:cubicBezTo>
                  <a:pt x="502554" y="200201"/>
                  <a:pt x="390053" y="257944"/>
                  <a:pt x="251277" y="257944"/>
                </a:cubicBezTo>
                <a:cubicBezTo>
                  <a:pt x="112501" y="257944"/>
                  <a:pt x="0" y="200201"/>
                  <a:pt x="0" y="128972"/>
                </a:cubicBezTo>
                <a:cubicBezTo>
                  <a:pt x="0" y="57743"/>
                  <a:pt x="112501" y="0"/>
                  <a:pt x="251277"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35" name="data-storage_64265">
            <a:extLst>
              <a:ext uri="{FF2B5EF4-FFF2-40B4-BE49-F238E27FC236}">
                <a16:creationId xmlns:a16="http://schemas.microsoft.com/office/drawing/2014/main" id="{54685098-829E-1D91-F1AF-AB668CC266D1}"/>
              </a:ext>
            </a:extLst>
          </p:cNvPr>
          <p:cNvSpPr>
            <a:spLocks noChangeAspect="1"/>
          </p:cNvSpPr>
          <p:nvPr/>
        </p:nvSpPr>
        <p:spPr>
          <a:xfrm>
            <a:off x="8111696" y="3888761"/>
            <a:ext cx="378032" cy="536460"/>
          </a:xfrm>
          <a:custGeom>
            <a:avLst/>
            <a:gdLst>
              <a:gd name="connsiteX0" fmla="*/ 83473 w 566852"/>
              <a:gd name="connsiteY0" fmla="*/ 491737 h 606651"/>
              <a:gd name="connsiteX1" fmla="*/ 57904 w 566852"/>
              <a:gd name="connsiteY1" fmla="*/ 517316 h 606651"/>
              <a:gd name="connsiteX2" fmla="*/ 83473 w 566852"/>
              <a:gd name="connsiteY2" fmla="*/ 542847 h 606651"/>
              <a:gd name="connsiteX3" fmla="*/ 109043 w 566852"/>
              <a:gd name="connsiteY3" fmla="*/ 517316 h 606651"/>
              <a:gd name="connsiteX4" fmla="*/ 83473 w 566852"/>
              <a:gd name="connsiteY4" fmla="*/ 491737 h 606651"/>
              <a:gd name="connsiteX5" fmla="*/ 31998 w 566852"/>
              <a:gd name="connsiteY5" fmla="*/ 427838 h 606651"/>
              <a:gd name="connsiteX6" fmla="*/ 534854 w 566852"/>
              <a:gd name="connsiteY6" fmla="*/ 427838 h 606651"/>
              <a:gd name="connsiteX7" fmla="*/ 566852 w 566852"/>
              <a:gd name="connsiteY7" fmla="*/ 459740 h 606651"/>
              <a:gd name="connsiteX8" fmla="*/ 566852 w 566852"/>
              <a:gd name="connsiteY8" fmla="*/ 574701 h 606651"/>
              <a:gd name="connsiteX9" fmla="*/ 534854 w 566852"/>
              <a:gd name="connsiteY9" fmla="*/ 606651 h 606651"/>
              <a:gd name="connsiteX10" fmla="*/ 31998 w 566852"/>
              <a:gd name="connsiteY10" fmla="*/ 606651 h 606651"/>
              <a:gd name="connsiteX11" fmla="*/ 0 w 566852"/>
              <a:gd name="connsiteY11" fmla="*/ 574701 h 606651"/>
              <a:gd name="connsiteX12" fmla="*/ 0 w 566852"/>
              <a:gd name="connsiteY12" fmla="*/ 459740 h 606651"/>
              <a:gd name="connsiteX13" fmla="*/ 31998 w 566852"/>
              <a:gd name="connsiteY13" fmla="*/ 427838 h 606651"/>
              <a:gd name="connsiteX14" fmla="*/ 83473 w 566852"/>
              <a:gd name="connsiteY14" fmla="*/ 277839 h 606651"/>
              <a:gd name="connsiteX15" fmla="*/ 57904 w 566852"/>
              <a:gd name="connsiteY15" fmla="*/ 303373 h 606651"/>
              <a:gd name="connsiteX16" fmla="*/ 83473 w 566852"/>
              <a:gd name="connsiteY16" fmla="*/ 328956 h 606651"/>
              <a:gd name="connsiteX17" fmla="*/ 109043 w 566852"/>
              <a:gd name="connsiteY17" fmla="*/ 303373 h 606651"/>
              <a:gd name="connsiteX18" fmla="*/ 83473 w 566852"/>
              <a:gd name="connsiteY18" fmla="*/ 277839 h 606651"/>
              <a:gd name="connsiteX19" fmla="*/ 31998 w 566852"/>
              <a:gd name="connsiteY19" fmla="*/ 213884 h 606651"/>
              <a:gd name="connsiteX20" fmla="*/ 534854 w 566852"/>
              <a:gd name="connsiteY20" fmla="*/ 213884 h 606651"/>
              <a:gd name="connsiteX21" fmla="*/ 566852 w 566852"/>
              <a:gd name="connsiteY21" fmla="*/ 245838 h 606651"/>
              <a:gd name="connsiteX22" fmla="*/ 566852 w 566852"/>
              <a:gd name="connsiteY22" fmla="*/ 360813 h 606651"/>
              <a:gd name="connsiteX23" fmla="*/ 534854 w 566852"/>
              <a:gd name="connsiteY23" fmla="*/ 392767 h 606651"/>
              <a:gd name="connsiteX24" fmla="*/ 31998 w 566852"/>
              <a:gd name="connsiteY24" fmla="*/ 392767 h 606651"/>
              <a:gd name="connsiteX25" fmla="*/ 0 w 566852"/>
              <a:gd name="connsiteY25" fmla="*/ 360813 h 606651"/>
              <a:gd name="connsiteX26" fmla="*/ 0 w 566852"/>
              <a:gd name="connsiteY26" fmla="*/ 245838 h 606651"/>
              <a:gd name="connsiteX27" fmla="*/ 31998 w 566852"/>
              <a:gd name="connsiteY27" fmla="*/ 213884 h 606651"/>
              <a:gd name="connsiteX28" fmla="*/ 83473 w 566852"/>
              <a:gd name="connsiteY28" fmla="*/ 63947 h 606651"/>
              <a:gd name="connsiteX29" fmla="*/ 57904 w 566852"/>
              <a:gd name="connsiteY29" fmla="*/ 89478 h 606651"/>
              <a:gd name="connsiteX30" fmla="*/ 83473 w 566852"/>
              <a:gd name="connsiteY30" fmla="*/ 115009 h 606651"/>
              <a:gd name="connsiteX31" fmla="*/ 109043 w 566852"/>
              <a:gd name="connsiteY31" fmla="*/ 89478 h 606651"/>
              <a:gd name="connsiteX32" fmla="*/ 83473 w 566852"/>
              <a:gd name="connsiteY32" fmla="*/ 63947 h 606651"/>
              <a:gd name="connsiteX33" fmla="*/ 31998 w 566852"/>
              <a:gd name="connsiteY33" fmla="*/ 0 h 606651"/>
              <a:gd name="connsiteX34" fmla="*/ 534854 w 566852"/>
              <a:gd name="connsiteY34" fmla="*/ 0 h 606651"/>
              <a:gd name="connsiteX35" fmla="*/ 566852 w 566852"/>
              <a:gd name="connsiteY35" fmla="*/ 31950 h 606651"/>
              <a:gd name="connsiteX36" fmla="*/ 566852 w 566852"/>
              <a:gd name="connsiteY36" fmla="*/ 146911 h 606651"/>
              <a:gd name="connsiteX37" fmla="*/ 534854 w 566852"/>
              <a:gd name="connsiteY37" fmla="*/ 178813 h 606651"/>
              <a:gd name="connsiteX38" fmla="*/ 31998 w 566852"/>
              <a:gd name="connsiteY38" fmla="*/ 178813 h 606651"/>
              <a:gd name="connsiteX39" fmla="*/ 0 w 566852"/>
              <a:gd name="connsiteY39" fmla="*/ 146911 h 606651"/>
              <a:gd name="connsiteX40" fmla="*/ 0 w 566852"/>
              <a:gd name="connsiteY40" fmla="*/ 31950 h 606651"/>
              <a:gd name="connsiteX41" fmla="*/ 31998 w 566852"/>
              <a:gd name="connsiteY41" fmla="*/ 0 h 60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66852" h="606651">
                <a:moveTo>
                  <a:pt x="83473" y="491737"/>
                </a:moveTo>
                <a:cubicBezTo>
                  <a:pt x="69321" y="491737"/>
                  <a:pt x="57904" y="503186"/>
                  <a:pt x="57904" y="517316"/>
                </a:cubicBezTo>
                <a:cubicBezTo>
                  <a:pt x="57904" y="531399"/>
                  <a:pt x="69321" y="542847"/>
                  <a:pt x="83473" y="542847"/>
                </a:cubicBezTo>
                <a:cubicBezTo>
                  <a:pt x="97626" y="542847"/>
                  <a:pt x="109043" y="531399"/>
                  <a:pt x="109043" y="517316"/>
                </a:cubicBezTo>
                <a:cubicBezTo>
                  <a:pt x="109043" y="503186"/>
                  <a:pt x="97626" y="491737"/>
                  <a:pt x="83473" y="491737"/>
                </a:cubicBezTo>
                <a:close/>
                <a:moveTo>
                  <a:pt x="31998" y="427838"/>
                </a:moveTo>
                <a:lnTo>
                  <a:pt x="534854" y="427838"/>
                </a:lnTo>
                <a:cubicBezTo>
                  <a:pt x="552508" y="427838"/>
                  <a:pt x="566852" y="442112"/>
                  <a:pt x="566852" y="459740"/>
                </a:cubicBezTo>
                <a:lnTo>
                  <a:pt x="566852" y="574701"/>
                </a:lnTo>
                <a:cubicBezTo>
                  <a:pt x="566852" y="592329"/>
                  <a:pt x="552508" y="606651"/>
                  <a:pt x="534854" y="606651"/>
                </a:cubicBezTo>
                <a:lnTo>
                  <a:pt x="31998" y="606651"/>
                </a:lnTo>
                <a:cubicBezTo>
                  <a:pt x="14344" y="606651"/>
                  <a:pt x="0" y="592329"/>
                  <a:pt x="0" y="574701"/>
                </a:cubicBezTo>
                <a:lnTo>
                  <a:pt x="0" y="459740"/>
                </a:lnTo>
                <a:cubicBezTo>
                  <a:pt x="0" y="442112"/>
                  <a:pt x="14344" y="427838"/>
                  <a:pt x="31998" y="427838"/>
                </a:cubicBezTo>
                <a:close/>
                <a:moveTo>
                  <a:pt x="83473" y="277839"/>
                </a:moveTo>
                <a:cubicBezTo>
                  <a:pt x="69321" y="277839"/>
                  <a:pt x="57904" y="289289"/>
                  <a:pt x="57904" y="303373"/>
                </a:cubicBezTo>
                <a:cubicBezTo>
                  <a:pt x="57904" y="317506"/>
                  <a:pt x="69321" y="328956"/>
                  <a:pt x="83473" y="328956"/>
                </a:cubicBezTo>
                <a:cubicBezTo>
                  <a:pt x="97626" y="328956"/>
                  <a:pt x="109043" y="317506"/>
                  <a:pt x="109043" y="303373"/>
                </a:cubicBezTo>
                <a:cubicBezTo>
                  <a:pt x="109043" y="289289"/>
                  <a:pt x="97626" y="277839"/>
                  <a:pt x="83473" y="277839"/>
                </a:cubicBezTo>
                <a:close/>
                <a:moveTo>
                  <a:pt x="31998" y="213884"/>
                </a:moveTo>
                <a:lnTo>
                  <a:pt x="534854" y="213884"/>
                </a:lnTo>
                <a:cubicBezTo>
                  <a:pt x="552508" y="213884"/>
                  <a:pt x="566852" y="228208"/>
                  <a:pt x="566852" y="245838"/>
                </a:cubicBezTo>
                <a:lnTo>
                  <a:pt x="566852" y="360813"/>
                </a:lnTo>
                <a:cubicBezTo>
                  <a:pt x="566852" y="378443"/>
                  <a:pt x="552508" y="392767"/>
                  <a:pt x="534854" y="392767"/>
                </a:cubicBezTo>
                <a:lnTo>
                  <a:pt x="31998" y="392767"/>
                </a:lnTo>
                <a:cubicBezTo>
                  <a:pt x="14344" y="392767"/>
                  <a:pt x="0" y="378443"/>
                  <a:pt x="0" y="360813"/>
                </a:cubicBezTo>
                <a:lnTo>
                  <a:pt x="0" y="245838"/>
                </a:lnTo>
                <a:cubicBezTo>
                  <a:pt x="0" y="228208"/>
                  <a:pt x="14344" y="213884"/>
                  <a:pt x="31998" y="213884"/>
                </a:cubicBezTo>
                <a:close/>
                <a:moveTo>
                  <a:pt x="83473" y="63947"/>
                </a:moveTo>
                <a:cubicBezTo>
                  <a:pt x="69321" y="63947"/>
                  <a:pt x="57904" y="75348"/>
                  <a:pt x="57904" y="89478"/>
                </a:cubicBezTo>
                <a:cubicBezTo>
                  <a:pt x="57904" y="103609"/>
                  <a:pt x="69321" y="115009"/>
                  <a:pt x="83473" y="115009"/>
                </a:cubicBezTo>
                <a:cubicBezTo>
                  <a:pt x="97626" y="115009"/>
                  <a:pt x="109043" y="103609"/>
                  <a:pt x="109043" y="89478"/>
                </a:cubicBezTo>
                <a:cubicBezTo>
                  <a:pt x="109043" y="75348"/>
                  <a:pt x="97626" y="63947"/>
                  <a:pt x="83473" y="63947"/>
                </a:cubicBezTo>
                <a:close/>
                <a:moveTo>
                  <a:pt x="31998" y="0"/>
                </a:moveTo>
                <a:lnTo>
                  <a:pt x="534854" y="0"/>
                </a:lnTo>
                <a:cubicBezTo>
                  <a:pt x="552508" y="0"/>
                  <a:pt x="566852" y="14322"/>
                  <a:pt x="566852" y="31950"/>
                </a:cubicBezTo>
                <a:lnTo>
                  <a:pt x="566852" y="146911"/>
                </a:lnTo>
                <a:cubicBezTo>
                  <a:pt x="566852" y="164539"/>
                  <a:pt x="552508" y="178813"/>
                  <a:pt x="534854" y="178813"/>
                </a:cubicBezTo>
                <a:lnTo>
                  <a:pt x="31998" y="178813"/>
                </a:lnTo>
                <a:cubicBezTo>
                  <a:pt x="14344" y="178813"/>
                  <a:pt x="0" y="164539"/>
                  <a:pt x="0" y="146911"/>
                </a:cubicBezTo>
                <a:lnTo>
                  <a:pt x="0" y="31950"/>
                </a:lnTo>
                <a:cubicBezTo>
                  <a:pt x="0" y="14322"/>
                  <a:pt x="14344" y="0"/>
                  <a:pt x="31998"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50000"/>
                </a:schemeClr>
              </a:solidFill>
            </a:endParaRPr>
          </a:p>
        </p:txBody>
      </p:sp>
      <p:sp>
        <p:nvSpPr>
          <p:cNvPr id="36" name="stack-of-coins_1140">
            <a:extLst>
              <a:ext uri="{FF2B5EF4-FFF2-40B4-BE49-F238E27FC236}">
                <a16:creationId xmlns:a16="http://schemas.microsoft.com/office/drawing/2014/main" id="{EE7943C6-8C31-BD61-7277-57C90FA50BEE}"/>
              </a:ext>
            </a:extLst>
          </p:cNvPr>
          <p:cNvSpPr>
            <a:spLocks noChangeAspect="1"/>
          </p:cNvSpPr>
          <p:nvPr/>
        </p:nvSpPr>
        <p:spPr>
          <a:xfrm>
            <a:off x="9748771" y="4381421"/>
            <a:ext cx="375223" cy="478120"/>
          </a:xfrm>
          <a:custGeom>
            <a:avLst/>
            <a:gdLst>
              <a:gd name="connsiteX0" fmla="*/ 5744 w 502554"/>
              <a:gd name="connsiteY0" fmla="*/ 386915 h 541865"/>
              <a:gd name="connsiteX1" fmla="*/ 251277 w 502554"/>
              <a:gd name="connsiteY1" fmla="*/ 488780 h 541865"/>
              <a:gd name="connsiteX2" fmla="*/ 496810 w 502554"/>
              <a:gd name="connsiteY2" fmla="*/ 386915 h 541865"/>
              <a:gd name="connsiteX3" fmla="*/ 502553 w 502554"/>
              <a:gd name="connsiteY3" fmla="*/ 412740 h 541865"/>
              <a:gd name="connsiteX4" fmla="*/ 251277 w 502554"/>
              <a:gd name="connsiteY4" fmla="*/ 541865 h 541865"/>
              <a:gd name="connsiteX5" fmla="*/ 0 w 502554"/>
              <a:gd name="connsiteY5" fmla="*/ 412740 h 541865"/>
              <a:gd name="connsiteX6" fmla="*/ 5744 w 502554"/>
              <a:gd name="connsiteY6" fmla="*/ 386915 h 541865"/>
              <a:gd name="connsiteX7" fmla="*/ 5744 w 502554"/>
              <a:gd name="connsiteY7" fmla="*/ 291048 h 541865"/>
              <a:gd name="connsiteX8" fmla="*/ 251277 w 502554"/>
              <a:gd name="connsiteY8" fmla="*/ 392727 h 541865"/>
              <a:gd name="connsiteX9" fmla="*/ 496810 w 502554"/>
              <a:gd name="connsiteY9" fmla="*/ 291048 h 541865"/>
              <a:gd name="connsiteX10" fmla="*/ 502553 w 502554"/>
              <a:gd name="connsiteY10" fmla="*/ 316826 h 541865"/>
              <a:gd name="connsiteX11" fmla="*/ 251277 w 502554"/>
              <a:gd name="connsiteY11" fmla="*/ 447147 h 541865"/>
              <a:gd name="connsiteX12" fmla="*/ 0 w 502554"/>
              <a:gd name="connsiteY12" fmla="*/ 316826 h 541865"/>
              <a:gd name="connsiteX13" fmla="*/ 5744 w 502554"/>
              <a:gd name="connsiteY13" fmla="*/ 291048 h 541865"/>
              <a:gd name="connsiteX14" fmla="*/ 5744 w 502554"/>
              <a:gd name="connsiteY14" fmla="*/ 197711 h 541865"/>
              <a:gd name="connsiteX15" fmla="*/ 251277 w 502554"/>
              <a:gd name="connsiteY15" fmla="*/ 299540 h 541865"/>
              <a:gd name="connsiteX16" fmla="*/ 496810 w 502554"/>
              <a:gd name="connsiteY16" fmla="*/ 197711 h 541865"/>
              <a:gd name="connsiteX17" fmla="*/ 502553 w 502554"/>
              <a:gd name="connsiteY17" fmla="*/ 224961 h 541865"/>
              <a:gd name="connsiteX18" fmla="*/ 251277 w 502554"/>
              <a:gd name="connsiteY18" fmla="*/ 354040 h 541865"/>
              <a:gd name="connsiteX19" fmla="*/ 0 w 502554"/>
              <a:gd name="connsiteY19" fmla="*/ 224961 h 541865"/>
              <a:gd name="connsiteX20" fmla="*/ 5744 w 502554"/>
              <a:gd name="connsiteY20" fmla="*/ 197711 h 541865"/>
              <a:gd name="connsiteX21" fmla="*/ 251277 w 502554"/>
              <a:gd name="connsiteY21" fmla="*/ 0 h 541865"/>
              <a:gd name="connsiteX22" fmla="*/ 502554 w 502554"/>
              <a:gd name="connsiteY22" fmla="*/ 128972 h 541865"/>
              <a:gd name="connsiteX23" fmla="*/ 251277 w 502554"/>
              <a:gd name="connsiteY23" fmla="*/ 257944 h 541865"/>
              <a:gd name="connsiteX24" fmla="*/ 0 w 502554"/>
              <a:gd name="connsiteY24" fmla="*/ 128972 h 541865"/>
              <a:gd name="connsiteX25" fmla="*/ 251277 w 502554"/>
              <a:gd name="connsiteY25" fmla="*/ 0 h 54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02554" h="541865">
                <a:moveTo>
                  <a:pt x="5744" y="386915"/>
                </a:moveTo>
                <a:cubicBezTo>
                  <a:pt x="30153" y="444304"/>
                  <a:pt x="130664" y="488780"/>
                  <a:pt x="251277" y="488780"/>
                </a:cubicBezTo>
                <a:cubicBezTo>
                  <a:pt x="371889" y="488780"/>
                  <a:pt x="473836" y="444304"/>
                  <a:pt x="496810" y="386915"/>
                </a:cubicBezTo>
                <a:cubicBezTo>
                  <a:pt x="501117" y="395523"/>
                  <a:pt x="502553" y="404132"/>
                  <a:pt x="502553" y="412740"/>
                </a:cubicBezTo>
                <a:cubicBezTo>
                  <a:pt x="502553" y="484476"/>
                  <a:pt x="390556" y="541865"/>
                  <a:pt x="251277" y="541865"/>
                </a:cubicBezTo>
                <a:cubicBezTo>
                  <a:pt x="113433" y="541865"/>
                  <a:pt x="0" y="484476"/>
                  <a:pt x="0" y="412740"/>
                </a:cubicBezTo>
                <a:cubicBezTo>
                  <a:pt x="0" y="404132"/>
                  <a:pt x="2872" y="395523"/>
                  <a:pt x="5744" y="386915"/>
                </a:cubicBezTo>
                <a:close/>
                <a:moveTo>
                  <a:pt x="5744" y="291048"/>
                </a:moveTo>
                <a:cubicBezTo>
                  <a:pt x="30153" y="349764"/>
                  <a:pt x="130664" y="392727"/>
                  <a:pt x="251277" y="392727"/>
                </a:cubicBezTo>
                <a:cubicBezTo>
                  <a:pt x="371889" y="392727"/>
                  <a:pt x="473836" y="349764"/>
                  <a:pt x="496810" y="291048"/>
                </a:cubicBezTo>
                <a:cubicBezTo>
                  <a:pt x="501117" y="299641"/>
                  <a:pt x="502553" y="308233"/>
                  <a:pt x="502553" y="316826"/>
                </a:cubicBezTo>
                <a:cubicBezTo>
                  <a:pt x="502553" y="388431"/>
                  <a:pt x="390556" y="447147"/>
                  <a:pt x="251277" y="447147"/>
                </a:cubicBezTo>
                <a:cubicBezTo>
                  <a:pt x="113433" y="447147"/>
                  <a:pt x="0" y="388431"/>
                  <a:pt x="0" y="316826"/>
                </a:cubicBezTo>
                <a:cubicBezTo>
                  <a:pt x="0" y="308233"/>
                  <a:pt x="2872" y="299641"/>
                  <a:pt x="5744" y="291048"/>
                </a:cubicBezTo>
                <a:close/>
                <a:moveTo>
                  <a:pt x="5744" y="197711"/>
                </a:moveTo>
                <a:cubicBezTo>
                  <a:pt x="30153" y="256514"/>
                  <a:pt x="130664" y="299540"/>
                  <a:pt x="251277" y="299540"/>
                </a:cubicBezTo>
                <a:cubicBezTo>
                  <a:pt x="371889" y="299540"/>
                  <a:pt x="473836" y="256514"/>
                  <a:pt x="496810" y="197711"/>
                </a:cubicBezTo>
                <a:cubicBezTo>
                  <a:pt x="501117" y="206316"/>
                  <a:pt x="502553" y="214922"/>
                  <a:pt x="502553" y="224961"/>
                </a:cubicBezTo>
                <a:cubicBezTo>
                  <a:pt x="502553" y="295237"/>
                  <a:pt x="390556" y="354040"/>
                  <a:pt x="251277" y="354040"/>
                </a:cubicBezTo>
                <a:cubicBezTo>
                  <a:pt x="113433" y="354040"/>
                  <a:pt x="0" y="295237"/>
                  <a:pt x="0" y="224961"/>
                </a:cubicBezTo>
                <a:cubicBezTo>
                  <a:pt x="0" y="214922"/>
                  <a:pt x="2872" y="206316"/>
                  <a:pt x="5744" y="197711"/>
                </a:cubicBezTo>
                <a:close/>
                <a:moveTo>
                  <a:pt x="251277" y="0"/>
                </a:moveTo>
                <a:cubicBezTo>
                  <a:pt x="390053" y="0"/>
                  <a:pt x="502554" y="57743"/>
                  <a:pt x="502554" y="128972"/>
                </a:cubicBezTo>
                <a:cubicBezTo>
                  <a:pt x="502554" y="200201"/>
                  <a:pt x="390053" y="257944"/>
                  <a:pt x="251277" y="257944"/>
                </a:cubicBezTo>
                <a:cubicBezTo>
                  <a:pt x="112501" y="257944"/>
                  <a:pt x="0" y="200201"/>
                  <a:pt x="0" y="128972"/>
                </a:cubicBezTo>
                <a:cubicBezTo>
                  <a:pt x="0" y="57743"/>
                  <a:pt x="112501" y="0"/>
                  <a:pt x="251277"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37" name="stack-of-coins_1140">
            <a:extLst>
              <a:ext uri="{FF2B5EF4-FFF2-40B4-BE49-F238E27FC236}">
                <a16:creationId xmlns:a16="http://schemas.microsoft.com/office/drawing/2014/main" id="{D2579B3A-8819-66DE-C983-38D9740CE3EC}"/>
              </a:ext>
            </a:extLst>
          </p:cNvPr>
          <p:cNvSpPr>
            <a:spLocks noChangeAspect="1"/>
          </p:cNvSpPr>
          <p:nvPr/>
        </p:nvSpPr>
        <p:spPr>
          <a:xfrm>
            <a:off x="9087004" y="4749007"/>
            <a:ext cx="375223" cy="478120"/>
          </a:xfrm>
          <a:custGeom>
            <a:avLst/>
            <a:gdLst>
              <a:gd name="connsiteX0" fmla="*/ 5744 w 502554"/>
              <a:gd name="connsiteY0" fmla="*/ 386915 h 541865"/>
              <a:gd name="connsiteX1" fmla="*/ 251277 w 502554"/>
              <a:gd name="connsiteY1" fmla="*/ 488780 h 541865"/>
              <a:gd name="connsiteX2" fmla="*/ 496810 w 502554"/>
              <a:gd name="connsiteY2" fmla="*/ 386915 h 541865"/>
              <a:gd name="connsiteX3" fmla="*/ 502553 w 502554"/>
              <a:gd name="connsiteY3" fmla="*/ 412740 h 541865"/>
              <a:gd name="connsiteX4" fmla="*/ 251277 w 502554"/>
              <a:gd name="connsiteY4" fmla="*/ 541865 h 541865"/>
              <a:gd name="connsiteX5" fmla="*/ 0 w 502554"/>
              <a:gd name="connsiteY5" fmla="*/ 412740 h 541865"/>
              <a:gd name="connsiteX6" fmla="*/ 5744 w 502554"/>
              <a:gd name="connsiteY6" fmla="*/ 386915 h 541865"/>
              <a:gd name="connsiteX7" fmla="*/ 5744 w 502554"/>
              <a:gd name="connsiteY7" fmla="*/ 291048 h 541865"/>
              <a:gd name="connsiteX8" fmla="*/ 251277 w 502554"/>
              <a:gd name="connsiteY8" fmla="*/ 392727 h 541865"/>
              <a:gd name="connsiteX9" fmla="*/ 496810 w 502554"/>
              <a:gd name="connsiteY9" fmla="*/ 291048 h 541865"/>
              <a:gd name="connsiteX10" fmla="*/ 502553 w 502554"/>
              <a:gd name="connsiteY10" fmla="*/ 316826 h 541865"/>
              <a:gd name="connsiteX11" fmla="*/ 251277 w 502554"/>
              <a:gd name="connsiteY11" fmla="*/ 447147 h 541865"/>
              <a:gd name="connsiteX12" fmla="*/ 0 w 502554"/>
              <a:gd name="connsiteY12" fmla="*/ 316826 h 541865"/>
              <a:gd name="connsiteX13" fmla="*/ 5744 w 502554"/>
              <a:gd name="connsiteY13" fmla="*/ 291048 h 541865"/>
              <a:gd name="connsiteX14" fmla="*/ 5744 w 502554"/>
              <a:gd name="connsiteY14" fmla="*/ 197711 h 541865"/>
              <a:gd name="connsiteX15" fmla="*/ 251277 w 502554"/>
              <a:gd name="connsiteY15" fmla="*/ 299540 h 541865"/>
              <a:gd name="connsiteX16" fmla="*/ 496810 w 502554"/>
              <a:gd name="connsiteY16" fmla="*/ 197711 h 541865"/>
              <a:gd name="connsiteX17" fmla="*/ 502553 w 502554"/>
              <a:gd name="connsiteY17" fmla="*/ 224961 h 541865"/>
              <a:gd name="connsiteX18" fmla="*/ 251277 w 502554"/>
              <a:gd name="connsiteY18" fmla="*/ 354040 h 541865"/>
              <a:gd name="connsiteX19" fmla="*/ 0 w 502554"/>
              <a:gd name="connsiteY19" fmla="*/ 224961 h 541865"/>
              <a:gd name="connsiteX20" fmla="*/ 5744 w 502554"/>
              <a:gd name="connsiteY20" fmla="*/ 197711 h 541865"/>
              <a:gd name="connsiteX21" fmla="*/ 251277 w 502554"/>
              <a:gd name="connsiteY21" fmla="*/ 0 h 541865"/>
              <a:gd name="connsiteX22" fmla="*/ 502554 w 502554"/>
              <a:gd name="connsiteY22" fmla="*/ 128972 h 541865"/>
              <a:gd name="connsiteX23" fmla="*/ 251277 w 502554"/>
              <a:gd name="connsiteY23" fmla="*/ 257944 h 541865"/>
              <a:gd name="connsiteX24" fmla="*/ 0 w 502554"/>
              <a:gd name="connsiteY24" fmla="*/ 128972 h 541865"/>
              <a:gd name="connsiteX25" fmla="*/ 251277 w 502554"/>
              <a:gd name="connsiteY25" fmla="*/ 0 h 54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02554" h="541865">
                <a:moveTo>
                  <a:pt x="5744" y="386915"/>
                </a:moveTo>
                <a:cubicBezTo>
                  <a:pt x="30153" y="444304"/>
                  <a:pt x="130664" y="488780"/>
                  <a:pt x="251277" y="488780"/>
                </a:cubicBezTo>
                <a:cubicBezTo>
                  <a:pt x="371889" y="488780"/>
                  <a:pt x="473836" y="444304"/>
                  <a:pt x="496810" y="386915"/>
                </a:cubicBezTo>
                <a:cubicBezTo>
                  <a:pt x="501117" y="395523"/>
                  <a:pt x="502553" y="404132"/>
                  <a:pt x="502553" y="412740"/>
                </a:cubicBezTo>
                <a:cubicBezTo>
                  <a:pt x="502553" y="484476"/>
                  <a:pt x="390556" y="541865"/>
                  <a:pt x="251277" y="541865"/>
                </a:cubicBezTo>
                <a:cubicBezTo>
                  <a:pt x="113433" y="541865"/>
                  <a:pt x="0" y="484476"/>
                  <a:pt x="0" y="412740"/>
                </a:cubicBezTo>
                <a:cubicBezTo>
                  <a:pt x="0" y="404132"/>
                  <a:pt x="2872" y="395523"/>
                  <a:pt x="5744" y="386915"/>
                </a:cubicBezTo>
                <a:close/>
                <a:moveTo>
                  <a:pt x="5744" y="291048"/>
                </a:moveTo>
                <a:cubicBezTo>
                  <a:pt x="30153" y="349764"/>
                  <a:pt x="130664" y="392727"/>
                  <a:pt x="251277" y="392727"/>
                </a:cubicBezTo>
                <a:cubicBezTo>
                  <a:pt x="371889" y="392727"/>
                  <a:pt x="473836" y="349764"/>
                  <a:pt x="496810" y="291048"/>
                </a:cubicBezTo>
                <a:cubicBezTo>
                  <a:pt x="501117" y="299641"/>
                  <a:pt x="502553" y="308233"/>
                  <a:pt x="502553" y="316826"/>
                </a:cubicBezTo>
                <a:cubicBezTo>
                  <a:pt x="502553" y="388431"/>
                  <a:pt x="390556" y="447147"/>
                  <a:pt x="251277" y="447147"/>
                </a:cubicBezTo>
                <a:cubicBezTo>
                  <a:pt x="113433" y="447147"/>
                  <a:pt x="0" y="388431"/>
                  <a:pt x="0" y="316826"/>
                </a:cubicBezTo>
                <a:cubicBezTo>
                  <a:pt x="0" y="308233"/>
                  <a:pt x="2872" y="299641"/>
                  <a:pt x="5744" y="291048"/>
                </a:cubicBezTo>
                <a:close/>
                <a:moveTo>
                  <a:pt x="5744" y="197711"/>
                </a:moveTo>
                <a:cubicBezTo>
                  <a:pt x="30153" y="256514"/>
                  <a:pt x="130664" y="299540"/>
                  <a:pt x="251277" y="299540"/>
                </a:cubicBezTo>
                <a:cubicBezTo>
                  <a:pt x="371889" y="299540"/>
                  <a:pt x="473836" y="256514"/>
                  <a:pt x="496810" y="197711"/>
                </a:cubicBezTo>
                <a:cubicBezTo>
                  <a:pt x="501117" y="206316"/>
                  <a:pt x="502553" y="214922"/>
                  <a:pt x="502553" y="224961"/>
                </a:cubicBezTo>
                <a:cubicBezTo>
                  <a:pt x="502553" y="295237"/>
                  <a:pt x="390556" y="354040"/>
                  <a:pt x="251277" y="354040"/>
                </a:cubicBezTo>
                <a:cubicBezTo>
                  <a:pt x="113433" y="354040"/>
                  <a:pt x="0" y="295237"/>
                  <a:pt x="0" y="224961"/>
                </a:cubicBezTo>
                <a:cubicBezTo>
                  <a:pt x="0" y="214922"/>
                  <a:pt x="2872" y="206316"/>
                  <a:pt x="5744" y="197711"/>
                </a:cubicBezTo>
                <a:close/>
                <a:moveTo>
                  <a:pt x="251277" y="0"/>
                </a:moveTo>
                <a:cubicBezTo>
                  <a:pt x="390053" y="0"/>
                  <a:pt x="502554" y="57743"/>
                  <a:pt x="502554" y="128972"/>
                </a:cubicBezTo>
                <a:cubicBezTo>
                  <a:pt x="502554" y="200201"/>
                  <a:pt x="390053" y="257944"/>
                  <a:pt x="251277" y="257944"/>
                </a:cubicBezTo>
                <a:cubicBezTo>
                  <a:pt x="112501" y="257944"/>
                  <a:pt x="0" y="200201"/>
                  <a:pt x="0" y="128972"/>
                </a:cubicBezTo>
                <a:cubicBezTo>
                  <a:pt x="0" y="57743"/>
                  <a:pt x="112501" y="0"/>
                  <a:pt x="251277"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39" name="data-storage_64265">
            <a:extLst>
              <a:ext uri="{FF2B5EF4-FFF2-40B4-BE49-F238E27FC236}">
                <a16:creationId xmlns:a16="http://schemas.microsoft.com/office/drawing/2014/main" id="{F39E4E53-8F7C-6FB9-BF8D-8BFA14A7D01B}"/>
              </a:ext>
            </a:extLst>
          </p:cNvPr>
          <p:cNvSpPr>
            <a:spLocks noChangeAspect="1"/>
          </p:cNvSpPr>
          <p:nvPr/>
        </p:nvSpPr>
        <p:spPr>
          <a:xfrm>
            <a:off x="8111696" y="4591310"/>
            <a:ext cx="378032" cy="536460"/>
          </a:xfrm>
          <a:custGeom>
            <a:avLst/>
            <a:gdLst>
              <a:gd name="connsiteX0" fmla="*/ 83473 w 566852"/>
              <a:gd name="connsiteY0" fmla="*/ 491737 h 606651"/>
              <a:gd name="connsiteX1" fmla="*/ 57904 w 566852"/>
              <a:gd name="connsiteY1" fmla="*/ 517316 h 606651"/>
              <a:gd name="connsiteX2" fmla="*/ 83473 w 566852"/>
              <a:gd name="connsiteY2" fmla="*/ 542847 h 606651"/>
              <a:gd name="connsiteX3" fmla="*/ 109043 w 566852"/>
              <a:gd name="connsiteY3" fmla="*/ 517316 h 606651"/>
              <a:gd name="connsiteX4" fmla="*/ 83473 w 566852"/>
              <a:gd name="connsiteY4" fmla="*/ 491737 h 606651"/>
              <a:gd name="connsiteX5" fmla="*/ 31998 w 566852"/>
              <a:gd name="connsiteY5" fmla="*/ 427838 h 606651"/>
              <a:gd name="connsiteX6" fmla="*/ 534854 w 566852"/>
              <a:gd name="connsiteY6" fmla="*/ 427838 h 606651"/>
              <a:gd name="connsiteX7" fmla="*/ 566852 w 566852"/>
              <a:gd name="connsiteY7" fmla="*/ 459740 h 606651"/>
              <a:gd name="connsiteX8" fmla="*/ 566852 w 566852"/>
              <a:gd name="connsiteY8" fmla="*/ 574701 h 606651"/>
              <a:gd name="connsiteX9" fmla="*/ 534854 w 566852"/>
              <a:gd name="connsiteY9" fmla="*/ 606651 h 606651"/>
              <a:gd name="connsiteX10" fmla="*/ 31998 w 566852"/>
              <a:gd name="connsiteY10" fmla="*/ 606651 h 606651"/>
              <a:gd name="connsiteX11" fmla="*/ 0 w 566852"/>
              <a:gd name="connsiteY11" fmla="*/ 574701 h 606651"/>
              <a:gd name="connsiteX12" fmla="*/ 0 w 566852"/>
              <a:gd name="connsiteY12" fmla="*/ 459740 h 606651"/>
              <a:gd name="connsiteX13" fmla="*/ 31998 w 566852"/>
              <a:gd name="connsiteY13" fmla="*/ 427838 h 606651"/>
              <a:gd name="connsiteX14" fmla="*/ 83473 w 566852"/>
              <a:gd name="connsiteY14" fmla="*/ 277839 h 606651"/>
              <a:gd name="connsiteX15" fmla="*/ 57904 w 566852"/>
              <a:gd name="connsiteY15" fmla="*/ 303373 h 606651"/>
              <a:gd name="connsiteX16" fmla="*/ 83473 w 566852"/>
              <a:gd name="connsiteY16" fmla="*/ 328956 h 606651"/>
              <a:gd name="connsiteX17" fmla="*/ 109043 w 566852"/>
              <a:gd name="connsiteY17" fmla="*/ 303373 h 606651"/>
              <a:gd name="connsiteX18" fmla="*/ 83473 w 566852"/>
              <a:gd name="connsiteY18" fmla="*/ 277839 h 606651"/>
              <a:gd name="connsiteX19" fmla="*/ 31998 w 566852"/>
              <a:gd name="connsiteY19" fmla="*/ 213884 h 606651"/>
              <a:gd name="connsiteX20" fmla="*/ 534854 w 566852"/>
              <a:gd name="connsiteY20" fmla="*/ 213884 h 606651"/>
              <a:gd name="connsiteX21" fmla="*/ 566852 w 566852"/>
              <a:gd name="connsiteY21" fmla="*/ 245838 h 606651"/>
              <a:gd name="connsiteX22" fmla="*/ 566852 w 566852"/>
              <a:gd name="connsiteY22" fmla="*/ 360813 h 606651"/>
              <a:gd name="connsiteX23" fmla="*/ 534854 w 566852"/>
              <a:gd name="connsiteY23" fmla="*/ 392767 h 606651"/>
              <a:gd name="connsiteX24" fmla="*/ 31998 w 566852"/>
              <a:gd name="connsiteY24" fmla="*/ 392767 h 606651"/>
              <a:gd name="connsiteX25" fmla="*/ 0 w 566852"/>
              <a:gd name="connsiteY25" fmla="*/ 360813 h 606651"/>
              <a:gd name="connsiteX26" fmla="*/ 0 w 566852"/>
              <a:gd name="connsiteY26" fmla="*/ 245838 h 606651"/>
              <a:gd name="connsiteX27" fmla="*/ 31998 w 566852"/>
              <a:gd name="connsiteY27" fmla="*/ 213884 h 606651"/>
              <a:gd name="connsiteX28" fmla="*/ 83473 w 566852"/>
              <a:gd name="connsiteY28" fmla="*/ 63947 h 606651"/>
              <a:gd name="connsiteX29" fmla="*/ 57904 w 566852"/>
              <a:gd name="connsiteY29" fmla="*/ 89478 h 606651"/>
              <a:gd name="connsiteX30" fmla="*/ 83473 w 566852"/>
              <a:gd name="connsiteY30" fmla="*/ 115009 h 606651"/>
              <a:gd name="connsiteX31" fmla="*/ 109043 w 566852"/>
              <a:gd name="connsiteY31" fmla="*/ 89478 h 606651"/>
              <a:gd name="connsiteX32" fmla="*/ 83473 w 566852"/>
              <a:gd name="connsiteY32" fmla="*/ 63947 h 606651"/>
              <a:gd name="connsiteX33" fmla="*/ 31998 w 566852"/>
              <a:gd name="connsiteY33" fmla="*/ 0 h 606651"/>
              <a:gd name="connsiteX34" fmla="*/ 534854 w 566852"/>
              <a:gd name="connsiteY34" fmla="*/ 0 h 606651"/>
              <a:gd name="connsiteX35" fmla="*/ 566852 w 566852"/>
              <a:gd name="connsiteY35" fmla="*/ 31950 h 606651"/>
              <a:gd name="connsiteX36" fmla="*/ 566852 w 566852"/>
              <a:gd name="connsiteY36" fmla="*/ 146911 h 606651"/>
              <a:gd name="connsiteX37" fmla="*/ 534854 w 566852"/>
              <a:gd name="connsiteY37" fmla="*/ 178813 h 606651"/>
              <a:gd name="connsiteX38" fmla="*/ 31998 w 566852"/>
              <a:gd name="connsiteY38" fmla="*/ 178813 h 606651"/>
              <a:gd name="connsiteX39" fmla="*/ 0 w 566852"/>
              <a:gd name="connsiteY39" fmla="*/ 146911 h 606651"/>
              <a:gd name="connsiteX40" fmla="*/ 0 w 566852"/>
              <a:gd name="connsiteY40" fmla="*/ 31950 h 606651"/>
              <a:gd name="connsiteX41" fmla="*/ 31998 w 566852"/>
              <a:gd name="connsiteY41" fmla="*/ 0 h 60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66852" h="606651">
                <a:moveTo>
                  <a:pt x="83473" y="491737"/>
                </a:moveTo>
                <a:cubicBezTo>
                  <a:pt x="69321" y="491737"/>
                  <a:pt x="57904" y="503186"/>
                  <a:pt x="57904" y="517316"/>
                </a:cubicBezTo>
                <a:cubicBezTo>
                  <a:pt x="57904" y="531399"/>
                  <a:pt x="69321" y="542847"/>
                  <a:pt x="83473" y="542847"/>
                </a:cubicBezTo>
                <a:cubicBezTo>
                  <a:pt x="97626" y="542847"/>
                  <a:pt x="109043" y="531399"/>
                  <a:pt x="109043" y="517316"/>
                </a:cubicBezTo>
                <a:cubicBezTo>
                  <a:pt x="109043" y="503186"/>
                  <a:pt x="97626" y="491737"/>
                  <a:pt x="83473" y="491737"/>
                </a:cubicBezTo>
                <a:close/>
                <a:moveTo>
                  <a:pt x="31998" y="427838"/>
                </a:moveTo>
                <a:lnTo>
                  <a:pt x="534854" y="427838"/>
                </a:lnTo>
                <a:cubicBezTo>
                  <a:pt x="552508" y="427838"/>
                  <a:pt x="566852" y="442112"/>
                  <a:pt x="566852" y="459740"/>
                </a:cubicBezTo>
                <a:lnTo>
                  <a:pt x="566852" y="574701"/>
                </a:lnTo>
                <a:cubicBezTo>
                  <a:pt x="566852" y="592329"/>
                  <a:pt x="552508" y="606651"/>
                  <a:pt x="534854" y="606651"/>
                </a:cubicBezTo>
                <a:lnTo>
                  <a:pt x="31998" y="606651"/>
                </a:lnTo>
                <a:cubicBezTo>
                  <a:pt x="14344" y="606651"/>
                  <a:pt x="0" y="592329"/>
                  <a:pt x="0" y="574701"/>
                </a:cubicBezTo>
                <a:lnTo>
                  <a:pt x="0" y="459740"/>
                </a:lnTo>
                <a:cubicBezTo>
                  <a:pt x="0" y="442112"/>
                  <a:pt x="14344" y="427838"/>
                  <a:pt x="31998" y="427838"/>
                </a:cubicBezTo>
                <a:close/>
                <a:moveTo>
                  <a:pt x="83473" y="277839"/>
                </a:moveTo>
                <a:cubicBezTo>
                  <a:pt x="69321" y="277839"/>
                  <a:pt x="57904" y="289289"/>
                  <a:pt x="57904" y="303373"/>
                </a:cubicBezTo>
                <a:cubicBezTo>
                  <a:pt x="57904" y="317506"/>
                  <a:pt x="69321" y="328956"/>
                  <a:pt x="83473" y="328956"/>
                </a:cubicBezTo>
                <a:cubicBezTo>
                  <a:pt x="97626" y="328956"/>
                  <a:pt x="109043" y="317506"/>
                  <a:pt x="109043" y="303373"/>
                </a:cubicBezTo>
                <a:cubicBezTo>
                  <a:pt x="109043" y="289289"/>
                  <a:pt x="97626" y="277839"/>
                  <a:pt x="83473" y="277839"/>
                </a:cubicBezTo>
                <a:close/>
                <a:moveTo>
                  <a:pt x="31998" y="213884"/>
                </a:moveTo>
                <a:lnTo>
                  <a:pt x="534854" y="213884"/>
                </a:lnTo>
                <a:cubicBezTo>
                  <a:pt x="552508" y="213884"/>
                  <a:pt x="566852" y="228208"/>
                  <a:pt x="566852" y="245838"/>
                </a:cubicBezTo>
                <a:lnTo>
                  <a:pt x="566852" y="360813"/>
                </a:lnTo>
                <a:cubicBezTo>
                  <a:pt x="566852" y="378443"/>
                  <a:pt x="552508" y="392767"/>
                  <a:pt x="534854" y="392767"/>
                </a:cubicBezTo>
                <a:lnTo>
                  <a:pt x="31998" y="392767"/>
                </a:lnTo>
                <a:cubicBezTo>
                  <a:pt x="14344" y="392767"/>
                  <a:pt x="0" y="378443"/>
                  <a:pt x="0" y="360813"/>
                </a:cubicBezTo>
                <a:lnTo>
                  <a:pt x="0" y="245838"/>
                </a:lnTo>
                <a:cubicBezTo>
                  <a:pt x="0" y="228208"/>
                  <a:pt x="14344" y="213884"/>
                  <a:pt x="31998" y="213884"/>
                </a:cubicBezTo>
                <a:close/>
                <a:moveTo>
                  <a:pt x="83473" y="63947"/>
                </a:moveTo>
                <a:cubicBezTo>
                  <a:pt x="69321" y="63947"/>
                  <a:pt x="57904" y="75348"/>
                  <a:pt x="57904" y="89478"/>
                </a:cubicBezTo>
                <a:cubicBezTo>
                  <a:pt x="57904" y="103609"/>
                  <a:pt x="69321" y="115009"/>
                  <a:pt x="83473" y="115009"/>
                </a:cubicBezTo>
                <a:cubicBezTo>
                  <a:pt x="97626" y="115009"/>
                  <a:pt x="109043" y="103609"/>
                  <a:pt x="109043" y="89478"/>
                </a:cubicBezTo>
                <a:cubicBezTo>
                  <a:pt x="109043" y="75348"/>
                  <a:pt x="97626" y="63947"/>
                  <a:pt x="83473" y="63947"/>
                </a:cubicBezTo>
                <a:close/>
                <a:moveTo>
                  <a:pt x="31998" y="0"/>
                </a:moveTo>
                <a:lnTo>
                  <a:pt x="534854" y="0"/>
                </a:lnTo>
                <a:cubicBezTo>
                  <a:pt x="552508" y="0"/>
                  <a:pt x="566852" y="14322"/>
                  <a:pt x="566852" y="31950"/>
                </a:cubicBezTo>
                <a:lnTo>
                  <a:pt x="566852" y="146911"/>
                </a:lnTo>
                <a:cubicBezTo>
                  <a:pt x="566852" y="164539"/>
                  <a:pt x="552508" y="178813"/>
                  <a:pt x="534854" y="178813"/>
                </a:cubicBezTo>
                <a:lnTo>
                  <a:pt x="31998" y="178813"/>
                </a:lnTo>
                <a:cubicBezTo>
                  <a:pt x="14344" y="178813"/>
                  <a:pt x="0" y="164539"/>
                  <a:pt x="0" y="146911"/>
                </a:cubicBezTo>
                <a:lnTo>
                  <a:pt x="0" y="31950"/>
                </a:lnTo>
                <a:cubicBezTo>
                  <a:pt x="0" y="14322"/>
                  <a:pt x="14344" y="0"/>
                  <a:pt x="31998"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50000"/>
                </a:schemeClr>
              </a:solidFill>
            </a:endParaRPr>
          </a:p>
        </p:txBody>
      </p:sp>
      <p:sp>
        <p:nvSpPr>
          <p:cNvPr id="40" name="data-storage_64265">
            <a:extLst>
              <a:ext uri="{FF2B5EF4-FFF2-40B4-BE49-F238E27FC236}">
                <a16:creationId xmlns:a16="http://schemas.microsoft.com/office/drawing/2014/main" id="{2753D34D-E075-809A-625A-AE0D24945693}"/>
              </a:ext>
            </a:extLst>
          </p:cNvPr>
          <p:cNvSpPr>
            <a:spLocks noChangeAspect="1"/>
          </p:cNvSpPr>
          <p:nvPr/>
        </p:nvSpPr>
        <p:spPr>
          <a:xfrm>
            <a:off x="8111696" y="5293858"/>
            <a:ext cx="378032" cy="536460"/>
          </a:xfrm>
          <a:custGeom>
            <a:avLst/>
            <a:gdLst>
              <a:gd name="connsiteX0" fmla="*/ 83473 w 566852"/>
              <a:gd name="connsiteY0" fmla="*/ 491737 h 606651"/>
              <a:gd name="connsiteX1" fmla="*/ 57904 w 566852"/>
              <a:gd name="connsiteY1" fmla="*/ 517316 h 606651"/>
              <a:gd name="connsiteX2" fmla="*/ 83473 w 566852"/>
              <a:gd name="connsiteY2" fmla="*/ 542847 h 606651"/>
              <a:gd name="connsiteX3" fmla="*/ 109043 w 566852"/>
              <a:gd name="connsiteY3" fmla="*/ 517316 h 606651"/>
              <a:gd name="connsiteX4" fmla="*/ 83473 w 566852"/>
              <a:gd name="connsiteY4" fmla="*/ 491737 h 606651"/>
              <a:gd name="connsiteX5" fmla="*/ 31998 w 566852"/>
              <a:gd name="connsiteY5" fmla="*/ 427838 h 606651"/>
              <a:gd name="connsiteX6" fmla="*/ 534854 w 566852"/>
              <a:gd name="connsiteY6" fmla="*/ 427838 h 606651"/>
              <a:gd name="connsiteX7" fmla="*/ 566852 w 566852"/>
              <a:gd name="connsiteY7" fmla="*/ 459740 h 606651"/>
              <a:gd name="connsiteX8" fmla="*/ 566852 w 566852"/>
              <a:gd name="connsiteY8" fmla="*/ 574701 h 606651"/>
              <a:gd name="connsiteX9" fmla="*/ 534854 w 566852"/>
              <a:gd name="connsiteY9" fmla="*/ 606651 h 606651"/>
              <a:gd name="connsiteX10" fmla="*/ 31998 w 566852"/>
              <a:gd name="connsiteY10" fmla="*/ 606651 h 606651"/>
              <a:gd name="connsiteX11" fmla="*/ 0 w 566852"/>
              <a:gd name="connsiteY11" fmla="*/ 574701 h 606651"/>
              <a:gd name="connsiteX12" fmla="*/ 0 w 566852"/>
              <a:gd name="connsiteY12" fmla="*/ 459740 h 606651"/>
              <a:gd name="connsiteX13" fmla="*/ 31998 w 566852"/>
              <a:gd name="connsiteY13" fmla="*/ 427838 h 606651"/>
              <a:gd name="connsiteX14" fmla="*/ 83473 w 566852"/>
              <a:gd name="connsiteY14" fmla="*/ 277839 h 606651"/>
              <a:gd name="connsiteX15" fmla="*/ 57904 w 566852"/>
              <a:gd name="connsiteY15" fmla="*/ 303373 h 606651"/>
              <a:gd name="connsiteX16" fmla="*/ 83473 w 566852"/>
              <a:gd name="connsiteY16" fmla="*/ 328956 h 606651"/>
              <a:gd name="connsiteX17" fmla="*/ 109043 w 566852"/>
              <a:gd name="connsiteY17" fmla="*/ 303373 h 606651"/>
              <a:gd name="connsiteX18" fmla="*/ 83473 w 566852"/>
              <a:gd name="connsiteY18" fmla="*/ 277839 h 606651"/>
              <a:gd name="connsiteX19" fmla="*/ 31998 w 566852"/>
              <a:gd name="connsiteY19" fmla="*/ 213884 h 606651"/>
              <a:gd name="connsiteX20" fmla="*/ 534854 w 566852"/>
              <a:gd name="connsiteY20" fmla="*/ 213884 h 606651"/>
              <a:gd name="connsiteX21" fmla="*/ 566852 w 566852"/>
              <a:gd name="connsiteY21" fmla="*/ 245838 h 606651"/>
              <a:gd name="connsiteX22" fmla="*/ 566852 w 566852"/>
              <a:gd name="connsiteY22" fmla="*/ 360813 h 606651"/>
              <a:gd name="connsiteX23" fmla="*/ 534854 w 566852"/>
              <a:gd name="connsiteY23" fmla="*/ 392767 h 606651"/>
              <a:gd name="connsiteX24" fmla="*/ 31998 w 566852"/>
              <a:gd name="connsiteY24" fmla="*/ 392767 h 606651"/>
              <a:gd name="connsiteX25" fmla="*/ 0 w 566852"/>
              <a:gd name="connsiteY25" fmla="*/ 360813 h 606651"/>
              <a:gd name="connsiteX26" fmla="*/ 0 w 566852"/>
              <a:gd name="connsiteY26" fmla="*/ 245838 h 606651"/>
              <a:gd name="connsiteX27" fmla="*/ 31998 w 566852"/>
              <a:gd name="connsiteY27" fmla="*/ 213884 h 606651"/>
              <a:gd name="connsiteX28" fmla="*/ 83473 w 566852"/>
              <a:gd name="connsiteY28" fmla="*/ 63947 h 606651"/>
              <a:gd name="connsiteX29" fmla="*/ 57904 w 566852"/>
              <a:gd name="connsiteY29" fmla="*/ 89478 h 606651"/>
              <a:gd name="connsiteX30" fmla="*/ 83473 w 566852"/>
              <a:gd name="connsiteY30" fmla="*/ 115009 h 606651"/>
              <a:gd name="connsiteX31" fmla="*/ 109043 w 566852"/>
              <a:gd name="connsiteY31" fmla="*/ 89478 h 606651"/>
              <a:gd name="connsiteX32" fmla="*/ 83473 w 566852"/>
              <a:gd name="connsiteY32" fmla="*/ 63947 h 606651"/>
              <a:gd name="connsiteX33" fmla="*/ 31998 w 566852"/>
              <a:gd name="connsiteY33" fmla="*/ 0 h 606651"/>
              <a:gd name="connsiteX34" fmla="*/ 534854 w 566852"/>
              <a:gd name="connsiteY34" fmla="*/ 0 h 606651"/>
              <a:gd name="connsiteX35" fmla="*/ 566852 w 566852"/>
              <a:gd name="connsiteY35" fmla="*/ 31950 h 606651"/>
              <a:gd name="connsiteX36" fmla="*/ 566852 w 566852"/>
              <a:gd name="connsiteY36" fmla="*/ 146911 h 606651"/>
              <a:gd name="connsiteX37" fmla="*/ 534854 w 566852"/>
              <a:gd name="connsiteY37" fmla="*/ 178813 h 606651"/>
              <a:gd name="connsiteX38" fmla="*/ 31998 w 566852"/>
              <a:gd name="connsiteY38" fmla="*/ 178813 h 606651"/>
              <a:gd name="connsiteX39" fmla="*/ 0 w 566852"/>
              <a:gd name="connsiteY39" fmla="*/ 146911 h 606651"/>
              <a:gd name="connsiteX40" fmla="*/ 0 w 566852"/>
              <a:gd name="connsiteY40" fmla="*/ 31950 h 606651"/>
              <a:gd name="connsiteX41" fmla="*/ 31998 w 566852"/>
              <a:gd name="connsiteY41" fmla="*/ 0 h 60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66852" h="606651">
                <a:moveTo>
                  <a:pt x="83473" y="491737"/>
                </a:moveTo>
                <a:cubicBezTo>
                  <a:pt x="69321" y="491737"/>
                  <a:pt x="57904" y="503186"/>
                  <a:pt x="57904" y="517316"/>
                </a:cubicBezTo>
                <a:cubicBezTo>
                  <a:pt x="57904" y="531399"/>
                  <a:pt x="69321" y="542847"/>
                  <a:pt x="83473" y="542847"/>
                </a:cubicBezTo>
                <a:cubicBezTo>
                  <a:pt x="97626" y="542847"/>
                  <a:pt x="109043" y="531399"/>
                  <a:pt x="109043" y="517316"/>
                </a:cubicBezTo>
                <a:cubicBezTo>
                  <a:pt x="109043" y="503186"/>
                  <a:pt x="97626" y="491737"/>
                  <a:pt x="83473" y="491737"/>
                </a:cubicBezTo>
                <a:close/>
                <a:moveTo>
                  <a:pt x="31998" y="427838"/>
                </a:moveTo>
                <a:lnTo>
                  <a:pt x="534854" y="427838"/>
                </a:lnTo>
                <a:cubicBezTo>
                  <a:pt x="552508" y="427838"/>
                  <a:pt x="566852" y="442112"/>
                  <a:pt x="566852" y="459740"/>
                </a:cubicBezTo>
                <a:lnTo>
                  <a:pt x="566852" y="574701"/>
                </a:lnTo>
                <a:cubicBezTo>
                  <a:pt x="566852" y="592329"/>
                  <a:pt x="552508" y="606651"/>
                  <a:pt x="534854" y="606651"/>
                </a:cubicBezTo>
                <a:lnTo>
                  <a:pt x="31998" y="606651"/>
                </a:lnTo>
                <a:cubicBezTo>
                  <a:pt x="14344" y="606651"/>
                  <a:pt x="0" y="592329"/>
                  <a:pt x="0" y="574701"/>
                </a:cubicBezTo>
                <a:lnTo>
                  <a:pt x="0" y="459740"/>
                </a:lnTo>
                <a:cubicBezTo>
                  <a:pt x="0" y="442112"/>
                  <a:pt x="14344" y="427838"/>
                  <a:pt x="31998" y="427838"/>
                </a:cubicBezTo>
                <a:close/>
                <a:moveTo>
                  <a:pt x="83473" y="277839"/>
                </a:moveTo>
                <a:cubicBezTo>
                  <a:pt x="69321" y="277839"/>
                  <a:pt x="57904" y="289289"/>
                  <a:pt x="57904" y="303373"/>
                </a:cubicBezTo>
                <a:cubicBezTo>
                  <a:pt x="57904" y="317506"/>
                  <a:pt x="69321" y="328956"/>
                  <a:pt x="83473" y="328956"/>
                </a:cubicBezTo>
                <a:cubicBezTo>
                  <a:pt x="97626" y="328956"/>
                  <a:pt x="109043" y="317506"/>
                  <a:pt x="109043" y="303373"/>
                </a:cubicBezTo>
                <a:cubicBezTo>
                  <a:pt x="109043" y="289289"/>
                  <a:pt x="97626" y="277839"/>
                  <a:pt x="83473" y="277839"/>
                </a:cubicBezTo>
                <a:close/>
                <a:moveTo>
                  <a:pt x="31998" y="213884"/>
                </a:moveTo>
                <a:lnTo>
                  <a:pt x="534854" y="213884"/>
                </a:lnTo>
                <a:cubicBezTo>
                  <a:pt x="552508" y="213884"/>
                  <a:pt x="566852" y="228208"/>
                  <a:pt x="566852" y="245838"/>
                </a:cubicBezTo>
                <a:lnTo>
                  <a:pt x="566852" y="360813"/>
                </a:lnTo>
                <a:cubicBezTo>
                  <a:pt x="566852" y="378443"/>
                  <a:pt x="552508" y="392767"/>
                  <a:pt x="534854" y="392767"/>
                </a:cubicBezTo>
                <a:lnTo>
                  <a:pt x="31998" y="392767"/>
                </a:lnTo>
                <a:cubicBezTo>
                  <a:pt x="14344" y="392767"/>
                  <a:pt x="0" y="378443"/>
                  <a:pt x="0" y="360813"/>
                </a:cubicBezTo>
                <a:lnTo>
                  <a:pt x="0" y="245838"/>
                </a:lnTo>
                <a:cubicBezTo>
                  <a:pt x="0" y="228208"/>
                  <a:pt x="14344" y="213884"/>
                  <a:pt x="31998" y="213884"/>
                </a:cubicBezTo>
                <a:close/>
                <a:moveTo>
                  <a:pt x="83473" y="63947"/>
                </a:moveTo>
                <a:cubicBezTo>
                  <a:pt x="69321" y="63947"/>
                  <a:pt x="57904" y="75348"/>
                  <a:pt x="57904" y="89478"/>
                </a:cubicBezTo>
                <a:cubicBezTo>
                  <a:pt x="57904" y="103609"/>
                  <a:pt x="69321" y="115009"/>
                  <a:pt x="83473" y="115009"/>
                </a:cubicBezTo>
                <a:cubicBezTo>
                  <a:pt x="97626" y="115009"/>
                  <a:pt x="109043" y="103609"/>
                  <a:pt x="109043" y="89478"/>
                </a:cubicBezTo>
                <a:cubicBezTo>
                  <a:pt x="109043" y="75348"/>
                  <a:pt x="97626" y="63947"/>
                  <a:pt x="83473" y="63947"/>
                </a:cubicBezTo>
                <a:close/>
                <a:moveTo>
                  <a:pt x="31998" y="0"/>
                </a:moveTo>
                <a:lnTo>
                  <a:pt x="534854" y="0"/>
                </a:lnTo>
                <a:cubicBezTo>
                  <a:pt x="552508" y="0"/>
                  <a:pt x="566852" y="14322"/>
                  <a:pt x="566852" y="31950"/>
                </a:cubicBezTo>
                <a:lnTo>
                  <a:pt x="566852" y="146911"/>
                </a:lnTo>
                <a:cubicBezTo>
                  <a:pt x="566852" y="164539"/>
                  <a:pt x="552508" y="178813"/>
                  <a:pt x="534854" y="178813"/>
                </a:cubicBezTo>
                <a:lnTo>
                  <a:pt x="31998" y="178813"/>
                </a:lnTo>
                <a:cubicBezTo>
                  <a:pt x="14344" y="178813"/>
                  <a:pt x="0" y="164539"/>
                  <a:pt x="0" y="146911"/>
                </a:cubicBezTo>
                <a:lnTo>
                  <a:pt x="0" y="31950"/>
                </a:lnTo>
                <a:cubicBezTo>
                  <a:pt x="0" y="14322"/>
                  <a:pt x="14344" y="0"/>
                  <a:pt x="31998"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50000"/>
                </a:schemeClr>
              </a:solidFill>
            </a:endParaRPr>
          </a:p>
        </p:txBody>
      </p:sp>
      <p:sp>
        <p:nvSpPr>
          <p:cNvPr id="41" name="stack-of-coins_1140">
            <a:extLst>
              <a:ext uri="{FF2B5EF4-FFF2-40B4-BE49-F238E27FC236}">
                <a16:creationId xmlns:a16="http://schemas.microsoft.com/office/drawing/2014/main" id="{FEAB298D-D58C-A7CA-20D0-2CFBB50EEF3A}"/>
              </a:ext>
            </a:extLst>
          </p:cNvPr>
          <p:cNvSpPr>
            <a:spLocks noChangeAspect="1"/>
          </p:cNvSpPr>
          <p:nvPr/>
        </p:nvSpPr>
        <p:spPr>
          <a:xfrm>
            <a:off x="9773070" y="5124764"/>
            <a:ext cx="375223" cy="478120"/>
          </a:xfrm>
          <a:custGeom>
            <a:avLst/>
            <a:gdLst>
              <a:gd name="connsiteX0" fmla="*/ 5744 w 502554"/>
              <a:gd name="connsiteY0" fmla="*/ 386915 h 541865"/>
              <a:gd name="connsiteX1" fmla="*/ 251277 w 502554"/>
              <a:gd name="connsiteY1" fmla="*/ 488780 h 541865"/>
              <a:gd name="connsiteX2" fmla="*/ 496810 w 502554"/>
              <a:gd name="connsiteY2" fmla="*/ 386915 h 541865"/>
              <a:gd name="connsiteX3" fmla="*/ 502553 w 502554"/>
              <a:gd name="connsiteY3" fmla="*/ 412740 h 541865"/>
              <a:gd name="connsiteX4" fmla="*/ 251277 w 502554"/>
              <a:gd name="connsiteY4" fmla="*/ 541865 h 541865"/>
              <a:gd name="connsiteX5" fmla="*/ 0 w 502554"/>
              <a:gd name="connsiteY5" fmla="*/ 412740 h 541865"/>
              <a:gd name="connsiteX6" fmla="*/ 5744 w 502554"/>
              <a:gd name="connsiteY6" fmla="*/ 386915 h 541865"/>
              <a:gd name="connsiteX7" fmla="*/ 5744 w 502554"/>
              <a:gd name="connsiteY7" fmla="*/ 291048 h 541865"/>
              <a:gd name="connsiteX8" fmla="*/ 251277 w 502554"/>
              <a:gd name="connsiteY8" fmla="*/ 392727 h 541865"/>
              <a:gd name="connsiteX9" fmla="*/ 496810 w 502554"/>
              <a:gd name="connsiteY9" fmla="*/ 291048 h 541865"/>
              <a:gd name="connsiteX10" fmla="*/ 502553 w 502554"/>
              <a:gd name="connsiteY10" fmla="*/ 316826 h 541865"/>
              <a:gd name="connsiteX11" fmla="*/ 251277 w 502554"/>
              <a:gd name="connsiteY11" fmla="*/ 447147 h 541865"/>
              <a:gd name="connsiteX12" fmla="*/ 0 w 502554"/>
              <a:gd name="connsiteY12" fmla="*/ 316826 h 541865"/>
              <a:gd name="connsiteX13" fmla="*/ 5744 w 502554"/>
              <a:gd name="connsiteY13" fmla="*/ 291048 h 541865"/>
              <a:gd name="connsiteX14" fmla="*/ 5744 w 502554"/>
              <a:gd name="connsiteY14" fmla="*/ 197711 h 541865"/>
              <a:gd name="connsiteX15" fmla="*/ 251277 w 502554"/>
              <a:gd name="connsiteY15" fmla="*/ 299540 h 541865"/>
              <a:gd name="connsiteX16" fmla="*/ 496810 w 502554"/>
              <a:gd name="connsiteY16" fmla="*/ 197711 h 541865"/>
              <a:gd name="connsiteX17" fmla="*/ 502553 w 502554"/>
              <a:gd name="connsiteY17" fmla="*/ 224961 h 541865"/>
              <a:gd name="connsiteX18" fmla="*/ 251277 w 502554"/>
              <a:gd name="connsiteY18" fmla="*/ 354040 h 541865"/>
              <a:gd name="connsiteX19" fmla="*/ 0 w 502554"/>
              <a:gd name="connsiteY19" fmla="*/ 224961 h 541865"/>
              <a:gd name="connsiteX20" fmla="*/ 5744 w 502554"/>
              <a:gd name="connsiteY20" fmla="*/ 197711 h 541865"/>
              <a:gd name="connsiteX21" fmla="*/ 251277 w 502554"/>
              <a:gd name="connsiteY21" fmla="*/ 0 h 541865"/>
              <a:gd name="connsiteX22" fmla="*/ 502554 w 502554"/>
              <a:gd name="connsiteY22" fmla="*/ 128972 h 541865"/>
              <a:gd name="connsiteX23" fmla="*/ 251277 w 502554"/>
              <a:gd name="connsiteY23" fmla="*/ 257944 h 541865"/>
              <a:gd name="connsiteX24" fmla="*/ 0 w 502554"/>
              <a:gd name="connsiteY24" fmla="*/ 128972 h 541865"/>
              <a:gd name="connsiteX25" fmla="*/ 251277 w 502554"/>
              <a:gd name="connsiteY25" fmla="*/ 0 h 54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02554" h="541865">
                <a:moveTo>
                  <a:pt x="5744" y="386915"/>
                </a:moveTo>
                <a:cubicBezTo>
                  <a:pt x="30153" y="444304"/>
                  <a:pt x="130664" y="488780"/>
                  <a:pt x="251277" y="488780"/>
                </a:cubicBezTo>
                <a:cubicBezTo>
                  <a:pt x="371889" y="488780"/>
                  <a:pt x="473836" y="444304"/>
                  <a:pt x="496810" y="386915"/>
                </a:cubicBezTo>
                <a:cubicBezTo>
                  <a:pt x="501117" y="395523"/>
                  <a:pt x="502553" y="404132"/>
                  <a:pt x="502553" y="412740"/>
                </a:cubicBezTo>
                <a:cubicBezTo>
                  <a:pt x="502553" y="484476"/>
                  <a:pt x="390556" y="541865"/>
                  <a:pt x="251277" y="541865"/>
                </a:cubicBezTo>
                <a:cubicBezTo>
                  <a:pt x="113433" y="541865"/>
                  <a:pt x="0" y="484476"/>
                  <a:pt x="0" y="412740"/>
                </a:cubicBezTo>
                <a:cubicBezTo>
                  <a:pt x="0" y="404132"/>
                  <a:pt x="2872" y="395523"/>
                  <a:pt x="5744" y="386915"/>
                </a:cubicBezTo>
                <a:close/>
                <a:moveTo>
                  <a:pt x="5744" y="291048"/>
                </a:moveTo>
                <a:cubicBezTo>
                  <a:pt x="30153" y="349764"/>
                  <a:pt x="130664" y="392727"/>
                  <a:pt x="251277" y="392727"/>
                </a:cubicBezTo>
                <a:cubicBezTo>
                  <a:pt x="371889" y="392727"/>
                  <a:pt x="473836" y="349764"/>
                  <a:pt x="496810" y="291048"/>
                </a:cubicBezTo>
                <a:cubicBezTo>
                  <a:pt x="501117" y="299641"/>
                  <a:pt x="502553" y="308233"/>
                  <a:pt x="502553" y="316826"/>
                </a:cubicBezTo>
                <a:cubicBezTo>
                  <a:pt x="502553" y="388431"/>
                  <a:pt x="390556" y="447147"/>
                  <a:pt x="251277" y="447147"/>
                </a:cubicBezTo>
                <a:cubicBezTo>
                  <a:pt x="113433" y="447147"/>
                  <a:pt x="0" y="388431"/>
                  <a:pt x="0" y="316826"/>
                </a:cubicBezTo>
                <a:cubicBezTo>
                  <a:pt x="0" y="308233"/>
                  <a:pt x="2872" y="299641"/>
                  <a:pt x="5744" y="291048"/>
                </a:cubicBezTo>
                <a:close/>
                <a:moveTo>
                  <a:pt x="5744" y="197711"/>
                </a:moveTo>
                <a:cubicBezTo>
                  <a:pt x="30153" y="256514"/>
                  <a:pt x="130664" y="299540"/>
                  <a:pt x="251277" y="299540"/>
                </a:cubicBezTo>
                <a:cubicBezTo>
                  <a:pt x="371889" y="299540"/>
                  <a:pt x="473836" y="256514"/>
                  <a:pt x="496810" y="197711"/>
                </a:cubicBezTo>
                <a:cubicBezTo>
                  <a:pt x="501117" y="206316"/>
                  <a:pt x="502553" y="214922"/>
                  <a:pt x="502553" y="224961"/>
                </a:cubicBezTo>
                <a:cubicBezTo>
                  <a:pt x="502553" y="295237"/>
                  <a:pt x="390556" y="354040"/>
                  <a:pt x="251277" y="354040"/>
                </a:cubicBezTo>
                <a:cubicBezTo>
                  <a:pt x="113433" y="354040"/>
                  <a:pt x="0" y="295237"/>
                  <a:pt x="0" y="224961"/>
                </a:cubicBezTo>
                <a:cubicBezTo>
                  <a:pt x="0" y="214922"/>
                  <a:pt x="2872" y="206316"/>
                  <a:pt x="5744" y="197711"/>
                </a:cubicBezTo>
                <a:close/>
                <a:moveTo>
                  <a:pt x="251277" y="0"/>
                </a:moveTo>
                <a:cubicBezTo>
                  <a:pt x="390053" y="0"/>
                  <a:pt x="502554" y="57743"/>
                  <a:pt x="502554" y="128972"/>
                </a:cubicBezTo>
                <a:cubicBezTo>
                  <a:pt x="502554" y="200201"/>
                  <a:pt x="390053" y="257944"/>
                  <a:pt x="251277" y="257944"/>
                </a:cubicBezTo>
                <a:cubicBezTo>
                  <a:pt x="112501" y="257944"/>
                  <a:pt x="0" y="200201"/>
                  <a:pt x="0" y="128972"/>
                </a:cubicBezTo>
                <a:cubicBezTo>
                  <a:pt x="0" y="57743"/>
                  <a:pt x="112501" y="0"/>
                  <a:pt x="251277"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42" name="stack-of-coins_1140">
            <a:extLst>
              <a:ext uri="{FF2B5EF4-FFF2-40B4-BE49-F238E27FC236}">
                <a16:creationId xmlns:a16="http://schemas.microsoft.com/office/drawing/2014/main" id="{8AF4C064-5035-51B6-EF14-7AEE62D9249F}"/>
              </a:ext>
            </a:extLst>
          </p:cNvPr>
          <p:cNvSpPr>
            <a:spLocks noChangeAspect="1"/>
          </p:cNvSpPr>
          <p:nvPr/>
        </p:nvSpPr>
        <p:spPr>
          <a:xfrm>
            <a:off x="9087005" y="5557628"/>
            <a:ext cx="375223" cy="478120"/>
          </a:xfrm>
          <a:custGeom>
            <a:avLst/>
            <a:gdLst>
              <a:gd name="connsiteX0" fmla="*/ 5744 w 502554"/>
              <a:gd name="connsiteY0" fmla="*/ 386915 h 541865"/>
              <a:gd name="connsiteX1" fmla="*/ 251277 w 502554"/>
              <a:gd name="connsiteY1" fmla="*/ 488780 h 541865"/>
              <a:gd name="connsiteX2" fmla="*/ 496810 w 502554"/>
              <a:gd name="connsiteY2" fmla="*/ 386915 h 541865"/>
              <a:gd name="connsiteX3" fmla="*/ 502553 w 502554"/>
              <a:gd name="connsiteY3" fmla="*/ 412740 h 541865"/>
              <a:gd name="connsiteX4" fmla="*/ 251277 w 502554"/>
              <a:gd name="connsiteY4" fmla="*/ 541865 h 541865"/>
              <a:gd name="connsiteX5" fmla="*/ 0 w 502554"/>
              <a:gd name="connsiteY5" fmla="*/ 412740 h 541865"/>
              <a:gd name="connsiteX6" fmla="*/ 5744 w 502554"/>
              <a:gd name="connsiteY6" fmla="*/ 386915 h 541865"/>
              <a:gd name="connsiteX7" fmla="*/ 5744 w 502554"/>
              <a:gd name="connsiteY7" fmla="*/ 291048 h 541865"/>
              <a:gd name="connsiteX8" fmla="*/ 251277 w 502554"/>
              <a:gd name="connsiteY8" fmla="*/ 392727 h 541865"/>
              <a:gd name="connsiteX9" fmla="*/ 496810 w 502554"/>
              <a:gd name="connsiteY9" fmla="*/ 291048 h 541865"/>
              <a:gd name="connsiteX10" fmla="*/ 502553 w 502554"/>
              <a:gd name="connsiteY10" fmla="*/ 316826 h 541865"/>
              <a:gd name="connsiteX11" fmla="*/ 251277 w 502554"/>
              <a:gd name="connsiteY11" fmla="*/ 447147 h 541865"/>
              <a:gd name="connsiteX12" fmla="*/ 0 w 502554"/>
              <a:gd name="connsiteY12" fmla="*/ 316826 h 541865"/>
              <a:gd name="connsiteX13" fmla="*/ 5744 w 502554"/>
              <a:gd name="connsiteY13" fmla="*/ 291048 h 541865"/>
              <a:gd name="connsiteX14" fmla="*/ 5744 w 502554"/>
              <a:gd name="connsiteY14" fmla="*/ 197711 h 541865"/>
              <a:gd name="connsiteX15" fmla="*/ 251277 w 502554"/>
              <a:gd name="connsiteY15" fmla="*/ 299540 h 541865"/>
              <a:gd name="connsiteX16" fmla="*/ 496810 w 502554"/>
              <a:gd name="connsiteY16" fmla="*/ 197711 h 541865"/>
              <a:gd name="connsiteX17" fmla="*/ 502553 w 502554"/>
              <a:gd name="connsiteY17" fmla="*/ 224961 h 541865"/>
              <a:gd name="connsiteX18" fmla="*/ 251277 w 502554"/>
              <a:gd name="connsiteY18" fmla="*/ 354040 h 541865"/>
              <a:gd name="connsiteX19" fmla="*/ 0 w 502554"/>
              <a:gd name="connsiteY19" fmla="*/ 224961 h 541865"/>
              <a:gd name="connsiteX20" fmla="*/ 5744 w 502554"/>
              <a:gd name="connsiteY20" fmla="*/ 197711 h 541865"/>
              <a:gd name="connsiteX21" fmla="*/ 251277 w 502554"/>
              <a:gd name="connsiteY21" fmla="*/ 0 h 541865"/>
              <a:gd name="connsiteX22" fmla="*/ 502554 w 502554"/>
              <a:gd name="connsiteY22" fmla="*/ 128972 h 541865"/>
              <a:gd name="connsiteX23" fmla="*/ 251277 w 502554"/>
              <a:gd name="connsiteY23" fmla="*/ 257944 h 541865"/>
              <a:gd name="connsiteX24" fmla="*/ 0 w 502554"/>
              <a:gd name="connsiteY24" fmla="*/ 128972 h 541865"/>
              <a:gd name="connsiteX25" fmla="*/ 251277 w 502554"/>
              <a:gd name="connsiteY25" fmla="*/ 0 h 54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02554" h="541865">
                <a:moveTo>
                  <a:pt x="5744" y="386915"/>
                </a:moveTo>
                <a:cubicBezTo>
                  <a:pt x="30153" y="444304"/>
                  <a:pt x="130664" y="488780"/>
                  <a:pt x="251277" y="488780"/>
                </a:cubicBezTo>
                <a:cubicBezTo>
                  <a:pt x="371889" y="488780"/>
                  <a:pt x="473836" y="444304"/>
                  <a:pt x="496810" y="386915"/>
                </a:cubicBezTo>
                <a:cubicBezTo>
                  <a:pt x="501117" y="395523"/>
                  <a:pt x="502553" y="404132"/>
                  <a:pt x="502553" y="412740"/>
                </a:cubicBezTo>
                <a:cubicBezTo>
                  <a:pt x="502553" y="484476"/>
                  <a:pt x="390556" y="541865"/>
                  <a:pt x="251277" y="541865"/>
                </a:cubicBezTo>
                <a:cubicBezTo>
                  <a:pt x="113433" y="541865"/>
                  <a:pt x="0" y="484476"/>
                  <a:pt x="0" y="412740"/>
                </a:cubicBezTo>
                <a:cubicBezTo>
                  <a:pt x="0" y="404132"/>
                  <a:pt x="2872" y="395523"/>
                  <a:pt x="5744" y="386915"/>
                </a:cubicBezTo>
                <a:close/>
                <a:moveTo>
                  <a:pt x="5744" y="291048"/>
                </a:moveTo>
                <a:cubicBezTo>
                  <a:pt x="30153" y="349764"/>
                  <a:pt x="130664" y="392727"/>
                  <a:pt x="251277" y="392727"/>
                </a:cubicBezTo>
                <a:cubicBezTo>
                  <a:pt x="371889" y="392727"/>
                  <a:pt x="473836" y="349764"/>
                  <a:pt x="496810" y="291048"/>
                </a:cubicBezTo>
                <a:cubicBezTo>
                  <a:pt x="501117" y="299641"/>
                  <a:pt x="502553" y="308233"/>
                  <a:pt x="502553" y="316826"/>
                </a:cubicBezTo>
                <a:cubicBezTo>
                  <a:pt x="502553" y="388431"/>
                  <a:pt x="390556" y="447147"/>
                  <a:pt x="251277" y="447147"/>
                </a:cubicBezTo>
                <a:cubicBezTo>
                  <a:pt x="113433" y="447147"/>
                  <a:pt x="0" y="388431"/>
                  <a:pt x="0" y="316826"/>
                </a:cubicBezTo>
                <a:cubicBezTo>
                  <a:pt x="0" y="308233"/>
                  <a:pt x="2872" y="299641"/>
                  <a:pt x="5744" y="291048"/>
                </a:cubicBezTo>
                <a:close/>
                <a:moveTo>
                  <a:pt x="5744" y="197711"/>
                </a:moveTo>
                <a:cubicBezTo>
                  <a:pt x="30153" y="256514"/>
                  <a:pt x="130664" y="299540"/>
                  <a:pt x="251277" y="299540"/>
                </a:cubicBezTo>
                <a:cubicBezTo>
                  <a:pt x="371889" y="299540"/>
                  <a:pt x="473836" y="256514"/>
                  <a:pt x="496810" y="197711"/>
                </a:cubicBezTo>
                <a:cubicBezTo>
                  <a:pt x="501117" y="206316"/>
                  <a:pt x="502553" y="214922"/>
                  <a:pt x="502553" y="224961"/>
                </a:cubicBezTo>
                <a:cubicBezTo>
                  <a:pt x="502553" y="295237"/>
                  <a:pt x="390556" y="354040"/>
                  <a:pt x="251277" y="354040"/>
                </a:cubicBezTo>
                <a:cubicBezTo>
                  <a:pt x="113433" y="354040"/>
                  <a:pt x="0" y="295237"/>
                  <a:pt x="0" y="224961"/>
                </a:cubicBezTo>
                <a:cubicBezTo>
                  <a:pt x="0" y="214922"/>
                  <a:pt x="2872" y="206316"/>
                  <a:pt x="5744" y="197711"/>
                </a:cubicBezTo>
                <a:close/>
                <a:moveTo>
                  <a:pt x="251277" y="0"/>
                </a:moveTo>
                <a:cubicBezTo>
                  <a:pt x="390053" y="0"/>
                  <a:pt x="502554" y="57743"/>
                  <a:pt x="502554" y="128972"/>
                </a:cubicBezTo>
                <a:cubicBezTo>
                  <a:pt x="502554" y="200201"/>
                  <a:pt x="390053" y="257944"/>
                  <a:pt x="251277" y="257944"/>
                </a:cubicBezTo>
                <a:cubicBezTo>
                  <a:pt x="112501" y="257944"/>
                  <a:pt x="0" y="200201"/>
                  <a:pt x="0" y="128972"/>
                </a:cubicBezTo>
                <a:cubicBezTo>
                  <a:pt x="0" y="57743"/>
                  <a:pt x="112501" y="0"/>
                  <a:pt x="251277"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43" name="stack-of-coins_1140">
            <a:extLst>
              <a:ext uri="{FF2B5EF4-FFF2-40B4-BE49-F238E27FC236}">
                <a16:creationId xmlns:a16="http://schemas.microsoft.com/office/drawing/2014/main" id="{9956F080-3BCC-3CB5-FA0C-6DC24724C4E4}"/>
              </a:ext>
            </a:extLst>
          </p:cNvPr>
          <p:cNvSpPr>
            <a:spLocks noChangeAspect="1"/>
          </p:cNvSpPr>
          <p:nvPr/>
        </p:nvSpPr>
        <p:spPr>
          <a:xfrm>
            <a:off x="9754414" y="3668073"/>
            <a:ext cx="375223" cy="478120"/>
          </a:xfrm>
          <a:custGeom>
            <a:avLst/>
            <a:gdLst>
              <a:gd name="connsiteX0" fmla="*/ 5744 w 502554"/>
              <a:gd name="connsiteY0" fmla="*/ 386915 h 541865"/>
              <a:gd name="connsiteX1" fmla="*/ 251277 w 502554"/>
              <a:gd name="connsiteY1" fmla="*/ 488780 h 541865"/>
              <a:gd name="connsiteX2" fmla="*/ 496810 w 502554"/>
              <a:gd name="connsiteY2" fmla="*/ 386915 h 541865"/>
              <a:gd name="connsiteX3" fmla="*/ 502553 w 502554"/>
              <a:gd name="connsiteY3" fmla="*/ 412740 h 541865"/>
              <a:gd name="connsiteX4" fmla="*/ 251277 w 502554"/>
              <a:gd name="connsiteY4" fmla="*/ 541865 h 541865"/>
              <a:gd name="connsiteX5" fmla="*/ 0 w 502554"/>
              <a:gd name="connsiteY5" fmla="*/ 412740 h 541865"/>
              <a:gd name="connsiteX6" fmla="*/ 5744 w 502554"/>
              <a:gd name="connsiteY6" fmla="*/ 386915 h 541865"/>
              <a:gd name="connsiteX7" fmla="*/ 5744 w 502554"/>
              <a:gd name="connsiteY7" fmla="*/ 291048 h 541865"/>
              <a:gd name="connsiteX8" fmla="*/ 251277 w 502554"/>
              <a:gd name="connsiteY8" fmla="*/ 392727 h 541865"/>
              <a:gd name="connsiteX9" fmla="*/ 496810 w 502554"/>
              <a:gd name="connsiteY9" fmla="*/ 291048 h 541865"/>
              <a:gd name="connsiteX10" fmla="*/ 502553 w 502554"/>
              <a:gd name="connsiteY10" fmla="*/ 316826 h 541865"/>
              <a:gd name="connsiteX11" fmla="*/ 251277 w 502554"/>
              <a:gd name="connsiteY11" fmla="*/ 447147 h 541865"/>
              <a:gd name="connsiteX12" fmla="*/ 0 w 502554"/>
              <a:gd name="connsiteY12" fmla="*/ 316826 h 541865"/>
              <a:gd name="connsiteX13" fmla="*/ 5744 w 502554"/>
              <a:gd name="connsiteY13" fmla="*/ 291048 h 541865"/>
              <a:gd name="connsiteX14" fmla="*/ 5744 w 502554"/>
              <a:gd name="connsiteY14" fmla="*/ 197711 h 541865"/>
              <a:gd name="connsiteX15" fmla="*/ 251277 w 502554"/>
              <a:gd name="connsiteY15" fmla="*/ 299540 h 541865"/>
              <a:gd name="connsiteX16" fmla="*/ 496810 w 502554"/>
              <a:gd name="connsiteY16" fmla="*/ 197711 h 541865"/>
              <a:gd name="connsiteX17" fmla="*/ 502553 w 502554"/>
              <a:gd name="connsiteY17" fmla="*/ 224961 h 541865"/>
              <a:gd name="connsiteX18" fmla="*/ 251277 w 502554"/>
              <a:gd name="connsiteY18" fmla="*/ 354040 h 541865"/>
              <a:gd name="connsiteX19" fmla="*/ 0 w 502554"/>
              <a:gd name="connsiteY19" fmla="*/ 224961 h 541865"/>
              <a:gd name="connsiteX20" fmla="*/ 5744 w 502554"/>
              <a:gd name="connsiteY20" fmla="*/ 197711 h 541865"/>
              <a:gd name="connsiteX21" fmla="*/ 251277 w 502554"/>
              <a:gd name="connsiteY21" fmla="*/ 0 h 541865"/>
              <a:gd name="connsiteX22" fmla="*/ 502554 w 502554"/>
              <a:gd name="connsiteY22" fmla="*/ 128972 h 541865"/>
              <a:gd name="connsiteX23" fmla="*/ 251277 w 502554"/>
              <a:gd name="connsiteY23" fmla="*/ 257944 h 541865"/>
              <a:gd name="connsiteX24" fmla="*/ 0 w 502554"/>
              <a:gd name="connsiteY24" fmla="*/ 128972 h 541865"/>
              <a:gd name="connsiteX25" fmla="*/ 251277 w 502554"/>
              <a:gd name="connsiteY25" fmla="*/ 0 h 541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02554" h="541865">
                <a:moveTo>
                  <a:pt x="5744" y="386915"/>
                </a:moveTo>
                <a:cubicBezTo>
                  <a:pt x="30153" y="444304"/>
                  <a:pt x="130664" y="488780"/>
                  <a:pt x="251277" y="488780"/>
                </a:cubicBezTo>
                <a:cubicBezTo>
                  <a:pt x="371889" y="488780"/>
                  <a:pt x="473836" y="444304"/>
                  <a:pt x="496810" y="386915"/>
                </a:cubicBezTo>
                <a:cubicBezTo>
                  <a:pt x="501117" y="395523"/>
                  <a:pt x="502553" y="404132"/>
                  <a:pt x="502553" y="412740"/>
                </a:cubicBezTo>
                <a:cubicBezTo>
                  <a:pt x="502553" y="484476"/>
                  <a:pt x="390556" y="541865"/>
                  <a:pt x="251277" y="541865"/>
                </a:cubicBezTo>
                <a:cubicBezTo>
                  <a:pt x="113433" y="541865"/>
                  <a:pt x="0" y="484476"/>
                  <a:pt x="0" y="412740"/>
                </a:cubicBezTo>
                <a:cubicBezTo>
                  <a:pt x="0" y="404132"/>
                  <a:pt x="2872" y="395523"/>
                  <a:pt x="5744" y="386915"/>
                </a:cubicBezTo>
                <a:close/>
                <a:moveTo>
                  <a:pt x="5744" y="291048"/>
                </a:moveTo>
                <a:cubicBezTo>
                  <a:pt x="30153" y="349764"/>
                  <a:pt x="130664" y="392727"/>
                  <a:pt x="251277" y="392727"/>
                </a:cubicBezTo>
                <a:cubicBezTo>
                  <a:pt x="371889" y="392727"/>
                  <a:pt x="473836" y="349764"/>
                  <a:pt x="496810" y="291048"/>
                </a:cubicBezTo>
                <a:cubicBezTo>
                  <a:pt x="501117" y="299641"/>
                  <a:pt x="502553" y="308233"/>
                  <a:pt x="502553" y="316826"/>
                </a:cubicBezTo>
                <a:cubicBezTo>
                  <a:pt x="502553" y="388431"/>
                  <a:pt x="390556" y="447147"/>
                  <a:pt x="251277" y="447147"/>
                </a:cubicBezTo>
                <a:cubicBezTo>
                  <a:pt x="113433" y="447147"/>
                  <a:pt x="0" y="388431"/>
                  <a:pt x="0" y="316826"/>
                </a:cubicBezTo>
                <a:cubicBezTo>
                  <a:pt x="0" y="308233"/>
                  <a:pt x="2872" y="299641"/>
                  <a:pt x="5744" y="291048"/>
                </a:cubicBezTo>
                <a:close/>
                <a:moveTo>
                  <a:pt x="5744" y="197711"/>
                </a:moveTo>
                <a:cubicBezTo>
                  <a:pt x="30153" y="256514"/>
                  <a:pt x="130664" y="299540"/>
                  <a:pt x="251277" y="299540"/>
                </a:cubicBezTo>
                <a:cubicBezTo>
                  <a:pt x="371889" y="299540"/>
                  <a:pt x="473836" y="256514"/>
                  <a:pt x="496810" y="197711"/>
                </a:cubicBezTo>
                <a:cubicBezTo>
                  <a:pt x="501117" y="206316"/>
                  <a:pt x="502553" y="214922"/>
                  <a:pt x="502553" y="224961"/>
                </a:cubicBezTo>
                <a:cubicBezTo>
                  <a:pt x="502553" y="295237"/>
                  <a:pt x="390556" y="354040"/>
                  <a:pt x="251277" y="354040"/>
                </a:cubicBezTo>
                <a:cubicBezTo>
                  <a:pt x="113433" y="354040"/>
                  <a:pt x="0" y="295237"/>
                  <a:pt x="0" y="224961"/>
                </a:cubicBezTo>
                <a:cubicBezTo>
                  <a:pt x="0" y="214922"/>
                  <a:pt x="2872" y="206316"/>
                  <a:pt x="5744" y="197711"/>
                </a:cubicBezTo>
                <a:close/>
                <a:moveTo>
                  <a:pt x="251277" y="0"/>
                </a:moveTo>
                <a:cubicBezTo>
                  <a:pt x="390053" y="0"/>
                  <a:pt x="502554" y="57743"/>
                  <a:pt x="502554" y="128972"/>
                </a:cubicBezTo>
                <a:cubicBezTo>
                  <a:pt x="502554" y="200201"/>
                  <a:pt x="390053" y="257944"/>
                  <a:pt x="251277" y="257944"/>
                </a:cubicBezTo>
                <a:cubicBezTo>
                  <a:pt x="112501" y="257944"/>
                  <a:pt x="0" y="200201"/>
                  <a:pt x="0" y="128972"/>
                </a:cubicBezTo>
                <a:cubicBezTo>
                  <a:pt x="0" y="57743"/>
                  <a:pt x="112501" y="0"/>
                  <a:pt x="251277" y="0"/>
                </a:cubicBez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50000"/>
                </a:schemeClr>
              </a:solidFill>
            </a:endParaRPr>
          </a:p>
        </p:txBody>
      </p:sp>
      <p:sp>
        <p:nvSpPr>
          <p:cNvPr id="44" name="data-storage_64265">
            <a:extLst>
              <a:ext uri="{FF2B5EF4-FFF2-40B4-BE49-F238E27FC236}">
                <a16:creationId xmlns:a16="http://schemas.microsoft.com/office/drawing/2014/main" id="{E563757F-0AE3-3F25-511E-260E09B1A1A5}"/>
              </a:ext>
            </a:extLst>
          </p:cNvPr>
          <p:cNvSpPr>
            <a:spLocks noChangeAspect="1"/>
          </p:cNvSpPr>
          <p:nvPr/>
        </p:nvSpPr>
        <p:spPr>
          <a:xfrm>
            <a:off x="7530296" y="4117651"/>
            <a:ext cx="378032" cy="536460"/>
          </a:xfrm>
          <a:custGeom>
            <a:avLst/>
            <a:gdLst>
              <a:gd name="connsiteX0" fmla="*/ 83473 w 566852"/>
              <a:gd name="connsiteY0" fmla="*/ 491737 h 606651"/>
              <a:gd name="connsiteX1" fmla="*/ 57904 w 566852"/>
              <a:gd name="connsiteY1" fmla="*/ 517316 h 606651"/>
              <a:gd name="connsiteX2" fmla="*/ 83473 w 566852"/>
              <a:gd name="connsiteY2" fmla="*/ 542847 h 606651"/>
              <a:gd name="connsiteX3" fmla="*/ 109043 w 566852"/>
              <a:gd name="connsiteY3" fmla="*/ 517316 h 606651"/>
              <a:gd name="connsiteX4" fmla="*/ 83473 w 566852"/>
              <a:gd name="connsiteY4" fmla="*/ 491737 h 606651"/>
              <a:gd name="connsiteX5" fmla="*/ 31998 w 566852"/>
              <a:gd name="connsiteY5" fmla="*/ 427838 h 606651"/>
              <a:gd name="connsiteX6" fmla="*/ 534854 w 566852"/>
              <a:gd name="connsiteY6" fmla="*/ 427838 h 606651"/>
              <a:gd name="connsiteX7" fmla="*/ 566852 w 566852"/>
              <a:gd name="connsiteY7" fmla="*/ 459740 h 606651"/>
              <a:gd name="connsiteX8" fmla="*/ 566852 w 566852"/>
              <a:gd name="connsiteY8" fmla="*/ 574701 h 606651"/>
              <a:gd name="connsiteX9" fmla="*/ 534854 w 566852"/>
              <a:gd name="connsiteY9" fmla="*/ 606651 h 606651"/>
              <a:gd name="connsiteX10" fmla="*/ 31998 w 566852"/>
              <a:gd name="connsiteY10" fmla="*/ 606651 h 606651"/>
              <a:gd name="connsiteX11" fmla="*/ 0 w 566852"/>
              <a:gd name="connsiteY11" fmla="*/ 574701 h 606651"/>
              <a:gd name="connsiteX12" fmla="*/ 0 w 566852"/>
              <a:gd name="connsiteY12" fmla="*/ 459740 h 606651"/>
              <a:gd name="connsiteX13" fmla="*/ 31998 w 566852"/>
              <a:gd name="connsiteY13" fmla="*/ 427838 h 606651"/>
              <a:gd name="connsiteX14" fmla="*/ 83473 w 566852"/>
              <a:gd name="connsiteY14" fmla="*/ 277839 h 606651"/>
              <a:gd name="connsiteX15" fmla="*/ 57904 w 566852"/>
              <a:gd name="connsiteY15" fmla="*/ 303373 h 606651"/>
              <a:gd name="connsiteX16" fmla="*/ 83473 w 566852"/>
              <a:gd name="connsiteY16" fmla="*/ 328956 h 606651"/>
              <a:gd name="connsiteX17" fmla="*/ 109043 w 566852"/>
              <a:gd name="connsiteY17" fmla="*/ 303373 h 606651"/>
              <a:gd name="connsiteX18" fmla="*/ 83473 w 566852"/>
              <a:gd name="connsiteY18" fmla="*/ 277839 h 606651"/>
              <a:gd name="connsiteX19" fmla="*/ 31998 w 566852"/>
              <a:gd name="connsiteY19" fmla="*/ 213884 h 606651"/>
              <a:gd name="connsiteX20" fmla="*/ 534854 w 566852"/>
              <a:gd name="connsiteY20" fmla="*/ 213884 h 606651"/>
              <a:gd name="connsiteX21" fmla="*/ 566852 w 566852"/>
              <a:gd name="connsiteY21" fmla="*/ 245838 h 606651"/>
              <a:gd name="connsiteX22" fmla="*/ 566852 w 566852"/>
              <a:gd name="connsiteY22" fmla="*/ 360813 h 606651"/>
              <a:gd name="connsiteX23" fmla="*/ 534854 w 566852"/>
              <a:gd name="connsiteY23" fmla="*/ 392767 h 606651"/>
              <a:gd name="connsiteX24" fmla="*/ 31998 w 566852"/>
              <a:gd name="connsiteY24" fmla="*/ 392767 h 606651"/>
              <a:gd name="connsiteX25" fmla="*/ 0 w 566852"/>
              <a:gd name="connsiteY25" fmla="*/ 360813 h 606651"/>
              <a:gd name="connsiteX26" fmla="*/ 0 w 566852"/>
              <a:gd name="connsiteY26" fmla="*/ 245838 h 606651"/>
              <a:gd name="connsiteX27" fmla="*/ 31998 w 566852"/>
              <a:gd name="connsiteY27" fmla="*/ 213884 h 606651"/>
              <a:gd name="connsiteX28" fmla="*/ 83473 w 566852"/>
              <a:gd name="connsiteY28" fmla="*/ 63947 h 606651"/>
              <a:gd name="connsiteX29" fmla="*/ 57904 w 566852"/>
              <a:gd name="connsiteY29" fmla="*/ 89478 h 606651"/>
              <a:gd name="connsiteX30" fmla="*/ 83473 w 566852"/>
              <a:gd name="connsiteY30" fmla="*/ 115009 h 606651"/>
              <a:gd name="connsiteX31" fmla="*/ 109043 w 566852"/>
              <a:gd name="connsiteY31" fmla="*/ 89478 h 606651"/>
              <a:gd name="connsiteX32" fmla="*/ 83473 w 566852"/>
              <a:gd name="connsiteY32" fmla="*/ 63947 h 606651"/>
              <a:gd name="connsiteX33" fmla="*/ 31998 w 566852"/>
              <a:gd name="connsiteY33" fmla="*/ 0 h 606651"/>
              <a:gd name="connsiteX34" fmla="*/ 534854 w 566852"/>
              <a:gd name="connsiteY34" fmla="*/ 0 h 606651"/>
              <a:gd name="connsiteX35" fmla="*/ 566852 w 566852"/>
              <a:gd name="connsiteY35" fmla="*/ 31950 h 606651"/>
              <a:gd name="connsiteX36" fmla="*/ 566852 w 566852"/>
              <a:gd name="connsiteY36" fmla="*/ 146911 h 606651"/>
              <a:gd name="connsiteX37" fmla="*/ 534854 w 566852"/>
              <a:gd name="connsiteY37" fmla="*/ 178813 h 606651"/>
              <a:gd name="connsiteX38" fmla="*/ 31998 w 566852"/>
              <a:gd name="connsiteY38" fmla="*/ 178813 h 606651"/>
              <a:gd name="connsiteX39" fmla="*/ 0 w 566852"/>
              <a:gd name="connsiteY39" fmla="*/ 146911 h 606651"/>
              <a:gd name="connsiteX40" fmla="*/ 0 w 566852"/>
              <a:gd name="connsiteY40" fmla="*/ 31950 h 606651"/>
              <a:gd name="connsiteX41" fmla="*/ 31998 w 566852"/>
              <a:gd name="connsiteY41" fmla="*/ 0 h 60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66852" h="606651">
                <a:moveTo>
                  <a:pt x="83473" y="491737"/>
                </a:moveTo>
                <a:cubicBezTo>
                  <a:pt x="69321" y="491737"/>
                  <a:pt x="57904" y="503186"/>
                  <a:pt x="57904" y="517316"/>
                </a:cubicBezTo>
                <a:cubicBezTo>
                  <a:pt x="57904" y="531399"/>
                  <a:pt x="69321" y="542847"/>
                  <a:pt x="83473" y="542847"/>
                </a:cubicBezTo>
                <a:cubicBezTo>
                  <a:pt x="97626" y="542847"/>
                  <a:pt x="109043" y="531399"/>
                  <a:pt x="109043" y="517316"/>
                </a:cubicBezTo>
                <a:cubicBezTo>
                  <a:pt x="109043" y="503186"/>
                  <a:pt x="97626" y="491737"/>
                  <a:pt x="83473" y="491737"/>
                </a:cubicBezTo>
                <a:close/>
                <a:moveTo>
                  <a:pt x="31998" y="427838"/>
                </a:moveTo>
                <a:lnTo>
                  <a:pt x="534854" y="427838"/>
                </a:lnTo>
                <a:cubicBezTo>
                  <a:pt x="552508" y="427838"/>
                  <a:pt x="566852" y="442112"/>
                  <a:pt x="566852" y="459740"/>
                </a:cubicBezTo>
                <a:lnTo>
                  <a:pt x="566852" y="574701"/>
                </a:lnTo>
                <a:cubicBezTo>
                  <a:pt x="566852" y="592329"/>
                  <a:pt x="552508" y="606651"/>
                  <a:pt x="534854" y="606651"/>
                </a:cubicBezTo>
                <a:lnTo>
                  <a:pt x="31998" y="606651"/>
                </a:lnTo>
                <a:cubicBezTo>
                  <a:pt x="14344" y="606651"/>
                  <a:pt x="0" y="592329"/>
                  <a:pt x="0" y="574701"/>
                </a:cubicBezTo>
                <a:lnTo>
                  <a:pt x="0" y="459740"/>
                </a:lnTo>
                <a:cubicBezTo>
                  <a:pt x="0" y="442112"/>
                  <a:pt x="14344" y="427838"/>
                  <a:pt x="31998" y="427838"/>
                </a:cubicBezTo>
                <a:close/>
                <a:moveTo>
                  <a:pt x="83473" y="277839"/>
                </a:moveTo>
                <a:cubicBezTo>
                  <a:pt x="69321" y="277839"/>
                  <a:pt x="57904" y="289289"/>
                  <a:pt x="57904" y="303373"/>
                </a:cubicBezTo>
                <a:cubicBezTo>
                  <a:pt x="57904" y="317506"/>
                  <a:pt x="69321" y="328956"/>
                  <a:pt x="83473" y="328956"/>
                </a:cubicBezTo>
                <a:cubicBezTo>
                  <a:pt x="97626" y="328956"/>
                  <a:pt x="109043" y="317506"/>
                  <a:pt x="109043" y="303373"/>
                </a:cubicBezTo>
                <a:cubicBezTo>
                  <a:pt x="109043" y="289289"/>
                  <a:pt x="97626" y="277839"/>
                  <a:pt x="83473" y="277839"/>
                </a:cubicBezTo>
                <a:close/>
                <a:moveTo>
                  <a:pt x="31998" y="213884"/>
                </a:moveTo>
                <a:lnTo>
                  <a:pt x="534854" y="213884"/>
                </a:lnTo>
                <a:cubicBezTo>
                  <a:pt x="552508" y="213884"/>
                  <a:pt x="566852" y="228208"/>
                  <a:pt x="566852" y="245838"/>
                </a:cubicBezTo>
                <a:lnTo>
                  <a:pt x="566852" y="360813"/>
                </a:lnTo>
                <a:cubicBezTo>
                  <a:pt x="566852" y="378443"/>
                  <a:pt x="552508" y="392767"/>
                  <a:pt x="534854" y="392767"/>
                </a:cubicBezTo>
                <a:lnTo>
                  <a:pt x="31998" y="392767"/>
                </a:lnTo>
                <a:cubicBezTo>
                  <a:pt x="14344" y="392767"/>
                  <a:pt x="0" y="378443"/>
                  <a:pt x="0" y="360813"/>
                </a:cubicBezTo>
                <a:lnTo>
                  <a:pt x="0" y="245838"/>
                </a:lnTo>
                <a:cubicBezTo>
                  <a:pt x="0" y="228208"/>
                  <a:pt x="14344" y="213884"/>
                  <a:pt x="31998" y="213884"/>
                </a:cubicBezTo>
                <a:close/>
                <a:moveTo>
                  <a:pt x="83473" y="63947"/>
                </a:moveTo>
                <a:cubicBezTo>
                  <a:pt x="69321" y="63947"/>
                  <a:pt x="57904" y="75348"/>
                  <a:pt x="57904" y="89478"/>
                </a:cubicBezTo>
                <a:cubicBezTo>
                  <a:pt x="57904" y="103609"/>
                  <a:pt x="69321" y="115009"/>
                  <a:pt x="83473" y="115009"/>
                </a:cubicBezTo>
                <a:cubicBezTo>
                  <a:pt x="97626" y="115009"/>
                  <a:pt x="109043" y="103609"/>
                  <a:pt x="109043" y="89478"/>
                </a:cubicBezTo>
                <a:cubicBezTo>
                  <a:pt x="109043" y="75348"/>
                  <a:pt x="97626" y="63947"/>
                  <a:pt x="83473" y="63947"/>
                </a:cubicBezTo>
                <a:close/>
                <a:moveTo>
                  <a:pt x="31998" y="0"/>
                </a:moveTo>
                <a:lnTo>
                  <a:pt x="534854" y="0"/>
                </a:lnTo>
                <a:cubicBezTo>
                  <a:pt x="552508" y="0"/>
                  <a:pt x="566852" y="14322"/>
                  <a:pt x="566852" y="31950"/>
                </a:cubicBezTo>
                <a:lnTo>
                  <a:pt x="566852" y="146911"/>
                </a:lnTo>
                <a:cubicBezTo>
                  <a:pt x="566852" y="164539"/>
                  <a:pt x="552508" y="178813"/>
                  <a:pt x="534854" y="178813"/>
                </a:cubicBezTo>
                <a:lnTo>
                  <a:pt x="31998" y="178813"/>
                </a:lnTo>
                <a:cubicBezTo>
                  <a:pt x="14344" y="178813"/>
                  <a:pt x="0" y="164539"/>
                  <a:pt x="0" y="146911"/>
                </a:cubicBezTo>
                <a:lnTo>
                  <a:pt x="0" y="31950"/>
                </a:lnTo>
                <a:cubicBezTo>
                  <a:pt x="0" y="14322"/>
                  <a:pt x="14344" y="0"/>
                  <a:pt x="31998"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50000"/>
                </a:schemeClr>
              </a:solidFill>
            </a:endParaRPr>
          </a:p>
        </p:txBody>
      </p:sp>
      <p:sp>
        <p:nvSpPr>
          <p:cNvPr id="45" name="data-storage_64265">
            <a:extLst>
              <a:ext uri="{FF2B5EF4-FFF2-40B4-BE49-F238E27FC236}">
                <a16:creationId xmlns:a16="http://schemas.microsoft.com/office/drawing/2014/main" id="{13C63A75-B06A-D086-35B9-A4824CAC30AA}"/>
              </a:ext>
            </a:extLst>
          </p:cNvPr>
          <p:cNvSpPr>
            <a:spLocks noChangeAspect="1"/>
          </p:cNvSpPr>
          <p:nvPr/>
        </p:nvSpPr>
        <p:spPr>
          <a:xfrm>
            <a:off x="7523598" y="4831824"/>
            <a:ext cx="378032" cy="536460"/>
          </a:xfrm>
          <a:custGeom>
            <a:avLst/>
            <a:gdLst>
              <a:gd name="connsiteX0" fmla="*/ 83473 w 566852"/>
              <a:gd name="connsiteY0" fmla="*/ 491737 h 606651"/>
              <a:gd name="connsiteX1" fmla="*/ 57904 w 566852"/>
              <a:gd name="connsiteY1" fmla="*/ 517316 h 606651"/>
              <a:gd name="connsiteX2" fmla="*/ 83473 w 566852"/>
              <a:gd name="connsiteY2" fmla="*/ 542847 h 606651"/>
              <a:gd name="connsiteX3" fmla="*/ 109043 w 566852"/>
              <a:gd name="connsiteY3" fmla="*/ 517316 h 606651"/>
              <a:gd name="connsiteX4" fmla="*/ 83473 w 566852"/>
              <a:gd name="connsiteY4" fmla="*/ 491737 h 606651"/>
              <a:gd name="connsiteX5" fmla="*/ 31998 w 566852"/>
              <a:gd name="connsiteY5" fmla="*/ 427838 h 606651"/>
              <a:gd name="connsiteX6" fmla="*/ 534854 w 566852"/>
              <a:gd name="connsiteY6" fmla="*/ 427838 h 606651"/>
              <a:gd name="connsiteX7" fmla="*/ 566852 w 566852"/>
              <a:gd name="connsiteY7" fmla="*/ 459740 h 606651"/>
              <a:gd name="connsiteX8" fmla="*/ 566852 w 566852"/>
              <a:gd name="connsiteY8" fmla="*/ 574701 h 606651"/>
              <a:gd name="connsiteX9" fmla="*/ 534854 w 566852"/>
              <a:gd name="connsiteY9" fmla="*/ 606651 h 606651"/>
              <a:gd name="connsiteX10" fmla="*/ 31998 w 566852"/>
              <a:gd name="connsiteY10" fmla="*/ 606651 h 606651"/>
              <a:gd name="connsiteX11" fmla="*/ 0 w 566852"/>
              <a:gd name="connsiteY11" fmla="*/ 574701 h 606651"/>
              <a:gd name="connsiteX12" fmla="*/ 0 w 566852"/>
              <a:gd name="connsiteY12" fmla="*/ 459740 h 606651"/>
              <a:gd name="connsiteX13" fmla="*/ 31998 w 566852"/>
              <a:gd name="connsiteY13" fmla="*/ 427838 h 606651"/>
              <a:gd name="connsiteX14" fmla="*/ 83473 w 566852"/>
              <a:gd name="connsiteY14" fmla="*/ 277839 h 606651"/>
              <a:gd name="connsiteX15" fmla="*/ 57904 w 566852"/>
              <a:gd name="connsiteY15" fmla="*/ 303373 h 606651"/>
              <a:gd name="connsiteX16" fmla="*/ 83473 w 566852"/>
              <a:gd name="connsiteY16" fmla="*/ 328956 h 606651"/>
              <a:gd name="connsiteX17" fmla="*/ 109043 w 566852"/>
              <a:gd name="connsiteY17" fmla="*/ 303373 h 606651"/>
              <a:gd name="connsiteX18" fmla="*/ 83473 w 566852"/>
              <a:gd name="connsiteY18" fmla="*/ 277839 h 606651"/>
              <a:gd name="connsiteX19" fmla="*/ 31998 w 566852"/>
              <a:gd name="connsiteY19" fmla="*/ 213884 h 606651"/>
              <a:gd name="connsiteX20" fmla="*/ 534854 w 566852"/>
              <a:gd name="connsiteY20" fmla="*/ 213884 h 606651"/>
              <a:gd name="connsiteX21" fmla="*/ 566852 w 566852"/>
              <a:gd name="connsiteY21" fmla="*/ 245838 h 606651"/>
              <a:gd name="connsiteX22" fmla="*/ 566852 w 566852"/>
              <a:gd name="connsiteY22" fmla="*/ 360813 h 606651"/>
              <a:gd name="connsiteX23" fmla="*/ 534854 w 566852"/>
              <a:gd name="connsiteY23" fmla="*/ 392767 h 606651"/>
              <a:gd name="connsiteX24" fmla="*/ 31998 w 566852"/>
              <a:gd name="connsiteY24" fmla="*/ 392767 h 606651"/>
              <a:gd name="connsiteX25" fmla="*/ 0 w 566852"/>
              <a:gd name="connsiteY25" fmla="*/ 360813 h 606651"/>
              <a:gd name="connsiteX26" fmla="*/ 0 w 566852"/>
              <a:gd name="connsiteY26" fmla="*/ 245838 h 606651"/>
              <a:gd name="connsiteX27" fmla="*/ 31998 w 566852"/>
              <a:gd name="connsiteY27" fmla="*/ 213884 h 606651"/>
              <a:gd name="connsiteX28" fmla="*/ 83473 w 566852"/>
              <a:gd name="connsiteY28" fmla="*/ 63947 h 606651"/>
              <a:gd name="connsiteX29" fmla="*/ 57904 w 566852"/>
              <a:gd name="connsiteY29" fmla="*/ 89478 h 606651"/>
              <a:gd name="connsiteX30" fmla="*/ 83473 w 566852"/>
              <a:gd name="connsiteY30" fmla="*/ 115009 h 606651"/>
              <a:gd name="connsiteX31" fmla="*/ 109043 w 566852"/>
              <a:gd name="connsiteY31" fmla="*/ 89478 h 606651"/>
              <a:gd name="connsiteX32" fmla="*/ 83473 w 566852"/>
              <a:gd name="connsiteY32" fmla="*/ 63947 h 606651"/>
              <a:gd name="connsiteX33" fmla="*/ 31998 w 566852"/>
              <a:gd name="connsiteY33" fmla="*/ 0 h 606651"/>
              <a:gd name="connsiteX34" fmla="*/ 534854 w 566852"/>
              <a:gd name="connsiteY34" fmla="*/ 0 h 606651"/>
              <a:gd name="connsiteX35" fmla="*/ 566852 w 566852"/>
              <a:gd name="connsiteY35" fmla="*/ 31950 h 606651"/>
              <a:gd name="connsiteX36" fmla="*/ 566852 w 566852"/>
              <a:gd name="connsiteY36" fmla="*/ 146911 h 606651"/>
              <a:gd name="connsiteX37" fmla="*/ 534854 w 566852"/>
              <a:gd name="connsiteY37" fmla="*/ 178813 h 606651"/>
              <a:gd name="connsiteX38" fmla="*/ 31998 w 566852"/>
              <a:gd name="connsiteY38" fmla="*/ 178813 h 606651"/>
              <a:gd name="connsiteX39" fmla="*/ 0 w 566852"/>
              <a:gd name="connsiteY39" fmla="*/ 146911 h 606651"/>
              <a:gd name="connsiteX40" fmla="*/ 0 w 566852"/>
              <a:gd name="connsiteY40" fmla="*/ 31950 h 606651"/>
              <a:gd name="connsiteX41" fmla="*/ 31998 w 566852"/>
              <a:gd name="connsiteY41" fmla="*/ 0 h 60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66852" h="606651">
                <a:moveTo>
                  <a:pt x="83473" y="491737"/>
                </a:moveTo>
                <a:cubicBezTo>
                  <a:pt x="69321" y="491737"/>
                  <a:pt x="57904" y="503186"/>
                  <a:pt x="57904" y="517316"/>
                </a:cubicBezTo>
                <a:cubicBezTo>
                  <a:pt x="57904" y="531399"/>
                  <a:pt x="69321" y="542847"/>
                  <a:pt x="83473" y="542847"/>
                </a:cubicBezTo>
                <a:cubicBezTo>
                  <a:pt x="97626" y="542847"/>
                  <a:pt x="109043" y="531399"/>
                  <a:pt x="109043" y="517316"/>
                </a:cubicBezTo>
                <a:cubicBezTo>
                  <a:pt x="109043" y="503186"/>
                  <a:pt x="97626" y="491737"/>
                  <a:pt x="83473" y="491737"/>
                </a:cubicBezTo>
                <a:close/>
                <a:moveTo>
                  <a:pt x="31998" y="427838"/>
                </a:moveTo>
                <a:lnTo>
                  <a:pt x="534854" y="427838"/>
                </a:lnTo>
                <a:cubicBezTo>
                  <a:pt x="552508" y="427838"/>
                  <a:pt x="566852" y="442112"/>
                  <a:pt x="566852" y="459740"/>
                </a:cubicBezTo>
                <a:lnTo>
                  <a:pt x="566852" y="574701"/>
                </a:lnTo>
                <a:cubicBezTo>
                  <a:pt x="566852" y="592329"/>
                  <a:pt x="552508" y="606651"/>
                  <a:pt x="534854" y="606651"/>
                </a:cubicBezTo>
                <a:lnTo>
                  <a:pt x="31998" y="606651"/>
                </a:lnTo>
                <a:cubicBezTo>
                  <a:pt x="14344" y="606651"/>
                  <a:pt x="0" y="592329"/>
                  <a:pt x="0" y="574701"/>
                </a:cubicBezTo>
                <a:lnTo>
                  <a:pt x="0" y="459740"/>
                </a:lnTo>
                <a:cubicBezTo>
                  <a:pt x="0" y="442112"/>
                  <a:pt x="14344" y="427838"/>
                  <a:pt x="31998" y="427838"/>
                </a:cubicBezTo>
                <a:close/>
                <a:moveTo>
                  <a:pt x="83473" y="277839"/>
                </a:moveTo>
                <a:cubicBezTo>
                  <a:pt x="69321" y="277839"/>
                  <a:pt x="57904" y="289289"/>
                  <a:pt x="57904" y="303373"/>
                </a:cubicBezTo>
                <a:cubicBezTo>
                  <a:pt x="57904" y="317506"/>
                  <a:pt x="69321" y="328956"/>
                  <a:pt x="83473" y="328956"/>
                </a:cubicBezTo>
                <a:cubicBezTo>
                  <a:pt x="97626" y="328956"/>
                  <a:pt x="109043" y="317506"/>
                  <a:pt x="109043" y="303373"/>
                </a:cubicBezTo>
                <a:cubicBezTo>
                  <a:pt x="109043" y="289289"/>
                  <a:pt x="97626" y="277839"/>
                  <a:pt x="83473" y="277839"/>
                </a:cubicBezTo>
                <a:close/>
                <a:moveTo>
                  <a:pt x="31998" y="213884"/>
                </a:moveTo>
                <a:lnTo>
                  <a:pt x="534854" y="213884"/>
                </a:lnTo>
                <a:cubicBezTo>
                  <a:pt x="552508" y="213884"/>
                  <a:pt x="566852" y="228208"/>
                  <a:pt x="566852" y="245838"/>
                </a:cubicBezTo>
                <a:lnTo>
                  <a:pt x="566852" y="360813"/>
                </a:lnTo>
                <a:cubicBezTo>
                  <a:pt x="566852" y="378443"/>
                  <a:pt x="552508" y="392767"/>
                  <a:pt x="534854" y="392767"/>
                </a:cubicBezTo>
                <a:lnTo>
                  <a:pt x="31998" y="392767"/>
                </a:lnTo>
                <a:cubicBezTo>
                  <a:pt x="14344" y="392767"/>
                  <a:pt x="0" y="378443"/>
                  <a:pt x="0" y="360813"/>
                </a:cubicBezTo>
                <a:lnTo>
                  <a:pt x="0" y="245838"/>
                </a:lnTo>
                <a:cubicBezTo>
                  <a:pt x="0" y="228208"/>
                  <a:pt x="14344" y="213884"/>
                  <a:pt x="31998" y="213884"/>
                </a:cubicBezTo>
                <a:close/>
                <a:moveTo>
                  <a:pt x="83473" y="63947"/>
                </a:moveTo>
                <a:cubicBezTo>
                  <a:pt x="69321" y="63947"/>
                  <a:pt x="57904" y="75348"/>
                  <a:pt x="57904" y="89478"/>
                </a:cubicBezTo>
                <a:cubicBezTo>
                  <a:pt x="57904" y="103609"/>
                  <a:pt x="69321" y="115009"/>
                  <a:pt x="83473" y="115009"/>
                </a:cubicBezTo>
                <a:cubicBezTo>
                  <a:pt x="97626" y="115009"/>
                  <a:pt x="109043" y="103609"/>
                  <a:pt x="109043" y="89478"/>
                </a:cubicBezTo>
                <a:cubicBezTo>
                  <a:pt x="109043" y="75348"/>
                  <a:pt x="97626" y="63947"/>
                  <a:pt x="83473" y="63947"/>
                </a:cubicBezTo>
                <a:close/>
                <a:moveTo>
                  <a:pt x="31998" y="0"/>
                </a:moveTo>
                <a:lnTo>
                  <a:pt x="534854" y="0"/>
                </a:lnTo>
                <a:cubicBezTo>
                  <a:pt x="552508" y="0"/>
                  <a:pt x="566852" y="14322"/>
                  <a:pt x="566852" y="31950"/>
                </a:cubicBezTo>
                <a:lnTo>
                  <a:pt x="566852" y="146911"/>
                </a:lnTo>
                <a:cubicBezTo>
                  <a:pt x="566852" y="164539"/>
                  <a:pt x="552508" y="178813"/>
                  <a:pt x="534854" y="178813"/>
                </a:cubicBezTo>
                <a:lnTo>
                  <a:pt x="31998" y="178813"/>
                </a:lnTo>
                <a:cubicBezTo>
                  <a:pt x="14344" y="178813"/>
                  <a:pt x="0" y="164539"/>
                  <a:pt x="0" y="146911"/>
                </a:cubicBezTo>
                <a:lnTo>
                  <a:pt x="0" y="31950"/>
                </a:lnTo>
                <a:cubicBezTo>
                  <a:pt x="0" y="14322"/>
                  <a:pt x="14344" y="0"/>
                  <a:pt x="31998" y="0"/>
                </a:cubicBezTo>
                <a:close/>
              </a:path>
            </a:pathLst>
          </a:cu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lumMod val="50000"/>
                </a:schemeClr>
              </a:solidFill>
            </a:endParaRPr>
          </a:p>
        </p:txBody>
      </p:sp>
      <p:sp>
        <p:nvSpPr>
          <p:cNvPr id="46" name="TextBox 45">
            <a:extLst>
              <a:ext uri="{FF2B5EF4-FFF2-40B4-BE49-F238E27FC236}">
                <a16:creationId xmlns:a16="http://schemas.microsoft.com/office/drawing/2014/main" id="{3704F244-5520-4B9D-FA30-AFAA9C15B2B2}"/>
              </a:ext>
            </a:extLst>
          </p:cNvPr>
          <p:cNvSpPr txBox="1"/>
          <p:nvPr/>
        </p:nvSpPr>
        <p:spPr>
          <a:xfrm>
            <a:off x="8300712" y="2931439"/>
            <a:ext cx="718266" cy="324974"/>
          </a:xfrm>
          <a:prstGeom prst="rect">
            <a:avLst/>
          </a:prstGeom>
          <a:noFill/>
        </p:spPr>
        <p:txBody>
          <a:bodyPr wrap="none" rtlCol="0">
            <a:spAutoFit/>
          </a:bodyPr>
          <a:lstStyle/>
          <a:p>
            <a:r>
              <a:rPr lang="en-CN" i="1" dirty="0">
                <a:latin typeface="Calibri" panose="020F0502020204030204" pitchFamily="34" charset="0"/>
                <a:cs typeface="Calibri" panose="020F0502020204030204" pitchFamily="34" charset="0"/>
              </a:rPr>
              <a:t>DataBase</a:t>
            </a:r>
          </a:p>
        </p:txBody>
      </p:sp>
      <p:sp>
        <p:nvSpPr>
          <p:cNvPr id="47" name="TextBox 46">
            <a:extLst>
              <a:ext uri="{FF2B5EF4-FFF2-40B4-BE49-F238E27FC236}">
                <a16:creationId xmlns:a16="http://schemas.microsoft.com/office/drawing/2014/main" id="{6626F591-935B-78C8-5F00-6290CBBED5D9}"/>
              </a:ext>
            </a:extLst>
          </p:cNvPr>
          <p:cNvSpPr txBox="1"/>
          <p:nvPr/>
        </p:nvSpPr>
        <p:spPr>
          <a:xfrm>
            <a:off x="8686233" y="720748"/>
            <a:ext cx="800219" cy="338554"/>
          </a:xfrm>
          <a:prstGeom prst="rect">
            <a:avLst/>
          </a:prstGeom>
          <a:noFill/>
        </p:spPr>
        <p:txBody>
          <a:bodyPr wrap="none" rtlCol="0">
            <a:spAutoFit/>
          </a:bodyPr>
          <a:lstStyle/>
          <a:p>
            <a:r>
              <a:rPr lang="en-CN" sz="1600" b="1" dirty="0"/>
              <a:t>交互繁</a:t>
            </a:r>
          </a:p>
        </p:txBody>
      </p:sp>
      <p:sp>
        <p:nvSpPr>
          <p:cNvPr id="48" name="TextBox 47">
            <a:extLst>
              <a:ext uri="{FF2B5EF4-FFF2-40B4-BE49-F238E27FC236}">
                <a16:creationId xmlns:a16="http://schemas.microsoft.com/office/drawing/2014/main" id="{C6DB48FA-5676-1D0B-386B-14302FA94823}"/>
              </a:ext>
            </a:extLst>
          </p:cNvPr>
          <p:cNvSpPr txBox="1"/>
          <p:nvPr/>
        </p:nvSpPr>
        <p:spPr>
          <a:xfrm>
            <a:off x="9646944" y="440185"/>
            <a:ext cx="2339102" cy="523220"/>
          </a:xfrm>
          <a:prstGeom prst="rect">
            <a:avLst/>
          </a:prstGeom>
          <a:noFill/>
        </p:spPr>
        <p:txBody>
          <a:bodyPr wrap="none" rtlCol="0">
            <a:spAutoFit/>
          </a:bodyPr>
          <a:lstStyle/>
          <a:p>
            <a:r>
              <a:rPr lang="en-CN" sz="1400" dirty="0"/>
              <a:t>指令复杂</a:t>
            </a:r>
            <a:r>
              <a:rPr lang="zh-CN" altLang="en-US" sz="1400" dirty="0"/>
              <a:t>，</a:t>
            </a:r>
            <a:r>
              <a:rPr lang="en-CN" sz="1400" dirty="0"/>
              <a:t>用户学习成本高</a:t>
            </a:r>
          </a:p>
          <a:p>
            <a:endParaRPr lang="en-CN" sz="1400" dirty="0"/>
          </a:p>
        </p:txBody>
      </p:sp>
      <p:sp>
        <p:nvSpPr>
          <p:cNvPr id="49" name="TextBox 48">
            <a:extLst>
              <a:ext uri="{FF2B5EF4-FFF2-40B4-BE49-F238E27FC236}">
                <a16:creationId xmlns:a16="http://schemas.microsoft.com/office/drawing/2014/main" id="{793691D7-674B-FC16-E2CF-487AE529CCAF}"/>
              </a:ext>
            </a:extLst>
          </p:cNvPr>
          <p:cNvSpPr txBox="1"/>
          <p:nvPr/>
        </p:nvSpPr>
        <p:spPr>
          <a:xfrm>
            <a:off x="9671925" y="1086621"/>
            <a:ext cx="1800493" cy="307777"/>
          </a:xfrm>
          <a:prstGeom prst="rect">
            <a:avLst/>
          </a:prstGeom>
          <a:noFill/>
        </p:spPr>
        <p:txBody>
          <a:bodyPr wrap="none" rtlCol="0">
            <a:spAutoFit/>
          </a:bodyPr>
          <a:lstStyle/>
          <a:p>
            <a:r>
              <a:rPr lang="en-CN" sz="1400" dirty="0"/>
              <a:t>不同数据库语法不通</a:t>
            </a:r>
          </a:p>
        </p:txBody>
      </p:sp>
      <p:sp>
        <p:nvSpPr>
          <p:cNvPr id="54" name="TextBox 53">
            <a:extLst>
              <a:ext uri="{FF2B5EF4-FFF2-40B4-BE49-F238E27FC236}">
                <a16:creationId xmlns:a16="http://schemas.microsoft.com/office/drawing/2014/main" id="{E7FF7C04-BEFE-5738-81B2-74F6A6586A61}"/>
              </a:ext>
            </a:extLst>
          </p:cNvPr>
          <p:cNvSpPr txBox="1"/>
          <p:nvPr/>
        </p:nvSpPr>
        <p:spPr>
          <a:xfrm>
            <a:off x="6141136" y="4771030"/>
            <a:ext cx="585417" cy="276999"/>
          </a:xfrm>
          <a:prstGeom prst="rect">
            <a:avLst/>
          </a:prstGeom>
          <a:noFill/>
        </p:spPr>
        <p:txBody>
          <a:bodyPr wrap="none" rtlCol="0">
            <a:spAutoFit/>
          </a:bodyPr>
          <a:lstStyle/>
          <a:p>
            <a:r>
              <a:rPr lang="en-CN" sz="1200" dirty="0"/>
              <a:t>Users</a:t>
            </a:r>
          </a:p>
        </p:txBody>
      </p:sp>
      <p:sp>
        <p:nvSpPr>
          <p:cNvPr id="55" name="TextBox 54">
            <a:extLst>
              <a:ext uri="{FF2B5EF4-FFF2-40B4-BE49-F238E27FC236}">
                <a16:creationId xmlns:a16="http://schemas.microsoft.com/office/drawing/2014/main" id="{059A7251-2662-8594-63E6-71F062F4D52D}"/>
              </a:ext>
            </a:extLst>
          </p:cNvPr>
          <p:cNvSpPr txBox="1"/>
          <p:nvPr/>
        </p:nvSpPr>
        <p:spPr>
          <a:xfrm>
            <a:off x="10877958" y="4762463"/>
            <a:ext cx="619080" cy="276999"/>
          </a:xfrm>
          <a:prstGeom prst="rect">
            <a:avLst/>
          </a:prstGeom>
          <a:noFill/>
        </p:spPr>
        <p:txBody>
          <a:bodyPr wrap="none" rtlCol="0">
            <a:spAutoFit/>
          </a:bodyPr>
          <a:lstStyle/>
          <a:p>
            <a:r>
              <a:rPr lang="en-CN" sz="1200" dirty="0"/>
              <a:t>Admin</a:t>
            </a:r>
          </a:p>
        </p:txBody>
      </p:sp>
      <p:sp>
        <p:nvSpPr>
          <p:cNvPr id="56" name="TextBox 55">
            <a:extLst>
              <a:ext uri="{FF2B5EF4-FFF2-40B4-BE49-F238E27FC236}">
                <a16:creationId xmlns:a16="http://schemas.microsoft.com/office/drawing/2014/main" id="{2BF79F0D-48AE-0454-4ACF-EBCB52ABF979}"/>
              </a:ext>
            </a:extLst>
          </p:cNvPr>
          <p:cNvSpPr txBox="1"/>
          <p:nvPr/>
        </p:nvSpPr>
        <p:spPr>
          <a:xfrm>
            <a:off x="8694342" y="2076148"/>
            <a:ext cx="800219" cy="338554"/>
          </a:xfrm>
          <a:prstGeom prst="rect">
            <a:avLst/>
          </a:prstGeom>
          <a:noFill/>
        </p:spPr>
        <p:txBody>
          <a:bodyPr wrap="none" rtlCol="0">
            <a:spAutoFit/>
          </a:bodyPr>
          <a:lstStyle/>
          <a:p>
            <a:r>
              <a:rPr lang="en-CN" sz="1600" b="1" dirty="0"/>
              <a:t>管理难</a:t>
            </a:r>
          </a:p>
        </p:txBody>
      </p:sp>
      <p:sp>
        <p:nvSpPr>
          <p:cNvPr id="58" name="TextBox 57">
            <a:extLst>
              <a:ext uri="{FF2B5EF4-FFF2-40B4-BE49-F238E27FC236}">
                <a16:creationId xmlns:a16="http://schemas.microsoft.com/office/drawing/2014/main" id="{D2B967F8-5147-7C40-7DAE-5B1939317999}"/>
              </a:ext>
            </a:extLst>
          </p:cNvPr>
          <p:cNvSpPr txBox="1"/>
          <p:nvPr/>
        </p:nvSpPr>
        <p:spPr>
          <a:xfrm>
            <a:off x="9671925" y="1799899"/>
            <a:ext cx="6097162" cy="307777"/>
          </a:xfrm>
          <a:prstGeom prst="rect">
            <a:avLst/>
          </a:prstGeom>
          <a:noFill/>
        </p:spPr>
        <p:txBody>
          <a:bodyPr wrap="square">
            <a:spAutoFit/>
          </a:bodyPr>
          <a:lstStyle/>
          <a:p>
            <a:r>
              <a:rPr lang="en-CN" sz="1400" dirty="0"/>
              <a:t>人工培训成本高</a:t>
            </a:r>
          </a:p>
        </p:txBody>
      </p:sp>
      <p:sp>
        <p:nvSpPr>
          <p:cNvPr id="59" name="Left Brace 58">
            <a:extLst>
              <a:ext uri="{FF2B5EF4-FFF2-40B4-BE49-F238E27FC236}">
                <a16:creationId xmlns:a16="http://schemas.microsoft.com/office/drawing/2014/main" id="{23D6AEBB-8B60-521C-F6C8-D1D41A9A779E}"/>
              </a:ext>
            </a:extLst>
          </p:cNvPr>
          <p:cNvSpPr/>
          <p:nvPr/>
        </p:nvSpPr>
        <p:spPr>
          <a:xfrm>
            <a:off x="9486451" y="538258"/>
            <a:ext cx="152799" cy="73969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N" sz="2000" b="1" dirty="0"/>
          </a:p>
        </p:txBody>
      </p:sp>
      <p:sp>
        <p:nvSpPr>
          <p:cNvPr id="61" name="iconfont-1018-792317">
            <a:extLst>
              <a:ext uri="{FF2B5EF4-FFF2-40B4-BE49-F238E27FC236}">
                <a16:creationId xmlns:a16="http://schemas.microsoft.com/office/drawing/2014/main" id="{6921A659-3D1D-FA28-6BBA-F4387DEEFB7F}"/>
              </a:ext>
            </a:extLst>
          </p:cNvPr>
          <p:cNvSpPr/>
          <p:nvPr/>
        </p:nvSpPr>
        <p:spPr>
          <a:xfrm>
            <a:off x="11383037" y="4402630"/>
            <a:ext cx="406525" cy="408081"/>
          </a:xfrm>
          <a:custGeom>
            <a:avLst/>
            <a:gdLst>
              <a:gd name="T0" fmla="*/ 8028 w 12800"/>
              <a:gd name="T1" fmla="*/ 5903 h 12358"/>
              <a:gd name="T2" fmla="*/ 442 w 12800"/>
              <a:gd name="T3" fmla="*/ 9490 h 12358"/>
              <a:gd name="T4" fmla="*/ 1103 w 12800"/>
              <a:gd name="T5" fmla="*/ 6317 h 12358"/>
              <a:gd name="T6" fmla="*/ 3352 w 12800"/>
              <a:gd name="T7" fmla="*/ 704 h 12358"/>
              <a:gd name="T8" fmla="*/ 7505 w 12800"/>
              <a:gd name="T9" fmla="*/ 2428 h 12358"/>
              <a:gd name="T10" fmla="*/ 3668 w 12800"/>
              <a:gd name="T11" fmla="*/ 3835 h 12358"/>
              <a:gd name="T12" fmla="*/ 7062 w 12800"/>
              <a:gd name="T13" fmla="*/ 2428 h 12358"/>
              <a:gd name="T14" fmla="*/ 3670 w 12800"/>
              <a:gd name="T15" fmla="*/ 1021 h 12358"/>
              <a:gd name="T16" fmla="*/ 9932 w 12800"/>
              <a:gd name="T17" fmla="*/ 12358 h 12358"/>
              <a:gd name="T18" fmla="*/ 9048 w 12800"/>
              <a:gd name="T19" fmla="*/ 11613 h 12358"/>
              <a:gd name="T20" fmla="*/ 7725 w 12800"/>
              <a:gd name="T21" fmla="*/ 11558 h 12358"/>
              <a:gd name="T22" fmla="*/ 7585 w 12800"/>
              <a:gd name="T23" fmla="*/ 10455 h 12358"/>
              <a:gd name="T24" fmla="*/ 6620 w 12800"/>
              <a:gd name="T25" fmla="*/ 9490 h 12358"/>
              <a:gd name="T26" fmla="*/ 7365 w 12800"/>
              <a:gd name="T27" fmla="*/ 8607 h 12358"/>
              <a:gd name="T28" fmla="*/ 7420 w 12800"/>
              <a:gd name="T29" fmla="*/ 7283 h 12358"/>
              <a:gd name="T30" fmla="*/ 8524 w 12800"/>
              <a:gd name="T31" fmla="*/ 7145 h 12358"/>
              <a:gd name="T32" fmla="*/ 9489 w 12800"/>
              <a:gd name="T33" fmla="*/ 6179 h 12358"/>
              <a:gd name="T34" fmla="*/ 10372 w 12800"/>
              <a:gd name="T35" fmla="*/ 6924 h 12358"/>
              <a:gd name="T36" fmla="*/ 11695 w 12800"/>
              <a:gd name="T37" fmla="*/ 6979 h 12358"/>
              <a:gd name="T38" fmla="*/ 11835 w 12800"/>
              <a:gd name="T39" fmla="*/ 8083 h 12358"/>
              <a:gd name="T40" fmla="*/ 12800 w 12800"/>
              <a:gd name="T41" fmla="*/ 9048 h 12358"/>
              <a:gd name="T42" fmla="*/ 12055 w 12800"/>
              <a:gd name="T43" fmla="*/ 9932 h 12358"/>
              <a:gd name="T44" fmla="*/ 12000 w 12800"/>
              <a:gd name="T45" fmla="*/ 11255 h 12358"/>
              <a:gd name="T46" fmla="*/ 10897 w 12800"/>
              <a:gd name="T47" fmla="*/ 11393 h 12358"/>
              <a:gd name="T48" fmla="*/ 9932 w 12800"/>
              <a:gd name="T49" fmla="*/ 12358 h 12358"/>
              <a:gd name="T50" fmla="*/ 9324 w 12800"/>
              <a:gd name="T51" fmla="*/ 11228 h 12358"/>
              <a:gd name="T52" fmla="*/ 9930 w 12800"/>
              <a:gd name="T53" fmla="*/ 11917 h 12358"/>
              <a:gd name="T54" fmla="*/ 10812 w 12800"/>
              <a:gd name="T55" fmla="*/ 10924 h 12358"/>
              <a:gd name="T56" fmla="*/ 11695 w 12800"/>
              <a:gd name="T57" fmla="*/ 10952 h 12358"/>
              <a:gd name="T58" fmla="*/ 11668 w 12800"/>
              <a:gd name="T59" fmla="*/ 9655 h 12358"/>
              <a:gd name="T60" fmla="*/ 12358 w 12800"/>
              <a:gd name="T61" fmla="*/ 9048 h 12358"/>
              <a:gd name="T62" fmla="*/ 11365 w 12800"/>
              <a:gd name="T63" fmla="*/ 8166 h 12358"/>
              <a:gd name="T64" fmla="*/ 11393 w 12800"/>
              <a:gd name="T65" fmla="*/ 7283 h 12358"/>
              <a:gd name="T66" fmla="*/ 10097 w 12800"/>
              <a:gd name="T67" fmla="*/ 7310 h 12358"/>
              <a:gd name="T68" fmla="*/ 9490 w 12800"/>
              <a:gd name="T69" fmla="*/ 6620 h 12358"/>
              <a:gd name="T70" fmla="*/ 8607 w 12800"/>
              <a:gd name="T71" fmla="*/ 7613 h 12358"/>
              <a:gd name="T72" fmla="*/ 7724 w 12800"/>
              <a:gd name="T73" fmla="*/ 7587 h 12358"/>
              <a:gd name="T74" fmla="*/ 7752 w 12800"/>
              <a:gd name="T75" fmla="*/ 8883 h 12358"/>
              <a:gd name="T76" fmla="*/ 7062 w 12800"/>
              <a:gd name="T77" fmla="*/ 9490 h 12358"/>
              <a:gd name="T78" fmla="*/ 8055 w 12800"/>
              <a:gd name="T79" fmla="*/ 10372 h 12358"/>
              <a:gd name="T80" fmla="*/ 8027 w 12800"/>
              <a:gd name="T81" fmla="*/ 11255 h 12358"/>
              <a:gd name="T82" fmla="*/ 10648 w 12800"/>
              <a:gd name="T83" fmla="*/ 10207 h 12358"/>
              <a:gd name="T84" fmla="*/ 8387 w 12800"/>
              <a:gd name="T85" fmla="*/ 9268 h 12358"/>
              <a:gd name="T86" fmla="*/ 10650 w 12800"/>
              <a:gd name="T87" fmla="*/ 8330 h 12358"/>
              <a:gd name="T88" fmla="*/ 10345 w 12800"/>
              <a:gd name="T89" fmla="*/ 8635 h 12358"/>
              <a:gd name="T90" fmla="*/ 8828 w 12800"/>
              <a:gd name="T91" fmla="*/ 9268 h 12358"/>
              <a:gd name="T92" fmla="*/ 10345 w 12800"/>
              <a:gd name="T93" fmla="*/ 9903 h 12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00" h="12358">
                <a:moveTo>
                  <a:pt x="8303" y="5572"/>
                </a:moveTo>
                <a:cubicBezTo>
                  <a:pt x="8413" y="5683"/>
                  <a:pt x="8424" y="5784"/>
                  <a:pt x="8332" y="5875"/>
                </a:cubicBezTo>
                <a:cubicBezTo>
                  <a:pt x="8220" y="5987"/>
                  <a:pt x="8119" y="5996"/>
                  <a:pt x="8028" y="5903"/>
                </a:cubicBezTo>
                <a:cubicBezTo>
                  <a:pt x="7163" y="5204"/>
                  <a:pt x="6180" y="4855"/>
                  <a:pt x="5076" y="4855"/>
                </a:cubicBezTo>
                <a:cubicBezTo>
                  <a:pt x="3789" y="4855"/>
                  <a:pt x="2694" y="5306"/>
                  <a:pt x="1793" y="6207"/>
                </a:cubicBezTo>
                <a:cubicBezTo>
                  <a:pt x="892" y="7108"/>
                  <a:pt x="442" y="8202"/>
                  <a:pt x="442" y="9490"/>
                </a:cubicBezTo>
                <a:cubicBezTo>
                  <a:pt x="442" y="9637"/>
                  <a:pt x="369" y="9710"/>
                  <a:pt x="221" y="9710"/>
                </a:cubicBezTo>
                <a:cubicBezTo>
                  <a:pt x="74" y="9710"/>
                  <a:pt x="0" y="9637"/>
                  <a:pt x="0" y="9490"/>
                </a:cubicBezTo>
                <a:cubicBezTo>
                  <a:pt x="0" y="8294"/>
                  <a:pt x="367" y="7237"/>
                  <a:pt x="1103" y="6317"/>
                </a:cubicBezTo>
                <a:cubicBezTo>
                  <a:pt x="1839" y="5398"/>
                  <a:pt x="2778" y="4810"/>
                  <a:pt x="3917" y="4552"/>
                </a:cubicBezTo>
                <a:cubicBezTo>
                  <a:pt x="3071" y="4092"/>
                  <a:pt x="2648" y="3384"/>
                  <a:pt x="2648" y="2428"/>
                </a:cubicBezTo>
                <a:cubicBezTo>
                  <a:pt x="2648" y="1748"/>
                  <a:pt x="2883" y="1172"/>
                  <a:pt x="3352" y="704"/>
                </a:cubicBezTo>
                <a:cubicBezTo>
                  <a:pt x="3821" y="234"/>
                  <a:pt x="4396" y="0"/>
                  <a:pt x="5076" y="0"/>
                </a:cubicBezTo>
                <a:cubicBezTo>
                  <a:pt x="5757" y="0"/>
                  <a:pt x="6332" y="234"/>
                  <a:pt x="6801" y="704"/>
                </a:cubicBezTo>
                <a:cubicBezTo>
                  <a:pt x="7269" y="1172"/>
                  <a:pt x="7505" y="1748"/>
                  <a:pt x="7505" y="2428"/>
                </a:cubicBezTo>
                <a:cubicBezTo>
                  <a:pt x="7505" y="3384"/>
                  <a:pt x="7082" y="4093"/>
                  <a:pt x="6236" y="4552"/>
                </a:cubicBezTo>
                <a:cubicBezTo>
                  <a:pt x="7044" y="4754"/>
                  <a:pt x="7734" y="5094"/>
                  <a:pt x="8303" y="5572"/>
                </a:cubicBezTo>
                <a:close/>
                <a:moveTo>
                  <a:pt x="3668" y="3835"/>
                </a:moveTo>
                <a:cubicBezTo>
                  <a:pt x="4055" y="4221"/>
                  <a:pt x="4524" y="4415"/>
                  <a:pt x="5075" y="4415"/>
                </a:cubicBezTo>
                <a:cubicBezTo>
                  <a:pt x="5627" y="4415"/>
                  <a:pt x="6095" y="4221"/>
                  <a:pt x="6482" y="3835"/>
                </a:cubicBezTo>
                <a:cubicBezTo>
                  <a:pt x="6868" y="3448"/>
                  <a:pt x="7062" y="2980"/>
                  <a:pt x="7062" y="2428"/>
                </a:cubicBezTo>
                <a:cubicBezTo>
                  <a:pt x="7062" y="1876"/>
                  <a:pt x="6868" y="1408"/>
                  <a:pt x="6482" y="1021"/>
                </a:cubicBezTo>
                <a:cubicBezTo>
                  <a:pt x="6097" y="635"/>
                  <a:pt x="5628" y="442"/>
                  <a:pt x="5076" y="442"/>
                </a:cubicBezTo>
                <a:cubicBezTo>
                  <a:pt x="4525" y="442"/>
                  <a:pt x="4056" y="635"/>
                  <a:pt x="3670" y="1021"/>
                </a:cubicBezTo>
                <a:cubicBezTo>
                  <a:pt x="3283" y="1407"/>
                  <a:pt x="3090" y="1875"/>
                  <a:pt x="3090" y="2428"/>
                </a:cubicBezTo>
                <a:cubicBezTo>
                  <a:pt x="3090" y="2980"/>
                  <a:pt x="3283" y="3448"/>
                  <a:pt x="3668" y="3835"/>
                </a:cubicBezTo>
                <a:close/>
                <a:moveTo>
                  <a:pt x="9932" y="12358"/>
                </a:moveTo>
                <a:lnTo>
                  <a:pt x="9490" y="12358"/>
                </a:lnTo>
                <a:cubicBezTo>
                  <a:pt x="9196" y="12358"/>
                  <a:pt x="9048" y="12211"/>
                  <a:pt x="9048" y="11917"/>
                </a:cubicBezTo>
                <a:lnTo>
                  <a:pt x="9048" y="11613"/>
                </a:lnTo>
                <a:cubicBezTo>
                  <a:pt x="8919" y="11578"/>
                  <a:pt x="8745" y="11503"/>
                  <a:pt x="8524" y="11393"/>
                </a:cubicBezTo>
                <a:lnTo>
                  <a:pt x="8332" y="11558"/>
                </a:lnTo>
                <a:cubicBezTo>
                  <a:pt x="8129" y="11761"/>
                  <a:pt x="7927" y="11761"/>
                  <a:pt x="7725" y="11558"/>
                </a:cubicBezTo>
                <a:lnTo>
                  <a:pt x="7420" y="11255"/>
                </a:lnTo>
                <a:cubicBezTo>
                  <a:pt x="7181" y="11053"/>
                  <a:pt x="7181" y="10851"/>
                  <a:pt x="7420" y="10648"/>
                </a:cubicBezTo>
                <a:lnTo>
                  <a:pt x="7585" y="10455"/>
                </a:lnTo>
                <a:cubicBezTo>
                  <a:pt x="7476" y="10235"/>
                  <a:pt x="7402" y="10060"/>
                  <a:pt x="7365" y="9932"/>
                </a:cubicBezTo>
                <a:lnTo>
                  <a:pt x="7062" y="9932"/>
                </a:lnTo>
                <a:cubicBezTo>
                  <a:pt x="6767" y="9932"/>
                  <a:pt x="6620" y="9784"/>
                  <a:pt x="6620" y="9490"/>
                </a:cubicBezTo>
                <a:lnTo>
                  <a:pt x="6620" y="9048"/>
                </a:lnTo>
                <a:cubicBezTo>
                  <a:pt x="6620" y="8754"/>
                  <a:pt x="6767" y="8607"/>
                  <a:pt x="7062" y="8607"/>
                </a:cubicBezTo>
                <a:lnTo>
                  <a:pt x="7365" y="8607"/>
                </a:lnTo>
                <a:cubicBezTo>
                  <a:pt x="7402" y="8479"/>
                  <a:pt x="7475" y="8303"/>
                  <a:pt x="7585" y="8082"/>
                </a:cubicBezTo>
                <a:lnTo>
                  <a:pt x="7420" y="7890"/>
                </a:lnTo>
                <a:cubicBezTo>
                  <a:pt x="7181" y="7688"/>
                  <a:pt x="7181" y="7485"/>
                  <a:pt x="7420" y="7283"/>
                </a:cubicBezTo>
                <a:lnTo>
                  <a:pt x="7724" y="6980"/>
                </a:lnTo>
                <a:cubicBezTo>
                  <a:pt x="7926" y="6778"/>
                  <a:pt x="8128" y="6778"/>
                  <a:pt x="8330" y="6980"/>
                </a:cubicBezTo>
                <a:lnTo>
                  <a:pt x="8524" y="7145"/>
                </a:lnTo>
                <a:cubicBezTo>
                  <a:pt x="8744" y="7035"/>
                  <a:pt x="8919" y="6962"/>
                  <a:pt x="9047" y="6925"/>
                </a:cubicBezTo>
                <a:lnTo>
                  <a:pt x="9047" y="6620"/>
                </a:lnTo>
                <a:cubicBezTo>
                  <a:pt x="9047" y="6326"/>
                  <a:pt x="9194" y="6179"/>
                  <a:pt x="9489" y="6179"/>
                </a:cubicBezTo>
                <a:lnTo>
                  <a:pt x="9930" y="6179"/>
                </a:lnTo>
                <a:cubicBezTo>
                  <a:pt x="10225" y="6179"/>
                  <a:pt x="10372" y="6326"/>
                  <a:pt x="10372" y="6620"/>
                </a:cubicBezTo>
                <a:lnTo>
                  <a:pt x="10372" y="6924"/>
                </a:lnTo>
                <a:cubicBezTo>
                  <a:pt x="10501" y="6961"/>
                  <a:pt x="10675" y="7034"/>
                  <a:pt x="10895" y="7144"/>
                </a:cubicBezTo>
                <a:lnTo>
                  <a:pt x="11089" y="6979"/>
                </a:lnTo>
                <a:cubicBezTo>
                  <a:pt x="11291" y="6776"/>
                  <a:pt x="11493" y="6776"/>
                  <a:pt x="11695" y="6979"/>
                </a:cubicBezTo>
                <a:lnTo>
                  <a:pt x="12000" y="7283"/>
                </a:lnTo>
                <a:cubicBezTo>
                  <a:pt x="12239" y="7485"/>
                  <a:pt x="12239" y="7688"/>
                  <a:pt x="12000" y="7890"/>
                </a:cubicBezTo>
                <a:lnTo>
                  <a:pt x="11835" y="8083"/>
                </a:lnTo>
                <a:cubicBezTo>
                  <a:pt x="11945" y="8303"/>
                  <a:pt x="12019" y="8479"/>
                  <a:pt x="12055" y="8608"/>
                </a:cubicBezTo>
                <a:lnTo>
                  <a:pt x="12358" y="8608"/>
                </a:lnTo>
                <a:cubicBezTo>
                  <a:pt x="12653" y="8607"/>
                  <a:pt x="12800" y="8754"/>
                  <a:pt x="12800" y="9048"/>
                </a:cubicBezTo>
                <a:lnTo>
                  <a:pt x="12800" y="9490"/>
                </a:lnTo>
                <a:cubicBezTo>
                  <a:pt x="12800" y="9784"/>
                  <a:pt x="12653" y="9932"/>
                  <a:pt x="12358" y="9932"/>
                </a:cubicBezTo>
                <a:lnTo>
                  <a:pt x="12055" y="9932"/>
                </a:lnTo>
                <a:cubicBezTo>
                  <a:pt x="12018" y="10060"/>
                  <a:pt x="11945" y="10235"/>
                  <a:pt x="11835" y="10455"/>
                </a:cubicBezTo>
                <a:lnTo>
                  <a:pt x="12000" y="10648"/>
                </a:lnTo>
                <a:cubicBezTo>
                  <a:pt x="12239" y="10852"/>
                  <a:pt x="12239" y="11053"/>
                  <a:pt x="12000" y="11255"/>
                </a:cubicBezTo>
                <a:lnTo>
                  <a:pt x="11697" y="11558"/>
                </a:lnTo>
                <a:cubicBezTo>
                  <a:pt x="11494" y="11761"/>
                  <a:pt x="11292" y="11761"/>
                  <a:pt x="11090" y="11558"/>
                </a:cubicBezTo>
                <a:lnTo>
                  <a:pt x="10897" y="11393"/>
                </a:lnTo>
                <a:cubicBezTo>
                  <a:pt x="10676" y="11503"/>
                  <a:pt x="10501" y="11578"/>
                  <a:pt x="10372" y="11613"/>
                </a:cubicBezTo>
                <a:lnTo>
                  <a:pt x="10372" y="11917"/>
                </a:lnTo>
                <a:cubicBezTo>
                  <a:pt x="10372" y="12211"/>
                  <a:pt x="10226" y="12358"/>
                  <a:pt x="9932" y="12358"/>
                </a:cubicBezTo>
                <a:close/>
                <a:moveTo>
                  <a:pt x="8497" y="10897"/>
                </a:moveTo>
                <a:cubicBezTo>
                  <a:pt x="8552" y="10897"/>
                  <a:pt x="8589" y="10907"/>
                  <a:pt x="8607" y="10925"/>
                </a:cubicBezTo>
                <a:cubicBezTo>
                  <a:pt x="8864" y="11090"/>
                  <a:pt x="9103" y="11191"/>
                  <a:pt x="9324" y="11228"/>
                </a:cubicBezTo>
                <a:cubicBezTo>
                  <a:pt x="9434" y="11228"/>
                  <a:pt x="9489" y="11293"/>
                  <a:pt x="9489" y="11421"/>
                </a:cubicBezTo>
                <a:lnTo>
                  <a:pt x="9489" y="11917"/>
                </a:lnTo>
                <a:lnTo>
                  <a:pt x="9930" y="11917"/>
                </a:lnTo>
                <a:lnTo>
                  <a:pt x="9930" y="11420"/>
                </a:lnTo>
                <a:cubicBezTo>
                  <a:pt x="9930" y="11292"/>
                  <a:pt x="9985" y="11227"/>
                  <a:pt x="10095" y="11227"/>
                </a:cubicBezTo>
                <a:cubicBezTo>
                  <a:pt x="10316" y="11190"/>
                  <a:pt x="10555" y="11089"/>
                  <a:pt x="10812" y="10924"/>
                </a:cubicBezTo>
                <a:cubicBezTo>
                  <a:pt x="10904" y="10851"/>
                  <a:pt x="10996" y="10860"/>
                  <a:pt x="11089" y="10952"/>
                </a:cubicBezTo>
                <a:lnTo>
                  <a:pt x="11392" y="11255"/>
                </a:lnTo>
                <a:lnTo>
                  <a:pt x="11695" y="10952"/>
                </a:lnTo>
                <a:lnTo>
                  <a:pt x="11393" y="10648"/>
                </a:lnTo>
                <a:cubicBezTo>
                  <a:pt x="11301" y="10556"/>
                  <a:pt x="11292" y="10465"/>
                  <a:pt x="11365" y="10372"/>
                </a:cubicBezTo>
                <a:cubicBezTo>
                  <a:pt x="11530" y="10115"/>
                  <a:pt x="11631" y="9875"/>
                  <a:pt x="11668" y="9655"/>
                </a:cubicBezTo>
                <a:cubicBezTo>
                  <a:pt x="11668" y="9545"/>
                  <a:pt x="11732" y="9490"/>
                  <a:pt x="11862" y="9490"/>
                </a:cubicBezTo>
                <a:lnTo>
                  <a:pt x="12358" y="9490"/>
                </a:lnTo>
                <a:lnTo>
                  <a:pt x="12358" y="9048"/>
                </a:lnTo>
                <a:lnTo>
                  <a:pt x="11862" y="9048"/>
                </a:lnTo>
                <a:cubicBezTo>
                  <a:pt x="11732" y="9048"/>
                  <a:pt x="11668" y="8993"/>
                  <a:pt x="11668" y="8883"/>
                </a:cubicBezTo>
                <a:cubicBezTo>
                  <a:pt x="11613" y="8645"/>
                  <a:pt x="11512" y="8404"/>
                  <a:pt x="11365" y="8166"/>
                </a:cubicBezTo>
                <a:cubicBezTo>
                  <a:pt x="11292" y="8074"/>
                  <a:pt x="11301" y="7983"/>
                  <a:pt x="11393" y="7890"/>
                </a:cubicBezTo>
                <a:lnTo>
                  <a:pt x="11697" y="7587"/>
                </a:lnTo>
                <a:lnTo>
                  <a:pt x="11393" y="7283"/>
                </a:lnTo>
                <a:lnTo>
                  <a:pt x="11090" y="7587"/>
                </a:lnTo>
                <a:cubicBezTo>
                  <a:pt x="10998" y="7679"/>
                  <a:pt x="10906" y="7688"/>
                  <a:pt x="10813" y="7613"/>
                </a:cubicBezTo>
                <a:cubicBezTo>
                  <a:pt x="10556" y="7448"/>
                  <a:pt x="10317" y="7347"/>
                  <a:pt x="10097" y="7310"/>
                </a:cubicBezTo>
                <a:cubicBezTo>
                  <a:pt x="9987" y="7310"/>
                  <a:pt x="9932" y="7246"/>
                  <a:pt x="9932" y="7117"/>
                </a:cubicBezTo>
                <a:lnTo>
                  <a:pt x="9932" y="6620"/>
                </a:lnTo>
                <a:lnTo>
                  <a:pt x="9490" y="6620"/>
                </a:lnTo>
                <a:lnTo>
                  <a:pt x="9490" y="7117"/>
                </a:lnTo>
                <a:cubicBezTo>
                  <a:pt x="9490" y="7246"/>
                  <a:pt x="9435" y="7310"/>
                  <a:pt x="9325" y="7310"/>
                </a:cubicBezTo>
                <a:cubicBezTo>
                  <a:pt x="9103" y="7347"/>
                  <a:pt x="8864" y="7448"/>
                  <a:pt x="8607" y="7613"/>
                </a:cubicBezTo>
                <a:cubicBezTo>
                  <a:pt x="8515" y="7688"/>
                  <a:pt x="8424" y="7679"/>
                  <a:pt x="8332" y="7587"/>
                </a:cubicBezTo>
                <a:lnTo>
                  <a:pt x="8028" y="7283"/>
                </a:lnTo>
                <a:lnTo>
                  <a:pt x="7724" y="7587"/>
                </a:lnTo>
                <a:lnTo>
                  <a:pt x="8027" y="7890"/>
                </a:lnTo>
                <a:cubicBezTo>
                  <a:pt x="8119" y="7982"/>
                  <a:pt x="8128" y="8074"/>
                  <a:pt x="8055" y="8166"/>
                </a:cubicBezTo>
                <a:cubicBezTo>
                  <a:pt x="7890" y="8424"/>
                  <a:pt x="7789" y="8662"/>
                  <a:pt x="7752" y="8883"/>
                </a:cubicBezTo>
                <a:cubicBezTo>
                  <a:pt x="7752" y="8993"/>
                  <a:pt x="7688" y="9048"/>
                  <a:pt x="7558" y="9048"/>
                </a:cubicBezTo>
                <a:lnTo>
                  <a:pt x="7062" y="9048"/>
                </a:lnTo>
                <a:lnTo>
                  <a:pt x="7062" y="9490"/>
                </a:lnTo>
                <a:lnTo>
                  <a:pt x="7558" y="9490"/>
                </a:lnTo>
                <a:cubicBezTo>
                  <a:pt x="7688" y="9490"/>
                  <a:pt x="7752" y="9545"/>
                  <a:pt x="7752" y="9655"/>
                </a:cubicBezTo>
                <a:cubicBezTo>
                  <a:pt x="7807" y="9894"/>
                  <a:pt x="7908" y="10134"/>
                  <a:pt x="8055" y="10372"/>
                </a:cubicBezTo>
                <a:cubicBezTo>
                  <a:pt x="8128" y="10464"/>
                  <a:pt x="8119" y="10556"/>
                  <a:pt x="8027" y="10647"/>
                </a:cubicBezTo>
                <a:lnTo>
                  <a:pt x="7724" y="10952"/>
                </a:lnTo>
                <a:lnTo>
                  <a:pt x="8027" y="11255"/>
                </a:lnTo>
                <a:lnTo>
                  <a:pt x="8330" y="10952"/>
                </a:lnTo>
                <a:cubicBezTo>
                  <a:pt x="8367" y="10915"/>
                  <a:pt x="8424" y="10897"/>
                  <a:pt x="8497" y="10897"/>
                </a:cubicBezTo>
                <a:close/>
                <a:moveTo>
                  <a:pt x="10648" y="10207"/>
                </a:moveTo>
                <a:cubicBezTo>
                  <a:pt x="10391" y="10465"/>
                  <a:pt x="10079" y="10593"/>
                  <a:pt x="9710" y="10593"/>
                </a:cubicBezTo>
                <a:cubicBezTo>
                  <a:pt x="9341" y="10593"/>
                  <a:pt x="9029" y="10465"/>
                  <a:pt x="8772" y="10207"/>
                </a:cubicBezTo>
                <a:cubicBezTo>
                  <a:pt x="8515" y="9949"/>
                  <a:pt x="8387" y="9637"/>
                  <a:pt x="8387" y="9268"/>
                </a:cubicBezTo>
                <a:cubicBezTo>
                  <a:pt x="8387" y="8901"/>
                  <a:pt x="8516" y="8589"/>
                  <a:pt x="8773" y="8330"/>
                </a:cubicBezTo>
                <a:cubicBezTo>
                  <a:pt x="9030" y="8073"/>
                  <a:pt x="9343" y="7944"/>
                  <a:pt x="9711" y="7944"/>
                </a:cubicBezTo>
                <a:cubicBezTo>
                  <a:pt x="10080" y="7944"/>
                  <a:pt x="10392" y="8073"/>
                  <a:pt x="10650" y="8330"/>
                </a:cubicBezTo>
                <a:cubicBezTo>
                  <a:pt x="10906" y="8589"/>
                  <a:pt x="11035" y="8901"/>
                  <a:pt x="11035" y="9268"/>
                </a:cubicBezTo>
                <a:cubicBezTo>
                  <a:pt x="11035" y="9637"/>
                  <a:pt x="10906" y="9949"/>
                  <a:pt x="10648" y="10207"/>
                </a:cubicBezTo>
                <a:close/>
                <a:moveTo>
                  <a:pt x="10345" y="8635"/>
                </a:moveTo>
                <a:cubicBezTo>
                  <a:pt x="10180" y="8468"/>
                  <a:pt x="9967" y="8387"/>
                  <a:pt x="9710" y="8387"/>
                </a:cubicBezTo>
                <a:cubicBezTo>
                  <a:pt x="9453" y="8387"/>
                  <a:pt x="9242" y="8470"/>
                  <a:pt x="9075" y="8635"/>
                </a:cubicBezTo>
                <a:cubicBezTo>
                  <a:pt x="8910" y="8800"/>
                  <a:pt x="8828" y="9011"/>
                  <a:pt x="8828" y="9268"/>
                </a:cubicBezTo>
                <a:cubicBezTo>
                  <a:pt x="8828" y="9527"/>
                  <a:pt x="8911" y="9737"/>
                  <a:pt x="9076" y="9903"/>
                </a:cubicBezTo>
                <a:cubicBezTo>
                  <a:pt x="9242" y="10068"/>
                  <a:pt x="9453" y="10152"/>
                  <a:pt x="9710" y="10152"/>
                </a:cubicBezTo>
                <a:cubicBezTo>
                  <a:pt x="9967" y="10152"/>
                  <a:pt x="10179" y="10068"/>
                  <a:pt x="10345" y="9903"/>
                </a:cubicBezTo>
                <a:cubicBezTo>
                  <a:pt x="10510" y="9738"/>
                  <a:pt x="10593" y="9527"/>
                  <a:pt x="10593" y="9268"/>
                </a:cubicBezTo>
                <a:cubicBezTo>
                  <a:pt x="10593" y="9011"/>
                  <a:pt x="10510" y="8800"/>
                  <a:pt x="10345" y="863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confont-1018-792317">
            <a:extLst>
              <a:ext uri="{FF2B5EF4-FFF2-40B4-BE49-F238E27FC236}">
                <a16:creationId xmlns:a16="http://schemas.microsoft.com/office/drawing/2014/main" id="{6DBB4A69-6A16-5FC4-D3F2-0BE4E786CC10}"/>
              </a:ext>
            </a:extLst>
          </p:cNvPr>
          <p:cNvSpPr/>
          <p:nvPr/>
        </p:nvSpPr>
        <p:spPr>
          <a:xfrm>
            <a:off x="10881688" y="4327540"/>
            <a:ext cx="406561" cy="380121"/>
          </a:xfrm>
          <a:custGeom>
            <a:avLst/>
            <a:gdLst>
              <a:gd name="T0" fmla="*/ 8028 w 12800"/>
              <a:gd name="T1" fmla="*/ 5903 h 12358"/>
              <a:gd name="T2" fmla="*/ 442 w 12800"/>
              <a:gd name="T3" fmla="*/ 9490 h 12358"/>
              <a:gd name="T4" fmla="*/ 1103 w 12800"/>
              <a:gd name="T5" fmla="*/ 6317 h 12358"/>
              <a:gd name="T6" fmla="*/ 3352 w 12800"/>
              <a:gd name="T7" fmla="*/ 704 h 12358"/>
              <a:gd name="T8" fmla="*/ 7505 w 12800"/>
              <a:gd name="T9" fmla="*/ 2428 h 12358"/>
              <a:gd name="T10" fmla="*/ 3668 w 12800"/>
              <a:gd name="T11" fmla="*/ 3835 h 12358"/>
              <a:gd name="T12" fmla="*/ 7062 w 12800"/>
              <a:gd name="T13" fmla="*/ 2428 h 12358"/>
              <a:gd name="T14" fmla="*/ 3670 w 12800"/>
              <a:gd name="T15" fmla="*/ 1021 h 12358"/>
              <a:gd name="T16" fmla="*/ 9932 w 12800"/>
              <a:gd name="T17" fmla="*/ 12358 h 12358"/>
              <a:gd name="T18" fmla="*/ 9048 w 12800"/>
              <a:gd name="T19" fmla="*/ 11613 h 12358"/>
              <a:gd name="T20" fmla="*/ 7725 w 12800"/>
              <a:gd name="T21" fmla="*/ 11558 h 12358"/>
              <a:gd name="T22" fmla="*/ 7585 w 12800"/>
              <a:gd name="T23" fmla="*/ 10455 h 12358"/>
              <a:gd name="T24" fmla="*/ 6620 w 12800"/>
              <a:gd name="T25" fmla="*/ 9490 h 12358"/>
              <a:gd name="T26" fmla="*/ 7365 w 12800"/>
              <a:gd name="T27" fmla="*/ 8607 h 12358"/>
              <a:gd name="T28" fmla="*/ 7420 w 12800"/>
              <a:gd name="T29" fmla="*/ 7283 h 12358"/>
              <a:gd name="T30" fmla="*/ 8524 w 12800"/>
              <a:gd name="T31" fmla="*/ 7145 h 12358"/>
              <a:gd name="T32" fmla="*/ 9489 w 12800"/>
              <a:gd name="T33" fmla="*/ 6179 h 12358"/>
              <a:gd name="T34" fmla="*/ 10372 w 12800"/>
              <a:gd name="T35" fmla="*/ 6924 h 12358"/>
              <a:gd name="T36" fmla="*/ 11695 w 12800"/>
              <a:gd name="T37" fmla="*/ 6979 h 12358"/>
              <a:gd name="T38" fmla="*/ 11835 w 12800"/>
              <a:gd name="T39" fmla="*/ 8083 h 12358"/>
              <a:gd name="T40" fmla="*/ 12800 w 12800"/>
              <a:gd name="T41" fmla="*/ 9048 h 12358"/>
              <a:gd name="T42" fmla="*/ 12055 w 12800"/>
              <a:gd name="T43" fmla="*/ 9932 h 12358"/>
              <a:gd name="T44" fmla="*/ 12000 w 12800"/>
              <a:gd name="T45" fmla="*/ 11255 h 12358"/>
              <a:gd name="T46" fmla="*/ 10897 w 12800"/>
              <a:gd name="T47" fmla="*/ 11393 h 12358"/>
              <a:gd name="T48" fmla="*/ 9932 w 12800"/>
              <a:gd name="T49" fmla="*/ 12358 h 12358"/>
              <a:gd name="T50" fmla="*/ 9324 w 12800"/>
              <a:gd name="T51" fmla="*/ 11228 h 12358"/>
              <a:gd name="T52" fmla="*/ 9930 w 12800"/>
              <a:gd name="T53" fmla="*/ 11917 h 12358"/>
              <a:gd name="T54" fmla="*/ 10812 w 12800"/>
              <a:gd name="T55" fmla="*/ 10924 h 12358"/>
              <a:gd name="T56" fmla="*/ 11695 w 12800"/>
              <a:gd name="T57" fmla="*/ 10952 h 12358"/>
              <a:gd name="T58" fmla="*/ 11668 w 12800"/>
              <a:gd name="T59" fmla="*/ 9655 h 12358"/>
              <a:gd name="T60" fmla="*/ 12358 w 12800"/>
              <a:gd name="T61" fmla="*/ 9048 h 12358"/>
              <a:gd name="T62" fmla="*/ 11365 w 12800"/>
              <a:gd name="T63" fmla="*/ 8166 h 12358"/>
              <a:gd name="T64" fmla="*/ 11393 w 12800"/>
              <a:gd name="T65" fmla="*/ 7283 h 12358"/>
              <a:gd name="T66" fmla="*/ 10097 w 12800"/>
              <a:gd name="T67" fmla="*/ 7310 h 12358"/>
              <a:gd name="T68" fmla="*/ 9490 w 12800"/>
              <a:gd name="T69" fmla="*/ 6620 h 12358"/>
              <a:gd name="T70" fmla="*/ 8607 w 12800"/>
              <a:gd name="T71" fmla="*/ 7613 h 12358"/>
              <a:gd name="T72" fmla="*/ 7724 w 12800"/>
              <a:gd name="T73" fmla="*/ 7587 h 12358"/>
              <a:gd name="T74" fmla="*/ 7752 w 12800"/>
              <a:gd name="T75" fmla="*/ 8883 h 12358"/>
              <a:gd name="T76" fmla="*/ 7062 w 12800"/>
              <a:gd name="T77" fmla="*/ 9490 h 12358"/>
              <a:gd name="T78" fmla="*/ 8055 w 12800"/>
              <a:gd name="T79" fmla="*/ 10372 h 12358"/>
              <a:gd name="T80" fmla="*/ 8027 w 12800"/>
              <a:gd name="T81" fmla="*/ 11255 h 12358"/>
              <a:gd name="T82" fmla="*/ 10648 w 12800"/>
              <a:gd name="T83" fmla="*/ 10207 h 12358"/>
              <a:gd name="T84" fmla="*/ 8387 w 12800"/>
              <a:gd name="T85" fmla="*/ 9268 h 12358"/>
              <a:gd name="T86" fmla="*/ 10650 w 12800"/>
              <a:gd name="T87" fmla="*/ 8330 h 12358"/>
              <a:gd name="T88" fmla="*/ 10345 w 12800"/>
              <a:gd name="T89" fmla="*/ 8635 h 12358"/>
              <a:gd name="T90" fmla="*/ 8828 w 12800"/>
              <a:gd name="T91" fmla="*/ 9268 h 12358"/>
              <a:gd name="T92" fmla="*/ 10345 w 12800"/>
              <a:gd name="T93" fmla="*/ 9903 h 12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2800" h="12358">
                <a:moveTo>
                  <a:pt x="8303" y="5572"/>
                </a:moveTo>
                <a:cubicBezTo>
                  <a:pt x="8413" y="5683"/>
                  <a:pt x="8424" y="5784"/>
                  <a:pt x="8332" y="5875"/>
                </a:cubicBezTo>
                <a:cubicBezTo>
                  <a:pt x="8220" y="5987"/>
                  <a:pt x="8119" y="5996"/>
                  <a:pt x="8028" y="5903"/>
                </a:cubicBezTo>
                <a:cubicBezTo>
                  <a:pt x="7163" y="5204"/>
                  <a:pt x="6180" y="4855"/>
                  <a:pt x="5076" y="4855"/>
                </a:cubicBezTo>
                <a:cubicBezTo>
                  <a:pt x="3789" y="4855"/>
                  <a:pt x="2694" y="5306"/>
                  <a:pt x="1793" y="6207"/>
                </a:cubicBezTo>
                <a:cubicBezTo>
                  <a:pt x="892" y="7108"/>
                  <a:pt x="442" y="8202"/>
                  <a:pt x="442" y="9490"/>
                </a:cubicBezTo>
                <a:cubicBezTo>
                  <a:pt x="442" y="9637"/>
                  <a:pt x="369" y="9710"/>
                  <a:pt x="221" y="9710"/>
                </a:cubicBezTo>
                <a:cubicBezTo>
                  <a:pt x="74" y="9710"/>
                  <a:pt x="0" y="9637"/>
                  <a:pt x="0" y="9490"/>
                </a:cubicBezTo>
                <a:cubicBezTo>
                  <a:pt x="0" y="8294"/>
                  <a:pt x="367" y="7237"/>
                  <a:pt x="1103" y="6317"/>
                </a:cubicBezTo>
                <a:cubicBezTo>
                  <a:pt x="1839" y="5398"/>
                  <a:pt x="2778" y="4810"/>
                  <a:pt x="3917" y="4552"/>
                </a:cubicBezTo>
                <a:cubicBezTo>
                  <a:pt x="3071" y="4092"/>
                  <a:pt x="2648" y="3384"/>
                  <a:pt x="2648" y="2428"/>
                </a:cubicBezTo>
                <a:cubicBezTo>
                  <a:pt x="2648" y="1748"/>
                  <a:pt x="2883" y="1172"/>
                  <a:pt x="3352" y="704"/>
                </a:cubicBezTo>
                <a:cubicBezTo>
                  <a:pt x="3821" y="234"/>
                  <a:pt x="4396" y="0"/>
                  <a:pt x="5076" y="0"/>
                </a:cubicBezTo>
                <a:cubicBezTo>
                  <a:pt x="5757" y="0"/>
                  <a:pt x="6332" y="234"/>
                  <a:pt x="6801" y="704"/>
                </a:cubicBezTo>
                <a:cubicBezTo>
                  <a:pt x="7269" y="1172"/>
                  <a:pt x="7505" y="1748"/>
                  <a:pt x="7505" y="2428"/>
                </a:cubicBezTo>
                <a:cubicBezTo>
                  <a:pt x="7505" y="3384"/>
                  <a:pt x="7082" y="4093"/>
                  <a:pt x="6236" y="4552"/>
                </a:cubicBezTo>
                <a:cubicBezTo>
                  <a:pt x="7044" y="4754"/>
                  <a:pt x="7734" y="5094"/>
                  <a:pt x="8303" y="5572"/>
                </a:cubicBezTo>
                <a:close/>
                <a:moveTo>
                  <a:pt x="3668" y="3835"/>
                </a:moveTo>
                <a:cubicBezTo>
                  <a:pt x="4055" y="4221"/>
                  <a:pt x="4524" y="4415"/>
                  <a:pt x="5075" y="4415"/>
                </a:cubicBezTo>
                <a:cubicBezTo>
                  <a:pt x="5627" y="4415"/>
                  <a:pt x="6095" y="4221"/>
                  <a:pt x="6482" y="3835"/>
                </a:cubicBezTo>
                <a:cubicBezTo>
                  <a:pt x="6868" y="3448"/>
                  <a:pt x="7062" y="2980"/>
                  <a:pt x="7062" y="2428"/>
                </a:cubicBezTo>
                <a:cubicBezTo>
                  <a:pt x="7062" y="1876"/>
                  <a:pt x="6868" y="1408"/>
                  <a:pt x="6482" y="1021"/>
                </a:cubicBezTo>
                <a:cubicBezTo>
                  <a:pt x="6097" y="635"/>
                  <a:pt x="5628" y="442"/>
                  <a:pt x="5076" y="442"/>
                </a:cubicBezTo>
                <a:cubicBezTo>
                  <a:pt x="4525" y="442"/>
                  <a:pt x="4056" y="635"/>
                  <a:pt x="3670" y="1021"/>
                </a:cubicBezTo>
                <a:cubicBezTo>
                  <a:pt x="3283" y="1407"/>
                  <a:pt x="3090" y="1875"/>
                  <a:pt x="3090" y="2428"/>
                </a:cubicBezTo>
                <a:cubicBezTo>
                  <a:pt x="3090" y="2980"/>
                  <a:pt x="3283" y="3448"/>
                  <a:pt x="3668" y="3835"/>
                </a:cubicBezTo>
                <a:close/>
                <a:moveTo>
                  <a:pt x="9932" y="12358"/>
                </a:moveTo>
                <a:lnTo>
                  <a:pt x="9490" y="12358"/>
                </a:lnTo>
                <a:cubicBezTo>
                  <a:pt x="9196" y="12358"/>
                  <a:pt x="9048" y="12211"/>
                  <a:pt x="9048" y="11917"/>
                </a:cubicBezTo>
                <a:lnTo>
                  <a:pt x="9048" y="11613"/>
                </a:lnTo>
                <a:cubicBezTo>
                  <a:pt x="8919" y="11578"/>
                  <a:pt x="8745" y="11503"/>
                  <a:pt x="8524" y="11393"/>
                </a:cubicBezTo>
                <a:lnTo>
                  <a:pt x="8332" y="11558"/>
                </a:lnTo>
                <a:cubicBezTo>
                  <a:pt x="8129" y="11761"/>
                  <a:pt x="7927" y="11761"/>
                  <a:pt x="7725" y="11558"/>
                </a:cubicBezTo>
                <a:lnTo>
                  <a:pt x="7420" y="11255"/>
                </a:lnTo>
                <a:cubicBezTo>
                  <a:pt x="7181" y="11053"/>
                  <a:pt x="7181" y="10851"/>
                  <a:pt x="7420" y="10648"/>
                </a:cubicBezTo>
                <a:lnTo>
                  <a:pt x="7585" y="10455"/>
                </a:lnTo>
                <a:cubicBezTo>
                  <a:pt x="7476" y="10235"/>
                  <a:pt x="7402" y="10060"/>
                  <a:pt x="7365" y="9932"/>
                </a:cubicBezTo>
                <a:lnTo>
                  <a:pt x="7062" y="9932"/>
                </a:lnTo>
                <a:cubicBezTo>
                  <a:pt x="6767" y="9932"/>
                  <a:pt x="6620" y="9784"/>
                  <a:pt x="6620" y="9490"/>
                </a:cubicBezTo>
                <a:lnTo>
                  <a:pt x="6620" y="9048"/>
                </a:lnTo>
                <a:cubicBezTo>
                  <a:pt x="6620" y="8754"/>
                  <a:pt x="6767" y="8607"/>
                  <a:pt x="7062" y="8607"/>
                </a:cubicBezTo>
                <a:lnTo>
                  <a:pt x="7365" y="8607"/>
                </a:lnTo>
                <a:cubicBezTo>
                  <a:pt x="7402" y="8479"/>
                  <a:pt x="7475" y="8303"/>
                  <a:pt x="7585" y="8082"/>
                </a:cubicBezTo>
                <a:lnTo>
                  <a:pt x="7420" y="7890"/>
                </a:lnTo>
                <a:cubicBezTo>
                  <a:pt x="7181" y="7688"/>
                  <a:pt x="7181" y="7485"/>
                  <a:pt x="7420" y="7283"/>
                </a:cubicBezTo>
                <a:lnTo>
                  <a:pt x="7724" y="6980"/>
                </a:lnTo>
                <a:cubicBezTo>
                  <a:pt x="7926" y="6778"/>
                  <a:pt x="8128" y="6778"/>
                  <a:pt x="8330" y="6980"/>
                </a:cubicBezTo>
                <a:lnTo>
                  <a:pt x="8524" y="7145"/>
                </a:lnTo>
                <a:cubicBezTo>
                  <a:pt x="8744" y="7035"/>
                  <a:pt x="8919" y="6962"/>
                  <a:pt x="9047" y="6925"/>
                </a:cubicBezTo>
                <a:lnTo>
                  <a:pt x="9047" y="6620"/>
                </a:lnTo>
                <a:cubicBezTo>
                  <a:pt x="9047" y="6326"/>
                  <a:pt x="9194" y="6179"/>
                  <a:pt x="9489" y="6179"/>
                </a:cubicBezTo>
                <a:lnTo>
                  <a:pt x="9930" y="6179"/>
                </a:lnTo>
                <a:cubicBezTo>
                  <a:pt x="10225" y="6179"/>
                  <a:pt x="10372" y="6326"/>
                  <a:pt x="10372" y="6620"/>
                </a:cubicBezTo>
                <a:lnTo>
                  <a:pt x="10372" y="6924"/>
                </a:lnTo>
                <a:cubicBezTo>
                  <a:pt x="10501" y="6961"/>
                  <a:pt x="10675" y="7034"/>
                  <a:pt x="10895" y="7144"/>
                </a:cubicBezTo>
                <a:lnTo>
                  <a:pt x="11089" y="6979"/>
                </a:lnTo>
                <a:cubicBezTo>
                  <a:pt x="11291" y="6776"/>
                  <a:pt x="11493" y="6776"/>
                  <a:pt x="11695" y="6979"/>
                </a:cubicBezTo>
                <a:lnTo>
                  <a:pt x="12000" y="7283"/>
                </a:lnTo>
                <a:cubicBezTo>
                  <a:pt x="12239" y="7485"/>
                  <a:pt x="12239" y="7688"/>
                  <a:pt x="12000" y="7890"/>
                </a:cubicBezTo>
                <a:lnTo>
                  <a:pt x="11835" y="8083"/>
                </a:lnTo>
                <a:cubicBezTo>
                  <a:pt x="11945" y="8303"/>
                  <a:pt x="12019" y="8479"/>
                  <a:pt x="12055" y="8608"/>
                </a:cubicBezTo>
                <a:lnTo>
                  <a:pt x="12358" y="8608"/>
                </a:lnTo>
                <a:cubicBezTo>
                  <a:pt x="12653" y="8607"/>
                  <a:pt x="12800" y="8754"/>
                  <a:pt x="12800" y="9048"/>
                </a:cubicBezTo>
                <a:lnTo>
                  <a:pt x="12800" y="9490"/>
                </a:lnTo>
                <a:cubicBezTo>
                  <a:pt x="12800" y="9784"/>
                  <a:pt x="12653" y="9932"/>
                  <a:pt x="12358" y="9932"/>
                </a:cubicBezTo>
                <a:lnTo>
                  <a:pt x="12055" y="9932"/>
                </a:lnTo>
                <a:cubicBezTo>
                  <a:pt x="12018" y="10060"/>
                  <a:pt x="11945" y="10235"/>
                  <a:pt x="11835" y="10455"/>
                </a:cubicBezTo>
                <a:lnTo>
                  <a:pt x="12000" y="10648"/>
                </a:lnTo>
                <a:cubicBezTo>
                  <a:pt x="12239" y="10852"/>
                  <a:pt x="12239" y="11053"/>
                  <a:pt x="12000" y="11255"/>
                </a:cubicBezTo>
                <a:lnTo>
                  <a:pt x="11697" y="11558"/>
                </a:lnTo>
                <a:cubicBezTo>
                  <a:pt x="11494" y="11761"/>
                  <a:pt x="11292" y="11761"/>
                  <a:pt x="11090" y="11558"/>
                </a:cubicBezTo>
                <a:lnTo>
                  <a:pt x="10897" y="11393"/>
                </a:lnTo>
                <a:cubicBezTo>
                  <a:pt x="10676" y="11503"/>
                  <a:pt x="10501" y="11578"/>
                  <a:pt x="10372" y="11613"/>
                </a:cubicBezTo>
                <a:lnTo>
                  <a:pt x="10372" y="11917"/>
                </a:lnTo>
                <a:cubicBezTo>
                  <a:pt x="10372" y="12211"/>
                  <a:pt x="10226" y="12358"/>
                  <a:pt x="9932" y="12358"/>
                </a:cubicBezTo>
                <a:close/>
                <a:moveTo>
                  <a:pt x="8497" y="10897"/>
                </a:moveTo>
                <a:cubicBezTo>
                  <a:pt x="8552" y="10897"/>
                  <a:pt x="8589" y="10907"/>
                  <a:pt x="8607" y="10925"/>
                </a:cubicBezTo>
                <a:cubicBezTo>
                  <a:pt x="8864" y="11090"/>
                  <a:pt x="9103" y="11191"/>
                  <a:pt x="9324" y="11228"/>
                </a:cubicBezTo>
                <a:cubicBezTo>
                  <a:pt x="9434" y="11228"/>
                  <a:pt x="9489" y="11293"/>
                  <a:pt x="9489" y="11421"/>
                </a:cubicBezTo>
                <a:lnTo>
                  <a:pt x="9489" y="11917"/>
                </a:lnTo>
                <a:lnTo>
                  <a:pt x="9930" y="11917"/>
                </a:lnTo>
                <a:lnTo>
                  <a:pt x="9930" y="11420"/>
                </a:lnTo>
                <a:cubicBezTo>
                  <a:pt x="9930" y="11292"/>
                  <a:pt x="9985" y="11227"/>
                  <a:pt x="10095" y="11227"/>
                </a:cubicBezTo>
                <a:cubicBezTo>
                  <a:pt x="10316" y="11190"/>
                  <a:pt x="10555" y="11089"/>
                  <a:pt x="10812" y="10924"/>
                </a:cubicBezTo>
                <a:cubicBezTo>
                  <a:pt x="10904" y="10851"/>
                  <a:pt x="10996" y="10860"/>
                  <a:pt x="11089" y="10952"/>
                </a:cubicBezTo>
                <a:lnTo>
                  <a:pt x="11392" y="11255"/>
                </a:lnTo>
                <a:lnTo>
                  <a:pt x="11695" y="10952"/>
                </a:lnTo>
                <a:lnTo>
                  <a:pt x="11393" y="10648"/>
                </a:lnTo>
                <a:cubicBezTo>
                  <a:pt x="11301" y="10556"/>
                  <a:pt x="11292" y="10465"/>
                  <a:pt x="11365" y="10372"/>
                </a:cubicBezTo>
                <a:cubicBezTo>
                  <a:pt x="11530" y="10115"/>
                  <a:pt x="11631" y="9875"/>
                  <a:pt x="11668" y="9655"/>
                </a:cubicBezTo>
                <a:cubicBezTo>
                  <a:pt x="11668" y="9545"/>
                  <a:pt x="11732" y="9490"/>
                  <a:pt x="11862" y="9490"/>
                </a:cubicBezTo>
                <a:lnTo>
                  <a:pt x="12358" y="9490"/>
                </a:lnTo>
                <a:lnTo>
                  <a:pt x="12358" y="9048"/>
                </a:lnTo>
                <a:lnTo>
                  <a:pt x="11862" y="9048"/>
                </a:lnTo>
                <a:cubicBezTo>
                  <a:pt x="11732" y="9048"/>
                  <a:pt x="11668" y="8993"/>
                  <a:pt x="11668" y="8883"/>
                </a:cubicBezTo>
                <a:cubicBezTo>
                  <a:pt x="11613" y="8645"/>
                  <a:pt x="11512" y="8404"/>
                  <a:pt x="11365" y="8166"/>
                </a:cubicBezTo>
                <a:cubicBezTo>
                  <a:pt x="11292" y="8074"/>
                  <a:pt x="11301" y="7983"/>
                  <a:pt x="11393" y="7890"/>
                </a:cubicBezTo>
                <a:lnTo>
                  <a:pt x="11697" y="7587"/>
                </a:lnTo>
                <a:lnTo>
                  <a:pt x="11393" y="7283"/>
                </a:lnTo>
                <a:lnTo>
                  <a:pt x="11090" y="7587"/>
                </a:lnTo>
                <a:cubicBezTo>
                  <a:pt x="10998" y="7679"/>
                  <a:pt x="10906" y="7688"/>
                  <a:pt x="10813" y="7613"/>
                </a:cubicBezTo>
                <a:cubicBezTo>
                  <a:pt x="10556" y="7448"/>
                  <a:pt x="10317" y="7347"/>
                  <a:pt x="10097" y="7310"/>
                </a:cubicBezTo>
                <a:cubicBezTo>
                  <a:pt x="9987" y="7310"/>
                  <a:pt x="9932" y="7246"/>
                  <a:pt x="9932" y="7117"/>
                </a:cubicBezTo>
                <a:lnTo>
                  <a:pt x="9932" y="6620"/>
                </a:lnTo>
                <a:lnTo>
                  <a:pt x="9490" y="6620"/>
                </a:lnTo>
                <a:lnTo>
                  <a:pt x="9490" y="7117"/>
                </a:lnTo>
                <a:cubicBezTo>
                  <a:pt x="9490" y="7246"/>
                  <a:pt x="9435" y="7310"/>
                  <a:pt x="9325" y="7310"/>
                </a:cubicBezTo>
                <a:cubicBezTo>
                  <a:pt x="9103" y="7347"/>
                  <a:pt x="8864" y="7448"/>
                  <a:pt x="8607" y="7613"/>
                </a:cubicBezTo>
                <a:cubicBezTo>
                  <a:pt x="8515" y="7688"/>
                  <a:pt x="8424" y="7679"/>
                  <a:pt x="8332" y="7587"/>
                </a:cubicBezTo>
                <a:lnTo>
                  <a:pt x="8028" y="7283"/>
                </a:lnTo>
                <a:lnTo>
                  <a:pt x="7724" y="7587"/>
                </a:lnTo>
                <a:lnTo>
                  <a:pt x="8027" y="7890"/>
                </a:lnTo>
                <a:cubicBezTo>
                  <a:pt x="8119" y="7982"/>
                  <a:pt x="8128" y="8074"/>
                  <a:pt x="8055" y="8166"/>
                </a:cubicBezTo>
                <a:cubicBezTo>
                  <a:pt x="7890" y="8424"/>
                  <a:pt x="7789" y="8662"/>
                  <a:pt x="7752" y="8883"/>
                </a:cubicBezTo>
                <a:cubicBezTo>
                  <a:pt x="7752" y="8993"/>
                  <a:pt x="7688" y="9048"/>
                  <a:pt x="7558" y="9048"/>
                </a:cubicBezTo>
                <a:lnTo>
                  <a:pt x="7062" y="9048"/>
                </a:lnTo>
                <a:lnTo>
                  <a:pt x="7062" y="9490"/>
                </a:lnTo>
                <a:lnTo>
                  <a:pt x="7558" y="9490"/>
                </a:lnTo>
                <a:cubicBezTo>
                  <a:pt x="7688" y="9490"/>
                  <a:pt x="7752" y="9545"/>
                  <a:pt x="7752" y="9655"/>
                </a:cubicBezTo>
                <a:cubicBezTo>
                  <a:pt x="7807" y="9894"/>
                  <a:pt x="7908" y="10134"/>
                  <a:pt x="8055" y="10372"/>
                </a:cubicBezTo>
                <a:cubicBezTo>
                  <a:pt x="8128" y="10464"/>
                  <a:pt x="8119" y="10556"/>
                  <a:pt x="8027" y="10647"/>
                </a:cubicBezTo>
                <a:lnTo>
                  <a:pt x="7724" y="10952"/>
                </a:lnTo>
                <a:lnTo>
                  <a:pt x="8027" y="11255"/>
                </a:lnTo>
                <a:lnTo>
                  <a:pt x="8330" y="10952"/>
                </a:lnTo>
                <a:cubicBezTo>
                  <a:pt x="8367" y="10915"/>
                  <a:pt x="8424" y="10897"/>
                  <a:pt x="8497" y="10897"/>
                </a:cubicBezTo>
                <a:close/>
                <a:moveTo>
                  <a:pt x="10648" y="10207"/>
                </a:moveTo>
                <a:cubicBezTo>
                  <a:pt x="10391" y="10465"/>
                  <a:pt x="10079" y="10593"/>
                  <a:pt x="9710" y="10593"/>
                </a:cubicBezTo>
                <a:cubicBezTo>
                  <a:pt x="9341" y="10593"/>
                  <a:pt x="9029" y="10465"/>
                  <a:pt x="8772" y="10207"/>
                </a:cubicBezTo>
                <a:cubicBezTo>
                  <a:pt x="8515" y="9949"/>
                  <a:pt x="8387" y="9637"/>
                  <a:pt x="8387" y="9268"/>
                </a:cubicBezTo>
                <a:cubicBezTo>
                  <a:pt x="8387" y="8901"/>
                  <a:pt x="8516" y="8589"/>
                  <a:pt x="8773" y="8330"/>
                </a:cubicBezTo>
                <a:cubicBezTo>
                  <a:pt x="9030" y="8073"/>
                  <a:pt x="9343" y="7944"/>
                  <a:pt x="9711" y="7944"/>
                </a:cubicBezTo>
                <a:cubicBezTo>
                  <a:pt x="10080" y="7944"/>
                  <a:pt x="10392" y="8073"/>
                  <a:pt x="10650" y="8330"/>
                </a:cubicBezTo>
                <a:cubicBezTo>
                  <a:pt x="10906" y="8589"/>
                  <a:pt x="11035" y="8901"/>
                  <a:pt x="11035" y="9268"/>
                </a:cubicBezTo>
                <a:cubicBezTo>
                  <a:pt x="11035" y="9637"/>
                  <a:pt x="10906" y="9949"/>
                  <a:pt x="10648" y="10207"/>
                </a:cubicBezTo>
                <a:close/>
                <a:moveTo>
                  <a:pt x="10345" y="8635"/>
                </a:moveTo>
                <a:cubicBezTo>
                  <a:pt x="10180" y="8468"/>
                  <a:pt x="9967" y="8387"/>
                  <a:pt x="9710" y="8387"/>
                </a:cubicBezTo>
                <a:cubicBezTo>
                  <a:pt x="9453" y="8387"/>
                  <a:pt x="9242" y="8470"/>
                  <a:pt x="9075" y="8635"/>
                </a:cubicBezTo>
                <a:cubicBezTo>
                  <a:pt x="8910" y="8800"/>
                  <a:pt x="8828" y="9011"/>
                  <a:pt x="8828" y="9268"/>
                </a:cubicBezTo>
                <a:cubicBezTo>
                  <a:pt x="8828" y="9527"/>
                  <a:pt x="8911" y="9737"/>
                  <a:pt x="9076" y="9903"/>
                </a:cubicBezTo>
                <a:cubicBezTo>
                  <a:pt x="9242" y="10068"/>
                  <a:pt x="9453" y="10152"/>
                  <a:pt x="9710" y="10152"/>
                </a:cubicBezTo>
                <a:cubicBezTo>
                  <a:pt x="9967" y="10152"/>
                  <a:pt x="10179" y="10068"/>
                  <a:pt x="10345" y="9903"/>
                </a:cubicBezTo>
                <a:cubicBezTo>
                  <a:pt x="10510" y="9738"/>
                  <a:pt x="10593" y="9527"/>
                  <a:pt x="10593" y="9268"/>
                </a:cubicBezTo>
                <a:cubicBezTo>
                  <a:pt x="10593" y="9011"/>
                  <a:pt x="10510" y="8800"/>
                  <a:pt x="10345" y="863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iconfont-1018-792320">
            <a:extLst>
              <a:ext uri="{FF2B5EF4-FFF2-40B4-BE49-F238E27FC236}">
                <a16:creationId xmlns:a16="http://schemas.microsoft.com/office/drawing/2014/main" id="{04969D97-5503-2E36-85D5-30C884AD3D7B}"/>
              </a:ext>
            </a:extLst>
          </p:cNvPr>
          <p:cNvSpPr>
            <a:spLocks noChangeAspect="1"/>
          </p:cNvSpPr>
          <p:nvPr/>
        </p:nvSpPr>
        <p:spPr>
          <a:xfrm>
            <a:off x="6110019" y="4274187"/>
            <a:ext cx="609685" cy="447169"/>
          </a:xfrm>
          <a:custGeom>
            <a:avLst/>
            <a:gdLst>
              <a:gd name="T0" fmla="*/ 5172 w 12800"/>
              <a:gd name="T1" fmla="*/ 1147 h 9388"/>
              <a:gd name="T2" fmla="*/ 3626 w 12800"/>
              <a:gd name="T3" fmla="*/ 426 h 9388"/>
              <a:gd name="T4" fmla="*/ 2134 w 12800"/>
              <a:gd name="T5" fmla="*/ 1920 h 9388"/>
              <a:gd name="T6" fmla="*/ 3626 w 12800"/>
              <a:gd name="T7" fmla="*/ 3414 h 9388"/>
              <a:gd name="T8" fmla="*/ 3626 w 12800"/>
              <a:gd name="T9" fmla="*/ 3840 h 9388"/>
              <a:gd name="T10" fmla="*/ 426 w 12800"/>
              <a:gd name="T11" fmla="*/ 7040 h 9388"/>
              <a:gd name="T12" fmla="*/ 0 w 12800"/>
              <a:gd name="T13" fmla="*/ 7040 h 9388"/>
              <a:gd name="T14" fmla="*/ 2639 w 12800"/>
              <a:gd name="T15" fmla="*/ 3547 h 9388"/>
              <a:gd name="T16" fmla="*/ 2267 w 12800"/>
              <a:gd name="T17" fmla="*/ 559 h 9388"/>
              <a:gd name="T18" fmla="*/ 5226 w 12800"/>
              <a:gd name="T19" fmla="*/ 854 h 9388"/>
              <a:gd name="T20" fmla="*/ 9693 w 12800"/>
              <a:gd name="T21" fmla="*/ 6680 h 9388"/>
              <a:gd name="T22" fmla="*/ 10452 w 12800"/>
              <a:gd name="T23" fmla="*/ 9388 h 9388"/>
              <a:gd name="T24" fmla="*/ 9053 w 12800"/>
              <a:gd name="T25" fmla="*/ 6601 h 9388"/>
              <a:gd name="T26" fmla="*/ 3747 w 12800"/>
              <a:gd name="T27" fmla="*/ 6600 h 9388"/>
              <a:gd name="T28" fmla="*/ 2346 w 12800"/>
              <a:gd name="T29" fmla="*/ 9388 h 9388"/>
              <a:gd name="T30" fmla="*/ 3105 w 12800"/>
              <a:gd name="T31" fmla="*/ 6680 h 9388"/>
              <a:gd name="T32" fmla="*/ 4266 w 12800"/>
              <a:gd name="T33" fmla="*/ 3414 h 9388"/>
              <a:gd name="T34" fmla="*/ 6400 w 12800"/>
              <a:gd name="T35" fmla="*/ 1280 h 9388"/>
              <a:gd name="T36" fmla="*/ 8534 w 12800"/>
              <a:gd name="T37" fmla="*/ 3414 h 9388"/>
              <a:gd name="T38" fmla="*/ 5199 w 12800"/>
              <a:gd name="T39" fmla="*/ 4613 h 9388"/>
              <a:gd name="T40" fmla="*/ 7601 w 12800"/>
              <a:gd name="T41" fmla="*/ 4613 h 9388"/>
              <a:gd name="T42" fmla="*/ 7599 w 12800"/>
              <a:gd name="T43" fmla="*/ 2213 h 9388"/>
              <a:gd name="T44" fmla="*/ 5199 w 12800"/>
              <a:gd name="T45" fmla="*/ 2213 h 9388"/>
              <a:gd name="T46" fmla="*/ 5199 w 12800"/>
              <a:gd name="T47" fmla="*/ 4613 h 9388"/>
              <a:gd name="T48" fmla="*/ 12054 w 12800"/>
              <a:gd name="T49" fmla="*/ 4854 h 9388"/>
              <a:gd name="T50" fmla="*/ 12586 w 12800"/>
              <a:gd name="T51" fmla="*/ 7254 h 9388"/>
              <a:gd name="T52" fmla="*/ 11439 w 12800"/>
              <a:gd name="T53" fmla="*/ 4773 h 9388"/>
              <a:gd name="T54" fmla="*/ 8960 w 12800"/>
              <a:gd name="T55" fmla="*/ 3626 h 9388"/>
              <a:gd name="T56" fmla="*/ 10227 w 12800"/>
              <a:gd name="T57" fmla="*/ 2972 h 9388"/>
              <a:gd name="T58" fmla="*/ 10226 w 12800"/>
              <a:gd name="T59" fmla="*/ 867 h 9388"/>
              <a:gd name="T60" fmla="*/ 7921 w 12800"/>
              <a:gd name="T61" fmla="*/ 1093 h 9388"/>
              <a:gd name="T62" fmla="*/ 7572 w 12800"/>
              <a:gd name="T63" fmla="*/ 881 h 9388"/>
              <a:gd name="T64" fmla="*/ 10533 w 12800"/>
              <a:gd name="T65" fmla="*/ 559 h 9388"/>
              <a:gd name="T66" fmla="*/ 10161 w 12800"/>
              <a:gd name="T67" fmla="*/ 3547 h 9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800" h="9388">
                <a:moveTo>
                  <a:pt x="5226" y="854"/>
                </a:moveTo>
                <a:cubicBezTo>
                  <a:pt x="5298" y="942"/>
                  <a:pt x="5280" y="1041"/>
                  <a:pt x="5172" y="1147"/>
                </a:cubicBezTo>
                <a:cubicBezTo>
                  <a:pt x="5048" y="1201"/>
                  <a:pt x="4941" y="1183"/>
                  <a:pt x="4852" y="1093"/>
                </a:cubicBezTo>
                <a:cubicBezTo>
                  <a:pt x="4568" y="649"/>
                  <a:pt x="4160" y="426"/>
                  <a:pt x="3626" y="426"/>
                </a:cubicBezTo>
                <a:cubicBezTo>
                  <a:pt x="3218" y="426"/>
                  <a:pt x="2866" y="573"/>
                  <a:pt x="2573" y="867"/>
                </a:cubicBezTo>
                <a:cubicBezTo>
                  <a:pt x="2280" y="1160"/>
                  <a:pt x="2134" y="1512"/>
                  <a:pt x="2134" y="1920"/>
                </a:cubicBezTo>
                <a:cubicBezTo>
                  <a:pt x="2134" y="2328"/>
                  <a:pt x="2281" y="2680"/>
                  <a:pt x="2574" y="2973"/>
                </a:cubicBezTo>
                <a:cubicBezTo>
                  <a:pt x="2867" y="3267"/>
                  <a:pt x="3218" y="3414"/>
                  <a:pt x="3626" y="3414"/>
                </a:cubicBezTo>
                <a:cubicBezTo>
                  <a:pt x="3768" y="3414"/>
                  <a:pt x="3840" y="3484"/>
                  <a:pt x="3840" y="3626"/>
                </a:cubicBezTo>
                <a:cubicBezTo>
                  <a:pt x="3840" y="3768"/>
                  <a:pt x="3768" y="3840"/>
                  <a:pt x="3626" y="3840"/>
                </a:cubicBezTo>
                <a:cubicBezTo>
                  <a:pt x="2738" y="3840"/>
                  <a:pt x="1983" y="4151"/>
                  <a:pt x="1359" y="4773"/>
                </a:cubicBezTo>
                <a:cubicBezTo>
                  <a:pt x="737" y="5395"/>
                  <a:pt x="426" y="6152"/>
                  <a:pt x="426" y="7040"/>
                </a:cubicBezTo>
                <a:cubicBezTo>
                  <a:pt x="426" y="7182"/>
                  <a:pt x="355" y="7254"/>
                  <a:pt x="212" y="7254"/>
                </a:cubicBezTo>
                <a:cubicBezTo>
                  <a:pt x="70" y="7254"/>
                  <a:pt x="0" y="7182"/>
                  <a:pt x="0" y="7040"/>
                </a:cubicBezTo>
                <a:cubicBezTo>
                  <a:pt x="0" y="6222"/>
                  <a:pt x="248" y="5494"/>
                  <a:pt x="746" y="4854"/>
                </a:cubicBezTo>
                <a:cubicBezTo>
                  <a:pt x="1244" y="4214"/>
                  <a:pt x="1875" y="3779"/>
                  <a:pt x="2639" y="3547"/>
                </a:cubicBezTo>
                <a:cubicBezTo>
                  <a:pt x="2017" y="3191"/>
                  <a:pt x="1706" y="2648"/>
                  <a:pt x="1706" y="1920"/>
                </a:cubicBezTo>
                <a:cubicBezTo>
                  <a:pt x="1706" y="1386"/>
                  <a:pt x="1893" y="933"/>
                  <a:pt x="2267" y="559"/>
                </a:cubicBezTo>
                <a:cubicBezTo>
                  <a:pt x="2639" y="187"/>
                  <a:pt x="3094" y="0"/>
                  <a:pt x="3626" y="0"/>
                </a:cubicBezTo>
                <a:cubicBezTo>
                  <a:pt x="4302" y="0"/>
                  <a:pt x="4836" y="284"/>
                  <a:pt x="5226" y="854"/>
                </a:cubicBezTo>
                <a:close/>
                <a:moveTo>
                  <a:pt x="7466" y="5253"/>
                </a:moveTo>
                <a:cubicBezTo>
                  <a:pt x="8355" y="5485"/>
                  <a:pt x="9097" y="5960"/>
                  <a:pt x="9693" y="6680"/>
                </a:cubicBezTo>
                <a:cubicBezTo>
                  <a:pt x="10289" y="7400"/>
                  <a:pt x="10614" y="8232"/>
                  <a:pt x="10666" y="9174"/>
                </a:cubicBezTo>
                <a:cubicBezTo>
                  <a:pt x="10666" y="9316"/>
                  <a:pt x="10595" y="9388"/>
                  <a:pt x="10452" y="9388"/>
                </a:cubicBezTo>
                <a:cubicBezTo>
                  <a:pt x="10312" y="9386"/>
                  <a:pt x="10240" y="9316"/>
                  <a:pt x="10240" y="9174"/>
                </a:cubicBezTo>
                <a:cubicBezTo>
                  <a:pt x="10186" y="8160"/>
                  <a:pt x="9791" y="7302"/>
                  <a:pt x="9053" y="6601"/>
                </a:cubicBezTo>
                <a:cubicBezTo>
                  <a:pt x="8316" y="5898"/>
                  <a:pt x="7432" y="5546"/>
                  <a:pt x="6400" y="5546"/>
                </a:cubicBezTo>
                <a:cubicBezTo>
                  <a:pt x="5368" y="5546"/>
                  <a:pt x="4484" y="5898"/>
                  <a:pt x="3747" y="6600"/>
                </a:cubicBezTo>
                <a:cubicBezTo>
                  <a:pt x="3009" y="7302"/>
                  <a:pt x="2614" y="8160"/>
                  <a:pt x="2560" y="9174"/>
                </a:cubicBezTo>
                <a:cubicBezTo>
                  <a:pt x="2560" y="9316"/>
                  <a:pt x="2488" y="9388"/>
                  <a:pt x="2346" y="9388"/>
                </a:cubicBezTo>
                <a:cubicBezTo>
                  <a:pt x="2204" y="9388"/>
                  <a:pt x="2132" y="9316"/>
                  <a:pt x="2132" y="9174"/>
                </a:cubicBezTo>
                <a:cubicBezTo>
                  <a:pt x="2186" y="8232"/>
                  <a:pt x="2510" y="7401"/>
                  <a:pt x="3105" y="6680"/>
                </a:cubicBezTo>
                <a:cubicBezTo>
                  <a:pt x="3700" y="5960"/>
                  <a:pt x="4443" y="5485"/>
                  <a:pt x="5332" y="5253"/>
                </a:cubicBezTo>
                <a:cubicBezTo>
                  <a:pt x="4622" y="4845"/>
                  <a:pt x="4266" y="4232"/>
                  <a:pt x="4266" y="3414"/>
                </a:cubicBezTo>
                <a:cubicBezTo>
                  <a:pt x="4266" y="2828"/>
                  <a:pt x="4475" y="2324"/>
                  <a:pt x="4893" y="1907"/>
                </a:cubicBezTo>
                <a:cubicBezTo>
                  <a:pt x="5311" y="1489"/>
                  <a:pt x="5814" y="1280"/>
                  <a:pt x="6400" y="1280"/>
                </a:cubicBezTo>
                <a:cubicBezTo>
                  <a:pt x="6986" y="1280"/>
                  <a:pt x="7489" y="1489"/>
                  <a:pt x="7907" y="1907"/>
                </a:cubicBezTo>
                <a:cubicBezTo>
                  <a:pt x="8324" y="2324"/>
                  <a:pt x="8534" y="2828"/>
                  <a:pt x="8534" y="3414"/>
                </a:cubicBezTo>
                <a:cubicBezTo>
                  <a:pt x="8534" y="4232"/>
                  <a:pt x="8178" y="4845"/>
                  <a:pt x="7466" y="5253"/>
                </a:cubicBezTo>
                <a:close/>
                <a:moveTo>
                  <a:pt x="5199" y="4613"/>
                </a:moveTo>
                <a:cubicBezTo>
                  <a:pt x="5537" y="4951"/>
                  <a:pt x="5938" y="5120"/>
                  <a:pt x="6400" y="5120"/>
                </a:cubicBezTo>
                <a:cubicBezTo>
                  <a:pt x="6862" y="5120"/>
                  <a:pt x="7263" y="4951"/>
                  <a:pt x="7601" y="4613"/>
                </a:cubicBezTo>
                <a:cubicBezTo>
                  <a:pt x="7937" y="4275"/>
                  <a:pt x="8106" y="3876"/>
                  <a:pt x="8106" y="3414"/>
                </a:cubicBezTo>
                <a:cubicBezTo>
                  <a:pt x="8106" y="2952"/>
                  <a:pt x="7937" y="2551"/>
                  <a:pt x="7599" y="2213"/>
                </a:cubicBezTo>
                <a:cubicBezTo>
                  <a:pt x="7263" y="1875"/>
                  <a:pt x="6862" y="1706"/>
                  <a:pt x="6400" y="1706"/>
                </a:cubicBezTo>
                <a:cubicBezTo>
                  <a:pt x="5938" y="1706"/>
                  <a:pt x="5537" y="1875"/>
                  <a:pt x="5199" y="2213"/>
                </a:cubicBezTo>
                <a:cubicBezTo>
                  <a:pt x="4863" y="2551"/>
                  <a:pt x="4694" y="2952"/>
                  <a:pt x="4694" y="3414"/>
                </a:cubicBezTo>
                <a:cubicBezTo>
                  <a:pt x="4694" y="3876"/>
                  <a:pt x="4863" y="4275"/>
                  <a:pt x="5199" y="4613"/>
                </a:cubicBezTo>
                <a:close/>
                <a:moveTo>
                  <a:pt x="10161" y="3547"/>
                </a:moveTo>
                <a:cubicBezTo>
                  <a:pt x="10925" y="3779"/>
                  <a:pt x="11556" y="4214"/>
                  <a:pt x="12054" y="4854"/>
                </a:cubicBezTo>
                <a:cubicBezTo>
                  <a:pt x="12552" y="5494"/>
                  <a:pt x="12800" y="6222"/>
                  <a:pt x="12800" y="7040"/>
                </a:cubicBezTo>
                <a:cubicBezTo>
                  <a:pt x="12800" y="7182"/>
                  <a:pt x="12728" y="7254"/>
                  <a:pt x="12586" y="7254"/>
                </a:cubicBezTo>
                <a:cubicBezTo>
                  <a:pt x="12444" y="7254"/>
                  <a:pt x="12372" y="7182"/>
                  <a:pt x="12372" y="7040"/>
                </a:cubicBezTo>
                <a:cubicBezTo>
                  <a:pt x="12372" y="6152"/>
                  <a:pt x="12061" y="5395"/>
                  <a:pt x="11439" y="4773"/>
                </a:cubicBezTo>
                <a:cubicBezTo>
                  <a:pt x="10817" y="4151"/>
                  <a:pt x="10062" y="3840"/>
                  <a:pt x="9174" y="3840"/>
                </a:cubicBezTo>
                <a:cubicBezTo>
                  <a:pt x="9032" y="3840"/>
                  <a:pt x="8960" y="3768"/>
                  <a:pt x="8960" y="3626"/>
                </a:cubicBezTo>
                <a:cubicBezTo>
                  <a:pt x="8960" y="3484"/>
                  <a:pt x="9032" y="3412"/>
                  <a:pt x="9174" y="3412"/>
                </a:cubicBezTo>
                <a:cubicBezTo>
                  <a:pt x="9582" y="3412"/>
                  <a:pt x="9934" y="3265"/>
                  <a:pt x="10227" y="2972"/>
                </a:cubicBezTo>
                <a:cubicBezTo>
                  <a:pt x="10520" y="2680"/>
                  <a:pt x="10666" y="2328"/>
                  <a:pt x="10666" y="1920"/>
                </a:cubicBezTo>
                <a:cubicBezTo>
                  <a:pt x="10666" y="1512"/>
                  <a:pt x="10519" y="1160"/>
                  <a:pt x="10226" y="867"/>
                </a:cubicBezTo>
                <a:cubicBezTo>
                  <a:pt x="9933" y="573"/>
                  <a:pt x="9582" y="426"/>
                  <a:pt x="9174" y="426"/>
                </a:cubicBezTo>
                <a:cubicBezTo>
                  <a:pt x="8640" y="426"/>
                  <a:pt x="8223" y="649"/>
                  <a:pt x="7921" y="1093"/>
                </a:cubicBezTo>
                <a:cubicBezTo>
                  <a:pt x="7867" y="1217"/>
                  <a:pt x="7768" y="1244"/>
                  <a:pt x="7626" y="1174"/>
                </a:cubicBezTo>
                <a:cubicBezTo>
                  <a:pt x="7502" y="1068"/>
                  <a:pt x="7484" y="969"/>
                  <a:pt x="7572" y="881"/>
                </a:cubicBezTo>
                <a:cubicBezTo>
                  <a:pt x="7928" y="293"/>
                  <a:pt x="8462" y="0"/>
                  <a:pt x="9174" y="0"/>
                </a:cubicBezTo>
                <a:cubicBezTo>
                  <a:pt x="9708" y="0"/>
                  <a:pt x="10161" y="187"/>
                  <a:pt x="10533" y="559"/>
                </a:cubicBezTo>
                <a:cubicBezTo>
                  <a:pt x="10907" y="933"/>
                  <a:pt x="11094" y="1386"/>
                  <a:pt x="11094" y="1920"/>
                </a:cubicBezTo>
                <a:cubicBezTo>
                  <a:pt x="11094" y="2648"/>
                  <a:pt x="10783" y="3191"/>
                  <a:pt x="10161" y="354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Left Brace 64">
            <a:extLst>
              <a:ext uri="{FF2B5EF4-FFF2-40B4-BE49-F238E27FC236}">
                <a16:creationId xmlns:a16="http://schemas.microsoft.com/office/drawing/2014/main" id="{3BEFECD2-89CD-B6CD-BD85-8AE39FEE5B6D}"/>
              </a:ext>
            </a:extLst>
          </p:cNvPr>
          <p:cNvSpPr/>
          <p:nvPr/>
        </p:nvSpPr>
        <p:spPr>
          <a:xfrm>
            <a:off x="9487986" y="1874293"/>
            <a:ext cx="152799" cy="739694"/>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N" sz="2000" b="1" dirty="0"/>
          </a:p>
        </p:txBody>
      </p:sp>
      <p:sp>
        <p:nvSpPr>
          <p:cNvPr id="66" name="TextBox 65">
            <a:extLst>
              <a:ext uri="{FF2B5EF4-FFF2-40B4-BE49-F238E27FC236}">
                <a16:creationId xmlns:a16="http://schemas.microsoft.com/office/drawing/2014/main" id="{089F17C5-0C52-C054-7824-FBA03C9A1496}"/>
              </a:ext>
            </a:extLst>
          </p:cNvPr>
          <p:cNvSpPr txBox="1"/>
          <p:nvPr/>
        </p:nvSpPr>
        <p:spPr>
          <a:xfrm>
            <a:off x="9671925" y="2385411"/>
            <a:ext cx="6097162" cy="307777"/>
          </a:xfrm>
          <a:prstGeom prst="rect">
            <a:avLst/>
          </a:prstGeom>
          <a:noFill/>
        </p:spPr>
        <p:txBody>
          <a:bodyPr wrap="square">
            <a:spAutoFit/>
          </a:bodyPr>
          <a:lstStyle/>
          <a:p>
            <a:r>
              <a:rPr lang="en-CN" sz="1400" dirty="0"/>
              <a:t>响应及时性无法保证</a:t>
            </a:r>
          </a:p>
        </p:txBody>
      </p:sp>
      <p:sp>
        <p:nvSpPr>
          <p:cNvPr id="75" name="TextBox 74">
            <a:extLst>
              <a:ext uri="{FF2B5EF4-FFF2-40B4-BE49-F238E27FC236}">
                <a16:creationId xmlns:a16="http://schemas.microsoft.com/office/drawing/2014/main" id="{74D068BE-8F16-1A02-BBA4-BA40A747B9F1}"/>
              </a:ext>
            </a:extLst>
          </p:cNvPr>
          <p:cNvSpPr txBox="1"/>
          <p:nvPr/>
        </p:nvSpPr>
        <p:spPr>
          <a:xfrm>
            <a:off x="3940396" y="5167676"/>
            <a:ext cx="2160000" cy="1169551"/>
          </a:xfrm>
          <a:prstGeom prst="rect">
            <a:avLst/>
          </a:prstGeom>
          <a:noFill/>
        </p:spPr>
        <p:txBody>
          <a:bodyPr wrap="square" rtlCol="0">
            <a:spAutoFit/>
          </a:bodyPr>
          <a:lstStyle/>
          <a:p>
            <a:r>
              <a:rPr lang="zh-CN" altLang="en-US" sz="1000" b="0" i="0" dirty="0">
                <a:solidFill>
                  <a:srgbClr val="333333"/>
                </a:solidFill>
                <a:effectLst/>
                <a:highlight>
                  <a:srgbClr val="FFFFFF"/>
                </a:highlight>
                <a:latin typeface="PingFang SC" panose="020B0400000000000000" pitchFamily="34" charset="-122"/>
                <a:ea typeface="PingFang SC" panose="020B0400000000000000" pitchFamily="34" charset="-122"/>
              </a:rPr>
              <a:t>在一个分布式系统中，数据通常存储在多个节点上，这些节点之间通过网络进行通信和交互。由于</a:t>
            </a:r>
            <a:r>
              <a:rPr lang="zh-CN" altLang="en-US" sz="1000" i="0" dirty="0">
                <a:solidFill>
                  <a:srgbClr val="FF0000"/>
                </a:solidFill>
                <a:effectLst/>
                <a:highlight>
                  <a:srgbClr val="FFFFFF"/>
                </a:highlight>
                <a:latin typeface="PingFang SC" panose="020B0400000000000000" pitchFamily="34" charset="-122"/>
                <a:ea typeface="PingFang SC" panose="020B0400000000000000" pitchFamily="34" charset="-122"/>
              </a:rPr>
              <a:t>网络延迟、节点故障</a:t>
            </a:r>
            <a:r>
              <a:rPr lang="zh-CN" altLang="en-US" sz="1000" b="0" i="0" dirty="0">
                <a:solidFill>
                  <a:srgbClr val="333333"/>
                </a:solidFill>
                <a:effectLst/>
                <a:highlight>
                  <a:srgbClr val="FFFFFF"/>
                </a:highlight>
                <a:latin typeface="PingFang SC" panose="020B0400000000000000" pitchFamily="34" charset="-122"/>
                <a:ea typeface="PingFang SC" panose="020B0400000000000000" pitchFamily="34" charset="-122"/>
              </a:rPr>
              <a:t>等原因，数据在不同节点之间的一致性可能会受到影响。</a:t>
            </a:r>
            <a:br>
              <a:rPr lang="zh-CN" altLang="en-US" sz="1000" dirty="0"/>
            </a:br>
            <a:endParaRPr lang="en-CN" sz="1000" dirty="0"/>
          </a:p>
        </p:txBody>
      </p:sp>
      <p:sp>
        <p:nvSpPr>
          <p:cNvPr id="79" name="iconfont-11250-5318189">
            <a:extLst>
              <a:ext uri="{FF2B5EF4-FFF2-40B4-BE49-F238E27FC236}">
                <a16:creationId xmlns:a16="http://schemas.microsoft.com/office/drawing/2014/main" id="{AF8EB35B-02B5-4B3A-FFC3-62F77E80D297}"/>
              </a:ext>
            </a:extLst>
          </p:cNvPr>
          <p:cNvSpPr>
            <a:spLocks noChangeAspect="1"/>
          </p:cNvSpPr>
          <p:nvPr/>
        </p:nvSpPr>
        <p:spPr>
          <a:xfrm>
            <a:off x="3037035" y="5507555"/>
            <a:ext cx="609685" cy="578265"/>
          </a:xfrm>
          <a:custGeom>
            <a:avLst/>
            <a:gdLst>
              <a:gd name="T0" fmla="*/ 7885 w 9095"/>
              <a:gd name="T1" fmla="*/ 6204 h 8625"/>
              <a:gd name="T2" fmla="*/ 6906 w 9095"/>
              <a:gd name="T3" fmla="*/ 6707 h 8625"/>
              <a:gd name="T4" fmla="*/ 5626 w 9095"/>
              <a:gd name="T5" fmla="*/ 6049 h 8625"/>
              <a:gd name="T6" fmla="*/ 5793 w 9095"/>
              <a:gd name="T7" fmla="*/ 5316 h 8625"/>
              <a:gd name="T8" fmla="*/ 5579 w 9095"/>
              <a:gd name="T9" fmla="*/ 4496 h 8625"/>
              <a:gd name="T10" fmla="*/ 6326 w 9095"/>
              <a:gd name="T11" fmla="*/ 4187 h 8625"/>
              <a:gd name="T12" fmla="*/ 6580 w 9095"/>
              <a:gd name="T13" fmla="*/ 4495 h 8625"/>
              <a:gd name="T14" fmla="*/ 8285 w 9095"/>
              <a:gd name="T15" fmla="*/ 4355 h 8625"/>
              <a:gd name="T16" fmla="*/ 8145 w 9095"/>
              <a:gd name="T17" fmla="*/ 2650 h 8625"/>
              <a:gd name="T18" fmla="*/ 6440 w 9095"/>
              <a:gd name="T19" fmla="*/ 2790 h 8625"/>
              <a:gd name="T20" fmla="*/ 6191 w 9095"/>
              <a:gd name="T21" fmla="*/ 3862 h 8625"/>
              <a:gd name="T22" fmla="*/ 5377 w 9095"/>
              <a:gd name="T23" fmla="*/ 4199 h 8625"/>
              <a:gd name="T24" fmla="*/ 4225 w 9095"/>
              <a:gd name="T25" fmla="*/ 3590 h 8625"/>
              <a:gd name="T26" fmla="*/ 4225 w 9095"/>
              <a:gd name="T27" fmla="*/ 2402 h 8625"/>
              <a:gd name="T28" fmla="*/ 5259 w 9095"/>
              <a:gd name="T29" fmla="*/ 1210 h 8625"/>
              <a:gd name="T30" fmla="*/ 4049 w 9095"/>
              <a:gd name="T31" fmla="*/ 0 h 8625"/>
              <a:gd name="T32" fmla="*/ 2839 w 9095"/>
              <a:gd name="T33" fmla="*/ 1210 h 8625"/>
              <a:gd name="T34" fmla="*/ 3872 w 9095"/>
              <a:gd name="T35" fmla="*/ 2402 h 8625"/>
              <a:gd name="T36" fmla="*/ 3872 w 9095"/>
              <a:gd name="T37" fmla="*/ 3590 h 8625"/>
              <a:gd name="T38" fmla="*/ 2305 w 9095"/>
              <a:gd name="T39" fmla="*/ 5316 h 8625"/>
              <a:gd name="T40" fmla="*/ 2731 w 9095"/>
              <a:gd name="T41" fmla="*/ 6448 h 8625"/>
              <a:gd name="T42" fmla="*/ 2205 w 9095"/>
              <a:gd name="T43" fmla="*/ 6719 h 8625"/>
              <a:gd name="T44" fmla="*/ 1210 w 9095"/>
              <a:gd name="T45" fmla="*/ 6195 h 8625"/>
              <a:gd name="T46" fmla="*/ 0 w 9095"/>
              <a:gd name="T47" fmla="*/ 7405 h 8625"/>
              <a:gd name="T48" fmla="*/ 1210 w 9095"/>
              <a:gd name="T49" fmla="*/ 8615 h 8625"/>
              <a:gd name="T50" fmla="*/ 2418 w 9095"/>
              <a:gd name="T51" fmla="*/ 7405 h 8625"/>
              <a:gd name="T52" fmla="*/ 2355 w 9095"/>
              <a:gd name="T53" fmla="*/ 7038 h 8625"/>
              <a:gd name="T54" fmla="*/ 3001 w 9095"/>
              <a:gd name="T55" fmla="*/ 6705 h 8625"/>
              <a:gd name="T56" fmla="*/ 4048 w 9095"/>
              <a:gd name="T57" fmla="*/ 7061 h 8625"/>
              <a:gd name="T58" fmla="*/ 5444 w 9095"/>
              <a:gd name="T59" fmla="*/ 6353 h 8625"/>
              <a:gd name="T60" fmla="*/ 6746 w 9095"/>
              <a:gd name="T61" fmla="*/ 7023 h 8625"/>
              <a:gd name="T62" fmla="*/ 6675 w 9095"/>
              <a:gd name="T63" fmla="*/ 7415 h 8625"/>
              <a:gd name="T64" fmla="*/ 7885 w 9095"/>
              <a:gd name="T65" fmla="*/ 8625 h 8625"/>
              <a:gd name="T66" fmla="*/ 9095 w 9095"/>
              <a:gd name="T67" fmla="*/ 7415 h 8625"/>
              <a:gd name="T68" fmla="*/ 7885 w 9095"/>
              <a:gd name="T69" fmla="*/ 6204 h 8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095" h="8625">
                <a:moveTo>
                  <a:pt x="7885" y="6204"/>
                </a:moveTo>
                <a:cubicBezTo>
                  <a:pt x="7481" y="6204"/>
                  <a:pt x="7126" y="6404"/>
                  <a:pt x="6906" y="6707"/>
                </a:cubicBezTo>
                <a:lnTo>
                  <a:pt x="5626" y="6049"/>
                </a:lnTo>
                <a:cubicBezTo>
                  <a:pt x="5730" y="5825"/>
                  <a:pt x="5793" y="5579"/>
                  <a:pt x="5793" y="5316"/>
                </a:cubicBezTo>
                <a:cubicBezTo>
                  <a:pt x="5793" y="5017"/>
                  <a:pt x="5711" y="4741"/>
                  <a:pt x="5579" y="4496"/>
                </a:cubicBezTo>
                <a:lnTo>
                  <a:pt x="6326" y="4187"/>
                </a:lnTo>
                <a:cubicBezTo>
                  <a:pt x="6392" y="4300"/>
                  <a:pt x="6474" y="4406"/>
                  <a:pt x="6580" y="4495"/>
                </a:cubicBezTo>
                <a:cubicBezTo>
                  <a:pt x="7090" y="4927"/>
                  <a:pt x="7852" y="4865"/>
                  <a:pt x="8285" y="4355"/>
                </a:cubicBezTo>
                <a:cubicBezTo>
                  <a:pt x="8717" y="3845"/>
                  <a:pt x="8655" y="3082"/>
                  <a:pt x="8145" y="2650"/>
                </a:cubicBezTo>
                <a:cubicBezTo>
                  <a:pt x="7635" y="2217"/>
                  <a:pt x="6872" y="2280"/>
                  <a:pt x="6440" y="2790"/>
                </a:cubicBezTo>
                <a:cubicBezTo>
                  <a:pt x="6179" y="3097"/>
                  <a:pt x="6101" y="3497"/>
                  <a:pt x="6191" y="3862"/>
                </a:cubicBezTo>
                <a:lnTo>
                  <a:pt x="5377" y="4199"/>
                </a:lnTo>
                <a:cubicBezTo>
                  <a:pt x="5094" y="3862"/>
                  <a:pt x="4687" y="3637"/>
                  <a:pt x="4225" y="3590"/>
                </a:cubicBezTo>
                <a:lnTo>
                  <a:pt x="4225" y="2402"/>
                </a:lnTo>
                <a:cubicBezTo>
                  <a:pt x="4809" y="2316"/>
                  <a:pt x="5259" y="1819"/>
                  <a:pt x="5259" y="1210"/>
                </a:cubicBezTo>
                <a:cubicBezTo>
                  <a:pt x="5259" y="541"/>
                  <a:pt x="4717" y="0"/>
                  <a:pt x="4049" y="0"/>
                </a:cubicBezTo>
                <a:cubicBezTo>
                  <a:pt x="3380" y="0"/>
                  <a:pt x="2839" y="541"/>
                  <a:pt x="2839" y="1210"/>
                </a:cubicBezTo>
                <a:cubicBezTo>
                  <a:pt x="2839" y="1817"/>
                  <a:pt x="3289" y="2316"/>
                  <a:pt x="3872" y="2402"/>
                </a:cubicBezTo>
                <a:lnTo>
                  <a:pt x="3872" y="3590"/>
                </a:lnTo>
                <a:cubicBezTo>
                  <a:pt x="2994" y="3680"/>
                  <a:pt x="2305" y="4414"/>
                  <a:pt x="2305" y="5316"/>
                </a:cubicBezTo>
                <a:cubicBezTo>
                  <a:pt x="2305" y="5750"/>
                  <a:pt x="2469" y="6143"/>
                  <a:pt x="2731" y="6448"/>
                </a:cubicBezTo>
                <a:lnTo>
                  <a:pt x="2205" y="6719"/>
                </a:lnTo>
                <a:cubicBezTo>
                  <a:pt x="1986" y="6403"/>
                  <a:pt x="1622" y="6195"/>
                  <a:pt x="1210" y="6195"/>
                </a:cubicBezTo>
                <a:cubicBezTo>
                  <a:pt x="541" y="6195"/>
                  <a:pt x="0" y="6736"/>
                  <a:pt x="0" y="7405"/>
                </a:cubicBezTo>
                <a:cubicBezTo>
                  <a:pt x="0" y="8074"/>
                  <a:pt x="541" y="8615"/>
                  <a:pt x="1210" y="8615"/>
                </a:cubicBezTo>
                <a:cubicBezTo>
                  <a:pt x="1879" y="8615"/>
                  <a:pt x="2418" y="8073"/>
                  <a:pt x="2418" y="7405"/>
                </a:cubicBezTo>
                <a:cubicBezTo>
                  <a:pt x="2418" y="7276"/>
                  <a:pt x="2393" y="7154"/>
                  <a:pt x="2355" y="7038"/>
                </a:cubicBezTo>
                <a:lnTo>
                  <a:pt x="3001" y="6705"/>
                </a:lnTo>
                <a:cubicBezTo>
                  <a:pt x="3294" y="6926"/>
                  <a:pt x="3654" y="7061"/>
                  <a:pt x="4048" y="7061"/>
                </a:cubicBezTo>
                <a:cubicBezTo>
                  <a:pt x="4621" y="7061"/>
                  <a:pt x="5126" y="6780"/>
                  <a:pt x="5444" y="6353"/>
                </a:cubicBezTo>
                <a:lnTo>
                  <a:pt x="6746" y="7023"/>
                </a:lnTo>
                <a:cubicBezTo>
                  <a:pt x="6704" y="7146"/>
                  <a:pt x="6675" y="7276"/>
                  <a:pt x="6675" y="7415"/>
                </a:cubicBezTo>
                <a:cubicBezTo>
                  <a:pt x="6675" y="8084"/>
                  <a:pt x="7216" y="8625"/>
                  <a:pt x="7885" y="8625"/>
                </a:cubicBezTo>
                <a:cubicBezTo>
                  <a:pt x="8554" y="8625"/>
                  <a:pt x="9095" y="8084"/>
                  <a:pt x="9095" y="7415"/>
                </a:cubicBezTo>
                <a:cubicBezTo>
                  <a:pt x="9095" y="6746"/>
                  <a:pt x="8554" y="6204"/>
                  <a:pt x="7885" y="620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905395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80000">
              <a:schemeClr val="accent1">
                <a:lumMod val="20000"/>
                <a:lumOff val="80000"/>
              </a:schemeClr>
            </a:gs>
          </a:gsLst>
          <a:lin ang="4200000" scaled="0"/>
        </a:gradFill>
        <a:effectLst/>
      </p:bgPr>
    </p:bg>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A92FBADE-81EA-A7A0-4E39-C0044781AC64}"/>
              </a:ext>
            </a:extLst>
          </p:cNvPr>
          <p:cNvGrpSpPr/>
          <p:nvPr/>
        </p:nvGrpSpPr>
        <p:grpSpPr>
          <a:xfrm>
            <a:off x="300754" y="1880515"/>
            <a:ext cx="2218354" cy="4777213"/>
            <a:chOff x="1112850" y="2533574"/>
            <a:chExt cx="2218354" cy="4777213"/>
          </a:xfrm>
        </p:grpSpPr>
        <p:sp>
          <p:nvSpPr>
            <p:cNvPr id="10" name="文本框 9">
              <a:extLst>
                <a:ext uri="{FF2B5EF4-FFF2-40B4-BE49-F238E27FC236}">
                  <a16:creationId xmlns:a16="http://schemas.microsoft.com/office/drawing/2014/main" id="{74AD1097-82F2-3C69-5222-5ED82386468D}"/>
                </a:ext>
              </a:extLst>
            </p:cNvPr>
            <p:cNvSpPr txBox="1"/>
            <p:nvPr/>
          </p:nvSpPr>
          <p:spPr>
            <a:xfrm>
              <a:off x="1112850" y="4719572"/>
              <a:ext cx="2134592"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600" dirty="0">
                  <a:solidFill>
                    <a:schemeClr val="tx1"/>
                  </a:solidFill>
                </a:rPr>
                <a:t>数据库智能配置</a:t>
              </a:r>
            </a:p>
          </p:txBody>
        </p:sp>
        <p:sp>
          <p:nvSpPr>
            <p:cNvPr id="11" name="矩形 10">
              <a:extLst>
                <a:ext uri="{FF2B5EF4-FFF2-40B4-BE49-F238E27FC236}">
                  <a16:creationId xmlns:a16="http://schemas.microsoft.com/office/drawing/2014/main" id="{7B90F44D-8E5A-FCED-059B-81924A53AC06}"/>
                </a:ext>
              </a:extLst>
            </p:cNvPr>
            <p:cNvSpPr/>
            <p:nvPr/>
          </p:nvSpPr>
          <p:spPr>
            <a:xfrm>
              <a:off x="1196612" y="5387696"/>
              <a:ext cx="2134592" cy="1923091"/>
            </a:xfrm>
            <a:prstGeom prst="rect">
              <a:avLst/>
            </a:prstGeom>
          </p:spPr>
          <p:txBody>
            <a:bodyPr wrap="square" anchor="t" anchorCtr="0">
              <a:spAutoFit/>
            </a:bodyPr>
            <a:lstStyle/>
            <a:p>
              <a:pPr algn="ctr">
                <a:lnSpc>
                  <a:spcPct val="120000"/>
                </a:lnSpc>
              </a:pPr>
              <a:r>
                <a:rPr lang="zh-CN" altLang="en-US" sz="1000" dirty="0"/>
                <a:t>数据库配置主要针对数据库实例启动和工作过程中的“元信息”进行优化，如系统参数、索引表、物化视图等。传统数据库配置高度依赖人力运维或经验规则，如需要</a:t>
              </a:r>
              <a:r>
                <a:rPr lang="en-US" altLang="zh-CN" sz="1000" dirty="0"/>
                <a:t>DBA</a:t>
              </a:r>
              <a:r>
                <a:rPr lang="zh-CN" altLang="en-US" sz="1000" dirty="0"/>
                <a:t>来构建和维护索引和视图。</a:t>
              </a:r>
              <a:r>
                <a:rPr lang="zh-CN" altLang="en-US" sz="1000" dirty="0">
                  <a:solidFill>
                    <a:schemeClr val="accent2">
                      <a:lumMod val="60000"/>
                      <a:lumOff val="40000"/>
                    </a:schemeClr>
                  </a:solidFill>
                </a:rPr>
                <a:t>学习型数据库配置借助探索</a:t>
              </a:r>
              <a:r>
                <a:rPr lang="en-US" altLang="zh-CN" sz="1000" dirty="0">
                  <a:solidFill>
                    <a:schemeClr val="accent2">
                      <a:lumMod val="60000"/>
                      <a:lumOff val="40000"/>
                    </a:schemeClr>
                  </a:solidFill>
                </a:rPr>
                <a:t>-</a:t>
              </a:r>
              <a:r>
                <a:rPr lang="zh-CN" altLang="en-US" sz="1000" dirty="0">
                  <a:solidFill>
                    <a:schemeClr val="accent2">
                      <a:lumMod val="60000"/>
                      <a:lumOff val="40000"/>
                    </a:schemeClr>
                  </a:solidFill>
                </a:rPr>
                <a:t>优化等机制，可以针对特定场景探索高质量的配置方案，包括</a:t>
              </a:r>
              <a:r>
                <a:rPr lang="en-US" altLang="zh-CN" sz="1000" dirty="0">
                  <a:solidFill>
                    <a:schemeClr val="accent2">
                      <a:lumMod val="60000"/>
                      <a:lumOff val="40000"/>
                    </a:schemeClr>
                  </a:solidFill>
                </a:rPr>
                <a:t>SQL</a:t>
              </a:r>
              <a:r>
                <a:rPr lang="zh-CN" altLang="en-US" sz="1000" dirty="0">
                  <a:solidFill>
                    <a:schemeClr val="accent2">
                      <a:lumMod val="60000"/>
                      <a:lumOff val="40000"/>
                    </a:schemeClr>
                  </a:solidFill>
                </a:rPr>
                <a:t>重写、参数调优、视图推荐等。</a:t>
              </a:r>
            </a:p>
          </p:txBody>
        </p:sp>
        <p:sp>
          <p:nvSpPr>
            <p:cNvPr id="12" name="任意多边形: 形状 11">
              <a:extLst>
                <a:ext uri="{FF2B5EF4-FFF2-40B4-BE49-F238E27FC236}">
                  <a16:creationId xmlns:a16="http://schemas.microsoft.com/office/drawing/2014/main" id="{62C9F43D-303C-8F05-9F90-41CB3DF0EF2F}"/>
                </a:ext>
              </a:extLst>
            </p:cNvPr>
            <p:cNvSpPr/>
            <p:nvPr/>
          </p:nvSpPr>
          <p:spPr bwMode="auto">
            <a:xfrm flipV="1">
              <a:off x="1140854" y="2533574"/>
              <a:ext cx="2106588" cy="2106588"/>
            </a:xfrm>
            <a:custGeom>
              <a:avLst/>
              <a:gdLst>
                <a:gd name="T0" fmla="*/ 283 w 566"/>
                <a:gd name="T1" fmla="*/ 566 h 566"/>
                <a:gd name="T2" fmla="*/ 0 w 566"/>
                <a:gd name="T3" fmla="*/ 383 h 566"/>
                <a:gd name="T4" fmla="*/ 97 w 566"/>
                <a:gd name="T5" fmla="*/ 136 h 566"/>
                <a:gd name="T6" fmla="*/ 283 w 566"/>
                <a:gd name="T7" fmla="*/ 0 h 566"/>
                <a:gd name="T8" fmla="*/ 469 w 566"/>
                <a:gd name="T9" fmla="*/ 136 h 566"/>
                <a:gd name="T10" fmla="*/ 566 w 566"/>
                <a:gd name="T11" fmla="*/ 383 h 566"/>
                <a:gd name="T12" fmla="*/ 283 w 566"/>
                <a:gd name="T13" fmla="*/ 566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283" y="566"/>
                  </a:moveTo>
                  <a:cubicBezTo>
                    <a:pt x="93" y="566"/>
                    <a:pt x="0" y="506"/>
                    <a:pt x="0" y="383"/>
                  </a:cubicBezTo>
                  <a:cubicBezTo>
                    <a:pt x="0" y="314"/>
                    <a:pt x="37" y="219"/>
                    <a:pt x="97" y="136"/>
                  </a:cubicBezTo>
                  <a:cubicBezTo>
                    <a:pt x="158" y="51"/>
                    <a:pt x="228" y="0"/>
                    <a:pt x="283" y="0"/>
                  </a:cubicBezTo>
                  <a:cubicBezTo>
                    <a:pt x="338" y="0"/>
                    <a:pt x="408" y="51"/>
                    <a:pt x="469" y="136"/>
                  </a:cubicBezTo>
                  <a:cubicBezTo>
                    <a:pt x="529" y="219"/>
                    <a:pt x="566" y="314"/>
                    <a:pt x="566" y="383"/>
                  </a:cubicBezTo>
                  <a:cubicBezTo>
                    <a:pt x="566" y="506"/>
                    <a:pt x="473" y="566"/>
                    <a:pt x="283" y="566"/>
                  </a:cubicBezTo>
                  <a:close/>
                </a:path>
              </a:pathLst>
            </a:custGeom>
            <a:blipFill rotWithShape="1">
              <a:blip r:embed="rId4" cstate="screen">
                <a:extLst>
                  <a:ext uri="{28A0092B-C50C-407E-A947-70E740481C1C}">
                    <a14:useLocalDpi xmlns:a14="http://schemas.microsoft.com/office/drawing/2010/main"/>
                  </a:ext>
                </a:extLst>
              </a:blip>
              <a:srcRect/>
              <a:stretch>
                <a:fillRect l="-25151" r="-24849"/>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18" name="组合 17">
            <a:extLst>
              <a:ext uri="{FF2B5EF4-FFF2-40B4-BE49-F238E27FC236}">
                <a16:creationId xmlns:a16="http://schemas.microsoft.com/office/drawing/2014/main" id="{73697961-E1D4-7C59-247A-6025B8C1E7C1}"/>
              </a:ext>
            </a:extLst>
          </p:cNvPr>
          <p:cNvGrpSpPr/>
          <p:nvPr/>
        </p:nvGrpSpPr>
        <p:grpSpPr>
          <a:xfrm>
            <a:off x="5586258" y="2318508"/>
            <a:ext cx="2134592" cy="4096166"/>
            <a:chOff x="1112850" y="2533574"/>
            <a:chExt cx="2134592" cy="4096166"/>
          </a:xfrm>
        </p:grpSpPr>
        <p:sp>
          <p:nvSpPr>
            <p:cNvPr id="19" name="文本框 18">
              <a:extLst>
                <a:ext uri="{FF2B5EF4-FFF2-40B4-BE49-F238E27FC236}">
                  <a16:creationId xmlns:a16="http://schemas.microsoft.com/office/drawing/2014/main" id="{8B5EB6DB-7954-EDD4-9F71-1C102AFECD7B}"/>
                </a:ext>
              </a:extLst>
            </p:cNvPr>
            <p:cNvSpPr txBox="1"/>
            <p:nvPr/>
          </p:nvSpPr>
          <p:spPr>
            <a:xfrm>
              <a:off x="1112850" y="4719572"/>
              <a:ext cx="2134592"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00000"/>
                </a:lnSpc>
              </a:pPr>
              <a:r>
                <a:rPr lang="zh-CN" altLang="en-US" sz="1600" dirty="0">
                  <a:solidFill>
                    <a:schemeClr val="tx1"/>
                  </a:solidFill>
                </a:rPr>
                <a:t>数据库智能设计</a:t>
              </a:r>
            </a:p>
          </p:txBody>
        </p:sp>
        <p:sp>
          <p:nvSpPr>
            <p:cNvPr id="20" name="矩形 19">
              <a:extLst>
                <a:ext uri="{FF2B5EF4-FFF2-40B4-BE49-F238E27FC236}">
                  <a16:creationId xmlns:a16="http://schemas.microsoft.com/office/drawing/2014/main" id="{499504E9-80D1-B729-4779-F1850674E214}"/>
                </a:ext>
              </a:extLst>
            </p:cNvPr>
            <p:cNvSpPr/>
            <p:nvPr/>
          </p:nvSpPr>
          <p:spPr>
            <a:xfrm>
              <a:off x="1112850" y="5260647"/>
              <a:ext cx="2134592" cy="1369093"/>
            </a:xfrm>
            <a:prstGeom prst="rect">
              <a:avLst/>
            </a:prstGeom>
          </p:spPr>
          <p:txBody>
            <a:bodyPr wrap="square" anchor="t" anchorCtr="0">
              <a:spAutoFit/>
            </a:bodyPr>
            <a:lstStyle/>
            <a:p>
              <a:pPr algn="ctr">
                <a:lnSpc>
                  <a:spcPct val="120000"/>
                </a:lnSpc>
              </a:pPr>
              <a:r>
                <a:rPr lang="zh-CN" altLang="en-US" sz="1000" dirty="0"/>
                <a:t>传统的数据库由数据库架构师根据他们的经验进行设计，但是数据库架构师只能探索数量有限的可能设计空间。最近，提出了一些</a:t>
              </a:r>
              <a:r>
                <a:rPr lang="zh-CN" altLang="en-US" sz="1000" dirty="0">
                  <a:solidFill>
                    <a:schemeClr val="accent2">
                      <a:lumMod val="60000"/>
                      <a:lumOff val="40000"/>
                    </a:schemeClr>
                  </a:solidFill>
                </a:rPr>
                <a:t>基于强化学习的自我设计技术</a:t>
              </a:r>
              <a:r>
                <a:rPr lang="zh-CN" altLang="en-US" sz="1000" dirty="0"/>
                <a:t>，包括学习数据库配置参数学习型索引、数据结构、事务管理等。</a:t>
              </a:r>
            </a:p>
          </p:txBody>
        </p:sp>
        <p:sp>
          <p:nvSpPr>
            <p:cNvPr id="21" name="任意多边形: 形状 20">
              <a:extLst>
                <a:ext uri="{FF2B5EF4-FFF2-40B4-BE49-F238E27FC236}">
                  <a16:creationId xmlns:a16="http://schemas.microsoft.com/office/drawing/2014/main" id="{283215C1-964E-3C35-2678-A4C1218912F7}"/>
                </a:ext>
              </a:extLst>
            </p:cNvPr>
            <p:cNvSpPr/>
            <p:nvPr/>
          </p:nvSpPr>
          <p:spPr bwMode="auto">
            <a:xfrm flipV="1">
              <a:off x="1140854" y="2533574"/>
              <a:ext cx="2106588" cy="2106588"/>
            </a:xfrm>
            <a:custGeom>
              <a:avLst/>
              <a:gdLst>
                <a:gd name="T0" fmla="*/ 283 w 566"/>
                <a:gd name="T1" fmla="*/ 566 h 566"/>
                <a:gd name="T2" fmla="*/ 0 w 566"/>
                <a:gd name="T3" fmla="*/ 383 h 566"/>
                <a:gd name="T4" fmla="*/ 97 w 566"/>
                <a:gd name="T5" fmla="*/ 136 h 566"/>
                <a:gd name="T6" fmla="*/ 283 w 566"/>
                <a:gd name="T7" fmla="*/ 0 h 566"/>
                <a:gd name="T8" fmla="*/ 469 w 566"/>
                <a:gd name="T9" fmla="*/ 136 h 566"/>
                <a:gd name="T10" fmla="*/ 566 w 566"/>
                <a:gd name="T11" fmla="*/ 383 h 566"/>
                <a:gd name="T12" fmla="*/ 283 w 566"/>
                <a:gd name="T13" fmla="*/ 566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283" y="566"/>
                  </a:moveTo>
                  <a:cubicBezTo>
                    <a:pt x="93" y="566"/>
                    <a:pt x="0" y="506"/>
                    <a:pt x="0" y="383"/>
                  </a:cubicBezTo>
                  <a:cubicBezTo>
                    <a:pt x="0" y="314"/>
                    <a:pt x="37" y="219"/>
                    <a:pt x="97" y="136"/>
                  </a:cubicBezTo>
                  <a:cubicBezTo>
                    <a:pt x="158" y="51"/>
                    <a:pt x="228" y="0"/>
                    <a:pt x="283" y="0"/>
                  </a:cubicBezTo>
                  <a:cubicBezTo>
                    <a:pt x="338" y="0"/>
                    <a:pt x="408" y="51"/>
                    <a:pt x="469" y="136"/>
                  </a:cubicBezTo>
                  <a:cubicBezTo>
                    <a:pt x="529" y="219"/>
                    <a:pt x="566" y="314"/>
                    <a:pt x="566" y="383"/>
                  </a:cubicBezTo>
                  <a:cubicBezTo>
                    <a:pt x="566" y="506"/>
                    <a:pt x="473" y="566"/>
                    <a:pt x="283" y="566"/>
                  </a:cubicBezTo>
                  <a:close/>
                </a:path>
              </a:pathLst>
            </a:custGeom>
            <a:blipFill rotWithShape="1">
              <a:blip r:embed="rId5" cstate="screen">
                <a:extLst>
                  <a:ext uri="{28A0092B-C50C-407E-A947-70E740481C1C}">
                    <a14:useLocalDpi xmlns:a14="http://schemas.microsoft.com/office/drawing/2010/main"/>
                  </a:ext>
                </a:extLst>
              </a:blip>
              <a:srcRect/>
              <a:stretch>
                <a:fillRect l="-25151" r="-24849"/>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1" name="组合 30">
            <a:extLst>
              <a:ext uri="{FF2B5EF4-FFF2-40B4-BE49-F238E27FC236}">
                <a16:creationId xmlns:a16="http://schemas.microsoft.com/office/drawing/2014/main" id="{3815EE6B-45AC-42E9-EA56-8A2663F4E2E9}"/>
              </a:ext>
            </a:extLst>
          </p:cNvPr>
          <p:cNvGrpSpPr/>
          <p:nvPr/>
        </p:nvGrpSpPr>
        <p:grpSpPr>
          <a:xfrm>
            <a:off x="2956443" y="1076688"/>
            <a:ext cx="2200060" cy="5122231"/>
            <a:chOff x="3491047" y="2267799"/>
            <a:chExt cx="2413435" cy="5252624"/>
          </a:xfrm>
        </p:grpSpPr>
        <p:sp>
          <p:nvSpPr>
            <p:cNvPr id="27" name="文本框 26">
              <a:extLst>
                <a:ext uri="{FF2B5EF4-FFF2-40B4-BE49-F238E27FC236}">
                  <a16:creationId xmlns:a16="http://schemas.microsoft.com/office/drawing/2014/main" id="{046A9E67-8BE6-C370-8BCF-17B0FD4603C5}"/>
                </a:ext>
              </a:extLst>
            </p:cNvPr>
            <p:cNvSpPr txBox="1"/>
            <p:nvPr/>
          </p:nvSpPr>
          <p:spPr>
            <a:xfrm>
              <a:off x="3593584" y="4738622"/>
              <a:ext cx="2134592"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00000"/>
                </a:lnSpc>
              </a:pPr>
              <a:r>
                <a:rPr lang="zh-CN" altLang="en-US" sz="1600" dirty="0">
                  <a:solidFill>
                    <a:schemeClr val="tx1"/>
                  </a:solidFill>
                </a:rPr>
                <a:t> 数据库智能优化</a:t>
              </a:r>
            </a:p>
          </p:txBody>
        </p:sp>
        <p:sp>
          <p:nvSpPr>
            <p:cNvPr id="28" name="矩形 27">
              <a:extLst>
                <a:ext uri="{FF2B5EF4-FFF2-40B4-BE49-F238E27FC236}">
                  <a16:creationId xmlns:a16="http://schemas.microsoft.com/office/drawing/2014/main" id="{F492C319-04A1-7759-FDCB-75AB1FB9BC16}"/>
                </a:ext>
              </a:extLst>
            </p:cNvPr>
            <p:cNvSpPr/>
            <p:nvPr/>
          </p:nvSpPr>
          <p:spPr>
            <a:xfrm>
              <a:off x="3593584" y="5359011"/>
              <a:ext cx="2310898" cy="2161412"/>
            </a:xfrm>
            <a:prstGeom prst="rect">
              <a:avLst/>
            </a:prstGeom>
          </p:spPr>
          <p:txBody>
            <a:bodyPr wrap="square" anchor="t" anchorCtr="0">
              <a:spAutoFit/>
            </a:bodyPr>
            <a:lstStyle/>
            <a:p>
              <a:pPr algn="ctr">
                <a:lnSpc>
                  <a:spcPct val="120000"/>
                </a:lnSpc>
              </a:pPr>
              <a:r>
                <a:rPr lang="zh-CN" altLang="en-US" sz="1000" dirty="0"/>
                <a:t>数据库优化器主要包括查询重写、基数估计、代价估计、连接顺序选择。</a:t>
              </a:r>
              <a:r>
                <a:rPr lang="zh-CN" altLang="en-US" sz="1000" dirty="0">
                  <a:solidFill>
                    <a:schemeClr val="accent2">
                      <a:lumMod val="60000"/>
                      <a:lumOff val="40000"/>
                    </a:schemeClr>
                  </a:solidFill>
                </a:rPr>
                <a:t>然而，传统技术基于固定规则，处理多表连接等复杂查询会有较大误差。</a:t>
              </a:r>
              <a:r>
                <a:rPr lang="zh-CN" altLang="en-US" sz="1000" dirty="0"/>
                <a:t>比如，线性回归等方法无法有效地捕获不同列</a:t>
              </a:r>
              <a:r>
                <a:rPr lang="en-US" altLang="zh-CN" sz="1000" dirty="0"/>
                <a:t>/</a:t>
              </a:r>
              <a:r>
                <a:rPr lang="zh-CN" altLang="en-US" sz="1000" dirty="0"/>
                <a:t>表之间的相关性，因此无法提供高质量的估计。有一些基于</a:t>
              </a:r>
              <a:r>
                <a:rPr lang="zh-CN" altLang="en-US" sz="1000" dirty="0">
                  <a:solidFill>
                    <a:schemeClr val="accent2">
                      <a:lumMod val="60000"/>
                      <a:lumOff val="40000"/>
                    </a:schemeClr>
                  </a:solidFill>
                </a:rPr>
                <a:t>长短期记忆网络</a:t>
              </a:r>
              <a:r>
                <a:rPr lang="zh-CN" altLang="en-US" sz="1000" dirty="0"/>
                <a:t>的方法，可以学习算子间的数据传递关系，帮助更好的估计执行代价，选择合适的查询计划。</a:t>
              </a:r>
            </a:p>
          </p:txBody>
        </p:sp>
        <p:sp>
          <p:nvSpPr>
            <p:cNvPr id="30" name="任意多边形: 形状 29">
              <a:extLst>
                <a:ext uri="{FF2B5EF4-FFF2-40B4-BE49-F238E27FC236}">
                  <a16:creationId xmlns:a16="http://schemas.microsoft.com/office/drawing/2014/main" id="{D17D001C-419F-92EB-9DCF-4B637664746E}"/>
                </a:ext>
              </a:extLst>
            </p:cNvPr>
            <p:cNvSpPr/>
            <p:nvPr/>
          </p:nvSpPr>
          <p:spPr bwMode="auto">
            <a:xfrm>
              <a:off x="3491047" y="2267799"/>
              <a:ext cx="2341618" cy="2341618"/>
            </a:xfrm>
            <a:custGeom>
              <a:avLst/>
              <a:gdLst>
                <a:gd name="T0" fmla="*/ 283 w 566"/>
                <a:gd name="T1" fmla="*/ 566 h 566"/>
                <a:gd name="T2" fmla="*/ 0 w 566"/>
                <a:gd name="T3" fmla="*/ 383 h 566"/>
                <a:gd name="T4" fmla="*/ 97 w 566"/>
                <a:gd name="T5" fmla="*/ 136 h 566"/>
                <a:gd name="T6" fmla="*/ 283 w 566"/>
                <a:gd name="T7" fmla="*/ 0 h 566"/>
                <a:gd name="T8" fmla="*/ 469 w 566"/>
                <a:gd name="T9" fmla="*/ 136 h 566"/>
                <a:gd name="T10" fmla="*/ 566 w 566"/>
                <a:gd name="T11" fmla="*/ 383 h 566"/>
                <a:gd name="T12" fmla="*/ 283 w 566"/>
                <a:gd name="T13" fmla="*/ 566 h 566"/>
              </a:gdLst>
              <a:ahLst/>
              <a:cxnLst>
                <a:cxn ang="0">
                  <a:pos x="T0" y="T1"/>
                </a:cxn>
                <a:cxn ang="0">
                  <a:pos x="T2" y="T3"/>
                </a:cxn>
                <a:cxn ang="0">
                  <a:pos x="T4" y="T5"/>
                </a:cxn>
                <a:cxn ang="0">
                  <a:pos x="T6" y="T7"/>
                </a:cxn>
                <a:cxn ang="0">
                  <a:pos x="T8" y="T9"/>
                </a:cxn>
                <a:cxn ang="0">
                  <a:pos x="T10" y="T11"/>
                </a:cxn>
                <a:cxn ang="0">
                  <a:pos x="T12" y="T13"/>
                </a:cxn>
              </a:cxnLst>
              <a:rect l="0" t="0" r="r" b="b"/>
              <a:pathLst>
                <a:path w="566" h="566">
                  <a:moveTo>
                    <a:pt x="283" y="566"/>
                  </a:moveTo>
                  <a:cubicBezTo>
                    <a:pt x="93" y="566"/>
                    <a:pt x="0" y="506"/>
                    <a:pt x="0" y="383"/>
                  </a:cubicBezTo>
                  <a:cubicBezTo>
                    <a:pt x="0" y="314"/>
                    <a:pt x="37" y="219"/>
                    <a:pt x="97" y="136"/>
                  </a:cubicBezTo>
                  <a:cubicBezTo>
                    <a:pt x="158" y="51"/>
                    <a:pt x="228" y="0"/>
                    <a:pt x="283" y="0"/>
                  </a:cubicBezTo>
                  <a:cubicBezTo>
                    <a:pt x="338" y="0"/>
                    <a:pt x="408" y="51"/>
                    <a:pt x="469" y="136"/>
                  </a:cubicBezTo>
                  <a:cubicBezTo>
                    <a:pt x="529" y="219"/>
                    <a:pt x="566" y="314"/>
                    <a:pt x="566" y="383"/>
                  </a:cubicBezTo>
                  <a:cubicBezTo>
                    <a:pt x="566" y="506"/>
                    <a:pt x="473" y="566"/>
                    <a:pt x="283" y="566"/>
                  </a:cubicBezTo>
                  <a:close/>
                </a:path>
              </a:pathLst>
            </a:custGeom>
            <a:blipFill rotWithShape="1">
              <a:blip r:embed="rId6" cstate="screen">
                <a:extLst>
                  <a:ext uri="{28A0092B-C50C-407E-A947-70E740481C1C}">
                    <a14:useLocalDpi xmlns:a14="http://schemas.microsoft.com/office/drawing/2010/main"/>
                  </a:ext>
                </a:extLst>
              </a:blip>
              <a:srcRect/>
              <a:stretch>
                <a:fillRect l="-25136" r="-24864"/>
              </a:stretch>
            </a:blip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lt1"/>
                </a:solidFill>
              </a:endParaRPr>
            </a:p>
          </p:txBody>
        </p:sp>
      </p:grpSp>
      <p:sp>
        <p:nvSpPr>
          <p:cNvPr id="38" name="标题 37"/>
          <p:cNvSpPr>
            <a:spLocks noGrp="1"/>
          </p:cNvSpPr>
          <p:nvPr>
            <p:ph type="title"/>
          </p:nvPr>
        </p:nvSpPr>
        <p:spPr>
          <a:xfrm>
            <a:off x="364340" y="-210616"/>
            <a:ext cx="10858500" cy="1028700"/>
          </a:xfrm>
        </p:spPr>
        <p:txBody>
          <a:bodyPr wrap="square">
            <a:normAutofit/>
          </a:bodyPr>
          <a:lstStyle/>
          <a:p>
            <a:pPr lvl="0"/>
            <a:r>
              <a:rPr lang="en-US" sz="3200" dirty="0"/>
              <a:t>AI for Database</a:t>
            </a:r>
          </a:p>
        </p:txBody>
      </p:sp>
      <p:sp>
        <p:nvSpPr>
          <p:cNvPr id="8" name="文本框 26">
            <a:extLst>
              <a:ext uri="{FF2B5EF4-FFF2-40B4-BE49-F238E27FC236}">
                <a16:creationId xmlns:a16="http://schemas.microsoft.com/office/drawing/2014/main" id="{B6A1E7F6-9B68-6466-1831-E78FEC8506A0}"/>
              </a:ext>
            </a:extLst>
          </p:cNvPr>
          <p:cNvSpPr txBox="1"/>
          <p:nvPr/>
        </p:nvSpPr>
        <p:spPr>
          <a:xfrm>
            <a:off x="8820471" y="3569118"/>
            <a:ext cx="2517697" cy="516501"/>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1800" dirty="0">
                <a:solidFill>
                  <a:srgbClr val="FF0000"/>
                </a:solidFill>
              </a:rPr>
              <a:t>数据库运维与智能诊断</a:t>
            </a:r>
          </a:p>
        </p:txBody>
      </p:sp>
      <p:sp>
        <p:nvSpPr>
          <p:cNvPr id="9" name="矩形 27">
            <a:extLst>
              <a:ext uri="{FF2B5EF4-FFF2-40B4-BE49-F238E27FC236}">
                <a16:creationId xmlns:a16="http://schemas.microsoft.com/office/drawing/2014/main" id="{0EC1CEAF-5287-FB9D-8892-A904019ED120}"/>
              </a:ext>
            </a:extLst>
          </p:cNvPr>
          <p:cNvSpPr/>
          <p:nvPr/>
        </p:nvSpPr>
        <p:spPr>
          <a:xfrm>
            <a:off x="8592569" y="4232185"/>
            <a:ext cx="3106222" cy="1626792"/>
          </a:xfrm>
          <a:prstGeom prst="rect">
            <a:avLst/>
          </a:prstGeom>
        </p:spPr>
        <p:txBody>
          <a:bodyPr wrap="square" anchor="t" anchorCtr="0">
            <a:spAutoFit/>
          </a:bodyPr>
          <a:lstStyle/>
          <a:p>
            <a:pPr algn="ctr">
              <a:lnSpc>
                <a:spcPct val="120000"/>
              </a:lnSpc>
            </a:pPr>
            <a:r>
              <a:rPr lang="zh-CN" altLang="en-US" sz="1050" dirty="0"/>
              <a:t>数据库系统可以捕获数据库运行时指标，例如读</a:t>
            </a:r>
            <a:r>
              <a:rPr lang="en-US" altLang="zh-CN" sz="1050" dirty="0"/>
              <a:t>/</a:t>
            </a:r>
            <a:r>
              <a:rPr lang="zh-CN" altLang="en-US" sz="1050" dirty="0"/>
              <a:t>写延迟，</a:t>
            </a:r>
            <a:r>
              <a:rPr lang="en-US" altLang="zh-CN" sz="1050" dirty="0"/>
              <a:t>CPU </a:t>
            </a:r>
            <a:r>
              <a:rPr lang="zh-CN" altLang="en-US" sz="1050" dirty="0"/>
              <a:t>内存使用情况，从而可以在</a:t>
            </a:r>
            <a:r>
              <a:rPr lang="zh-CN" altLang="en-US" sz="1050" dirty="0">
                <a:solidFill>
                  <a:schemeClr val="accent1"/>
                </a:solidFill>
              </a:rPr>
              <a:t>异常发生</a:t>
            </a:r>
            <a:r>
              <a:rPr lang="zh-CN" altLang="en-US" sz="1050" dirty="0"/>
              <a:t>时（例如性能下降和数据库攻击）提醒管理员。但是，传统的监视方法依靠数据库管理员来监视大多数数据库活动并报告问题，这是不完整且效率低下的。因此，提出了一种基于人工智能的技术来优化数据库运维，包括表现预测、进程控制、活动监控、</a:t>
            </a:r>
            <a:r>
              <a:rPr lang="zh-CN" altLang="en-US" sz="1050" dirty="0">
                <a:solidFill>
                  <a:schemeClr val="accent1"/>
                </a:solidFill>
              </a:rPr>
              <a:t>自我修复</a:t>
            </a:r>
            <a:r>
              <a:rPr lang="zh-CN" altLang="en-US" sz="1050" dirty="0"/>
              <a:t>等。</a:t>
            </a:r>
          </a:p>
        </p:txBody>
      </p:sp>
      <p:sp>
        <p:nvSpPr>
          <p:cNvPr id="17" name="TextBox 16">
            <a:extLst>
              <a:ext uri="{FF2B5EF4-FFF2-40B4-BE49-F238E27FC236}">
                <a16:creationId xmlns:a16="http://schemas.microsoft.com/office/drawing/2014/main" id="{40801525-6CC4-A13F-0BFB-BAF5F70C2D7C}"/>
              </a:ext>
            </a:extLst>
          </p:cNvPr>
          <p:cNvSpPr txBox="1"/>
          <p:nvPr/>
        </p:nvSpPr>
        <p:spPr>
          <a:xfrm>
            <a:off x="8223653" y="6198919"/>
            <a:ext cx="2670924" cy="338554"/>
          </a:xfrm>
          <a:prstGeom prst="rect">
            <a:avLst/>
          </a:prstGeom>
          <a:noFill/>
        </p:spPr>
        <p:txBody>
          <a:bodyPr wrap="none" rtlCol="0">
            <a:spAutoFit/>
          </a:bodyPr>
          <a:lstStyle/>
          <a:p>
            <a:r>
              <a:rPr lang="en-CN" sz="1600" dirty="0">
                <a:latin typeface="FangSong" panose="02010609060101010101" pitchFamily="49" charset="-122"/>
                <a:ea typeface="FangSong" panose="02010609060101010101" pitchFamily="49" charset="-122"/>
              </a:rPr>
              <a:t>人工运维</a:t>
            </a:r>
            <a:r>
              <a:rPr lang="en-US" altLang="zh-CN" sz="1600" dirty="0">
                <a:latin typeface="FangSong" panose="02010609060101010101" pitchFamily="49" charset="-122"/>
                <a:ea typeface="FangSong" panose="02010609060101010101" pitchFamily="49" charset="-122"/>
              </a:rPr>
              <a:t>/</a:t>
            </a:r>
            <a:r>
              <a:rPr lang="zh-CN" altLang="en-US" sz="1600" dirty="0">
                <a:latin typeface="FangSong" panose="02010609060101010101" pitchFamily="49" charset="-122"/>
                <a:ea typeface="FangSong" panose="02010609060101010101" pitchFamily="49" charset="-122"/>
              </a:rPr>
              <a:t>半自动化 </a:t>
            </a:r>
            <a:r>
              <a:rPr lang="en-US" altLang="zh-CN" sz="1600" dirty="0">
                <a:latin typeface="FangSong" panose="02010609060101010101" pitchFamily="49" charset="-122"/>
                <a:ea typeface="FangSong" panose="02010609060101010101" pitchFamily="49" charset="-122"/>
              </a:rPr>
              <a:t>VS</a:t>
            </a:r>
            <a:r>
              <a:rPr lang="zh-CN" altLang="en-US" sz="1600" dirty="0">
                <a:latin typeface="FangSong" panose="02010609060101010101" pitchFamily="49" charset="-122"/>
                <a:ea typeface="FangSong" panose="02010609060101010101" pitchFamily="49" charset="-122"/>
              </a:rPr>
              <a:t> </a:t>
            </a:r>
            <a:r>
              <a:rPr lang="en-US" altLang="zh-CN" sz="1600" dirty="0">
                <a:latin typeface="FangSong" panose="02010609060101010101" pitchFamily="49" charset="-122"/>
                <a:ea typeface="FangSong" panose="02010609060101010101" pitchFamily="49" charset="-122"/>
              </a:rPr>
              <a:t>LLM</a:t>
            </a:r>
            <a:endParaRPr lang="en-CN" sz="1600" dirty="0">
              <a:latin typeface="FangSong" panose="02010609060101010101" pitchFamily="49" charset="-122"/>
              <a:ea typeface="FangSong" panose="02010609060101010101" pitchFamily="49" charset="-122"/>
            </a:endParaRPr>
          </a:p>
        </p:txBody>
      </p:sp>
      <p:sp>
        <p:nvSpPr>
          <p:cNvPr id="22" name="Right Arrow 21">
            <a:extLst>
              <a:ext uri="{FF2B5EF4-FFF2-40B4-BE49-F238E27FC236}">
                <a16:creationId xmlns:a16="http://schemas.microsoft.com/office/drawing/2014/main" id="{BBC6C6FE-38F8-5F88-E2C5-B706A5C1C7E9}"/>
              </a:ext>
            </a:extLst>
          </p:cNvPr>
          <p:cNvSpPr/>
          <p:nvPr/>
        </p:nvSpPr>
        <p:spPr>
          <a:xfrm>
            <a:off x="11133344" y="6291457"/>
            <a:ext cx="788757" cy="1534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pic>
        <p:nvPicPr>
          <p:cNvPr id="24" name="Picture 23">
            <a:extLst>
              <a:ext uri="{FF2B5EF4-FFF2-40B4-BE49-F238E27FC236}">
                <a16:creationId xmlns:a16="http://schemas.microsoft.com/office/drawing/2014/main" id="{06EBFB69-411A-22C3-01EF-ECD0860E86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90318" y="461078"/>
            <a:ext cx="2910724" cy="2910724"/>
          </a:xfrm>
          <a:prstGeom prst="rect">
            <a:avLst/>
          </a:prstGeom>
        </p:spPr>
      </p:pic>
    </p:spTree>
    <p:custDataLst>
      <p:tags r:id="rId1"/>
    </p:custDataLst>
    <p:extLst>
      <p:ext uri="{BB962C8B-B14F-4D97-AF65-F5344CB8AC3E}">
        <p14:creationId xmlns:p14="http://schemas.microsoft.com/office/powerpoint/2010/main" val="271996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90DA75F-1530-BA8A-0340-3EFF958272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404" y="2725187"/>
            <a:ext cx="4342385" cy="38464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E68C696-160B-C011-B369-00FF96AAF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943" y="2830291"/>
            <a:ext cx="7279026" cy="233535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645E166-B94D-FF84-2709-C1FBD0DD2553}"/>
              </a:ext>
            </a:extLst>
          </p:cNvPr>
          <p:cNvSpPr txBox="1"/>
          <p:nvPr/>
        </p:nvSpPr>
        <p:spPr>
          <a:xfrm>
            <a:off x="5366507" y="5435976"/>
            <a:ext cx="2176621" cy="369332"/>
          </a:xfrm>
          <a:prstGeom prst="rect">
            <a:avLst/>
          </a:prstGeom>
          <a:noFill/>
        </p:spPr>
        <p:txBody>
          <a:bodyPr wrap="none" rtlCol="0">
            <a:spAutoFit/>
          </a:bodyPr>
          <a:lstStyle/>
          <a:p>
            <a:r>
              <a:rPr lang="en-CN" dirty="0"/>
              <a:t>RAG </a:t>
            </a:r>
            <a:r>
              <a:rPr lang="en-US" dirty="0"/>
              <a:t>(Vector Store)</a:t>
            </a:r>
            <a:endParaRPr lang="en-CN" dirty="0"/>
          </a:p>
        </p:txBody>
      </p:sp>
      <p:sp>
        <p:nvSpPr>
          <p:cNvPr id="5" name="TextBox 4">
            <a:extLst>
              <a:ext uri="{FF2B5EF4-FFF2-40B4-BE49-F238E27FC236}">
                <a16:creationId xmlns:a16="http://schemas.microsoft.com/office/drawing/2014/main" id="{86A6CFAF-E2EE-3382-EA38-652330DAD5A7}"/>
              </a:ext>
            </a:extLst>
          </p:cNvPr>
          <p:cNvSpPr txBox="1"/>
          <p:nvPr/>
        </p:nvSpPr>
        <p:spPr>
          <a:xfrm>
            <a:off x="2033364" y="286370"/>
            <a:ext cx="1441420" cy="307777"/>
          </a:xfrm>
          <a:prstGeom prst="rect">
            <a:avLst/>
          </a:prstGeom>
          <a:noFill/>
        </p:spPr>
        <p:txBody>
          <a:bodyPr wrap="none" rtlCol="0">
            <a:spAutoFit/>
          </a:bodyPr>
          <a:lstStyle/>
          <a:p>
            <a:r>
              <a:rPr lang="en-CN" sz="1400" dirty="0"/>
              <a:t>人工培训成本大</a:t>
            </a:r>
          </a:p>
        </p:txBody>
      </p:sp>
      <p:sp>
        <p:nvSpPr>
          <p:cNvPr id="6" name="TextBox 5">
            <a:extLst>
              <a:ext uri="{FF2B5EF4-FFF2-40B4-BE49-F238E27FC236}">
                <a16:creationId xmlns:a16="http://schemas.microsoft.com/office/drawing/2014/main" id="{CC46A546-6889-7D7C-29B1-99DC082BE3AE}"/>
              </a:ext>
            </a:extLst>
          </p:cNvPr>
          <p:cNvSpPr txBox="1"/>
          <p:nvPr/>
        </p:nvSpPr>
        <p:spPr>
          <a:xfrm>
            <a:off x="2033364" y="850082"/>
            <a:ext cx="2518638" cy="307777"/>
          </a:xfrm>
          <a:prstGeom prst="rect">
            <a:avLst/>
          </a:prstGeom>
          <a:noFill/>
        </p:spPr>
        <p:txBody>
          <a:bodyPr wrap="none" rtlCol="0">
            <a:spAutoFit/>
          </a:bodyPr>
          <a:lstStyle/>
          <a:p>
            <a:r>
              <a:rPr lang="en-CN" sz="1400" dirty="0"/>
              <a:t>面对海量数据</a:t>
            </a:r>
            <a:r>
              <a:rPr lang="zh-CN" altLang="en-US" sz="1400" dirty="0"/>
              <a:t>，难以快速响应</a:t>
            </a:r>
            <a:endParaRPr lang="en-CN" sz="1400" dirty="0"/>
          </a:p>
        </p:txBody>
      </p:sp>
      <p:sp>
        <p:nvSpPr>
          <p:cNvPr id="7" name="Left Brace 6">
            <a:extLst>
              <a:ext uri="{FF2B5EF4-FFF2-40B4-BE49-F238E27FC236}">
                <a16:creationId xmlns:a16="http://schemas.microsoft.com/office/drawing/2014/main" id="{7EA8DB79-865F-D264-007F-1900DC79CEBD}"/>
              </a:ext>
            </a:extLst>
          </p:cNvPr>
          <p:cNvSpPr/>
          <p:nvPr/>
        </p:nvSpPr>
        <p:spPr>
          <a:xfrm>
            <a:off x="1705299" y="376732"/>
            <a:ext cx="188464" cy="725936"/>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N"/>
          </a:p>
        </p:txBody>
      </p:sp>
      <p:sp>
        <p:nvSpPr>
          <p:cNvPr id="8" name="TextBox 7">
            <a:extLst>
              <a:ext uri="{FF2B5EF4-FFF2-40B4-BE49-F238E27FC236}">
                <a16:creationId xmlns:a16="http://schemas.microsoft.com/office/drawing/2014/main" id="{E82967D9-46F8-3564-5C29-619F9AA2F9D5}"/>
              </a:ext>
            </a:extLst>
          </p:cNvPr>
          <p:cNvSpPr txBox="1"/>
          <p:nvPr/>
        </p:nvSpPr>
        <p:spPr>
          <a:xfrm>
            <a:off x="760610" y="599518"/>
            <a:ext cx="902811" cy="307777"/>
          </a:xfrm>
          <a:prstGeom prst="rect">
            <a:avLst/>
          </a:prstGeom>
          <a:noFill/>
        </p:spPr>
        <p:txBody>
          <a:bodyPr wrap="none" rtlCol="0">
            <a:spAutoFit/>
          </a:bodyPr>
          <a:lstStyle/>
          <a:p>
            <a:r>
              <a:rPr lang="en-CN" sz="1400" dirty="0"/>
              <a:t>人工运维</a:t>
            </a:r>
          </a:p>
        </p:txBody>
      </p:sp>
      <p:sp>
        <p:nvSpPr>
          <p:cNvPr id="9" name="TextBox 8">
            <a:extLst>
              <a:ext uri="{FF2B5EF4-FFF2-40B4-BE49-F238E27FC236}">
                <a16:creationId xmlns:a16="http://schemas.microsoft.com/office/drawing/2014/main" id="{57A05ADE-9B67-BE9C-95AF-F14CF842173D}"/>
              </a:ext>
            </a:extLst>
          </p:cNvPr>
          <p:cNvSpPr txBox="1"/>
          <p:nvPr/>
        </p:nvSpPr>
        <p:spPr>
          <a:xfrm>
            <a:off x="549105" y="1810884"/>
            <a:ext cx="1261884" cy="307777"/>
          </a:xfrm>
          <a:prstGeom prst="rect">
            <a:avLst/>
          </a:prstGeom>
          <a:noFill/>
        </p:spPr>
        <p:txBody>
          <a:bodyPr wrap="none" rtlCol="0">
            <a:spAutoFit/>
          </a:bodyPr>
          <a:lstStyle/>
          <a:p>
            <a:r>
              <a:rPr lang="en-CN" sz="1400" dirty="0"/>
              <a:t>半自动化运维</a:t>
            </a:r>
          </a:p>
        </p:txBody>
      </p:sp>
      <p:sp>
        <p:nvSpPr>
          <p:cNvPr id="10" name="Left Brace 9">
            <a:extLst>
              <a:ext uri="{FF2B5EF4-FFF2-40B4-BE49-F238E27FC236}">
                <a16:creationId xmlns:a16="http://schemas.microsoft.com/office/drawing/2014/main" id="{6C223B9F-6C67-CF1F-DD29-5E71A46879E0}"/>
              </a:ext>
            </a:extLst>
          </p:cNvPr>
          <p:cNvSpPr/>
          <p:nvPr/>
        </p:nvSpPr>
        <p:spPr>
          <a:xfrm>
            <a:off x="1844900" y="1507599"/>
            <a:ext cx="188464" cy="92997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CN"/>
          </a:p>
        </p:txBody>
      </p:sp>
      <p:sp>
        <p:nvSpPr>
          <p:cNvPr id="11" name="TextBox 10">
            <a:extLst>
              <a:ext uri="{FF2B5EF4-FFF2-40B4-BE49-F238E27FC236}">
                <a16:creationId xmlns:a16="http://schemas.microsoft.com/office/drawing/2014/main" id="{F3EB1182-6ECF-3855-35EF-3E9CC9116B97}"/>
              </a:ext>
            </a:extLst>
          </p:cNvPr>
          <p:cNvSpPr txBox="1"/>
          <p:nvPr/>
        </p:nvSpPr>
        <p:spPr>
          <a:xfrm>
            <a:off x="2150675" y="1385442"/>
            <a:ext cx="2339102" cy="307777"/>
          </a:xfrm>
          <a:prstGeom prst="rect">
            <a:avLst/>
          </a:prstGeom>
          <a:noFill/>
        </p:spPr>
        <p:txBody>
          <a:bodyPr wrap="none" rtlCol="0">
            <a:spAutoFit/>
          </a:bodyPr>
          <a:lstStyle/>
          <a:p>
            <a:r>
              <a:rPr lang="en-CN" sz="1400" dirty="0"/>
              <a:t>基于经验规则</a:t>
            </a:r>
            <a:r>
              <a:rPr lang="zh-CN" altLang="en-US" sz="1400" dirty="0"/>
              <a:t>，</a:t>
            </a:r>
            <a:r>
              <a:rPr lang="en-CN" sz="1400" dirty="0"/>
              <a:t>泛化能力差</a:t>
            </a:r>
          </a:p>
        </p:txBody>
      </p:sp>
      <p:sp>
        <p:nvSpPr>
          <p:cNvPr id="12" name="TextBox 11">
            <a:extLst>
              <a:ext uri="{FF2B5EF4-FFF2-40B4-BE49-F238E27FC236}">
                <a16:creationId xmlns:a16="http://schemas.microsoft.com/office/drawing/2014/main" id="{2C908BB2-A25B-E950-B62A-B808A4E9F464}"/>
              </a:ext>
            </a:extLst>
          </p:cNvPr>
          <p:cNvSpPr txBox="1"/>
          <p:nvPr/>
        </p:nvSpPr>
        <p:spPr>
          <a:xfrm>
            <a:off x="2150675" y="1777861"/>
            <a:ext cx="1800493" cy="307777"/>
          </a:xfrm>
          <a:prstGeom prst="rect">
            <a:avLst/>
          </a:prstGeom>
          <a:noFill/>
        </p:spPr>
        <p:txBody>
          <a:bodyPr wrap="none" rtlCol="0">
            <a:spAutoFit/>
          </a:bodyPr>
          <a:lstStyle/>
          <a:p>
            <a:r>
              <a:rPr lang="en-CN" sz="1400" dirty="0"/>
              <a:t>重新训练模型代价大</a:t>
            </a:r>
          </a:p>
        </p:txBody>
      </p:sp>
      <p:sp>
        <p:nvSpPr>
          <p:cNvPr id="13" name="TextBox 12">
            <a:extLst>
              <a:ext uri="{FF2B5EF4-FFF2-40B4-BE49-F238E27FC236}">
                <a16:creationId xmlns:a16="http://schemas.microsoft.com/office/drawing/2014/main" id="{4503C1C5-6836-1C55-5F44-B8C757112743}"/>
              </a:ext>
            </a:extLst>
          </p:cNvPr>
          <p:cNvSpPr txBox="1"/>
          <p:nvPr/>
        </p:nvSpPr>
        <p:spPr>
          <a:xfrm>
            <a:off x="2171192" y="2177144"/>
            <a:ext cx="3236784" cy="307777"/>
          </a:xfrm>
          <a:prstGeom prst="rect">
            <a:avLst/>
          </a:prstGeom>
          <a:noFill/>
        </p:spPr>
        <p:txBody>
          <a:bodyPr wrap="none" rtlCol="0">
            <a:spAutoFit/>
          </a:bodyPr>
          <a:lstStyle/>
          <a:p>
            <a:r>
              <a:rPr lang="en-CN" sz="1400" dirty="0"/>
              <a:t>缺乏推理学习能力</a:t>
            </a:r>
            <a:r>
              <a:rPr lang="zh-CN" altLang="en-US" sz="1400" dirty="0"/>
              <a:t>，</a:t>
            </a:r>
            <a:r>
              <a:rPr lang="en-CN" sz="1400" dirty="0"/>
              <a:t>无法应对复杂问题</a:t>
            </a:r>
          </a:p>
        </p:txBody>
      </p:sp>
      <p:sp>
        <p:nvSpPr>
          <p:cNvPr id="15" name="TextBox 14">
            <a:extLst>
              <a:ext uri="{FF2B5EF4-FFF2-40B4-BE49-F238E27FC236}">
                <a16:creationId xmlns:a16="http://schemas.microsoft.com/office/drawing/2014/main" id="{24312C87-DED7-ED52-7FB9-FAE611A3A490}"/>
              </a:ext>
            </a:extLst>
          </p:cNvPr>
          <p:cNvSpPr txBox="1"/>
          <p:nvPr/>
        </p:nvSpPr>
        <p:spPr>
          <a:xfrm>
            <a:off x="7634652" y="384074"/>
            <a:ext cx="3356432" cy="369332"/>
          </a:xfrm>
          <a:prstGeom prst="rect">
            <a:avLst/>
          </a:prstGeom>
          <a:noFill/>
        </p:spPr>
        <p:txBody>
          <a:bodyPr wrap="none" rtlCol="0">
            <a:spAutoFit/>
          </a:bodyPr>
          <a:lstStyle/>
          <a:p>
            <a:r>
              <a:rPr lang="en-CN" b="1" dirty="0">
                <a:solidFill>
                  <a:srgbClr val="FF0000"/>
                </a:solidFill>
              </a:rPr>
              <a:t>LLM as DataBase Administer</a:t>
            </a:r>
          </a:p>
        </p:txBody>
      </p:sp>
      <p:sp>
        <p:nvSpPr>
          <p:cNvPr id="16" name="TextBox 15">
            <a:extLst>
              <a:ext uri="{FF2B5EF4-FFF2-40B4-BE49-F238E27FC236}">
                <a16:creationId xmlns:a16="http://schemas.microsoft.com/office/drawing/2014/main" id="{C7821EAA-C530-7A55-00FD-65C46C0F3B61}"/>
              </a:ext>
            </a:extLst>
          </p:cNvPr>
          <p:cNvSpPr txBox="1"/>
          <p:nvPr/>
        </p:nvSpPr>
        <p:spPr>
          <a:xfrm>
            <a:off x="7328829" y="1297469"/>
            <a:ext cx="1460656" cy="307777"/>
          </a:xfrm>
          <a:prstGeom prst="rect">
            <a:avLst/>
          </a:prstGeom>
          <a:noFill/>
        </p:spPr>
        <p:txBody>
          <a:bodyPr wrap="none" rtlCol="0">
            <a:spAutoFit/>
          </a:bodyPr>
          <a:lstStyle/>
          <a:p>
            <a:r>
              <a:rPr lang="en-US" altLang="zh-CN" sz="1400" dirty="0"/>
              <a:t>1.</a:t>
            </a:r>
            <a:r>
              <a:rPr lang="zh-CN" altLang="en-US" sz="1400" dirty="0"/>
              <a:t> </a:t>
            </a:r>
            <a:r>
              <a:rPr lang="en-CN" sz="1400" dirty="0"/>
              <a:t>文档学习能力</a:t>
            </a:r>
          </a:p>
        </p:txBody>
      </p:sp>
      <p:sp>
        <p:nvSpPr>
          <p:cNvPr id="18" name="TextBox 17">
            <a:extLst>
              <a:ext uri="{FF2B5EF4-FFF2-40B4-BE49-F238E27FC236}">
                <a16:creationId xmlns:a16="http://schemas.microsoft.com/office/drawing/2014/main" id="{DB926A7F-5DFF-1454-C569-3A417DD48786}"/>
              </a:ext>
            </a:extLst>
          </p:cNvPr>
          <p:cNvSpPr txBox="1"/>
          <p:nvPr/>
        </p:nvSpPr>
        <p:spPr>
          <a:xfrm>
            <a:off x="9443243" y="1297468"/>
            <a:ext cx="1640193" cy="307777"/>
          </a:xfrm>
          <a:prstGeom prst="rect">
            <a:avLst/>
          </a:prstGeom>
          <a:noFill/>
        </p:spPr>
        <p:txBody>
          <a:bodyPr wrap="none" rtlCol="0">
            <a:spAutoFit/>
          </a:bodyPr>
          <a:lstStyle/>
          <a:p>
            <a:r>
              <a:rPr lang="en-US" altLang="zh-CN" sz="1400" dirty="0"/>
              <a:t>2.</a:t>
            </a:r>
            <a:r>
              <a:rPr lang="zh-CN" altLang="en-US" sz="1400" dirty="0"/>
              <a:t> </a:t>
            </a:r>
            <a:r>
              <a:rPr lang="en-CN" sz="1400" dirty="0"/>
              <a:t>数据库交互能力</a:t>
            </a:r>
          </a:p>
        </p:txBody>
      </p:sp>
      <p:sp>
        <p:nvSpPr>
          <p:cNvPr id="19" name="TextBox 18">
            <a:extLst>
              <a:ext uri="{FF2B5EF4-FFF2-40B4-BE49-F238E27FC236}">
                <a16:creationId xmlns:a16="http://schemas.microsoft.com/office/drawing/2014/main" id="{D3E2CF13-0CE0-2934-1EA3-EDD5F9DC6908}"/>
              </a:ext>
            </a:extLst>
          </p:cNvPr>
          <p:cNvSpPr txBox="1"/>
          <p:nvPr/>
        </p:nvSpPr>
        <p:spPr>
          <a:xfrm>
            <a:off x="7328829" y="1875362"/>
            <a:ext cx="1460656" cy="307777"/>
          </a:xfrm>
          <a:prstGeom prst="rect">
            <a:avLst/>
          </a:prstGeom>
          <a:noFill/>
        </p:spPr>
        <p:txBody>
          <a:bodyPr wrap="none" rtlCol="0">
            <a:spAutoFit/>
          </a:bodyPr>
          <a:lstStyle/>
          <a:p>
            <a:r>
              <a:rPr lang="en-US" altLang="zh-CN" sz="1400" dirty="0"/>
              <a:t>3.</a:t>
            </a:r>
            <a:r>
              <a:rPr lang="zh-CN" altLang="en-US" sz="1400" dirty="0"/>
              <a:t> 推理分析能力</a:t>
            </a:r>
            <a:endParaRPr lang="en-CN" sz="1400" dirty="0"/>
          </a:p>
        </p:txBody>
      </p:sp>
      <p:sp>
        <p:nvSpPr>
          <p:cNvPr id="20" name="TextBox 19">
            <a:extLst>
              <a:ext uri="{FF2B5EF4-FFF2-40B4-BE49-F238E27FC236}">
                <a16:creationId xmlns:a16="http://schemas.microsoft.com/office/drawing/2014/main" id="{264C7AD8-A5AC-9491-F4D5-B566348586F4}"/>
              </a:ext>
            </a:extLst>
          </p:cNvPr>
          <p:cNvSpPr txBox="1"/>
          <p:nvPr/>
        </p:nvSpPr>
        <p:spPr>
          <a:xfrm>
            <a:off x="9176752" y="1879728"/>
            <a:ext cx="2023311" cy="307777"/>
          </a:xfrm>
          <a:prstGeom prst="rect">
            <a:avLst/>
          </a:prstGeom>
          <a:noFill/>
        </p:spPr>
        <p:txBody>
          <a:bodyPr wrap="none" rtlCol="0">
            <a:spAutoFit/>
          </a:bodyPr>
          <a:lstStyle/>
          <a:p>
            <a:r>
              <a:rPr lang="en-US" altLang="zh-CN" sz="1400" dirty="0"/>
              <a:t>4.</a:t>
            </a:r>
            <a:r>
              <a:rPr lang="zh-CN" altLang="en-US" sz="1400" dirty="0"/>
              <a:t> 工具调用 </a:t>
            </a:r>
            <a:r>
              <a:rPr lang="en-US" altLang="zh-CN" sz="1400" dirty="0"/>
              <a:t>+</a:t>
            </a:r>
            <a:r>
              <a:rPr lang="zh-CN" altLang="en-US" sz="1400" dirty="0"/>
              <a:t> 解决问题</a:t>
            </a:r>
            <a:endParaRPr lang="en-CN" sz="1400" dirty="0"/>
          </a:p>
        </p:txBody>
      </p:sp>
      <p:sp>
        <p:nvSpPr>
          <p:cNvPr id="21" name="Left Brace 20">
            <a:extLst>
              <a:ext uri="{FF2B5EF4-FFF2-40B4-BE49-F238E27FC236}">
                <a16:creationId xmlns:a16="http://schemas.microsoft.com/office/drawing/2014/main" id="{84C3205D-297E-709B-C627-5AF545732E1D}"/>
              </a:ext>
            </a:extLst>
          </p:cNvPr>
          <p:cNvSpPr/>
          <p:nvPr/>
        </p:nvSpPr>
        <p:spPr>
          <a:xfrm rot="5400000">
            <a:off x="9200203" y="-1004774"/>
            <a:ext cx="225330" cy="4017879"/>
          </a:xfrm>
          <a:prstGeom prst="leftBrace">
            <a:avLst/>
          </a:prstGeom>
          <a:ln w="15875"/>
        </p:spPr>
        <p:style>
          <a:lnRef idx="1">
            <a:schemeClr val="dk1"/>
          </a:lnRef>
          <a:fillRef idx="0">
            <a:schemeClr val="dk1"/>
          </a:fillRef>
          <a:effectRef idx="0">
            <a:schemeClr val="dk1"/>
          </a:effectRef>
          <a:fontRef idx="minor">
            <a:schemeClr val="tx1"/>
          </a:fontRef>
        </p:style>
        <p:txBody>
          <a:bodyPr rtlCol="0" anchor="ctr"/>
          <a:lstStyle/>
          <a:p>
            <a:pPr algn="ctr"/>
            <a:endParaRPr lang="en-CN" b="1" dirty="0"/>
          </a:p>
        </p:txBody>
      </p:sp>
      <p:sp>
        <p:nvSpPr>
          <p:cNvPr id="22" name="sword_290501">
            <a:extLst>
              <a:ext uri="{FF2B5EF4-FFF2-40B4-BE49-F238E27FC236}">
                <a16:creationId xmlns:a16="http://schemas.microsoft.com/office/drawing/2014/main" id="{F728F58D-E7D9-4A50-BAC8-86D8924EC45C}"/>
              </a:ext>
            </a:extLst>
          </p:cNvPr>
          <p:cNvSpPr>
            <a:spLocks noChangeAspect="1"/>
          </p:cNvSpPr>
          <p:nvPr/>
        </p:nvSpPr>
        <p:spPr>
          <a:xfrm>
            <a:off x="5845133" y="1110068"/>
            <a:ext cx="609685" cy="554629"/>
          </a:xfrm>
          <a:custGeom>
            <a:avLst/>
            <a:gdLst>
              <a:gd name="T0" fmla="*/ 5625 w 6875"/>
              <a:gd name="T1" fmla="*/ 4559 h 6263"/>
              <a:gd name="T2" fmla="*/ 5803 w 6875"/>
              <a:gd name="T3" fmla="*/ 3640 h 6263"/>
              <a:gd name="T4" fmla="*/ 5273 w 6875"/>
              <a:gd name="T5" fmla="*/ 3905 h 6263"/>
              <a:gd name="T6" fmla="*/ 6156 w 6875"/>
              <a:gd name="T7" fmla="*/ 872 h 6263"/>
              <a:gd name="T8" fmla="*/ 6095 w 6875"/>
              <a:gd name="T9" fmla="*/ 7 h 6263"/>
              <a:gd name="T10" fmla="*/ 3413 w 6875"/>
              <a:gd name="T11" fmla="*/ 2045 h 6263"/>
              <a:gd name="T12" fmla="*/ 731 w 6875"/>
              <a:gd name="T13" fmla="*/ 7 h 6263"/>
              <a:gd name="T14" fmla="*/ 671 w 6875"/>
              <a:gd name="T15" fmla="*/ 872 h 6263"/>
              <a:gd name="T16" fmla="*/ 1554 w 6875"/>
              <a:gd name="T17" fmla="*/ 3905 h 6263"/>
              <a:gd name="T18" fmla="*/ 1024 w 6875"/>
              <a:gd name="T19" fmla="*/ 3640 h 6263"/>
              <a:gd name="T20" fmla="*/ 1202 w 6875"/>
              <a:gd name="T21" fmla="*/ 4559 h 6263"/>
              <a:gd name="T22" fmla="*/ 0 w 6875"/>
              <a:gd name="T23" fmla="*/ 5765 h 6263"/>
              <a:gd name="T24" fmla="*/ 850 w 6875"/>
              <a:gd name="T25" fmla="*/ 6117 h 6263"/>
              <a:gd name="T26" fmla="*/ 2057 w 6875"/>
              <a:gd name="T27" fmla="*/ 5413 h 6263"/>
              <a:gd name="T28" fmla="*/ 2623 w 6875"/>
              <a:gd name="T29" fmla="*/ 5239 h 6263"/>
              <a:gd name="T30" fmla="*/ 2358 w 6875"/>
              <a:gd name="T31" fmla="*/ 4709 h 6263"/>
              <a:gd name="T32" fmla="*/ 4167 w 6875"/>
              <a:gd name="T33" fmla="*/ 5011 h 6263"/>
              <a:gd name="T34" fmla="*/ 4606 w 6875"/>
              <a:gd name="T35" fmla="*/ 5440 h 6263"/>
              <a:gd name="T36" fmla="*/ 5122 w 6875"/>
              <a:gd name="T37" fmla="*/ 5062 h 6263"/>
              <a:gd name="T38" fmla="*/ 6329 w 6875"/>
              <a:gd name="T39" fmla="*/ 6263 h 6263"/>
              <a:gd name="T40" fmla="*/ 5072 w 6875"/>
              <a:gd name="T41" fmla="*/ 4106 h 6263"/>
              <a:gd name="T42" fmla="*/ 4017 w 6875"/>
              <a:gd name="T43" fmla="*/ 3051 h 6263"/>
              <a:gd name="T44" fmla="*/ 879 w 6875"/>
              <a:gd name="T45" fmla="*/ 315 h 6263"/>
              <a:gd name="T46" fmla="*/ 3112 w 6875"/>
              <a:gd name="T47" fmla="*/ 2347 h 6263"/>
              <a:gd name="T48" fmla="*/ 1748 w 6875"/>
              <a:gd name="T49" fmla="*/ 1386 h 6263"/>
              <a:gd name="T50" fmla="*/ 946 w 6875"/>
              <a:gd name="T51" fmla="*/ 784 h 6263"/>
              <a:gd name="T52" fmla="*/ 347 w 6875"/>
              <a:gd name="T53" fmla="*/ 5916 h 6263"/>
              <a:gd name="T54" fmla="*/ 498 w 6875"/>
              <a:gd name="T55" fmla="*/ 5552 h 6263"/>
              <a:gd name="T56" fmla="*/ 896 w 6875"/>
              <a:gd name="T57" fmla="*/ 5467 h 6263"/>
              <a:gd name="T58" fmla="*/ 1001 w 6875"/>
              <a:gd name="T59" fmla="*/ 5162 h 6263"/>
              <a:gd name="T60" fmla="*/ 1302 w 6875"/>
              <a:gd name="T61" fmla="*/ 5062 h 6263"/>
              <a:gd name="T62" fmla="*/ 1504 w 6875"/>
              <a:gd name="T63" fmla="*/ 4860 h 6263"/>
              <a:gd name="T64" fmla="*/ 1805 w 6875"/>
              <a:gd name="T65" fmla="*/ 4760 h 6263"/>
              <a:gd name="T66" fmla="*/ 1123 w 6875"/>
              <a:gd name="T67" fmla="*/ 4078 h 6263"/>
              <a:gd name="T68" fmla="*/ 1453 w 6875"/>
              <a:gd name="T69" fmla="*/ 4207 h 6263"/>
              <a:gd name="T70" fmla="*/ 2185 w 6875"/>
              <a:gd name="T71" fmla="*/ 5140 h 6263"/>
              <a:gd name="T72" fmla="*/ 5078 w 6875"/>
              <a:gd name="T73" fmla="*/ 1386 h 6263"/>
              <a:gd name="T74" fmla="*/ 1856 w 6875"/>
              <a:gd name="T75" fmla="*/ 4207 h 6263"/>
              <a:gd name="T76" fmla="*/ 5948 w 6875"/>
              <a:gd name="T77" fmla="*/ 315 h 6263"/>
              <a:gd name="T78" fmla="*/ 3614 w 6875"/>
              <a:gd name="T79" fmla="*/ 3453 h 6263"/>
              <a:gd name="T80" fmla="*/ 4670 w 6875"/>
              <a:gd name="T81" fmla="*/ 4508 h 6263"/>
              <a:gd name="T82" fmla="*/ 5022 w 6875"/>
              <a:gd name="T83" fmla="*/ 4760 h 6263"/>
              <a:gd name="T84" fmla="*/ 4770 w 6875"/>
              <a:gd name="T85" fmla="*/ 4810 h 6263"/>
              <a:gd name="T86" fmla="*/ 5636 w 6875"/>
              <a:gd name="T87" fmla="*/ 3944 h 6263"/>
              <a:gd name="T88" fmla="*/ 5022 w 6875"/>
              <a:gd name="T89" fmla="*/ 4760 h 6263"/>
              <a:gd name="T90" fmla="*/ 5424 w 6875"/>
              <a:gd name="T91" fmla="*/ 4760 h 6263"/>
              <a:gd name="T92" fmla="*/ 5977 w 6875"/>
              <a:gd name="T93" fmla="*/ 5413 h 6263"/>
              <a:gd name="T94" fmla="*/ 5826 w 6875"/>
              <a:gd name="T95" fmla="*/ 5162 h 6263"/>
              <a:gd name="T96" fmla="*/ 6480 w 6875"/>
              <a:gd name="T97" fmla="*/ 5916 h 6263"/>
              <a:gd name="T98" fmla="*/ 6178 w 6875"/>
              <a:gd name="T99" fmla="*/ 5615 h 6263"/>
              <a:gd name="T100" fmla="*/ 6480 w 6875"/>
              <a:gd name="T101" fmla="*/ 5916 h 6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875" h="6263">
                <a:moveTo>
                  <a:pt x="6681" y="5413"/>
                </a:moveTo>
                <a:cubicBezTo>
                  <a:pt x="6588" y="5321"/>
                  <a:pt x="6465" y="5269"/>
                  <a:pt x="6334" y="5268"/>
                </a:cubicBezTo>
                <a:lnTo>
                  <a:pt x="5625" y="4559"/>
                </a:lnTo>
                <a:lnTo>
                  <a:pt x="5977" y="4207"/>
                </a:lnTo>
                <a:cubicBezTo>
                  <a:pt x="6020" y="4163"/>
                  <a:pt x="6031" y="4097"/>
                  <a:pt x="6004" y="4042"/>
                </a:cubicBezTo>
                <a:lnTo>
                  <a:pt x="5803" y="3640"/>
                </a:lnTo>
                <a:cubicBezTo>
                  <a:pt x="5782" y="3599"/>
                  <a:pt x="5743" y="3571"/>
                  <a:pt x="5698" y="3563"/>
                </a:cubicBezTo>
                <a:cubicBezTo>
                  <a:pt x="5653" y="3556"/>
                  <a:pt x="5607" y="3571"/>
                  <a:pt x="5575" y="3603"/>
                </a:cubicBezTo>
                <a:lnTo>
                  <a:pt x="5273" y="3905"/>
                </a:lnTo>
                <a:lnTo>
                  <a:pt x="4218" y="2850"/>
                </a:lnTo>
                <a:lnTo>
                  <a:pt x="6116" y="952"/>
                </a:lnTo>
                <a:cubicBezTo>
                  <a:pt x="6137" y="930"/>
                  <a:pt x="6152" y="902"/>
                  <a:pt x="6156" y="872"/>
                </a:cubicBezTo>
                <a:lnTo>
                  <a:pt x="6257" y="168"/>
                </a:lnTo>
                <a:cubicBezTo>
                  <a:pt x="6263" y="123"/>
                  <a:pt x="6248" y="79"/>
                  <a:pt x="6216" y="47"/>
                </a:cubicBezTo>
                <a:cubicBezTo>
                  <a:pt x="6185" y="15"/>
                  <a:pt x="6140" y="0"/>
                  <a:pt x="6095" y="7"/>
                </a:cubicBezTo>
                <a:lnTo>
                  <a:pt x="5392" y="107"/>
                </a:lnTo>
                <a:cubicBezTo>
                  <a:pt x="5361" y="112"/>
                  <a:pt x="5333" y="126"/>
                  <a:pt x="5311" y="147"/>
                </a:cubicBezTo>
                <a:lnTo>
                  <a:pt x="3413" y="2045"/>
                </a:lnTo>
                <a:lnTo>
                  <a:pt x="1516" y="147"/>
                </a:lnTo>
                <a:cubicBezTo>
                  <a:pt x="1494" y="126"/>
                  <a:pt x="1466" y="112"/>
                  <a:pt x="1435" y="107"/>
                </a:cubicBezTo>
                <a:lnTo>
                  <a:pt x="731" y="7"/>
                </a:lnTo>
                <a:cubicBezTo>
                  <a:pt x="687" y="0"/>
                  <a:pt x="642" y="15"/>
                  <a:pt x="611" y="47"/>
                </a:cubicBezTo>
                <a:cubicBezTo>
                  <a:pt x="579" y="79"/>
                  <a:pt x="564" y="123"/>
                  <a:pt x="570" y="168"/>
                </a:cubicBezTo>
                <a:lnTo>
                  <a:pt x="671" y="872"/>
                </a:lnTo>
                <a:cubicBezTo>
                  <a:pt x="675" y="902"/>
                  <a:pt x="689" y="930"/>
                  <a:pt x="711" y="952"/>
                </a:cubicBezTo>
                <a:lnTo>
                  <a:pt x="2609" y="2850"/>
                </a:lnTo>
                <a:lnTo>
                  <a:pt x="1554" y="3905"/>
                </a:lnTo>
                <a:lnTo>
                  <a:pt x="1252" y="3603"/>
                </a:lnTo>
                <a:cubicBezTo>
                  <a:pt x="1220" y="3571"/>
                  <a:pt x="1174" y="3556"/>
                  <a:pt x="1129" y="3563"/>
                </a:cubicBezTo>
                <a:cubicBezTo>
                  <a:pt x="1084" y="3571"/>
                  <a:pt x="1045" y="3599"/>
                  <a:pt x="1024" y="3640"/>
                </a:cubicBezTo>
                <a:lnTo>
                  <a:pt x="823" y="4042"/>
                </a:lnTo>
                <a:cubicBezTo>
                  <a:pt x="796" y="4097"/>
                  <a:pt x="806" y="4163"/>
                  <a:pt x="850" y="4207"/>
                </a:cubicBezTo>
                <a:lnTo>
                  <a:pt x="1202" y="4559"/>
                </a:lnTo>
                <a:lnTo>
                  <a:pt x="493" y="5268"/>
                </a:lnTo>
                <a:cubicBezTo>
                  <a:pt x="362" y="5269"/>
                  <a:pt x="239" y="5321"/>
                  <a:pt x="146" y="5413"/>
                </a:cubicBezTo>
                <a:cubicBezTo>
                  <a:pt x="52" y="5507"/>
                  <a:pt x="0" y="5633"/>
                  <a:pt x="0" y="5765"/>
                </a:cubicBezTo>
                <a:cubicBezTo>
                  <a:pt x="0" y="5898"/>
                  <a:pt x="52" y="6023"/>
                  <a:pt x="146" y="6117"/>
                </a:cubicBezTo>
                <a:cubicBezTo>
                  <a:pt x="240" y="6212"/>
                  <a:pt x="365" y="6263"/>
                  <a:pt x="498" y="6263"/>
                </a:cubicBezTo>
                <a:cubicBezTo>
                  <a:pt x="631" y="6263"/>
                  <a:pt x="756" y="6212"/>
                  <a:pt x="850" y="6117"/>
                </a:cubicBezTo>
                <a:cubicBezTo>
                  <a:pt x="945" y="6022"/>
                  <a:pt x="994" y="5897"/>
                  <a:pt x="995" y="5771"/>
                </a:cubicBezTo>
                <a:lnTo>
                  <a:pt x="1705" y="5062"/>
                </a:lnTo>
                <a:lnTo>
                  <a:pt x="2057" y="5413"/>
                </a:lnTo>
                <a:cubicBezTo>
                  <a:pt x="2084" y="5441"/>
                  <a:pt x="2120" y="5455"/>
                  <a:pt x="2157" y="5455"/>
                </a:cubicBezTo>
                <a:cubicBezTo>
                  <a:pt x="2179" y="5455"/>
                  <a:pt x="2201" y="5450"/>
                  <a:pt x="2221" y="5440"/>
                </a:cubicBezTo>
                <a:lnTo>
                  <a:pt x="2623" y="5239"/>
                </a:lnTo>
                <a:cubicBezTo>
                  <a:pt x="2664" y="5218"/>
                  <a:pt x="2692" y="5180"/>
                  <a:pt x="2700" y="5134"/>
                </a:cubicBezTo>
                <a:cubicBezTo>
                  <a:pt x="2707" y="5089"/>
                  <a:pt x="2692" y="5043"/>
                  <a:pt x="2660" y="5011"/>
                </a:cubicBezTo>
                <a:lnTo>
                  <a:pt x="2358" y="4709"/>
                </a:lnTo>
                <a:lnTo>
                  <a:pt x="3413" y="3654"/>
                </a:lnTo>
                <a:lnTo>
                  <a:pt x="4468" y="4709"/>
                </a:lnTo>
                <a:lnTo>
                  <a:pt x="4167" y="5011"/>
                </a:lnTo>
                <a:cubicBezTo>
                  <a:pt x="4134" y="5043"/>
                  <a:pt x="4120" y="5089"/>
                  <a:pt x="4127" y="5134"/>
                </a:cubicBezTo>
                <a:cubicBezTo>
                  <a:pt x="4134" y="5180"/>
                  <a:pt x="4163" y="5218"/>
                  <a:pt x="4204" y="5239"/>
                </a:cubicBezTo>
                <a:lnTo>
                  <a:pt x="4606" y="5440"/>
                </a:lnTo>
                <a:cubicBezTo>
                  <a:pt x="4626" y="5450"/>
                  <a:pt x="4648" y="5455"/>
                  <a:pt x="4670" y="5455"/>
                </a:cubicBezTo>
                <a:cubicBezTo>
                  <a:pt x="4707" y="5455"/>
                  <a:pt x="4743" y="5441"/>
                  <a:pt x="4770" y="5413"/>
                </a:cubicBezTo>
                <a:lnTo>
                  <a:pt x="5122" y="5062"/>
                </a:lnTo>
                <a:lnTo>
                  <a:pt x="5832" y="5771"/>
                </a:lnTo>
                <a:cubicBezTo>
                  <a:pt x="5833" y="5897"/>
                  <a:pt x="5881" y="6022"/>
                  <a:pt x="5977" y="6117"/>
                </a:cubicBezTo>
                <a:cubicBezTo>
                  <a:pt x="6071" y="6212"/>
                  <a:pt x="6196" y="6263"/>
                  <a:pt x="6329" y="6263"/>
                </a:cubicBezTo>
                <a:cubicBezTo>
                  <a:pt x="6462" y="6263"/>
                  <a:pt x="6587" y="6212"/>
                  <a:pt x="6681" y="6117"/>
                </a:cubicBezTo>
                <a:cubicBezTo>
                  <a:pt x="6875" y="5923"/>
                  <a:pt x="6875" y="5608"/>
                  <a:pt x="6681" y="5413"/>
                </a:cubicBezTo>
                <a:close/>
                <a:moveTo>
                  <a:pt x="5072" y="4106"/>
                </a:moveTo>
                <a:lnTo>
                  <a:pt x="4971" y="4207"/>
                </a:lnTo>
                <a:lnTo>
                  <a:pt x="3916" y="3151"/>
                </a:lnTo>
                <a:lnTo>
                  <a:pt x="4017" y="3051"/>
                </a:lnTo>
                <a:lnTo>
                  <a:pt x="5072" y="4106"/>
                </a:lnTo>
                <a:close/>
                <a:moveTo>
                  <a:pt x="946" y="784"/>
                </a:moveTo>
                <a:lnTo>
                  <a:pt x="879" y="315"/>
                </a:lnTo>
                <a:lnTo>
                  <a:pt x="1348" y="382"/>
                </a:lnTo>
                <a:lnTo>
                  <a:pt x="3212" y="2246"/>
                </a:lnTo>
                <a:lnTo>
                  <a:pt x="3112" y="2347"/>
                </a:lnTo>
                <a:lnTo>
                  <a:pt x="1950" y="1185"/>
                </a:lnTo>
                <a:cubicBezTo>
                  <a:pt x="1894" y="1129"/>
                  <a:pt x="1804" y="1129"/>
                  <a:pt x="1748" y="1185"/>
                </a:cubicBezTo>
                <a:cubicBezTo>
                  <a:pt x="1693" y="1240"/>
                  <a:pt x="1693" y="1330"/>
                  <a:pt x="1748" y="1386"/>
                </a:cubicBezTo>
                <a:lnTo>
                  <a:pt x="2911" y="2548"/>
                </a:lnTo>
                <a:lnTo>
                  <a:pt x="2810" y="2649"/>
                </a:lnTo>
                <a:lnTo>
                  <a:pt x="946" y="784"/>
                </a:lnTo>
                <a:close/>
                <a:moveTo>
                  <a:pt x="649" y="5916"/>
                </a:moveTo>
                <a:cubicBezTo>
                  <a:pt x="608" y="5957"/>
                  <a:pt x="555" y="5979"/>
                  <a:pt x="498" y="5979"/>
                </a:cubicBezTo>
                <a:cubicBezTo>
                  <a:pt x="441" y="5979"/>
                  <a:pt x="387" y="5957"/>
                  <a:pt x="347" y="5916"/>
                </a:cubicBezTo>
                <a:cubicBezTo>
                  <a:pt x="307" y="5876"/>
                  <a:pt x="285" y="5822"/>
                  <a:pt x="285" y="5765"/>
                </a:cubicBezTo>
                <a:cubicBezTo>
                  <a:pt x="285" y="5708"/>
                  <a:pt x="307" y="5655"/>
                  <a:pt x="347" y="5615"/>
                </a:cubicBezTo>
                <a:cubicBezTo>
                  <a:pt x="387" y="5574"/>
                  <a:pt x="441" y="5552"/>
                  <a:pt x="498" y="5552"/>
                </a:cubicBezTo>
                <a:cubicBezTo>
                  <a:pt x="555" y="5552"/>
                  <a:pt x="608" y="5574"/>
                  <a:pt x="649" y="5615"/>
                </a:cubicBezTo>
                <a:cubicBezTo>
                  <a:pt x="732" y="5698"/>
                  <a:pt x="732" y="5833"/>
                  <a:pt x="649" y="5916"/>
                </a:cubicBezTo>
                <a:close/>
                <a:moveTo>
                  <a:pt x="896" y="5467"/>
                </a:moveTo>
                <a:cubicBezTo>
                  <a:pt x="882" y="5449"/>
                  <a:pt x="867" y="5430"/>
                  <a:pt x="850" y="5413"/>
                </a:cubicBezTo>
                <a:cubicBezTo>
                  <a:pt x="833" y="5397"/>
                  <a:pt x="815" y="5381"/>
                  <a:pt x="796" y="5367"/>
                </a:cubicBezTo>
                <a:lnTo>
                  <a:pt x="1001" y="5162"/>
                </a:lnTo>
                <a:lnTo>
                  <a:pt x="1101" y="5263"/>
                </a:lnTo>
                <a:lnTo>
                  <a:pt x="896" y="5467"/>
                </a:lnTo>
                <a:close/>
                <a:moveTo>
                  <a:pt x="1302" y="5062"/>
                </a:moveTo>
                <a:lnTo>
                  <a:pt x="1202" y="4961"/>
                </a:lnTo>
                <a:lnTo>
                  <a:pt x="1403" y="4760"/>
                </a:lnTo>
                <a:lnTo>
                  <a:pt x="1504" y="4860"/>
                </a:lnTo>
                <a:lnTo>
                  <a:pt x="1302" y="5062"/>
                </a:lnTo>
                <a:close/>
                <a:moveTo>
                  <a:pt x="2185" y="5140"/>
                </a:moveTo>
                <a:lnTo>
                  <a:pt x="1805" y="4760"/>
                </a:lnTo>
                <a:lnTo>
                  <a:pt x="1805" y="4760"/>
                </a:lnTo>
                <a:lnTo>
                  <a:pt x="1503" y="4458"/>
                </a:lnTo>
                <a:lnTo>
                  <a:pt x="1123" y="4078"/>
                </a:lnTo>
                <a:lnTo>
                  <a:pt x="1190" y="3944"/>
                </a:lnTo>
                <a:lnTo>
                  <a:pt x="1453" y="4207"/>
                </a:lnTo>
                <a:lnTo>
                  <a:pt x="1453" y="4207"/>
                </a:lnTo>
                <a:lnTo>
                  <a:pt x="1961" y="4714"/>
                </a:lnTo>
                <a:lnTo>
                  <a:pt x="2319" y="5073"/>
                </a:lnTo>
                <a:lnTo>
                  <a:pt x="2185" y="5140"/>
                </a:lnTo>
                <a:close/>
                <a:moveTo>
                  <a:pt x="2157" y="4508"/>
                </a:moveTo>
                <a:lnTo>
                  <a:pt x="2057" y="4408"/>
                </a:lnTo>
                <a:lnTo>
                  <a:pt x="5078" y="1386"/>
                </a:lnTo>
                <a:cubicBezTo>
                  <a:pt x="5134" y="1330"/>
                  <a:pt x="5134" y="1240"/>
                  <a:pt x="5078" y="1185"/>
                </a:cubicBezTo>
                <a:cubicBezTo>
                  <a:pt x="5023" y="1129"/>
                  <a:pt x="4933" y="1129"/>
                  <a:pt x="4877" y="1185"/>
                </a:cubicBezTo>
                <a:lnTo>
                  <a:pt x="1856" y="4207"/>
                </a:lnTo>
                <a:lnTo>
                  <a:pt x="1755" y="4106"/>
                </a:lnTo>
                <a:lnTo>
                  <a:pt x="5479" y="382"/>
                </a:lnTo>
                <a:lnTo>
                  <a:pt x="5948" y="315"/>
                </a:lnTo>
                <a:lnTo>
                  <a:pt x="5881" y="784"/>
                </a:lnTo>
                <a:lnTo>
                  <a:pt x="2157" y="4508"/>
                </a:lnTo>
                <a:close/>
                <a:moveTo>
                  <a:pt x="3614" y="3453"/>
                </a:moveTo>
                <a:lnTo>
                  <a:pt x="3715" y="3353"/>
                </a:lnTo>
                <a:lnTo>
                  <a:pt x="4770" y="4408"/>
                </a:lnTo>
                <a:lnTo>
                  <a:pt x="4670" y="4508"/>
                </a:lnTo>
                <a:lnTo>
                  <a:pt x="3614" y="3453"/>
                </a:lnTo>
                <a:close/>
                <a:moveTo>
                  <a:pt x="5022" y="4760"/>
                </a:moveTo>
                <a:lnTo>
                  <a:pt x="5022" y="4760"/>
                </a:lnTo>
                <a:lnTo>
                  <a:pt x="4642" y="5140"/>
                </a:lnTo>
                <a:lnTo>
                  <a:pt x="4507" y="5073"/>
                </a:lnTo>
                <a:lnTo>
                  <a:pt x="4770" y="4810"/>
                </a:lnTo>
                <a:lnTo>
                  <a:pt x="4770" y="4810"/>
                </a:lnTo>
                <a:lnTo>
                  <a:pt x="5374" y="4207"/>
                </a:lnTo>
                <a:lnTo>
                  <a:pt x="5636" y="3944"/>
                </a:lnTo>
                <a:lnTo>
                  <a:pt x="5703" y="4078"/>
                </a:lnTo>
                <a:lnTo>
                  <a:pt x="5323" y="4458"/>
                </a:lnTo>
                <a:lnTo>
                  <a:pt x="5022" y="4760"/>
                </a:lnTo>
                <a:close/>
                <a:moveTo>
                  <a:pt x="5524" y="5062"/>
                </a:moveTo>
                <a:lnTo>
                  <a:pt x="5323" y="4860"/>
                </a:lnTo>
                <a:lnTo>
                  <a:pt x="5424" y="4760"/>
                </a:lnTo>
                <a:lnTo>
                  <a:pt x="5625" y="4961"/>
                </a:lnTo>
                <a:lnTo>
                  <a:pt x="5524" y="5062"/>
                </a:lnTo>
                <a:close/>
                <a:moveTo>
                  <a:pt x="5977" y="5413"/>
                </a:moveTo>
                <a:cubicBezTo>
                  <a:pt x="5960" y="5430"/>
                  <a:pt x="5944" y="5449"/>
                  <a:pt x="5930" y="5467"/>
                </a:cubicBezTo>
                <a:lnTo>
                  <a:pt x="5725" y="5263"/>
                </a:lnTo>
                <a:lnTo>
                  <a:pt x="5826" y="5162"/>
                </a:lnTo>
                <a:lnTo>
                  <a:pt x="6031" y="5367"/>
                </a:lnTo>
                <a:cubicBezTo>
                  <a:pt x="6012" y="5381"/>
                  <a:pt x="5994" y="5397"/>
                  <a:pt x="5977" y="5413"/>
                </a:cubicBezTo>
                <a:close/>
                <a:moveTo>
                  <a:pt x="6480" y="5916"/>
                </a:moveTo>
                <a:cubicBezTo>
                  <a:pt x="6440" y="5957"/>
                  <a:pt x="6386" y="5979"/>
                  <a:pt x="6329" y="5979"/>
                </a:cubicBezTo>
                <a:cubicBezTo>
                  <a:pt x="6272" y="5979"/>
                  <a:pt x="6218" y="5957"/>
                  <a:pt x="6178" y="5916"/>
                </a:cubicBezTo>
                <a:cubicBezTo>
                  <a:pt x="6095" y="5833"/>
                  <a:pt x="6095" y="5698"/>
                  <a:pt x="6178" y="5615"/>
                </a:cubicBezTo>
                <a:cubicBezTo>
                  <a:pt x="6218" y="5574"/>
                  <a:pt x="6272" y="5552"/>
                  <a:pt x="6329" y="5552"/>
                </a:cubicBezTo>
                <a:cubicBezTo>
                  <a:pt x="6386" y="5552"/>
                  <a:pt x="6440" y="5574"/>
                  <a:pt x="6480" y="5615"/>
                </a:cubicBezTo>
                <a:cubicBezTo>
                  <a:pt x="6563" y="5698"/>
                  <a:pt x="6563" y="5833"/>
                  <a:pt x="6480" y="59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54D44466-4BE6-A2DA-8BA8-F5C9E3DA04F4}"/>
              </a:ext>
            </a:extLst>
          </p:cNvPr>
          <p:cNvSpPr/>
          <p:nvPr/>
        </p:nvSpPr>
        <p:spPr>
          <a:xfrm>
            <a:off x="6931292" y="286370"/>
            <a:ext cx="4711603" cy="2198551"/>
          </a:xfrm>
          <a:prstGeom prst="round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4" name="Rounded Rectangle 23">
            <a:extLst>
              <a:ext uri="{FF2B5EF4-FFF2-40B4-BE49-F238E27FC236}">
                <a16:creationId xmlns:a16="http://schemas.microsoft.com/office/drawing/2014/main" id="{57FE9310-6E02-9671-EB08-44EEA924DFCE}"/>
              </a:ext>
            </a:extLst>
          </p:cNvPr>
          <p:cNvSpPr/>
          <p:nvPr/>
        </p:nvSpPr>
        <p:spPr>
          <a:xfrm>
            <a:off x="465705" y="197261"/>
            <a:ext cx="5006791" cy="1062704"/>
          </a:xfrm>
          <a:prstGeom prst="round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5" name="Rounded Rectangle 24">
            <a:extLst>
              <a:ext uri="{FF2B5EF4-FFF2-40B4-BE49-F238E27FC236}">
                <a16:creationId xmlns:a16="http://schemas.microsoft.com/office/drawing/2014/main" id="{8327830F-DBEE-8A9B-18BB-C82F3AF03D2E}"/>
              </a:ext>
            </a:extLst>
          </p:cNvPr>
          <p:cNvSpPr/>
          <p:nvPr/>
        </p:nvSpPr>
        <p:spPr>
          <a:xfrm>
            <a:off x="494099" y="1383017"/>
            <a:ext cx="4978398" cy="1163512"/>
          </a:xfrm>
          <a:prstGeom prst="roundRect">
            <a:avLst/>
          </a:prstGeom>
          <a:noFill/>
          <a:ln w="19050">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27" name="TextBox 26">
            <a:extLst>
              <a:ext uri="{FF2B5EF4-FFF2-40B4-BE49-F238E27FC236}">
                <a16:creationId xmlns:a16="http://schemas.microsoft.com/office/drawing/2014/main" id="{4E19D8BE-C217-461E-ED3C-CF9FCB01162E}"/>
              </a:ext>
            </a:extLst>
          </p:cNvPr>
          <p:cNvSpPr txBox="1"/>
          <p:nvPr/>
        </p:nvSpPr>
        <p:spPr>
          <a:xfrm>
            <a:off x="8352044" y="5435976"/>
            <a:ext cx="2715230" cy="369332"/>
          </a:xfrm>
          <a:prstGeom prst="rect">
            <a:avLst/>
          </a:prstGeom>
          <a:noFill/>
        </p:spPr>
        <p:txBody>
          <a:bodyPr wrap="none" rtlCol="0">
            <a:spAutoFit/>
          </a:bodyPr>
          <a:lstStyle/>
          <a:p>
            <a:r>
              <a:rPr lang="en-CN" dirty="0"/>
              <a:t>LLM</a:t>
            </a:r>
            <a:r>
              <a:rPr lang="zh-CN" altLang="en-US" dirty="0"/>
              <a:t> </a:t>
            </a:r>
            <a:r>
              <a:rPr lang="en-US" altLang="zh-CN" dirty="0"/>
              <a:t>Agent</a:t>
            </a:r>
            <a:r>
              <a:rPr lang="zh-CN" altLang="en-US" dirty="0"/>
              <a:t> </a:t>
            </a:r>
            <a:r>
              <a:rPr lang="en-US" altLang="zh-CN" dirty="0"/>
              <a:t>Collaboration</a:t>
            </a:r>
            <a:endParaRPr lang="en-CN" dirty="0"/>
          </a:p>
        </p:txBody>
      </p:sp>
      <p:sp>
        <p:nvSpPr>
          <p:cNvPr id="28" name="TextBox 27">
            <a:extLst>
              <a:ext uri="{FF2B5EF4-FFF2-40B4-BE49-F238E27FC236}">
                <a16:creationId xmlns:a16="http://schemas.microsoft.com/office/drawing/2014/main" id="{41294D9C-91AF-425E-E447-942379AA4E88}"/>
              </a:ext>
            </a:extLst>
          </p:cNvPr>
          <p:cNvSpPr txBox="1"/>
          <p:nvPr/>
        </p:nvSpPr>
        <p:spPr>
          <a:xfrm>
            <a:off x="5716219" y="6146572"/>
            <a:ext cx="1338893" cy="369332"/>
          </a:xfrm>
          <a:prstGeom prst="rect">
            <a:avLst/>
          </a:prstGeom>
          <a:noFill/>
        </p:spPr>
        <p:txBody>
          <a:bodyPr wrap="none" rtlCol="0">
            <a:spAutoFit/>
          </a:bodyPr>
          <a:lstStyle/>
          <a:p>
            <a:r>
              <a:rPr lang="en-CN" dirty="0"/>
              <a:t>Tool</a:t>
            </a:r>
            <a:r>
              <a:rPr lang="zh-CN" altLang="en-US" dirty="0"/>
              <a:t> </a:t>
            </a:r>
            <a:r>
              <a:rPr lang="en-US" altLang="zh-CN" dirty="0"/>
              <a:t>Usage</a:t>
            </a:r>
            <a:endParaRPr lang="en-CN" dirty="0"/>
          </a:p>
        </p:txBody>
      </p:sp>
      <p:sp>
        <p:nvSpPr>
          <p:cNvPr id="29" name="TextBox 28">
            <a:extLst>
              <a:ext uri="{FF2B5EF4-FFF2-40B4-BE49-F238E27FC236}">
                <a16:creationId xmlns:a16="http://schemas.microsoft.com/office/drawing/2014/main" id="{3834B85F-6126-FFED-ED2A-FC16E51061FB}"/>
              </a:ext>
            </a:extLst>
          </p:cNvPr>
          <p:cNvSpPr txBox="1"/>
          <p:nvPr/>
        </p:nvSpPr>
        <p:spPr>
          <a:xfrm>
            <a:off x="8415646" y="6146572"/>
            <a:ext cx="2775247" cy="369332"/>
          </a:xfrm>
          <a:prstGeom prst="rect">
            <a:avLst/>
          </a:prstGeom>
          <a:noFill/>
        </p:spPr>
        <p:txBody>
          <a:bodyPr wrap="none" rtlCol="0">
            <a:spAutoFit/>
          </a:bodyPr>
          <a:lstStyle/>
          <a:p>
            <a:r>
              <a:rPr lang="en-CN" dirty="0"/>
              <a:t>Tree</a:t>
            </a:r>
            <a:r>
              <a:rPr lang="zh-CN" altLang="en-US" dirty="0"/>
              <a:t> </a:t>
            </a:r>
            <a:r>
              <a:rPr lang="en-US" altLang="zh-CN" dirty="0"/>
              <a:t>of</a:t>
            </a:r>
            <a:r>
              <a:rPr lang="zh-CN" altLang="en-US" dirty="0"/>
              <a:t> </a:t>
            </a:r>
            <a:r>
              <a:rPr lang="en-US" altLang="zh-CN" dirty="0"/>
              <a:t>Thoughts</a:t>
            </a:r>
            <a:r>
              <a:rPr lang="zh-CN" altLang="en-US" dirty="0"/>
              <a:t>（</a:t>
            </a:r>
            <a:r>
              <a:rPr lang="en-US" altLang="zh-CN" dirty="0"/>
              <a:t>ToT</a:t>
            </a:r>
            <a:r>
              <a:rPr lang="zh-CN" altLang="en-US" dirty="0"/>
              <a:t>）</a:t>
            </a:r>
            <a:endParaRPr lang="en-CN" dirty="0"/>
          </a:p>
        </p:txBody>
      </p:sp>
    </p:spTree>
    <p:extLst>
      <p:ext uri="{BB962C8B-B14F-4D97-AF65-F5344CB8AC3E}">
        <p14:creationId xmlns:p14="http://schemas.microsoft.com/office/powerpoint/2010/main" val="859348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E64EB95-DEF6-B3C3-AEFA-2D4D8F056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195" y="891600"/>
            <a:ext cx="6468275" cy="1472220"/>
          </a:xfrm>
          <a:prstGeom prst="rect">
            <a:avLst/>
          </a:prstGeom>
        </p:spPr>
      </p:pic>
      <p:sp>
        <p:nvSpPr>
          <p:cNvPr id="4" name="TextBox 3">
            <a:extLst>
              <a:ext uri="{FF2B5EF4-FFF2-40B4-BE49-F238E27FC236}">
                <a16:creationId xmlns:a16="http://schemas.microsoft.com/office/drawing/2014/main" id="{BC621CC6-7E1F-05F2-5946-976F8FB6AC31}"/>
              </a:ext>
            </a:extLst>
          </p:cNvPr>
          <p:cNvSpPr txBox="1"/>
          <p:nvPr/>
        </p:nvSpPr>
        <p:spPr>
          <a:xfrm>
            <a:off x="4651597" y="614601"/>
            <a:ext cx="2105063" cy="276999"/>
          </a:xfrm>
          <a:prstGeom prst="rect">
            <a:avLst/>
          </a:prstGeom>
          <a:noFill/>
        </p:spPr>
        <p:txBody>
          <a:bodyPr wrap="none" rtlCol="0">
            <a:spAutoFit/>
          </a:bodyPr>
          <a:lstStyle/>
          <a:p>
            <a:r>
              <a:rPr lang="en-CN" sz="1200" i="1" dirty="0"/>
              <a:t>MongoDB, Query Generator</a:t>
            </a:r>
          </a:p>
        </p:txBody>
      </p:sp>
      <p:sp>
        <p:nvSpPr>
          <p:cNvPr id="5" name="TextBox 4">
            <a:extLst>
              <a:ext uri="{FF2B5EF4-FFF2-40B4-BE49-F238E27FC236}">
                <a16:creationId xmlns:a16="http://schemas.microsoft.com/office/drawing/2014/main" id="{6645F971-8525-2497-5E94-AB361A8DB8B9}"/>
              </a:ext>
            </a:extLst>
          </p:cNvPr>
          <p:cNvSpPr txBox="1"/>
          <p:nvPr/>
        </p:nvSpPr>
        <p:spPr>
          <a:xfrm>
            <a:off x="349007" y="188464"/>
            <a:ext cx="3782959" cy="830997"/>
          </a:xfrm>
          <a:prstGeom prst="rect">
            <a:avLst/>
          </a:prstGeom>
          <a:noFill/>
        </p:spPr>
        <p:txBody>
          <a:bodyPr wrap="none" rtlCol="0">
            <a:spAutoFit/>
          </a:bodyPr>
          <a:lstStyle/>
          <a:p>
            <a:r>
              <a:rPr lang="en-US" sz="2400" b="1" i="0" dirty="0">
                <a:solidFill>
                  <a:srgbClr val="171717"/>
                </a:solidFill>
                <a:effectLst/>
                <a:highlight>
                  <a:srgbClr val="FFFFFF"/>
                </a:highlight>
                <a:latin typeface="-apple-system"/>
              </a:rPr>
              <a:t>AI-Enhanced Database Tools</a:t>
            </a:r>
          </a:p>
          <a:p>
            <a:endParaRPr lang="en-CN" sz="2400" dirty="0"/>
          </a:p>
        </p:txBody>
      </p:sp>
      <p:pic>
        <p:nvPicPr>
          <p:cNvPr id="3074" name="Picture 2" descr="towhee">
            <a:extLst>
              <a:ext uri="{FF2B5EF4-FFF2-40B4-BE49-F238E27FC236}">
                <a16:creationId xmlns:a16="http://schemas.microsoft.com/office/drawing/2014/main" id="{DAFFAF34-CCE5-AC6C-2D1A-45B5485096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090" y="2771719"/>
            <a:ext cx="3027895" cy="17637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24CD722-134B-FF7D-526E-C12979BB2CC9}"/>
              </a:ext>
            </a:extLst>
          </p:cNvPr>
          <p:cNvSpPr txBox="1"/>
          <p:nvPr/>
        </p:nvSpPr>
        <p:spPr>
          <a:xfrm>
            <a:off x="2617066" y="1627710"/>
            <a:ext cx="2034531" cy="276999"/>
          </a:xfrm>
          <a:prstGeom prst="rect">
            <a:avLst/>
          </a:prstGeom>
          <a:noFill/>
        </p:spPr>
        <p:txBody>
          <a:bodyPr wrap="none" rtlCol="0">
            <a:spAutoFit/>
          </a:bodyPr>
          <a:lstStyle/>
          <a:p>
            <a:r>
              <a:rPr lang="en-CN" sz="1200" dirty="0"/>
              <a:t>Natural</a:t>
            </a:r>
            <a:r>
              <a:rPr lang="zh-CN" altLang="en-US" sz="1200" dirty="0"/>
              <a:t> </a:t>
            </a:r>
            <a:r>
              <a:rPr lang="en-US" altLang="zh-CN" sz="1200" dirty="0"/>
              <a:t>Language</a:t>
            </a:r>
            <a:r>
              <a:rPr lang="zh-CN" altLang="en-US" sz="1200" dirty="0"/>
              <a:t> </a:t>
            </a:r>
            <a:r>
              <a:rPr lang="en-US" altLang="zh-CN" sz="1200" dirty="0"/>
              <a:t>to</a:t>
            </a:r>
            <a:r>
              <a:rPr lang="zh-CN" altLang="en-US" sz="1200" dirty="0"/>
              <a:t> </a:t>
            </a:r>
            <a:r>
              <a:rPr lang="en-US" altLang="zh-CN" sz="1200" dirty="0"/>
              <a:t>Query</a:t>
            </a:r>
            <a:endParaRPr lang="en-CN" sz="1200" dirty="0"/>
          </a:p>
        </p:txBody>
      </p:sp>
      <p:sp>
        <p:nvSpPr>
          <p:cNvPr id="9" name="TextBox 8">
            <a:extLst>
              <a:ext uri="{FF2B5EF4-FFF2-40B4-BE49-F238E27FC236}">
                <a16:creationId xmlns:a16="http://schemas.microsoft.com/office/drawing/2014/main" id="{269BD2B5-A5BB-05CF-DBAF-BBB5DF1DA9EB}"/>
              </a:ext>
            </a:extLst>
          </p:cNvPr>
          <p:cNvSpPr txBox="1"/>
          <p:nvPr/>
        </p:nvSpPr>
        <p:spPr>
          <a:xfrm>
            <a:off x="258266" y="4943367"/>
            <a:ext cx="3524977" cy="1384995"/>
          </a:xfrm>
          <a:prstGeom prst="rect">
            <a:avLst/>
          </a:prstGeom>
          <a:noFill/>
        </p:spPr>
        <p:txBody>
          <a:bodyPr wrap="square" rtlCol="0">
            <a:spAutoFit/>
          </a:bodyPr>
          <a:lstStyle/>
          <a:p>
            <a:pPr marL="285750" indent="-285750" algn="l">
              <a:buFont typeface="Arial" panose="020B0604020202020204" pitchFamily="34" charset="0"/>
              <a:buChar char="•"/>
            </a:pPr>
            <a:r>
              <a:rPr lang="en-US" sz="1400" dirty="0">
                <a:solidFill>
                  <a:srgbClr val="171717"/>
                </a:solidFill>
                <a:highlight>
                  <a:srgbClr val="FFFFFF"/>
                </a:highlight>
                <a:latin typeface="-apple-system"/>
              </a:rPr>
              <a:t>Provides a framework for efficient data processing using AI.</a:t>
            </a:r>
          </a:p>
          <a:p>
            <a:pPr marL="285750" indent="-285750" algn="l">
              <a:buFont typeface="Arial" panose="020B0604020202020204" pitchFamily="34" charset="0"/>
              <a:buChar char="•"/>
            </a:pPr>
            <a:r>
              <a:rPr lang="en-US" sz="1400" dirty="0">
                <a:solidFill>
                  <a:srgbClr val="FF0000"/>
                </a:solidFill>
                <a:highlight>
                  <a:srgbClr val="FFFFFF"/>
                </a:highlight>
                <a:latin typeface="-apple-system"/>
              </a:rPr>
              <a:t>Focuses on transforming unstructured data into structured insights.</a:t>
            </a:r>
          </a:p>
          <a:p>
            <a:pPr marL="285750" indent="-285750" algn="l">
              <a:buFont typeface="Arial" panose="020B0604020202020204" pitchFamily="34" charset="0"/>
              <a:buChar char="•"/>
            </a:pPr>
            <a:r>
              <a:rPr lang="en-US" sz="1400" dirty="0">
                <a:solidFill>
                  <a:srgbClr val="171717"/>
                </a:solidFill>
                <a:highlight>
                  <a:srgbClr val="FFFFFF"/>
                </a:highlight>
                <a:latin typeface="-apple-system"/>
              </a:rPr>
              <a:t>Open-source and Python-friendly.</a:t>
            </a:r>
          </a:p>
          <a:p>
            <a:endParaRPr lang="en-CN" sz="1400" dirty="0"/>
          </a:p>
        </p:txBody>
      </p:sp>
      <p:pic>
        <p:nvPicPr>
          <p:cNvPr id="3076" name="Picture 4" descr="postgresml">
            <a:extLst>
              <a:ext uri="{FF2B5EF4-FFF2-40B4-BE49-F238E27FC236}">
                <a16:creationId xmlns:a16="http://schemas.microsoft.com/office/drawing/2014/main" id="{083FBEBE-92F3-A9F6-30C9-209F18A0F6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2429" y="302232"/>
            <a:ext cx="4056653" cy="246948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982AA99-F436-234B-AFA7-1D611FFFE638}"/>
              </a:ext>
            </a:extLst>
          </p:cNvPr>
          <p:cNvSpPr txBox="1"/>
          <p:nvPr/>
        </p:nvSpPr>
        <p:spPr>
          <a:xfrm>
            <a:off x="7341930" y="3068817"/>
            <a:ext cx="4167152"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171717"/>
                </a:solidFill>
                <a:highlight>
                  <a:srgbClr val="FFFFFF"/>
                </a:highlight>
                <a:latin typeface="-apple-system"/>
              </a:rPr>
              <a:t>Seamless machine learning integration with PostgreSQL.</a:t>
            </a:r>
          </a:p>
          <a:p>
            <a:pPr marL="285750" indent="-285750">
              <a:buFont typeface="Arial" panose="020B0604020202020204" pitchFamily="34" charset="0"/>
              <a:buChar char="•"/>
            </a:pPr>
            <a:r>
              <a:rPr lang="en-US" sz="1400" dirty="0">
                <a:solidFill>
                  <a:srgbClr val="FF0000"/>
                </a:solidFill>
                <a:highlight>
                  <a:srgbClr val="FFFFFF"/>
                </a:highlight>
                <a:latin typeface="-apple-system"/>
              </a:rPr>
              <a:t>In-database model </a:t>
            </a:r>
            <a:r>
              <a:rPr lang="en-US" sz="1400" dirty="0">
                <a:solidFill>
                  <a:srgbClr val="171717"/>
                </a:solidFill>
                <a:highlight>
                  <a:srgbClr val="FFFFFF"/>
                </a:highlight>
                <a:latin typeface="-apple-system"/>
              </a:rPr>
              <a:t>training and deployment.</a:t>
            </a:r>
          </a:p>
          <a:p>
            <a:pPr marL="285750" indent="-285750">
              <a:buFont typeface="Arial" panose="020B0604020202020204" pitchFamily="34" charset="0"/>
              <a:buChar char="•"/>
            </a:pPr>
            <a:r>
              <a:rPr lang="en-US" sz="1400" dirty="0">
                <a:solidFill>
                  <a:srgbClr val="171717"/>
                </a:solidFill>
                <a:highlight>
                  <a:srgbClr val="FFFFFF"/>
                </a:highlight>
                <a:latin typeface="-apple-system"/>
              </a:rPr>
              <a:t>Real-time data analysis and predictive modeling.</a:t>
            </a:r>
          </a:p>
          <a:p>
            <a:endParaRPr lang="en-CN" sz="1400" dirty="0"/>
          </a:p>
        </p:txBody>
      </p:sp>
      <p:pic>
        <p:nvPicPr>
          <p:cNvPr id="3078" name="Picture 6" descr="pinecone">
            <a:extLst>
              <a:ext uri="{FF2B5EF4-FFF2-40B4-BE49-F238E27FC236}">
                <a16:creationId xmlns:a16="http://schemas.microsoft.com/office/drawing/2014/main" id="{E8C43720-CF56-AC48-74A1-DE05C06C68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0134" y="2771717"/>
            <a:ext cx="3121679" cy="17637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74A4991-B82C-55B6-FCA4-1EDBAA58FA19}"/>
              </a:ext>
            </a:extLst>
          </p:cNvPr>
          <p:cNvSpPr txBox="1"/>
          <p:nvPr/>
        </p:nvSpPr>
        <p:spPr>
          <a:xfrm>
            <a:off x="3708484" y="4912589"/>
            <a:ext cx="3524978" cy="1446550"/>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171717"/>
                </a:solidFill>
                <a:highlight>
                  <a:srgbClr val="FFFFFF"/>
                </a:highlight>
                <a:latin typeface="-apple-system"/>
              </a:rPr>
              <a:t>Specializes in </a:t>
            </a:r>
            <a:r>
              <a:rPr lang="en-US" sz="1400" dirty="0">
                <a:solidFill>
                  <a:srgbClr val="FF0000"/>
                </a:solidFill>
                <a:highlight>
                  <a:srgbClr val="FFFFFF"/>
                </a:highlight>
                <a:latin typeface="-apple-system"/>
              </a:rPr>
              <a:t>similarity search and vector indexing</a:t>
            </a:r>
            <a:r>
              <a:rPr lang="en-US" sz="1400" dirty="0">
                <a:solidFill>
                  <a:srgbClr val="171717"/>
                </a:solidFill>
                <a:highlight>
                  <a:srgbClr val="FFFFFF"/>
                </a:highlight>
                <a:latin typeface="-apple-system"/>
              </a:rPr>
              <a:t> for ML models.</a:t>
            </a:r>
          </a:p>
          <a:p>
            <a:pPr marL="285750" indent="-285750">
              <a:buFont typeface="Arial" panose="020B0604020202020204" pitchFamily="34" charset="0"/>
              <a:buChar char="•"/>
            </a:pPr>
            <a:r>
              <a:rPr lang="en-US" sz="1400" dirty="0">
                <a:solidFill>
                  <a:srgbClr val="171717"/>
                </a:solidFill>
                <a:highlight>
                  <a:srgbClr val="FFFFFF"/>
                </a:highlight>
                <a:latin typeface="-apple-system"/>
              </a:rPr>
              <a:t>Ideal for </a:t>
            </a:r>
            <a:r>
              <a:rPr lang="en-US" sz="1400" dirty="0">
                <a:solidFill>
                  <a:srgbClr val="FF0000"/>
                </a:solidFill>
                <a:highlight>
                  <a:srgbClr val="FFFFFF"/>
                </a:highlight>
                <a:latin typeface="-apple-system"/>
              </a:rPr>
              <a:t>recommendation systems</a:t>
            </a:r>
            <a:r>
              <a:rPr lang="en-US" sz="1400" dirty="0">
                <a:solidFill>
                  <a:srgbClr val="171717"/>
                </a:solidFill>
                <a:highlight>
                  <a:srgbClr val="FFFFFF"/>
                </a:highlight>
                <a:latin typeface="-apple-system"/>
              </a:rPr>
              <a:t> and similarity-based searches.</a:t>
            </a:r>
          </a:p>
          <a:p>
            <a:pPr marL="285750" indent="-285750">
              <a:buFont typeface="Arial" panose="020B0604020202020204" pitchFamily="34" charset="0"/>
              <a:buChar char="•"/>
            </a:pPr>
            <a:r>
              <a:rPr lang="en-US" sz="1400" dirty="0">
                <a:solidFill>
                  <a:srgbClr val="171717"/>
                </a:solidFill>
                <a:highlight>
                  <a:srgbClr val="FFFFFF"/>
                </a:highlight>
                <a:latin typeface="-apple-system"/>
              </a:rPr>
              <a:t>Python SDK for easy integration.</a:t>
            </a:r>
          </a:p>
          <a:p>
            <a:endParaRPr lang="en-CN" dirty="0"/>
          </a:p>
        </p:txBody>
      </p:sp>
      <p:pic>
        <p:nvPicPr>
          <p:cNvPr id="3080" name="Picture 8" descr="什么是PolarDB - 产品简介| 阿里云">
            <a:extLst>
              <a:ext uri="{FF2B5EF4-FFF2-40B4-BE49-F238E27FC236}">
                <a16:creationId xmlns:a16="http://schemas.microsoft.com/office/drawing/2014/main" id="{A893B4B2-4493-8908-3E54-4C1C16761A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69091" y="4036661"/>
            <a:ext cx="3223328" cy="118942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898256C-6A1E-4538-3ECB-5D666F8C5E6D}"/>
              </a:ext>
            </a:extLst>
          </p:cNvPr>
          <p:cNvSpPr txBox="1"/>
          <p:nvPr/>
        </p:nvSpPr>
        <p:spPr>
          <a:xfrm>
            <a:off x="7341930" y="5171251"/>
            <a:ext cx="4371951" cy="1169551"/>
          </a:xfrm>
          <a:prstGeom prst="rect">
            <a:avLst/>
          </a:prstGeom>
          <a:noFill/>
        </p:spPr>
        <p:txBody>
          <a:bodyPr wrap="square" rtlCol="0">
            <a:spAutoFit/>
          </a:bodyPr>
          <a:lstStyle/>
          <a:p>
            <a:pPr marL="285750" indent="-285750">
              <a:buFont typeface="Arial" panose="020B0604020202020204" pitchFamily="34" charset="0"/>
              <a:buChar char="•"/>
            </a:pPr>
            <a:r>
              <a:rPr lang="en-US" sz="1400" dirty="0" err="1">
                <a:solidFill>
                  <a:srgbClr val="171717"/>
                </a:solidFill>
                <a:highlight>
                  <a:srgbClr val="FFFFFF"/>
                </a:highlight>
                <a:latin typeface="-apple-system"/>
              </a:rPr>
              <a:t>MLOps</a:t>
            </a:r>
            <a:r>
              <a:rPr lang="en-US" sz="1400" dirty="0">
                <a:solidFill>
                  <a:srgbClr val="171717"/>
                </a:solidFill>
                <a:highlight>
                  <a:srgbClr val="FFFFFF"/>
                </a:highlight>
                <a:latin typeface="-apple-system"/>
              </a:rPr>
              <a:t> in </a:t>
            </a:r>
            <a:r>
              <a:rPr lang="en-US" sz="1400" dirty="0" err="1">
                <a:solidFill>
                  <a:srgbClr val="171717"/>
                </a:solidFill>
                <a:highlight>
                  <a:srgbClr val="FFFFFF"/>
                </a:highlight>
                <a:latin typeface="-apple-system"/>
              </a:rPr>
              <a:t>PolarDB</a:t>
            </a:r>
            <a:r>
              <a:rPr lang="en-US" sz="1400" dirty="0">
                <a:solidFill>
                  <a:srgbClr val="171717"/>
                </a:solidFill>
                <a:highlight>
                  <a:srgbClr val="FFFFFF"/>
                </a:highlight>
                <a:latin typeface="-apple-system"/>
              </a:rPr>
              <a:t> MySQL: Model operations via SQL.</a:t>
            </a:r>
          </a:p>
          <a:p>
            <a:pPr marL="285750" indent="-285750">
              <a:buFont typeface="Arial" panose="020B0604020202020204" pitchFamily="34" charset="0"/>
              <a:buChar char="•"/>
            </a:pPr>
            <a:r>
              <a:rPr lang="en-US" sz="1400" dirty="0">
                <a:solidFill>
                  <a:srgbClr val="171717"/>
                </a:solidFill>
                <a:highlight>
                  <a:srgbClr val="FFFFFF"/>
                </a:highlight>
                <a:latin typeface="-apple-system"/>
              </a:rPr>
              <a:t>Built-in algorithms: Classification, regression, clustering.</a:t>
            </a:r>
          </a:p>
          <a:p>
            <a:pPr marL="285750" indent="-285750">
              <a:buFont typeface="Arial" panose="020B0604020202020204" pitchFamily="34" charset="0"/>
              <a:buChar char="•"/>
            </a:pPr>
            <a:r>
              <a:rPr lang="en-US" sz="1400" dirty="0">
                <a:solidFill>
                  <a:srgbClr val="171717"/>
                </a:solidFill>
                <a:highlight>
                  <a:srgbClr val="FFFFFF"/>
                </a:highlight>
                <a:latin typeface="-apple-system"/>
              </a:rPr>
              <a:t>Seamless integration: Database and business intelligence unified.</a:t>
            </a:r>
          </a:p>
        </p:txBody>
      </p:sp>
    </p:spTree>
    <p:extLst>
      <p:ext uri="{BB962C8B-B14F-4D97-AF65-F5344CB8AC3E}">
        <p14:creationId xmlns:p14="http://schemas.microsoft.com/office/powerpoint/2010/main" val="1653582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6DFAB724-7774-2BC2-29CD-77821095E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8" y="686047"/>
            <a:ext cx="4426774" cy="551432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6A12AD2-92B4-1BC0-1BE7-8E5F41AC4B16}"/>
              </a:ext>
            </a:extLst>
          </p:cNvPr>
          <p:cNvSpPr txBox="1"/>
          <p:nvPr/>
        </p:nvSpPr>
        <p:spPr>
          <a:xfrm>
            <a:off x="66391" y="85524"/>
            <a:ext cx="4445448" cy="400110"/>
          </a:xfrm>
          <a:prstGeom prst="rect">
            <a:avLst/>
          </a:prstGeom>
          <a:noFill/>
        </p:spPr>
        <p:txBody>
          <a:bodyPr wrap="none" rtlCol="0">
            <a:spAutoFit/>
          </a:bodyPr>
          <a:lstStyle/>
          <a:p>
            <a:r>
              <a:rPr lang="en-CN" sz="2000" b="1" dirty="0"/>
              <a:t>AI</a:t>
            </a:r>
            <a:r>
              <a:rPr lang="en-US" altLang="zh-CN" sz="2000" b="1" dirty="0"/>
              <a:t>4DB</a:t>
            </a:r>
            <a:r>
              <a:rPr lang="zh-CN" altLang="en-US" sz="2000" b="1" dirty="0"/>
              <a:t> </a:t>
            </a:r>
            <a:r>
              <a:rPr lang="en-US" altLang="zh-CN" sz="2000" b="1" dirty="0"/>
              <a:t>and</a:t>
            </a:r>
            <a:r>
              <a:rPr lang="zh-CN" altLang="en-US" sz="2000" b="1" dirty="0"/>
              <a:t> </a:t>
            </a:r>
            <a:r>
              <a:rPr lang="en-US" altLang="zh-CN" sz="2000" b="1" dirty="0"/>
              <a:t>DB4AI</a:t>
            </a:r>
            <a:r>
              <a:rPr lang="zh-CN" altLang="en-US" sz="2000" b="1" dirty="0"/>
              <a:t>：</a:t>
            </a:r>
            <a:r>
              <a:rPr lang="en-US" altLang="zh-CN" sz="2000" b="1" dirty="0"/>
              <a:t>Dataset</a:t>
            </a:r>
            <a:r>
              <a:rPr lang="zh-CN" altLang="en-US" sz="2000" b="1" dirty="0"/>
              <a:t> </a:t>
            </a:r>
            <a:r>
              <a:rPr lang="en-US" altLang="zh-CN" sz="2000" b="1" dirty="0"/>
              <a:t>Quality</a:t>
            </a:r>
            <a:endParaRPr lang="en-CN" sz="2000" b="1" dirty="0"/>
          </a:p>
        </p:txBody>
      </p:sp>
      <p:sp>
        <p:nvSpPr>
          <p:cNvPr id="7" name="TextBox 6">
            <a:extLst>
              <a:ext uri="{FF2B5EF4-FFF2-40B4-BE49-F238E27FC236}">
                <a16:creationId xmlns:a16="http://schemas.microsoft.com/office/drawing/2014/main" id="{04A544AC-33A7-7102-FE72-6250EC84E453}"/>
              </a:ext>
            </a:extLst>
          </p:cNvPr>
          <p:cNvSpPr txBox="1"/>
          <p:nvPr/>
        </p:nvSpPr>
        <p:spPr>
          <a:xfrm>
            <a:off x="1156702" y="6242000"/>
            <a:ext cx="2086597" cy="276999"/>
          </a:xfrm>
          <a:prstGeom prst="rect">
            <a:avLst/>
          </a:prstGeom>
          <a:noFill/>
        </p:spPr>
        <p:txBody>
          <a:bodyPr wrap="none" rtlCol="0">
            <a:spAutoFit/>
          </a:bodyPr>
          <a:lstStyle/>
          <a:p>
            <a:r>
              <a:rPr lang="en-CN" sz="1200" dirty="0">
                <a:latin typeface="Calibri" panose="020F0502020204030204" pitchFamily="34" charset="0"/>
                <a:cs typeface="Calibri" panose="020F0502020204030204" pitchFamily="34" charset="0"/>
              </a:rPr>
              <a:t>A</a:t>
            </a:r>
            <a:r>
              <a:rPr lang="zh-CN" altLang="en-US" sz="1200" dirty="0">
                <a:latin typeface="Calibri" panose="020F0502020204030204" pitchFamily="34" charset="0"/>
                <a:cs typeface="Calibri" panose="020F0502020204030204" pitchFamily="34" charset="0"/>
              </a:rPr>
              <a:t> </a:t>
            </a:r>
            <a:r>
              <a:rPr lang="en-US" altLang="zh-CN" sz="1200" dirty="0">
                <a:latin typeface="Calibri" panose="020F0502020204030204" pitchFamily="34" charset="0"/>
                <a:cs typeface="Calibri" panose="020F0502020204030204" pitchFamily="34" charset="0"/>
              </a:rPr>
              <a:t>summary</a:t>
            </a:r>
            <a:r>
              <a:rPr lang="zh-CN" altLang="en-US" sz="1200" dirty="0">
                <a:latin typeface="Calibri" panose="020F0502020204030204" pitchFamily="34" charset="0"/>
                <a:cs typeface="Calibri" panose="020F0502020204030204" pitchFamily="34" charset="0"/>
              </a:rPr>
              <a:t> </a:t>
            </a:r>
            <a:r>
              <a:rPr lang="en-US" altLang="zh-CN" sz="1200" dirty="0">
                <a:latin typeface="Calibri" panose="020F0502020204030204" pitchFamily="34" charset="0"/>
                <a:cs typeface="Calibri" panose="020F0502020204030204" pitchFamily="34" charset="0"/>
              </a:rPr>
              <a:t>for</a:t>
            </a:r>
            <a:r>
              <a:rPr lang="zh-CN" altLang="en-US" sz="1200" dirty="0">
                <a:latin typeface="Calibri" panose="020F0502020204030204" pitchFamily="34" charset="0"/>
                <a:cs typeface="Calibri" panose="020F0502020204030204" pitchFamily="34" charset="0"/>
              </a:rPr>
              <a:t> </a:t>
            </a:r>
            <a:r>
              <a:rPr lang="en-US" altLang="zh-CN" sz="1200" dirty="0">
                <a:latin typeface="Calibri" panose="020F0502020204030204" pitchFamily="34" charset="0"/>
                <a:cs typeface="Calibri" panose="020F0502020204030204" pitchFamily="34" charset="0"/>
              </a:rPr>
              <a:t>AI4DB</a:t>
            </a:r>
            <a:r>
              <a:rPr lang="zh-CN" altLang="en-US" sz="1200" dirty="0">
                <a:latin typeface="Calibri" panose="020F0502020204030204" pitchFamily="34" charset="0"/>
                <a:cs typeface="Calibri" panose="020F0502020204030204" pitchFamily="34" charset="0"/>
              </a:rPr>
              <a:t> </a:t>
            </a:r>
            <a:r>
              <a:rPr lang="en-US" altLang="zh-CN" sz="1200" dirty="0">
                <a:latin typeface="Calibri" panose="020F0502020204030204" pitchFamily="34" charset="0"/>
                <a:cs typeface="Calibri" panose="020F0502020204030204" pitchFamily="34" charset="0"/>
              </a:rPr>
              <a:t>&amp;</a:t>
            </a:r>
            <a:r>
              <a:rPr lang="zh-CN" altLang="en-US" sz="1200" dirty="0">
                <a:latin typeface="Calibri" panose="020F0502020204030204" pitchFamily="34" charset="0"/>
                <a:cs typeface="Calibri" panose="020F0502020204030204" pitchFamily="34" charset="0"/>
              </a:rPr>
              <a:t> </a:t>
            </a:r>
            <a:r>
              <a:rPr lang="en-US" altLang="zh-CN" sz="1200" dirty="0">
                <a:latin typeface="Calibri" panose="020F0502020204030204" pitchFamily="34" charset="0"/>
                <a:cs typeface="Calibri" panose="020F0502020204030204" pitchFamily="34" charset="0"/>
              </a:rPr>
              <a:t>DB4AI</a:t>
            </a:r>
            <a:endParaRPr lang="en-CN" sz="12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E9D4A9A-2548-222B-A964-0AF8D7583643}"/>
              </a:ext>
            </a:extLst>
          </p:cNvPr>
          <p:cNvSpPr txBox="1"/>
          <p:nvPr/>
        </p:nvSpPr>
        <p:spPr>
          <a:xfrm>
            <a:off x="5088197" y="810687"/>
            <a:ext cx="1149674" cy="307777"/>
          </a:xfrm>
          <a:prstGeom prst="rect">
            <a:avLst/>
          </a:prstGeom>
          <a:noFill/>
        </p:spPr>
        <p:txBody>
          <a:bodyPr wrap="none" rtlCol="0">
            <a:spAutoFit/>
          </a:bodyPr>
          <a:lstStyle/>
          <a:p>
            <a:r>
              <a:rPr lang="en-CN" sz="1400" dirty="0"/>
              <a:t>HugginFace</a:t>
            </a:r>
          </a:p>
        </p:txBody>
      </p:sp>
      <p:sp>
        <p:nvSpPr>
          <p:cNvPr id="9" name="TextBox 8">
            <a:extLst>
              <a:ext uri="{FF2B5EF4-FFF2-40B4-BE49-F238E27FC236}">
                <a16:creationId xmlns:a16="http://schemas.microsoft.com/office/drawing/2014/main" id="{164098E7-2F1E-05A9-58D1-4BBACF550722}"/>
              </a:ext>
            </a:extLst>
          </p:cNvPr>
          <p:cNvSpPr txBox="1"/>
          <p:nvPr/>
        </p:nvSpPr>
        <p:spPr>
          <a:xfrm>
            <a:off x="5132279" y="1261387"/>
            <a:ext cx="1061509" cy="307777"/>
          </a:xfrm>
          <a:prstGeom prst="rect">
            <a:avLst/>
          </a:prstGeom>
          <a:noFill/>
        </p:spPr>
        <p:txBody>
          <a:bodyPr wrap="none" rtlCol="0">
            <a:spAutoFit/>
          </a:bodyPr>
          <a:lstStyle/>
          <a:p>
            <a:r>
              <a:rPr lang="en-CN" sz="1400" dirty="0"/>
              <a:t>BIG</a:t>
            </a:r>
            <a:r>
              <a:rPr lang="en-US" altLang="zh-CN" sz="1400" dirty="0"/>
              <a:t>-Bench</a:t>
            </a:r>
            <a:endParaRPr lang="en-CN" sz="1400" dirty="0"/>
          </a:p>
        </p:txBody>
      </p:sp>
      <p:pic>
        <p:nvPicPr>
          <p:cNvPr id="1028" name="Picture 4" descr="Huggingface Modelhub | Kaggle">
            <a:extLst>
              <a:ext uri="{FF2B5EF4-FFF2-40B4-BE49-F238E27FC236}">
                <a16:creationId xmlns:a16="http://schemas.microsoft.com/office/drawing/2014/main" id="{E8062B1F-CDEA-4268-AE78-EA5AB3225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6499" y="754314"/>
            <a:ext cx="420522" cy="420522"/>
          </a:xfrm>
          <a:prstGeom prst="rect">
            <a:avLst/>
          </a:prstGeom>
          <a:noFill/>
          <a:extLst>
            <a:ext uri="{909E8E84-426E-40DD-AFC4-6F175D3DCCD1}">
              <a14:hiddenFill xmlns:a14="http://schemas.microsoft.com/office/drawing/2010/main">
                <a:solidFill>
                  <a:srgbClr val="FFFFFF"/>
                </a:solidFill>
              </a14:hiddenFill>
            </a:ext>
          </a:extLst>
        </p:spPr>
      </p:pic>
      <p:sp>
        <p:nvSpPr>
          <p:cNvPr id="10" name="Rounded Rectangle 9">
            <a:extLst>
              <a:ext uri="{FF2B5EF4-FFF2-40B4-BE49-F238E27FC236}">
                <a16:creationId xmlns:a16="http://schemas.microsoft.com/office/drawing/2014/main" id="{C74DB88F-4768-50CB-E4D6-01E023DA6B84}"/>
              </a:ext>
            </a:extLst>
          </p:cNvPr>
          <p:cNvSpPr/>
          <p:nvPr/>
        </p:nvSpPr>
        <p:spPr>
          <a:xfrm>
            <a:off x="2380232" y="4153191"/>
            <a:ext cx="1989344" cy="1375090"/>
          </a:xfrm>
          <a:prstGeom prst="roundRect">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1" name="TextBox 10">
            <a:extLst>
              <a:ext uri="{FF2B5EF4-FFF2-40B4-BE49-F238E27FC236}">
                <a16:creationId xmlns:a16="http://schemas.microsoft.com/office/drawing/2014/main" id="{7EBC8811-B02E-C19E-8E1D-9E1A5D005A36}"/>
              </a:ext>
            </a:extLst>
          </p:cNvPr>
          <p:cNvSpPr txBox="1"/>
          <p:nvPr/>
        </p:nvSpPr>
        <p:spPr>
          <a:xfrm>
            <a:off x="4585323" y="1261387"/>
            <a:ext cx="498855" cy="1200329"/>
          </a:xfrm>
          <a:prstGeom prst="rect">
            <a:avLst/>
          </a:prstGeom>
          <a:noFill/>
        </p:spPr>
        <p:txBody>
          <a:bodyPr wrap="none" rtlCol="0">
            <a:spAutoFit/>
          </a:bodyPr>
          <a:lstStyle/>
          <a:p>
            <a:pPr algn="l"/>
            <a:r>
              <a:rPr lang="en-CN" sz="2400" b="1" i="0" dirty="0">
                <a:solidFill>
                  <a:srgbClr val="1F2328"/>
                </a:solidFill>
                <a:effectLst/>
                <a:highlight>
                  <a:srgbClr val="FFFFFF"/>
                </a:highlight>
                <a:latin typeface="-apple-system"/>
              </a:rPr>
              <a:t>🪑</a:t>
            </a:r>
          </a:p>
          <a:p>
            <a:br>
              <a:rPr lang="en-CN" sz="2400" dirty="0"/>
            </a:br>
            <a:endParaRPr lang="en-CN" sz="2400" dirty="0"/>
          </a:p>
        </p:txBody>
      </p:sp>
      <p:sp>
        <p:nvSpPr>
          <p:cNvPr id="12" name="TextBox 11">
            <a:extLst>
              <a:ext uri="{FF2B5EF4-FFF2-40B4-BE49-F238E27FC236}">
                <a16:creationId xmlns:a16="http://schemas.microsoft.com/office/drawing/2014/main" id="{826F930B-DDA2-2E6C-FA51-9544C6704336}"/>
              </a:ext>
            </a:extLst>
          </p:cNvPr>
          <p:cNvSpPr txBox="1"/>
          <p:nvPr/>
        </p:nvSpPr>
        <p:spPr>
          <a:xfrm>
            <a:off x="5183415" y="2930928"/>
            <a:ext cx="479618" cy="369332"/>
          </a:xfrm>
          <a:prstGeom prst="rect">
            <a:avLst/>
          </a:prstGeom>
          <a:noFill/>
        </p:spPr>
        <p:txBody>
          <a:bodyPr wrap="none" rtlCol="0">
            <a:spAutoFit/>
          </a:bodyPr>
          <a:lstStyle/>
          <a:p>
            <a:r>
              <a:rPr lang="en-US" dirty="0"/>
              <a:t>….</a:t>
            </a:r>
            <a:endParaRPr lang="en-CN" dirty="0"/>
          </a:p>
        </p:txBody>
      </p:sp>
      <p:sp>
        <p:nvSpPr>
          <p:cNvPr id="18" name="TextBox 17">
            <a:extLst>
              <a:ext uri="{FF2B5EF4-FFF2-40B4-BE49-F238E27FC236}">
                <a16:creationId xmlns:a16="http://schemas.microsoft.com/office/drawing/2014/main" id="{5144B26D-D2DC-1BC6-BBF2-0743EEAE57DF}"/>
              </a:ext>
            </a:extLst>
          </p:cNvPr>
          <p:cNvSpPr txBox="1"/>
          <p:nvPr/>
        </p:nvSpPr>
        <p:spPr>
          <a:xfrm>
            <a:off x="7300373" y="3146507"/>
            <a:ext cx="4121641" cy="1668214"/>
          </a:xfrm>
          <a:prstGeom prst="rect">
            <a:avLst/>
          </a:prstGeom>
          <a:noFill/>
        </p:spPr>
        <p:txBody>
          <a:bodyPr wrap="none" rtlCol="0">
            <a:spAutoFit/>
          </a:bodyPr>
          <a:lstStyle/>
          <a:p>
            <a:pPr marL="342900" indent="-342900">
              <a:lnSpc>
                <a:spcPct val="150000"/>
              </a:lnSpc>
              <a:buAutoNum type="arabicPeriod"/>
            </a:pPr>
            <a:r>
              <a:rPr lang="zh-CN" altLang="en-US" sz="1400" dirty="0"/>
              <a:t>不正确的数据集说明文档，如错误的元信息等</a:t>
            </a:r>
            <a:endParaRPr lang="en-US" altLang="zh-CN" sz="1400" dirty="0"/>
          </a:p>
          <a:p>
            <a:pPr marL="342900" indent="-342900">
              <a:lnSpc>
                <a:spcPct val="150000"/>
              </a:lnSpc>
              <a:buAutoNum type="arabicPeriod"/>
            </a:pPr>
            <a:r>
              <a:rPr lang="zh-CN" altLang="en-US" sz="1400" dirty="0"/>
              <a:t>提交的数据集接口无法使用</a:t>
            </a:r>
            <a:endParaRPr lang="en-US" altLang="zh-CN" sz="1400" dirty="0"/>
          </a:p>
          <a:p>
            <a:pPr marL="342900" indent="-342900">
              <a:lnSpc>
                <a:spcPct val="150000"/>
              </a:lnSpc>
              <a:buAutoNum type="arabicPeriod"/>
            </a:pPr>
            <a:r>
              <a:rPr lang="zh-CN" altLang="en-US" sz="1400" dirty="0"/>
              <a:t>数据集中存在坏点 </a:t>
            </a:r>
            <a:endParaRPr lang="en-US" altLang="zh-CN" sz="1400" dirty="0"/>
          </a:p>
          <a:p>
            <a:pPr marL="342900" indent="-342900">
              <a:lnSpc>
                <a:spcPct val="150000"/>
              </a:lnSpc>
              <a:buAutoNum type="arabicPeriod"/>
            </a:pPr>
            <a:r>
              <a:rPr lang="zh-CN" altLang="en-US" sz="1400" dirty="0"/>
              <a:t>数据集涉及道德问题</a:t>
            </a:r>
            <a:endParaRPr lang="en-US" altLang="zh-CN" sz="1400" dirty="0"/>
          </a:p>
          <a:p>
            <a:pPr marL="342900" indent="-342900">
              <a:lnSpc>
                <a:spcPct val="150000"/>
              </a:lnSpc>
              <a:buAutoNum type="arabicPeriod"/>
            </a:pPr>
            <a:endParaRPr lang="en-CN" sz="1400" dirty="0"/>
          </a:p>
        </p:txBody>
      </p:sp>
      <p:sp>
        <p:nvSpPr>
          <p:cNvPr id="19" name="TextBox 18">
            <a:extLst>
              <a:ext uri="{FF2B5EF4-FFF2-40B4-BE49-F238E27FC236}">
                <a16:creationId xmlns:a16="http://schemas.microsoft.com/office/drawing/2014/main" id="{B6A688B4-3ED8-D3D8-96F0-32E3DA320B90}"/>
              </a:ext>
            </a:extLst>
          </p:cNvPr>
          <p:cNvSpPr txBox="1"/>
          <p:nvPr/>
        </p:nvSpPr>
        <p:spPr>
          <a:xfrm>
            <a:off x="7035993" y="395927"/>
            <a:ext cx="4134465" cy="307777"/>
          </a:xfrm>
          <a:prstGeom prst="rect">
            <a:avLst/>
          </a:prstGeom>
          <a:noFill/>
        </p:spPr>
        <p:txBody>
          <a:bodyPr wrap="none" rtlCol="0">
            <a:spAutoFit/>
          </a:bodyPr>
          <a:lstStyle/>
          <a:p>
            <a:r>
              <a:rPr lang="en-CN" sz="1400" dirty="0"/>
              <a:t>诸多开源的数据平台</a:t>
            </a:r>
            <a:r>
              <a:rPr lang="zh-CN" altLang="en-US" sz="1400" dirty="0"/>
              <a:t>，允许个人向平台提交数据集</a:t>
            </a:r>
            <a:endParaRPr lang="en-CN" sz="1400" dirty="0"/>
          </a:p>
        </p:txBody>
      </p:sp>
      <p:pic>
        <p:nvPicPr>
          <p:cNvPr id="21" name="Picture 20" descr="A close-up of blue letters&#10;&#10;Description automatically generated">
            <a:extLst>
              <a:ext uri="{FF2B5EF4-FFF2-40B4-BE49-F238E27FC236}">
                <a16:creationId xmlns:a16="http://schemas.microsoft.com/office/drawing/2014/main" id="{684AEEA0-DCDB-68CF-22A3-7A8AC267B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6499" y="1655715"/>
            <a:ext cx="1714517" cy="606948"/>
          </a:xfrm>
          <a:prstGeom prst="rect">
            <a:avLst/>
          </a:prstGeom>
        </p:spPr>
      </p:pic>
      <p:pic>
        <p:nvPicPr>
          <p:cNvPr id="25" name="Picture 24" descr="A white text on a black background&#10;&#10;Description automatically generated">
            <a:extLst>
              <a:ext uri="{FF2B5EF4-FFF2-40B4-BE49-F238E27FC236}">
                <a16:creationId xmlns:a16="http://schemas.microsoft.com/office/drawing/2014/main" id="{82782742-1B6B-226A-7B4C-7C30197745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6250" y="2326997"/>
            <a:ext cx="1595013" cy="525731"/>
          </a:xfrm>
          <a:prstGeom prst="rect">
            <a:avLst/>
          </a:prstGeom>
        </p:spPr>
      </p:pic>
      <p:sp>
        <p:nvSpPr>
          <p:cNvPr id="26" name="TextBox 25">
            <a:extLst>
              <a:ext uri="{FF2B5EF4-FFF2-40B4-BE49-F238E27FC236}">
                <a16:creationId xmlns:a16="http://schemas.microsoft.com/office/drawing/2014/main" id="{44BC3E7E-B32E-67CA-A91D-733464A3427E}"/>
              </a:ext>
            </a:extLst>
          </p:cNvPr>
          <p:cNvSpPr txBox="1"/>
          <p:nvPr/>
        </p:nvSpPr>
        <p:spPr>
          <a:xfrm>
            <a:off x="6956448" y="2229351"/>
            <a:ext cx="1159292" cy="307777"/>
          </a:xfrm>
          <a:prstGeom prst="rect">
            <a:avLst/>
          </a:prstGeom>
          <a:noFill/>
        </p:spPr>
        <p:txBody>
          <a:bodyPr wrap="none" rtlCol="0">
            <a:spAutoFit/>
          </a:bodyPr>
          <a:lstStyle/>
          <a:p>
            <a:r>
              <a:rPr lang="en-CN" sz="1400" dirty="0"/>
              <a:t>Contributers</a:t>
            </a:r>
          </a:p>
        </p:txBody>
      </p:sp>
      <p:sp>
        <p:nvSpPr>
          <p:cNvPr id="28" name="TextBox 27">
            <a:extLst>
              <a:ext uri="{FF2B5EF4-FFF2-40B4-BE49-F238E27FC236}">
                <a16:creationId xmlns:a16="http://schemas.microsoft.com/office/drawing/2014/main" id="{87723434-C3ED-84F0-D1C9-B54D65EEC0A9}"/>
              </a:ext>
            </a:extLst>
          </p:cNvPr>
          <p:cNvSpPr txBox="1"/>
          <p:nvPr/>
        </p:nvSpPr>
        <p:spPr>
          <a:xfrm>
            <a:off x="10719257" y="2226396"/>
            <a:ext cx="562975" cy="307777"/>
          </a:xfrm>
          <a:prstGeom prst="rect">
            <a:avLst/>
          </a:prstGeom>
          <a:noFill/>
        </p:spPr>
        <p:txBody>
          <a:bodyPr wrap="none" rtlCol="0">
            <a:spAutoFit/>
          </a:bodyPr>
          <a:lstStyle/>
          <a:p>
            <a:r>
              <a:rPr lang="en-CN" sz="1400" dirty="0"/>
              <a:t>User</a:t>
            </a:r>
          </a:p>
        </p:txBody>
      </p:sp>
      <p:cxnSp>
        <p:nvCxnSpPr>
          <p:cNvPr id="32" name="Straight Arrow Connector 31">
            <a:extLst>
              <a:ext uri="{FF2B5EF4-FFF2-40B4-BE49-F238E27FC236}">
                <a16:creationId xmlns:a16="http://schemas.microsoft.com/office/drawing/2014/main" id="{D6F41D6D-9CDB-CA12-527B-57998DADC863}"/>
              </a:ext>
            </a:extLst>
          </p:cNvPr>
          <p:cNvCxnSpPr>
            <a:cxnSpLocks/>
          </p:cNvCxnSpPr>
          <p:nvPr/>
        </p:nvCxnSpPr>
        <p:spPr>
          <a:xfrm flipV="1">
            <a:off x="7702143" y="1668986"/>
            <a:ext cx="1118985" cy="50414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1D00C8B-FA1E-A36F-44D2-D76AF9F1C73E}"/>
              </a:ext>
            </a:extLst>
          </p:cNvPr>
          <p:cNvSpPr txBox="1"/>
          <p:nvPr/>
        </p:nvSpPr>
        <p:spPr>
          <a:xfrm>
            <a:off x="7722223" y="933899"/>
            <a:ext cx="2981907" cy="307777"/>
          </a:xfrm>
          <a:prstGeom prst="rect">
            <a:avLst/>
          </a:prstGeom>
          <a:noFill/>
        </p:spPr>
        <p:txBody>
          <a:bodyPr wrap="none" rtlCol="0">
            <a:spAutoFit/>
          </a:bodyPr>
          <a:lstStyle/>
          <a:p>
            <a:r>
              <a:rPr lang="en-CN" sz="1400" dirty="0">
                <a:solidFill>
                  <a:srgbClr val="FF0000"/>
                </a:solidFill>
              </a:rPr>
              <a:t>Hard</a:t>
            </a:r>
            <a:r>
              <a:rPr lang="zh-CN" altLang="en-US" sz="1400" dirty="0">
                <a:solidFill>
                  <a:srgbClr val="FF0000"/>
                </a:solidFill>
              </a:rPr>
              <a:t> </a:t>
            </a:r>
            <a:r>
              <a:rPr lang="en-US" altLang="zh-CN" sz="1400" dirty="0">
                <a:solidFill>
                  <a:srgbClr val="FF0000"/>
                </a:solidFill>
              </a:rPr>
              <a:t>and</a:t>
            </a:r>
            <a:r>
              <a:rPr lang="zh-CN" altLang="en-US" sz="1400" dirty="0">
                <a:solidFill>
                  <a:srgbClr val="FF0000"/>
                </a:solidFill>
              </a:rPr>
              <a:t> </a:t>
            </a:r>
            <a:r>
              <a:rPr lang="en-US" altLang="zh-CN" sz="1400" dirty="0">
                <a:solidFill>
                  <a:srgbClr val="FF0000"/>
                </a:solidFill>
              </a:rPr>
              <a:t>Costly</a:t>
            </a:r>
            <a:r>
              <a:rPr lang="zh-CN" altLang="en-US" sz="1400" dirty="0">
                <a:solidFill>
                  <a:srgbClr val="FF0000"/>
                </a:solidFill>
              </a:rPr>
              <a:t> </a:t>
            </a:r>
            <a:r>
              <a:rPr lang="en-US" altLang="zh-CN" sz="1400" dirty="0">
                <a:solidFill>
                  <a:srgbClr val="FF0000"/>
                </a:solidFill>
              </a:rPr>
              <a:t>to</a:t>
            </a:r>
            <a:r>
              <a:rPr lang="zh-CN" altLang="en-US" sz="1400" dirty="0">
                <a:solidFill>
                  <a:srgbClr val="FF0000"/>
                </a:solidFill>
              </a:rPr>
              <a:t> </a:t>
            </a:r>
            <a:r>
              <a:rPr lang="en-CN" sz="1400" dirty="0">
                <a:solidFill>
                  <a:srgbClr val="FF0000"/>
                </a:solidFill>
              </a:rPr>
              <a:t>Check</a:t>
            </a:r>
            <a:r>
              <a:rPr lang="zh-CN" altLang="en-US" sz="1400" dirty="0">
                <a:solidFill>
                  <a:srgbClr val="FF0000"/>
                </a:solidFill>
              </a:rPr>
              <a:t> </a:t>
            </a:r>
            <a:r>
              <a:rPr lang="en-US" altLang="zh-CN" sz="1400" dirty="0">
                <a:solidFill>
                  <a:srgbClr val="FF0000"/>
                </a:solidFill>
              </a:rPr>
              <a:t>Carefully</a:t>
            </a:r>
            <a:endParaRPr lang="en-CN" sz="1400" dirty="0">
              <a:solidFill>
                <a:srgbClr val="FF0000"/>
              </a:solidFill>
            </a:endParaRPr>
          </a:p>
        </p:txBody>
      </p:sp>
      <p:sp>
        <p:nvSpPr>
          <p:cNvPr id="35" name="TextBox 34">
            <a:extLst>
              <a:ext uri="{FF2B5EF4-FFF2-40B4-BE49-F238E27FC236}">
                <a16:creationId xmlns:a16="http://schemas.microsoft.com/office/drawing/2014/main" id="{A3559A6A-F21A-A81D-1034-D9A3A153E316}"/>
              </a:ext>
            </a:extLst>
          </p:cNvPr>
          <p:cNvSpPr txBox="1"/>
          <p:nvPr/>
        </p:nvSpPr>
        <p:spPr>
          <a:xfrm>
            <a:off x="10649877" y="4151090"/>
            <a:ext cx="479618" cy="369332"/>
          </a:xfrm>
          <a:prstGeom prst="rect">
            <a:avLst/>
          </a:prstGeom>
          <a:noFill/>
        </p:spPr>
        <p:txBody>
          <a:bodyPr wrap="none" rtlCol="0">
            <a:spAutoFit/>
          </a:bodyPr>
          <a:lstStyle/>
          <a:p>
            <a:r>
              <a:rPr lang="en-US" dirty="0"/>
              <a:t>….</a:t>
            </a:r>
            <a:endParaRPr lang="en-CN" dirty="0"/>
          </a:p>
        </p:txBody>
      </p:sp>
      <p:sp>
        <p:nvSpPr>
          <p:cNvPr id="36" name="Rounded Rectangle 35">
            <a:extLst>
              <a:ext uri="{FF2B5EF4-FFF2-40B4-BE49-F238E27FC236}">
                <a16:creationId xmlns:a16="http://schemas.microsoft.com/office/drawing/2014/main" id="{18500128-45ED-627B-447B-DD90B9454C51}"/>
              </a:ext>
            </a:extLst>
          </p:cNvPr>
          <p:cNvSpPr/>
          <p:nvPr/>
        </p:nvSpPr>
        <p:spPr>
          <a:xfrm>
            <a:off x="7035993" y="3065024"/>
            <a:ext cx="4648782" cy="1612414"/>
          </a:xfrm>
          <a:prstGeom prst="roundRect">
            <a:avLst/>
          </a:prstGeom>
          <a:no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7" name="TextBox 36">
            <a:extLst>
              <a:ext uri="{FF2B5EF4-FFF2-40B4-BE49-F238E27FC236}">
                <a16:creationId xmlns:a16="http://schemas.microsoft.com/office/drawing/2014/main" id="{04A2946A-9816-338B-3A40-28E64D4878A0}"/>
              </a:ext>
            </a:extLst>
          </p:cNvPr>
          <p:cNvSpPr txBox="1"/>
          <p:nvPr/>
        </p:nvSpPr>
        <p:spPr>
          <a:xfrm>
            <a:off x="6830808" y="5312689"/>
            <a:ext cx="4339650" cy="369332"/>
          </a:xfrm>
          <a:prstGeom prst="rect">
            <a:avLst/>
          </a:prstGeom>
          <a:noFill/>
        </p:spPr>
        <p:txBody>
          <a:bodyPr wrap="none" rtlCol="0">
            <a:spAutoFit/>
          </a:bodyPr>
          <a:lstStyle/>
          <a:p>
            <a:r>
              <a:rPr lang="en-CN" dirty="0"/>
              <a:t>这种细粒度的检查</a:t>
            </a:r>
            <a:r>
              <a:rPr lang="zh-CN" altLang="en-US" dirty="0"/>
              <a:t>，很难用脚本来实现！</a:t>
            </a:r>
            <a:endParaRPr lang="en-CN" dirty="0"/>
          </a:p>
        </p:txBody>
      </p:sp>
      <p:sp>
        <p:nvSpPr>
          <p:cNvPr id="38" name="TextBox 37">
            <a:extLst>
              <a:ext uri="{FF2B5EF4-FFF2-40B4-BE49-F238E27FC236}">
                <a16:creationId xmlns:a16="http://schemas.microsoft.com/office/drawing/2014/main" id="{B79B9989-89C3-3E96-5ECE-DB060AA98115}"/>
              </a:ext>
            </a:extLst>
          </p:cNvPr>
          <p:cNvSpPr txBox="1"/>
          <p:nvPr/>
        </p:nvSpPr>
        <p:spPr>
          <a:xfrm>
            <a:off x="8941038" y="1415275"/>
            <a:ext cx="838691" cy="369332"/>
          </a:xfrm>
          <a:prstGeom prst="rect">
            <a:avLst/>
          </a:prstGeom>
          <a:noFill/>
        </p:spPr>
        <p:txBody>
          <a:bodyPr wrap="none" rtlCol="0">
            <a:spAutoFit/>
          </a:bodyPr>
          <a:lstStyle/>
          <a:p>
            <a:r>
              <a:rPr lang="en-CN" dirty="0"/>
              <a:t>Admin</a:t>
            </a:r>
          </a:p>
        </p:txBody>
      </p:sp>
      <p:sp>
        <p:nvSpPr>
          <p:cNvPr id="40" name="TextBox 39">
            <a:extLst>
              <a:ext uri="{FF2B5EF4-FFF2-40B4-BE49-F238E27FC236}">
                <a16:creationId xmlns:a16="http://schemas.microsoft.com/office/drawing/2014/main" id="{CBAED10E-645C-4021-1C14-04EAC3D5F271}"/>
              </a:ext>
            </a:extLst>
          </p:cNvPr>
          <p:cNvSpPr txBox="1"/>
          <p:nvPr/>
        </p:nvSpPr>
        <p:spPr>
          <a:xfrm>
            <a:off x="7598479" y="1568857"/>
            <a:ext cx="790601" cy="276999"/>
          </a:xfrm>
          <a:prstGeom prst="rect">
            <a:avLst/>
          </a:prstGeom>
          <a:noFill/>
        </p:spPr>
        <p:txBody>
          <a:bodyPr wrap="none" rtlCol="0">
            <a:spAutoFit/>
          </a:bodyPr>
          <a:lstStyle/>
          <a:p>
            <a:r>
              <a:rPr lang="en-CN" sz="1200" dirty="0"/>
              <a:t>Datasets</a:t>
            </a:r>
          </a:p>
        </p:txBody>
      </p:sp>
      <p:cxnSp>
        <p:nvCxnSpPr>
          <p:cNvPr id="41" name="Straight Arrow Connector 40">
            <a:extLst>
              <a:ext uri="{FF2B5EF4-FFF2-40B4-BE49-F238E27FC236}">
                <a16:creationId xmlns:a16="http://schemas.microsoft.com/office/drawing/2014/main" id="{A45CF54B-B714-AFBD-11DC-935589104C16}"/>
              </a:ext>
            </a:extLst>
          </p:cNvPr>
          <p:cNvCxnSpPr>
            <a:cxnSpLocks/>
          </p:cNvCxnSpPr>
          <p:nvPr/>
        </p:nvCxnSpPr>
        <p:spPr>
          <a:xfrm flipH="1">
            <a:off x="8081267" y="1826825"/>
            <a:ext cx="766751" cy="34630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367CF286-E678-4E66-5EEF-0D2806F32080}"/>
              </a:ext>
            </a:extLst>
          </p:cNvPr>
          <p:cNvSpPr txBox="1"/>
          <p:nvPr/>
        </p:nvSpPr>
        <p:spPr>
          <a:xfrm>
            <a:off x="8886197" y="1961373"/>
            <a:ext cx="875561" cy="276999"/>
          </a:xfrm>
          <a:prstGeom prst="rect">
            <a:avLst/>
          </a:prstGeom>
          <a:noFill/>
        </p:spPr>
        <p:txBody>
          <a:bodyPr wrap="none" rtlCol="0">
            <a:spAutoFit/>
          </a:bodyPr>
          <a:lstStyle/>
          <a:p>
            <a:r>
              <a:rPr lang="en-CN" sz="1200" dirty="0"/>
              <a:t>FeedBack</a:t>
            </a:r>
          </a:p>
        </p:txBody>
      </p:sp>
      <p:cxnSp>
        <p:nvCxnSpPr>
          <p:cNvPr id="46" name="Straight Arrow Connector 45">
            <a:extLst>
              <a:ext uri="{FF2B5EF4-FFF2-40B4-BE49-F238E27FC236}">
                <a16:creationId xmlns:a16="http://schemas.microsoft.com/office/drawing/2014/main" id="{C85E37F8-8CC8-AA4A-520A-F8466433CFC4}"/>
              </a:ext>
            </a:extLst>
          </p:cNvPr>
          <p:cNvCxnSpPr>
            <a:cxnSpLocks/>
          </p:cNvCxnSpPr>
          <p:nvPr/>
        </p:nvCxnSpPr>
        <p:spPr>
          <a:xfrm>
            <a:off x="9826827" y="1675380"/>
            <a:ext cx="1004582" cy="497746"/>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0555D3A6-7BDE-2C59-6627-3DE4396A1F62}"/>
              </a:ext>
            </a:extLst>
          </p:cNvPr>
          <p:cNvSpPr txBox="1"/>
          <p:nvPr/>
        </p:nvSpPr>
        <p:spPr>
          <a:xfrm>
            <a:off x="10187081" y="1593992"/>
            <a:ext cx="1073884" cy="276999"/>
          </a:xfrm>
          <a:prstGeom prst="rect">
            <a:avLst/>
          </a:prstGeom>
          <a:noFill/>
        </p:spPr>
        <p:txBody>
          <a:bodyPr wrap="none" rtlCol="0">
            <a:spAutoFit/>
          </a:bodyPr>
          <a:lstStyle/>
          <a:p>
            <a:r>
              <a:rPr lang="en-CN" sz="1200" dirty="0"/>
              <a:t>Datasets</a:t>
            </a:r>
            <a:r>
              <a:rPr lang="zh-CN" altLang="en-US" sz="1200" dirty="0"/>
              <a:t> </a:t>
            </a:r>
            <a:r>
              <a:rPr lang="en-US" altLang="zh-CN" sz="1200" dirty="0"/>
              <a:t>API</a:t>
            </a:r>
            <a:endParaRPr lang="en-CN" sz="1200" dirty="0"/>
          </a:p>
        </p:txBody>
      </p:sp>
      <p:cxnSp>
        <p:nvCxnSpPr>
          <p:cNvPr id="52" name="Straight Arrow Connector 51">
            <a:extLst>
              <a:ext uri="{FF2B5EF4-FFF2-40B4-BE49-F238E27FC236}">
                <a16:creationId xmlns:a16="http://schemas.microsoft.com/office/drawing/2014/main" id="{108F7E70-A782-5849-3087-6ED36089C47B}"/>
              </a:ext>
            </a:extLst>
          </p:cNvPr>
          <p:cNvCxnSpPr>
            <a:cxnSpLocks/>
          </p:cNvCxnSpPr>
          <p:nvPr/>
        </p:nvCxnSpPr>
        <p:spPr>
          <a:xfrm flipH="1" flipV="1">
            <a:off x="8233470" y="2362163"/>
            <a:ext cx="2297795" cy="2336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73868EE-8630-FBAF-B87B-7116BDEF2A38}"/>
              </a:ext>
            </a:extLst>
          </p:cNvPr>
          <p:cNvCxnSpPr>
            <a:cxnSpLocks/>
          </p:cNvCxnSpPr>
          <p:nvPr/>
        </p:nvCxnSpPr>
        <p:spPr>
          <a:xfrm flipH="1" flipV="1">
            <a:off x="9748575" y="1795246"/>
            <a:ext cx="877012" cy="42415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3104E0C7-7956-49C0-D0EC-E9481573DBBB}"/>
              </a:ext>
            </a:extLst>
          </p:cNvPr>
          <p:cNvSpPr txBox="1"/>
          <p:nvPr/>
        </p:nvSpPr>
        <p:spPr>
          <a:xfrm>
            <a:off x="5099005" y="4008743"/>
            <a:ext cx="1714517" cy="1023357"/>
          </a:xfrm>
          <a:prstGeom prst="rect">
            <a:avLst/>
          </a:prstGeom>
          <a:noFill/>
        </p:spPr>
        <p:txBody>
          <a:bodyPr wrap="square" rtlCol="0">
            <a:spAutoFit/>
          </a:bodyPr>
          <a:lstStyle/>
          <a:p>
            <a:pPr>
              <a:lnSpc>
                <a:spcPct val="150000"/>
              </a:lnSpc>
            </a:pPr>
            <a:r>
              <a:rPr lang="en-CN" sz="1400" dirty="0"/>
              <a:t>更好的数据集能促进AI的发展</a:t>
            </a:r>
            <a:r>
              <a:rPr lang="zh-CN" altLang="en-US" sz="1400" dirty="0"/>
              <a:t>，</a:t>
            </a:r>
            <a:r>
              <a:rPr lang="en-CN" sz="1400" dirty="0"/>
              <a:t>训练出性能更好的模型</a:t>
            </a:r>
          </a:p>
        </p:txBody>
      </p:sp>
      <p:cxnSp>
        <p:nvCxnSpPr>
          <p:cNvPr id="61" name="Straight Arrow Connector 60">
            <a:extLst>
              <a:ext uri="{FF2B5EF4-FFF2-40B4-BE49-F238E27FC236}">
                <a16:creationId xmlns:a16="http://schemas.microsoft.com/office/drawing/2014/main" id="{4D168DBA-529A-A54E-D6F4-90C0F11F88DC}"/>
              </a:ext>
            </a:extLst>
          </p:cNvPr>
          <p:cNvCxnSpPr>
            <a:cxnSpLocks/>
          </p:cNvCxnSpPr>
          <p:nvPr/>
        </p:nvCxnSpPr>
        <p:spPr>
          <a:xfrm flipV="1">
            <a:off x="4502502" y="4606901"/>
            <a:ext cx="463702" cy="2078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E00647D5-590C-2172-A0BC-33D05078DCC7}"/>
              </a:ext>
            </a:extLst>
          </p:cNvPr>
          <p:cNvSpPr txBox="1"/>
          <p:nvPr/>
        </p:nvSpPr>
        <p:spPr>
          <a:xfrm>
            <a:off x="6974334" y="5995323"/>
            <a:ext cx="3865161" cy="369332"/>
          </a:xfrm>
          <a:prstGeom prst="rect">
            <a:avLst/>
          </a:prstGeom>
          <a:noFill/>
        </p:spPr>
        <p:txBody>
          <a:bodyPr wrap="none" rtlCol="0">
            <a:spAutoFit/>
          </a:bodyPr>
          <a:lstStyle/>
          <a:p>
            <a:r>
              <a:rPr lang="en-CN" dirty="0"/>
              <a:t>我们可以利用LLM的泛化和推理能力</a:t>
            </a:r>
          </a:p>
        </p:txBody>
      </p:sp>
    </p:spTree>
    <p:extLst>
      <p:ext uri="{BB962C8B-B14F-4D97-AF65-F5344CB8AC3E}">
        <p14:creationId xmlns:p14="http://schemas.microsoft.com/office/powerpoint/2010/main" val="4039441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F711EB06-798F-B872-85F0-A1B880A2A1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99848" y="360322"/>
            <a:ext cx="6950606" cy="5954677"/>
          </a:xfrm>
          <a:prstGeom prst="rect">
            <a:avLst/>
          </a:prstGeom>
        </p:spPr>
      </p:pic>
      <p:sp>
        <p:nvSpPr>
          <p:cNvPr id="6" name="TextBox 5">
            <a:extLst>
              <a:ext uri="{FF2B5EF4-FFF2-40B4-BE49-F238E27FC236}">
                <a16:creationId xmlns:a16="http://schemas.microsoft.com/office/drawing/2014/main" id="{1FB8C298-882C-EC4B-9508-52C630121131}"/>
              </a:ext>
            </a:extLst>
          </p:cNvPr>
          <p:cNvSpPr txBox="1"/>
          <p:nvPr/>
        </p:nvSpPr>
        <p:spPr>
          <a:xfrm>
            <a:off x="9868869" y="1259185"/>
            <a:ext cx="1905582" cy="461665"/>
          </a:xfrm>
          <a:prstGeom prst="rect">
            <a:avLst/>
          </a:prstGeom>
          <a:noFill/>
        </p:spPr>
        <p:txBody>
          <a:bodyPr wrap="square" rtlCol="0">
            <a:spAutoFit/>
          </a:bodyPr>
          <a:lstStyle/>
          <a:p>
            <a:pPr algn="ctr"/>
            <a:r>
              <a:rPr lang="en-CN" sz="1200" dirty="0"/>
              <a:t>RAG</a:t>
            </a:r>
            <a:r>
              <a:rPr lang="zh-CN" altLang="en-US" sz="1200" dirty="0"/>
              <a:t> </a:t>
            </a:r>
            <a:r>
              <a:rPr lang="en-US" altLang="zh-CN" sz="1200" dirty="0"/>
              <a:t>Documents</a:t>
            </a:r>
          </a:p>
          <a:p>
            <a:pPr algn="ctr"/>
            <a:r>
              <a:rPr lang="en-US" sz="1200" dirty="0"/>
              <a:t>With</a:t>
            </a:r>
            <a:r>
              <a:rPr lang="zh-CN" altLang="en-US" sz="1200" dirty="0"/>
              <a:t> </a:t>
            </a:r>
            <a:r>
              <a:rPr lang="en-US" altLang="zh-CN" sz="1200" dirty="0">
                <a:solidFill>
                  <a:srgbClr val="FF0000"/>
                </a:solidFill>
              </a:rPr>
              <a:t>Vector</a:t>
            </a:r>
            <a:r>
              <a:rPr lang="zh-CN" altLang="en-US" sz="1200" dirty="0">
                <a:solidFill>
                  <a:srgbClr val="FF0000"/>
                </a:solidFill>
              </a:rPr>
              <a:t> </a:t>
            </a:r>
            <a:r>
              <a:rPr lang="en-US" altLang="zh-CN" sz="1200" dirty="0">
                <a:solidFill>
                  <a:srgbClr val="FF0000"/>
                </a:solidFill>
              </a:rPr>
              <a:t>Database</a:t>
            </a:r>
            <a:endParaRPr lang="en-CN" sz="1200" dirty="0">
              <a:solidFill>
                <a:srgbClr val="FF0000"/>
              </a:solidFill>
            </a:endParaRPr>
          </a:p>
        </p:txBody>
      </p:sp>
      <p:sp>
        <p:nvSpPr>
          <p:cNvPr id="13" name="TextBox 12">
            <a:extLst>
              <a:ext uri="{FF2B5EF4-FFF2-40B4-BE49-F238E27FC236}">
                <a16:creationId xmlns:a16="http://schemas.microsoft.com/office/drawing/2014/main" id="{B8637015-1C90-F79A-492D-80E84122FE92}"/>
              </a:ext>
            </a:extLst>
          </p:cNvPr>
          <p:cNvSpPr txBox="1"/>
          <p:nvPr/>
        </p:nvSpPr>
        <p:spPr>
          <a:xfrm>
            <a:off x="9807744" y="3211691"/>
            <a:ext cx="1946367" cy="430887"/>
          </a:xfrm>
          <a:prstGeom prst="rect">
            <a:avLst/>
          </a:prstGeom>
          <a:noFill/>
        </p:spPr>
        <p:txBody>
          <a:bodyPr wrap="none" rtlCol="0">
            <a:spAutoFit/>
          </a:bodyPr>
          <a:lstStyle/>
          <a:p>
            <a:pPr algn="ctr"/>
            <a:r>
              <a:rPr lang="en-CN" sz="1100" dirty="0"/>
              <a:t>Few shot Examples/Prompt </a:t>
            </a:r>
          </a:p>
          <a:p>
            <a:pPr algn="ctr"/>
            <a:r>
              <a:rPr lang="en-CN" sz="1100" dirty="0"/>
              <a:t>Retrieval Using </a:t>
            </a:r>
            <a:r>
              <a:rPr lang="en-CN" sz="1100" dirty="0">
                <a:solidFill>
                  <a:srgbClr val="FF0000"/>
                </a:solidFill>
              </a:rPr>
              <a:t>Database</a:t>
            </a:r>
          </a:p>
        </p:txBody>
      </p:sp>
      <p:sp>
        <p:nvSpPr>
          <p:cNvPr id="14" name="TextBox 13">
            <a:extLst>
              <a:ext uri="{FF2B5EF4-FFF2-40B4-BE49-F238E27FC236}">
                <a16:creationId xmlns:a16="http://schemas.microsoft.com/office/drawing/2014/main" id="{5D50BA07-D264-1AF7-827D-941D880CDAD9}"/>
              </a:ext>
            </a:extLst>
          </p:cNvPr>
          <p:cNvSpPr txBox="1"/>
          <p:nvPr/>
        </p:nvSpPr>
        <p:spPr>
          <a:xfrm>
            <a:off x="10200172" y="5541144"/>
            <a:ext cx="1444930" cy="430887"/>
          </a:xfrm>
          <a:prstGeom prst="rect">
            <a:avLst/>
          </a:prstGeom>
          <a:noFill/>
        </p:spPr>
        <p:txBody>
          <a:bodyPr wrap="square" rtlCol="0">
            <a:spAutoFit/>
          </a:bodyPr>
          <a:lstStyle/>
          <a:p>
            <a:pPr algn="ctr"/>
            <a:r>
              <a:rPr lang="en-CN" sz="1100" dirty="0">
                <a:solidFill>
                  <a:srgbClr val="FF0000"/>
                </a:solidFill>
              </a:rPr>
              <a:t>Tool</a:t>
            </a:r>
            <a:r>
              <a:rPr lang="en-CN" sz="1100" dirty="0"/>
              <a:t> Retrieval &amp;&amp; Usage</a:t>
            </a:r>
          </a:p>
        </p:txBody>
      </p:sp>
      <p:sp>
        <p:nvSpPr>
          <p:cNvPr id="15" name="TextBox 14">
            <a:extLst>
              <a:ext uri="{FF2B5EF4-FFF2-40B4-BE49-F238E27FC236}">
                <a16:creationId xmlns:a16="http://schemas.microsoft.com/office/drawing/2014/main" id="{7D375298-EAEE-0FDB-0273-ED11EB3060DC}"/>
              </a:ext>
            </a:extLst>
          </p:cNvPr>
          <p:cNvSpPr txBox="1"/>
          <p:nvPr/>
        </p:nvSpPr>
        <p:spPr>
          <a:xfrm>
            <a:off x="4817311" y="5740130"/>
            <a:ext cx="1635830" cy="600164"/>
          </a:xfrm>
          <a:prstGeom prst="rect">
            <a:avLst/>
          </a:prstGeom>
          <a:noFill/>
        </p:spPr>
        <p:txBody>
          <a:bodyPr wrap="square" rtlCol="0">
            <a:spAutoFit/>
          </a:bodyPr>
          <a:lstStyle/>
          <a:p>
            <a:pPr algn="ctr"/>
            <a:r>
              <a:rPr lang="en-CN" sz="1100" dirty="0"/>
              <a:t>Store Results into </a:t>
            </a:r>
            <a:r>
              <a:rPr lang="en-CN" sz="1100" dirty="0">
                <a:solidFill>
                  <a:srgbClr val="FF0000"/>
                </a:solidFill>
              </a:rPr>
              <a:t>DataBase</a:t>
            </a:r>
            <a:r>
              <a:rPr lang="en-CN" sz="1100" dirty="0"/>
              <a:t> For Future Refence (</a:t>
            </a:r>
            <a:r>
              <a:rPr lang="en-CN" sz="1100" dirty="0">
                <a:solidFill>
                  <a:srgbClr val="FF0000"/>
                </a:solidFill>
              </a:rPr>
              <a:t>错题本</a:t>
            </a:r>
            <a:r>
              <a:rPr lang="en-US" sz="1100" dirty="0"/>
              <a:t>)</a:t>
            </a:r>
            <a:endParaRPr lang="en-CN" sz="1100" dirty="0"/>
          </a:p>
        </p:txBody>
      </p:sp>
      <p:sp>
        <p:nvSpPr>
          <p:cNvPr id="22" name="TextBox 21">
            <a:extLst>
              <a:ext uri="{FF2B5EF4-FFF2-40B4-BE49-F238E27FC236}">
                <a16:creationId xmlns:a16="http://schemas.microsoft.com/office/drawing/2014/main" id="{D5511313-C771-A73E-66B8-F4F1DA212045}"/>
              </a:ext>
            </a:extLst>
          </p:cNvPr>
          <p:cNvSpPr txBox="1"/>
          <p:nvPr/>
        </p:nvSpPr>
        <p:spPr>
          <a:xfrm>
            <a:off x="642298" y="926818"/>
            <a:ext cx="4121641" cy="1668214"/>
          </a:xfrm>
          <a:prstGeom prst="rect">
            <a:avLst/>
          </a:prstGeom>
          <a:noFill/>
        </p:spPr>
        <p:txBody>
          <a:bodyPr wrap="none" rtlCol="0">
            <a:spAutoFit/>
          </a:bodyPr>
          <a:lstStyle/>
          <a:p>
            <a:pPr marL="342900" indent="-342900">
              <a:lnSpc>
                <a:spcPct val="150000"/>
              </a:lnSpc>
              <a:buAutoNum type="arabicPeriod"/>
            </a:pPr>
            <a:r>
              <a:rPr lang="zh-CN" altLang="en-US" sz="1400" dirty="0"/>
              <a:t>不正确的数据集说明文档，如错误的元信息等</a:t>
            </a:r>
            <a:endParaRPr lang="en-US" altLang="zh-CN" sz="1400" dirty="0"/>
          </a:p>
          <a:p>
            <a:pPr marL="342900" indent="-342900">
              <a:lnSpc>
                <a:spcPct val="150000"/>
              </a:lnSpc>
              <a:buAutoNum type="arabicPeriod"/>
            </a:pPr>
            <a:r>
              <a:rPr lang="zh-CN" altLang="en-US" sz="1400" dirty="0"/>
              <a:t>提交的数据集接口无法使用</a:t>
            </a:r>
            <a:endParaRPr lang="en-US" altLang="zh-CN" sz="1400" dirty="0"/>
          </a:p>
          <a:p>
            <a:pPr marL="342900" indent="-342900">
              <a:lnSpc>
                <a:spcPct val="150000"/>
              </a:lnSpc>
              <a:buAutoNum type="arabicPeriod"/>
            </a:pPr>
            <a:r>
              <a:rPr lang="zh-CN" altLang="en-US" sz="1400" dirty="0"/>
              <a:t>数据集中存在坏点 </a:t>
            </a:r>
            <a:endParaRPr lang="en-US" altLang="zh-CN" sz="1400" dirty="0"/>
          </a:p>
          <a:p>
            <a:pPr marL="342900" indent="-342900">
              <a:lnSpc>
                <a:spcPct val="150000"/>
              </a:lnSpc>
              <a:buAutoNum type="arabicPeriod"/>
            </a:pPr>
            <a:r>
              <a:rPr lang="zh-CN" altLang="en-US" sz="1400" dirty="0"/>
              <a:t>数据集涉及道德问题</a:t>
            </a:r>
            <a:endParaRPr lang="en-US" altLang="zh-CN" sz="1400" dirty="0"/>
          </a:p>
          <a:p>
            <a:pPr marL="342900" indent="-342900">
              <a:lnSpc>
                <a:spcPct val="150000"/>
              </a:lnSpc>
              <a:buAutoNum type="arabicPeriod"/>
            </a:pPr>
            <a:endParaRPr lang="en-CN" sz="1400" dirty="0"/>
          </a:p>
        </p:txBody>
      </p:sp>
      <p:sp>
        <p:nvSpPr>
          <p:cNvPr id="23" name="TextBox 22">
            <a:extLst>
              <a:ext uri="{FF2B5EF4-FFF2-40B4-BE49-F238E27FC236}">
                <a16:creationId xmlns:a16="http://schemas.microsoft.com/office/drawing/2014/main" id="{AC4AD5D7-F0D8-BB36-49A4-4E8B313A8AD0}"/>
              </a:ext>
            </a:extLst>
          </p:cNvPr>
          <p:cNvSpPr txBox="1"/>
          <p:nvPr/>
        </p:nvSpPr>
        <p:spPr>
          <a:xfrm>
            <a:off x="3957469" y="1847042"/>
            <a:ext cx="479618" cy="369332"/>
          </a:xfrm>
          <a:prstGeom prst="rect">
            <a:avLst/>
          </a:prstGeom>
          <a:noFill/>
        </p:spPr>
        <p:txBody>
          <a:bodyPr wrap="none" rtlCol="0">
            <a:spAutoFit/>
          </a:bodyPr>
          <a:lstStyle/>
          <a:p>
            <a:r>
              <a:rPr lang="en-US" dirty="0"/>
              <a:t>….</a:t>
            </a:r>
            <a:endParaRPr lang="en-CN" dirty="0"/>
          </a:p>
        </p:txBody>
      </p:sp>
      <p:sp>
        <p:nvSpPr>
          <p:cNvPr id="24" name="Rounded Rectangle 23">
            <a:extLst>
              <a:ext uri="{FF2B5EF4-FFF2-40B4-BE49-F238E27FC236}">
                <a16:creationId xmlns:a16="http://schemas.microsoft.com/office/drawing/2014/main" id="{F92B7881-BCFA-33EE-FA43-70FB87D4736D}"/>
              </a:ext>
            </a:extLst>
          </p:cNvPr>
          <p:cNvSpPr/>
          <p:nvPr/>
        </p:nvSpPr>
        <p:spPr>
          <a:xfrm>
            <a:off x="377918" y="845335"/>
            <a:ext cx="4648782" cy="1612414"/>
          </a:xfrm>
          <a:prstGeom prst="roundRect">
            <a:avLst/>
          </a:prstGeom>
          <a:noFill/>
          <a:ln>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32" name="TextBox 31">
            <a:extLst>
              <a:ext uri="{FF2B5EF4-FFF2-40B4-BE49-F238E27FC236}">
                <a16:creationId xmlns:a16="http://schemas.microsoft.com/office/drawing/2014/main" id="{DF0FBD73-8C10-2E25-3685-AC837BD02D5A}"/>
              </a:ext>
            </a:extLst>
          </p:cNvPr>
          <p:cNvSpPr txBox="1"/>
          <p:nvPr/>
        </p:nvSpPr>
        <p:spPr>
          <a:xfrm>
            <a:off x="377918" y="175656"/>
            <a:ext cx="2535694" cy="369332"/>
          </a:xfrm>
          <a:prstGeom prst="rect">
            <a:avLst/>
          </a:prstGeom>
          <a:noFill/>
        </p:spPr>
        <p:txBody>
          <a:bodyPr wrap="none" rtlCol="0">
            <a:spAutoFit/>
          </a:bodyPr>
          <a:lstStyle/>
          <a:p>
            <a:r>
              <a:rPr lang="en-CN" b="1" dirty="0"/>
              <a:t>Dataset</a:t>
            </a:r>
            <a:r>
              <a:rPr lang="zh-CN" altLang="en-US" b="1" dirty="0"/>
              <a:t> </a:t>
            </a:r>
            <a:r>
              <a:rPr lang="en-US" altLang="zh-CN" b="1" dirty="0"/>
              <a:t>Risk</a:t>
            </a:r>
            <a:r>
              <a:rPr lang="zh-CN" altLang="en-US" b="1" dirty="0"/>
              <a:t> </a:t>
            </a:r>
            <a:r>
              <a:rPr lang="en-US" altLang="zh-CN" b="1" dirty="0"/>
              <a:t>Watcher</a:t>
            </a:r>
            <a:endParaRPr lang="en-CN" b="1" dirty="0"/>
          </a:p>
        </p:txBody>
      </p:sp>
      <p:sp>
        <p:nvSpPr>
          <p:cNvPr id="34" name="TextBox 33">
            <a:extLst>
              <a:ext uri="{FF2B5EF4-FFF2-40B4-BE49-F238E27FC236}">
                <a16:creationId xmlns:a16="http://schemas.microsoft.com/office/drawing/2014/main" id="{C7295A82-6725-BC6D-54E2-27CB0C60349D}"/>
              </a:ext>
            </a:extLst>
          </p:cNvPr>
          <p:cNvSpPr txBox="1"/>
          <p:nvPr/>
        </p:nvSpPr>
        <p:spPr>
          <a:xfrm>
            <a:off x="1213068" y="2947032"/>
            <a:ext cx="2531527" cy="369332"/>
          </a:xfrm>
          <a:prstGeom prst="rect">
            <a:avLst/>
          </a:prstGeom>
          <a:noFill/>
        </p:spPr>
        <p:txBody>
          <a:bodyPr wrap="none" rtlCol="0">
            <a:spAutoFit/>
          </a:bodyPr>
          <a:lstStyle/>
          <a:p>
            <a:r>
              <a:rPr lang="en-CN" dirty="0"/>
              <a:t>Database</a:t>
            </a:r>
            <a:r>
              <a:rPr lang="zh-CN" altLang="en-US" dirty="0"/>
              <a:t> </a:t>
            </a:r>
            <a:r>
              <a:rPr lang="en-US" altLang="zh-CN" dirty="0"/>
              <a:t>for</a:t>
            </a:r>
            <a:r>
              <a:rPr lang="zh-CN" altLang="en-US" dirty="0"/>
              <a:t> </a:t>
            </a:r>
            <a:r>
              <a:rPr lang="en-US" altLang="zh-CN" dirty="0"/>
              <a:t>AI</a:t>
            </a:r>
            <a:r>
              <a:rPr lang="zh-CN" altLang="en-US" dirty="0"/>
              <a:t> 的设计</a:t>
            </a:r>
            <a:endParaRPr lang="en-CN" dirty="0"/>
          </a:p>
        </p:txBody>
      </p:sp>
      <p:sp>
        <p:nvSpPr>
          <p:cNvPr id="35" name="TextBox 25">
            <a:extLst>
              <a:ext uri="{FF2B5EF4-FFF2-40B4-BE49-F238E27FC236}">
                <a16:creationId xmlns:a16="http://schemas.microsoft.com/office/drawing/2014/main" id="{44BC3E7E-B32E-67CA-A91D-733464A3427E}"/>
              </a:ext>
            </a:extLst>
          </p:cNvPr>
          <p:cNvSpPr txBox="1"/>
          <p:nvPr/>
        </p:nvSpPr>
        <p:spPr>
          <a:xfrm>
            <a:off x="111303" y="5704888"/>
            <a:ext cx="1159292"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N" sz="1400" dirty="0"/>
              <a:t>Contributers</a:t>
            </a:r>
          </a:p>
        </p:txBody>
      </p:sp>
      <p:sp>
        <p:nvSpPr>
          <p:cNvPr id="36" name="TextBox 27">
            <a:extLst>
              <a:ext uri="{FF2B5EF4-FFF2-40B4-BE49-F238E27FC236}">
                <a16:creationId xmlns:a16="http://schemas.microsoft.com/office/drawing/2014/main" id="{87723434-C3ED-84F0-D1C9-B54D65EEC0A9}"/>
              </a:ext>
            </a:extLst>
          </p:cNvPr>
          <p:cNvSpPr txBox="1"/>
          <p:nvPr/>
        </p:nvSpPr>
        <p:spPr>
          <a:xfrm>
            <a:off x="3874112" y="5701933"/>
            <a:ext cx="562975" cy="307777"/>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N" sz="1400" dirty="0"/>
              <a:t>User</a:t>
            </a:r>
          </a:p>
        </p:txBody>
      </p:sp>
      <p:cxnSp>
        <p:nvCxnSpPr>
          <p:cNvPr id="37" name="Straight Arrow Connector 36">
            <a:extLst>
              <a:ext uri="{FF2B5EF4-FFF2-40B4-BE49-F238E27FC236}">
                <a16:creationId xmlns:a16="http://schemas.microsoft.com/office/drawing/2014/main" id="{D6F41D6D-9CDB-CA12-527B-57998DADC863}"/>
              </a:ext>
            </a:extLst>
          </p:cNvPr>
          <p:cNvCxnSpPr>
            <a:cxnSpLocks/>
          </p:cNvCxnSpPr>
          <p:nvPr/>
        </p:nvCxnSpPr>
        <p:spPr>
          <a:xfrm flipV="1">
            <a:off x="856998" y="5144523"/>
            <a:ext cx="1118985" cy="504140"/>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7">
            <a:extLst>
              <a:ext uri="{FF2B5EF4-FFF2-40B4-BE49-F238E27FC236}">
                <a16:creationId xmlns:a16="http://schemas.microsoft.com/office/drawing/2014/main" id="{B79B9989-89C3-3E96-5ECE-DB060AA98115}"/>
              </a:ext>
            </a:extLst>
          </p:cNvPr>
          <p:cNvSpPr txBox="1"/>
          <p:nvPr/>
        </p:nvSpPr>
        <p:spPr>
          <a:xfrm>
            <a:off x="1975983" y="4762616"/>
            <a:ext cx="1035283"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N" dirty="0">
                <a:solidFill>
                  <a:srgbClr val="FF0000"/>
                </a:solidFill>
              </a:rPr>
              <a:t>Watcher</a:t>
            </a:r>
          </a:p>
        </p:txBody>
      </p:sp>
      <p:sp>
        <p:nvSpPr>
          <p:cNvPr id="40" name="TextBox 39">
            <a:extLst>
              <a:ext uri="{FF2B5EF4-FFF2-40B4-BE49-F238E27FC236}">
                <a16:creationId xmlns:a16="http://schemas.microsoft.com/office/drawing/2014/main" id="{CBAED10E-645C-4021-1C14-04EAC3D5F271}"/>
              </a:ext>
            </a:extLst>
          </p:cNvPr>
          <p:cNvSpPr txBox="1"/>
          <p:nvPr/>
        </p:nvSpPr>
        <p:spPr>
          <a:xfrm>
            <a:off x="773365" y="5106052"/>
            <a:ext cx="643125"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N" sz="1200" dirty="0"/>
              <a:t>upload</a:t>
            </a:r>
          </a:p>
        </p:txBody>
      </p:sp>
      <p:cxnSp>
        <p:nvCxnSpPr>
          <p:cNvPr id="41" name="Straight Arrow Connector 40">
            <a:extLst>
              <a:ext uri="{FF2B5EF4-FFF2-40B4-BE49-F238E27FC236}">
                <a16:creationId xmlns:a16="http://schemas.microsoft.com/office/drawing/2014/main" id="{A45CF54B-B714-AFBD-11DC-935589104C16}"/>
              </a:ext>
            </a:extLst>
          </p:cNvPr>
          <p:cNvCxnSpPr>
            <a:cxnSpLocks/>
          </p:cNvCxnSpPr>
          <p:nvPr/>
        </p:nvCxnSpPr>
        <p:spPr>
          <a:xfrm flipH="1">
            <a:off x="1236122" y="5302362"/>
            <a:ext cx="766751" cy="34630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4">
            <a:extLst>
              <a:ext uri="{FF2B5EF4-FFF2-40B4-BE49-F238E27FC236}">
                <a16:creationId xmlns:a16="http://schemas.microsoft.com/office/drawing/2014/main" id="{367CF286-E678-4E66-5EEF-0D2806F32080}"/>
              </a:ext>
            </a:extLst>
          </p:cNvPr>
          <p:cNvSpPr txBox="1"/>
          <p:nvPr/>
        </p:nvSpPr>
        <p:spPr>
          <a:xfrm>
            <a:off x="2041052" y="5436910"/>
            <a:ext cx="875561"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N" sz="1200" dirty="0"/>
              <a:t>FeedBack</a:t>
            </a:r>
          </a:p>
        </p:txBody>
      </p:sp>
      <p:cxnSp>
        <p:nvCxnSpPr>
          <p:cNvPr id="43" name="Straight Arrow Connector 42">
            <a:extLst>
              <a:ext uri="{FF2B5EF4-FFF2-40B4-BE49-F238E27FC236}">
                <a16:creationId xmlns:a16="http://schemas.microsoft.com/office/drawing/2014/main" id="{C85E37F8-8CC8-AA4A-520A-F8466433CFC4}"/>
              </a:ext>
            </a:extLst>
          </p:cNvPr>
          <p:cNvCxnSpPr>
            <a:cxnSpLocks/>
          </p:cNvCxnSpPr>
          <p:nvPr/>
        </p:nvCxnSpPr>
        <p:spPr>
          <a:xfrm>
            <a:off x="2981682" y="5150917"/>
            <a:ext cx="1004582" cy="497746"/>
          </a:xfrm>
          <a:prstGeom prst="straightConnector1">
            <a:avLst/>
          </a:prstGeom>
          <a:ln w="1270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7">
            <a:extLst>
              <a:ext uri="{FF2B5EF4-FFF2-40B4-BE49-F238E27FC236}">
                <a16:creationId xmlns:a16="http://schemas.microsoft.com/office/drawing/2014/main" id="{0555D3A6-7BDE-2C59-6627-3DE4396A1F62}"/>
              </a:ext>
            </a:extLst>
          </p:cNvPr>
          <p:cNvSpPr txBox="1"/>
          <p:nvPr/>
        </p:nvSpPr>
        <p:spPr>
          <a:xfrm>
            <a:off x="3341936" y="5069529"/>
            <a:ext cx="1073884" cy="276999"/>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N" sz="1200" dirty="0"/>
              <a:t>Datasets</a:t>
            </a:r>
            <a:r>
              <a:rPr lang="zh-CN" altLang="en-US" sz="1200" dirty="0"/>
              <a:t> </a:t>
            </a:r>
            <a:r>
              <a:rPr lang="en-US" altLang="zh-CN" sz="1200" dirty="0"/>
              <a:t>API</a:t>
            </a:r>
            <a:endParaRPr lang="en-CN" sz="1200" dirty="0"/>
          </a:p>
        </p:txBody>
      </p:sp>
      <p:cxnSp>
        <p:nvCxnSpPr>
          <p:cNvPr id="45" name="Straight Arrow Connector 44">
            <a:extLst>
              <a:ext uri="{FF2B5EF4-FFF2-40B4-BE49-F238E27FC236}">
                <a16:creationId xmlns:a16="http://schemas.microsoft.com/office/drawing/2014/main" id="{108F7E70-A782-5849-3087-6ED36089C47B}"/>
              </a:ext>
            </a:extLst>
          </p:cNvPr>
          <p:cNvCxnSpPr>
            <a:cxnSpLocks/>
          </p:cNvCxnSpPr>
          <p:nvPr/>
        </p:nvCxnSpPr>
        <p:spPr>
          <a:xfrm flipH="1" flipV="1">
            <a:off x="1388325" y="5837700"/>
            <a:ext cx="2297795" cy="2336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73868EE-8630-FBAF-B87B-7116BDEF2A38}"/>
              </a:ext>
            </a:extLst>
          </p:cNvPr>
          <p:cNvCxnSpPr>
            <a:cxnSpLocks/>
          </p:cNvCxnSpPr>
          <p:nvPr/>
        </p:nvCxnSpPr>
        <p:spPr>
          <a:xfrm flipH="1" flipV="1">
            <a:off x="2903430" y="5270783"/>
            <a:ext cx="877012" cy="42415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25">
            <a:extLst>
              <a:ext uri="{FF2B5EF4-FFF2-40B4-BE49-F238E27FC236}">
                <a16:creationId xmlns:a16="http://schemas.microsoft.com/office/drawing/2014/main" id="{B60FB323-38AC-BF5D-EC56-A5EA9B1C5174}"/>
              </a:ext>
            </a:extLst>
          </p:cNvPr>
          <p:cNvSpPr txBox="1"/>
          <p:nvPr/>
        </p:nvSpPr>
        <p:spPr>
          <a:xfrm>
            <a:off x="3003848" y="3984508"/>
            <a:ext cx="764953"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N" sz="1600" dirty="0">
                <a:solidFill>
                  <a:srgbClr val="00B050"/>
                </a:solidFill>
              </a:rPr>
              <a:t>Admin</a:t>
            </a:r>
          </a:p>
        </p:txBody>
      </p:sp>
      <p:sp>
        <p:nvSpPr>
          <p:cNvPr id="48" name="TextBox 25">
            <a:extLst>
              <a:ext uri="{FF2B5EF4-FFF2-40B4-BE49-F238E27FC236}">
                <a16:creationId xmlns:a16="http://schemas.microsoft.com/office/drawing/2014/main" id="{D63758A0-EB3D-753B-C4E6-FD2CEEA27253}"/>
              </a:ext>
            </a:extLst>
          </p:cNvPr>
          <p:cNvSpPr txBox="1"/>
          <p:nvPr/>
        </p:nvSpPr>
        <p:spPr>
          <a:xfrm>
            <a:off x="856998" y="3984508"/>
            <a:ext cx="1083951" cy="338554"/>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CN" sz="1600" dirty="0">
                <a:solidFill>
                  <a:schemeClr val="accent2">
                    <a:lumMod val="60000"/>
                    <a:lumOff val="40000"/>
                  </a:schemeClr>
                </a:solidFill>
              </a:rPr>
              <a:t>DataBase</a:t>
            </a:r>
          </a:p>
        </p:txBody>
      </p:sp>
      <p:cxnSp>
        <p:nvCxnSpPr>
          <p:cNvPr id="49" name="Straight Arrow Connector 48">
            <a:extLst>
              <a:ext uri="{FF2B5EF4-FFF2-40B4-BE49-F238E27FC236}">
                <a16:creationId xmlns:a16="http://schemas.microsoft.com/office/drawing/2014/main" id="{CBF3A902-1819-1B25-D636-C2BEDFF3C2D4}"/>
              </a:ext>
            </a:extLst>
          </p:cNvPr>
          <p:cNvCxnSpPr>
            <a:cxnSpLocks/>
          </p:cNvCxnSpPr>
          <p:nvPr/>
        </p:nvCxnSpPr>
        <p:spPr>
          <a:xfrm flipH="1" flipV="1">
            <a:off x="1600924" y="4335637"/>
            <a:ext cx="687475" cy="442900"/>
          </a:xfrm>
          <a:prstGeom prst="straightConnector1">
            <a:avLst/>
          </a:prstGeom>
          <a:ln w="127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550EE90-BB58-2F69-7D89-776D7455056D}"/>
              </a:ext>
            </a:extLst>
          </p:cNvPr>
          <p:cNvCxnSpPr>
            <a:cxnSpLocks/>
            <a:endCxn id="47" idx="2"/>
          </p:cNvCxnSpPr>
          <p:nvPr/>
        </p:nvCxnSpPr>
        <p:spPr>
          <a:xfrm flipV="1">
            <a:off x="2650300" y="4323062"/>
            <a:ext cx="736025" cy="455475"/>
          </a:xfrm>
          <a:prstGeom prst="straightConnector1">
            <a:avLst/>
          </a:prstGeom>
          <a:ln w="12700">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1E37D393-502F-34B7-FED7-D69340D67454}"/>
              </a:ext>
            </a:extLst>
          </p:cNvPr>
          <p:cNvSpPr txBox="1"/>
          <p:nvPr/>
        </p:nvSpPr>
        <p:spPr>
          <a:xfrm>
            <a:off x="3105564" y="4482417"/>
            <a:ext cx="585417" cy="276999"/>
          </a:xfrm>
          <a:prstGeom prst="rect">
            <a:avLst/>
          </a:prstGeom>
          <a:noFill/>
        </p:spPr>
        <p:txBody>
          <a:bodyPr wrap="none" rtlCol="0">
            <a:spAutoFit/>
          </a:bodyPr>
          <a:lstStyle/>
          <a:p>
            <a:r>
              <a:rPr lang="en-CN" sz="1200" dirty="0"/>
              <a:t>report</a:t>
            </a:r>
          </a:p>
        </p:txBody>
      </p:sp>
      <p:sp>
        <p:nvSpPr>
          <p:cNvPr id="59" name="TextBox 58">
            <a:extLst>
              <a:ext uri="{FF2B5EF4-FFF2-40B4-BE49-F238E27FC236}">
                <a16:creationId xmlns:a16="http://schemas.microsoft.com/office/drawing/2014/main" id="{2F2B54CF-471F-D5AC-3051-12CA8D1FCC03}"/>
              </a:ext>
            </a:extLst>
          </p:cNvPr>
          <p:cNvSpPr txBox="1"/>
          <p:nvPr/>
        </p:nvSpPr>
        <p:spPr>
          <a:xfrm>
            <a:off x="1034129" y="4429337"/>
            <a:ext cx="729687" cy="276999"/>
          </a:xfrm>
          <a:prstGeom prst="rect">
            <a:avLst/>
          </a:prstGeom>
          <a:noFill/>
        </p:spPr>
        <p:txBody>
          <a:bodyPr wrap="none" rtlCol="0">
            <a:spAutoFit/>
          </a:bodyPr>
          <a:lstStyle/>
          <a:p>
            <a:r>
              <a:rPr lang="en-CN" sz="1200" dirty="0"/>
              <a:t>retrieval</a:t>
            </a:r>
          </a:p>
        </p:txBody>
      </p:sp>
    </p:spTree>
    <p:extLst>
      <p:ext uri="{BB962C8B-B14F-4D97-AF65-F5344CB8AC3E}">
        <p14:creationId xmlns:p14="http://schemas.microsoft.com/office/powerpoint/2010/main" val="566816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冰山一角：發掘藝術科技潛能 | Our Hong Kong Foundation">
            <a:extLst>
              <a:ext uri="{FF2B5EF4-FFF2-40B4-BE49-F238E27FC236}">
                <a16:creationId xmlns:a16="http://schemas.microsoft.com/office/drawing/2014/main" id="{7A8CA520-83B0-E281-CF88-59321D0B19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5538" y="1415950"/>
            <a:ext cx="4417349" cy="3717214"/>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DF0FBD73-8C10-2E25-3685-AC837BD02D5A}"/>
              </a:ext>
            </a:extLst>
          </p:cNvPr>
          <p:cNvSpPr txBox="1"/>
          <p:nvPr/>
        </p:nvSpPr>
        <p:spPr>
          <a:xfrm>
            <a:off x="377918" y="175656"/>
            <a:ext cx="4608954" cy="369332"/>
          </a:xfrm>
          <a:prstGeom prst="rect">
            <a:avLst/>
          </a:prstGeom>
          <a:noFill/>
        </p:spPr>
        <p:txBody>
          <a:bodyPr wrap="none" rtlCol="0">
            <a:spAutoFit/>
          </a:bodyPr>
          <a:lstStyle/>
          <a:p>
            <a:r>
              <a:rPr lang="en-CN" b="1" dirty="0"/>
              <a:t>对AI</a:t>
            </a:r>
            <a:r>
              <a:rPr lang="en-US" altLang="zh-CN" b="1" dirty="0"/>
              <a:t>4DB</a:t>
            </a:r>
            <a:r>
              <a:rPr lang="zh-CN" altLang="en-US" b="1" dirty="0"/>
              <a:t>的</a:t>
            </a:r>
            <a:r>
              <a:rPr lang="en-CN" b="1" dirty="0"/>
              <a:t>一些思考</a:t>
            </a:r>
            <a:r>
              <a:rPr lang="zh-CN" altLang="en-US" b="1" dirty="0"/>
              <a:t>：从后手到先手的转变</a:t>
            </a:r>
            <a:endParaRPr lang="en-CN" b="1" dirty="0"/>
          </a:p>
        </p:txBody>
      </p:sp>
      <p:sp>
        <p:nvSpPr>
          <p:cNvPr id="3" name="TextBox 2">
            <a:extLst>
              <a:ext uri="{FF2B5EF4-FFF2-40B4-BE49-F238E27FC236}">
                <a16:creationId xmlns:a16="http://schemas.microsoft.com/office/drawing/2014/main" id="{CE72D1FE-4F06-7202-F23E-DF36275C71B9}"/>
              </a:ext>
            </a:extLst>
          </p:cNvPr>
          <p:cNvSpPr txBox="1"/>
          <p:nvPr/>
        </p:nvSpPr>
        <p:spPr>
          <a:xfrm>
            <a:off x="6540294" y="655230"/>
            <a:ext cx="4371710" cy="307777"/>
          </a:xfrm>
          <a:prstGeom prst="rect">
            <a:avLst/>
          </a:prstGeom>
          <a:noFill/>
        </p:spPr>
        <p:txBody>
          <a:bodyPr wrap="none" rtlCol="0">
            <a:spAutoFit/>
          </a:bodyPr>
          <a:lstStyle/>
          <a:p>
            <a:r>
              <a:rPr lang="en-CN" sz="1400" b="1" dirty="0"/>
              <a:t>LLM</a:t>
            </a:r>
            <a:r>
              <a:rPr lang="zh-CN" altLang="en-US" sz="1400" b="1" dirty="0"/>
              <a:t> 的特点是拥有泛化能力，和随之而来的推理能力</a:t>
            </a:r>
            <a:endParaRPr lang="en-CN" sz="1400" b="1" dirty="0"/>
          </a:p>
        </p:txBody>
      </p:sp>
      <p:sp>
        <p:nvSpPr>
          <p:cNvPr id="7" name="TextBox 6">
            <a:extLst>
              <a:ext uri="{FF2B5EF4-FFF2-40B4-BE49-F238E27FC236}">
                <a16:creationId xmlns:a16="http://schemas.microsoft.com/office/drawing/2014/main" id="{FCB7EFF3-0309-2A6A-7F0B-0A0BB56EA705}"/>
              </a:ext>
            </a:extLst>
          </p:cNvPr>
          <p:cNvSpPr txBox="1"/>
          <p:nvPr/>
        </p:nvSpPr>
        <p:spPr>
          <a:xfrm>
            <a:off x="3312862" y="3667258"/>
            <a:ext cx="1338828" cy="369332"/>
          </a:xfrm>
          <a:prstGeom prst="rect">
            <a:avLst/>
          </a:prstGeom>
          <a:noFill/>
        </p:spPr>
        <p:txBody>
          <a:bodyPr wrap="none" rtlCol="0">
            <a:spAutoFit/>
          </a:bodyPr>
          <a:lstStyle/>
          <a:p>
            <a:r>
              <a:rPr lang="en-CN" dirty="0">
                <a:solidFill>
                  <a:schemeClr val="bg2"/>
                </a:solidFill>
              </a:rPr>
              <a:t>潜在的问题</a:t>
            </a:r>
          </a:p>
        </p:txBody>
      </p:sp>
      <p:sp>
        <p:nvSpPr>
          <p:cNvPr id="8" name="TextBox 7">
            <a:extLst>
              <a:ext uri="{FF2B5EF4-FFF2-40B4-BE49-F238E27FC236}">
                <a16:creationId xmlns:a16="http://schemas.microsoft.com/office/drawing/2014/main" id="{42421C70-D674-A9A2-7DD8-CBA011A30B2F}"/>
              </a:ext>
            </a:extLst>
          </p:cNvPr>
          <p:cNvSpPr txBox="1"/>
          <p:nvPr/>
        </p:nvSpPr>
        <p:spPr>
          <a:xfrm>
            <a:off x="2481292" y="1548765"/>
            <a:ext cx="2031325" cy="369332"/>
          </a:xfrm>
          <a:prstGeom prst="rect">
            <a:avLst/>
          </a:prstGeom>
          <a:noFill/>
        </p:spPr>
        <p:txBody>
          <a:bodyPr wrap="none" rtlCol="0">
            <a:spAutoFit/>
          </a:bodyPr>
          <a:lstStyle/>
          <a:p>
            <a:r>
              <a:rPr lang="en-CN" dirty="0">
                <a:solidFill>
                  <a:schemeClr val="bg2"/>
                </a:solidFill>
              </a:rPr>
              <a:t>发生并报错的问题</a:t>
            </a:r>
          </a:p>
        </p:txBody>
      </p:sp>
      <p:sp>
        <p:nvSpPr>
          <p:cNvPr id="9" name="TextBox 8">
            <a:extLst>
              <a:ext uri="{FF2B5EF4-FFF2-40B4-BE49-F238E27FC236}">
                <a16:creationId xmlns:a16="http://schemas.microsoft.com/office/drawing/2014/main" id="{78F117E7-460D-FD9E-CC9C-F237F0BB9EE7}"/>
              </a:ext>
            </a:extLst>
          </p:cNvPr>
          <p:cNvSpPr txBox="1"/>
          <p:nvPr/>
        </p:nvSpPr>
        <p:spPr>
          <a:xfrm>
            <a:off x="545538" y="926215"/>
            <a:ext cx="3236784" cy="307777"/>
          </a:xfrm>
          <a:prstGeom prst="rect">
            <a:avLst/>
          </a:prstGeom>
          <a:noFill/>
        </p:spPr>
        <p:txBody>
          <a:bodyPr wrap="none" rtlCol="0">
            <a:spAutoFit/>
          </a:bodyPr>
          <a:lstStyle/>
          <a:p>
            <a:r>
              <a:rPr lang="en-CN" sz="1400" dirty="0"/>
              <a:t>数据库系统</a:t>
            </a:r>
            <a:r>
              <a:rPr lang="zh-CN" altLang="en-US" sz="1400" dirty="0"/>
              <a:t>（实际上可以是任何系统）</a:t>
            </a:r>
            <a:endParaRPr lang="en-CN" sz="1400" dirty="0"/>
          </a:p>
        </p:txBody>
      </p:sp>
      <p:sp>
        <p:nvSpPr>
          <p:cNvPr id="10" name="iconfont-10484-5114094">
            <a:extLst>
              <a:ext uri="{FF2B5EF4-FFF2-40B4-BE49-F238E27FC236}">
                <a16:creationId xmlns:a16="http://schemas.microsoft.com/office/drawing/2014/main" id="{C7C7B072-6501-BF3B-CA56-E27725BF59C3}"/>
              </a:ext>
            </a:extLst>
          </p:cNvPr>
          <p:cNvSpPr>
            <a:spLocks noChangeAspect="1"/>
          </p:cNvSpPr>
          <p:nvPr/>
        </p:nvSpPr>
        <p:spPr>
          <a:xfrm>
            <a:off x="1965392" y="1531799"/>
            <a:ext cx="353458" cy="386298"/>
          </a:xfrm>
          <a:custGeom>
            <a:avLst/>
            <a:gdLst>
              <a:gd name="T0" fmla="*/ 2170 w 9931"/>
              <a:gd name="T1" fmla="*/ 723 h 10856"/>
              <a:gd name="T2" fmla="*/ 2644 w 9931"/>
              <a:gd name="T3" fmla="*/ 845 h 10856"/>
              <a:gd name="T4" fmla="*/ 2500 w 9931"/>
              <a:gd name="T5" fmla="*/ 1943 h 10856"/>
              <a:gd name="T6" fmla="*/ 7916 w 9931"/>
              <a:gd name="T7" fmla="*/ 1183 h 10856"/>
              <a:gd name="T8" fmla="*/ 7296 w 9931"/>
              <a:gd name="T9" fmla="*/ 843 h 10856"/>
              <a:gd name="T10" fmla="*/ 7452 w 9931"/>
              <a:gd name="T11" fmla="*/ 1941 h 10856"/>
              <a:gd name="T12" fmla="*/ 5316 w 9931"/>
              <a:gd name="T13" fmla="*/ 325 h 10856"/>
              <a:gd name="T14" fmla="*/ 4614 w 9931"/>
              <a:gd name="T15" fmla="*/ 325 h 10856"/>
              <a:gd name="T16" fmla="*/ 5318 w 9931"/>
              <a:gd name="T17" fmla="*/ 1205 h 10856"/>
              <a:gd name="T18" fmla="*/ 5316 w 9931"/>
              <a:gd name="T19" fmla="*/ 325 h 10856"/>
              <a:gd name="T20" fmla="*/ 9570 w 9931"/>
              <a:gd name="T21" fmla="*/ 2545 h 10856"/>
              <a:gd name="T22" fmla="*/ 8582 w 9931"/>
              <a:gd name="T23" fmla="*/ 3019 h 10856"/>
              <a:gd name="T24" fmla="*/ 9728 w 9931"/>
              <a:gd name="T25" fmla="*/ 3173 h 10856"/>
              <a:gd name="T26" fmla="*/ 9834 w 9931"/>
              <a:gd name="T27" fmla="*/ 2725 h 10856"/>
              <a:gd name="T28" fmla="*/ 8856 w 9931"/>
              <a:gd name="T29" fmla="*/ 9885 h 10856"/>
              <a:gd name="T30" fmla="*/ 8892 w 9931"/>
              <a:gd name="T31" fmla="*/ 9389 h 10856"/>
              <a:gd name="T32" fmla="*/ 1382 w 9931"/>
              <a:gd name="T33" fmla="*/ 9087 h 10856"/>
              <a:gd name="T34" fmla="*/ 1072 w 9931"/>
              <a:gd name="T35" fmla="*/ 9753 h 10856"/>
              <a:gd name="T36" fmla="*/ 836 w 9931"/>
              <a:gd name="T37" fmla="*/ 9885 h 10856"/>
              <a:gd name="T38" fmla="*/ 526 w 9931"/>
              <a:gd name="T39" fmla="*/ 10549 h 10856"/>
              <a:gd name="T40" fmla="*/ 9140 w 9931"/>
              <a:gd name="T41" fmla="*/ 10851 h 10856"/>
              <a:gd name="T42" fmla="*/ 9450 w 9931"/>
              <a:gd name="T43" fmla="*/ 10187 h 10856"/>
              <a:gd name="T44" fmla="*/ 8224 w 9931"/>
              <a:gd name="T45" fmla="*/ 8763 h 10856"/>
              <a:gd name="T46" fmla="*/ 1728 w 9931"/>
              <a:gd name="T47" fmla="*/ 5419 h 10856"/>
              <a:gd name="T48" fmla="*/ 8240 w 9931"/>
              <a:gd name="T49" fmla="*/ 5419 h 10856"/>
              <a:gd name="T50" fmla="*/ 8224 w 9931"/>
              <a:gd name="T51" fmla="*/ 8763 h 10856"/>
              <a:gd name="T52" fmla="*/ 2818 w 9931"/>
              <a:gd name="T53" fmla="*/ 4345 h 10856"/>
              <a:gd name="T54" fmla="*/ 4500 w 9931"/>
              <a:gd name="T55" fmla="*/ 5987 h 10856"/>
              <a:gd name="T56" fmla="*/ 5480 w 9931"/>
              <a:gd name="T57" fmla="*/ 5985 h 10856"/>
              <a:gd name="T58" fmla="*/ 7122 w 9931"/>
              <a:gd name="T59" fmla="*/ 4343 h 10856"/>
              <a:gd name="T60" fmla="*/ 570 w 9931"/>
              <a:gd name="T61" fmla="*/ 2595 h 10856"/>
              <a:gd name="T62" fmla="*/ 102 w 9931"/>
              <a:gd name="T63" fmla="*/ 2729 h 10856"/>
              <a:gd name="T64" fmla="*/ 1026 w 9931"/>
              <a:gd name="T65" fmla="*/ 3633 h 10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931" h="10856">
                <a:moveTo>
                  <a:pt x="2036" y="1183"/>
                </a:moveTo>
                <a:cubicBezTo>
                  <a:pt x="1942" y="1019"/>
                  <a:pt x="2003" y="810"/>
                  <a:pt x="2170" y="723"/>
                </a:cubicBezTo>
                <a:cubicBezTo>
                  <a:pt x="2231" y="690"/>
                  <a:pt x="2300" y="673"/>
                  <a:pt x="2370" y="675"/>
                </a:cubicBezTo>
                <a:cubicBezTo>
                  <a:pt x="2482" y="688"/>
                  <a:pt x="2583" y="750"/>
                  <a:pt x="2644" y="845"/>
                </a:cubicBezTo>
                <a:lnTo>
                  <a:pt x="3100" y="1607"/>
                </a:lnTo>
                <a:lnTo>
                  <a:pt x="2500" y="1943"/>
                </a:lnTo>
                <a:lnTo>
                  <a:pt x="2036" y="1183"/>
                </a:lnTo>
                <a:close/>
                <a:moveTo>
                  <a:pt x="7916" y="1183"/>
                </a:moveTo>
                <a:cubicBezTo>
                  <a:pt x="8015" y="1020"/>
                  <a:pt x="7952" y="806"/>
                  <a:pt x="7780" y="723"/>
                </a:cubicBezTo>
                <a:cubicBezTo>
                  <a:pt x="7612" y="635"/>
                  <a:pt x="7404" y="686"/>
                  <a:pt x="7296" y="843"/>
                </a:cubicBezTo>
                <a:lnTo>
                  <a:pt x="6852" y="1605"/>
                </a:lnTo>
                <a:lnTo>
                  <a:pt x="7452" y="1941"/>
                </a:lnTo>
                <a:lnTo>
                  <a:pt x="7916" y="1183"/>
                </a:lnTo>
                <a:close/>
                <a:moveTo>
                  <a:pt x="5316" y="325"/>
                </a:moveTo>
                <a:cubicBezTo>
                  <a:pt x="5302" y="141"/>
                  <a:pt x="5149" y="0"/>
                  <a:pt x="4965" y="0"/>
                </a:cubicBezTo>
                <a:cubicBezTo>
                  <a:pt x="4781" y="0"/>
                  <a:pt x="4628" y="141"/>
                  <a:pt x="4614" y="325"/>
                </a:cubicBezTo>
                <a:lnTo>
                  <a:pt x="4614" y="1205"/>
                </a:lnTo>
                <a:lnTo>
                  <a:pt x="5318" y="1205"/>
                </a:lnTo>
                <a:lnTo>
                  <a:pt x="5318" y="325"/>
                </a:lnTo>
                <a:lnTo>
                  <a:pt x="5316" y="325"/>
                </a:lnTo>
                <a:close/>
                <a:moveTo>
                  <a:pt x="9834" y="2725"/>
                </a:moveTo>
                <a:cubicBezTo>
                  <a:pt x="9778" y="2628"/>
                  <a:pt x="9681" y="2562"/>
                  <a:pt x="9570" y="2545"/>
                </a:cubicBezTo>
                <a:cubicBezTo>
                  <a:pt x="9501" y="2539"/>
                  <a:pt x="9432" y="2551"/>
                  <a:pt x="9370" y="2581"/>
                </a:cubicBezTo>
                <a:lnTo>
                  <a:pt x="8582" y="3019"/>
                </a:lnTo>
                <a:lnTo>
                  <a:pt x="8928" y="3619"/>
                </a:lnTo>
                <a:lnTo>
                  <a:pt x="9728" y="3173"/>
                </a:lnTo>
                <a:cubicBezTo>
                  <a:pt x="9884" y="3076"/>
                  <a:pt x="9931" y="2871"/>
                  <a:pt x="9834" y="2715"/>
                </a:cubicBezTo>
                <a:lnTo>
                  <a:pt x="9834" y="2725"/>
                </a:lnTo>
                <a:close/>
                <a:moveTo>
                  <a:pt x="9128" y="9885"/>
                </a:moveTo>
                <a:lnTo>
                  <a:pt x="8856" y="9885"/>
                </a:lnTo>
                <a:cubicBezTo>
                  <a:pt x="8880" y="9845"/>
                  <a:pt x="8893" y="9800"/>
                  <a:pt x="8892" y="9753"/>
                </a:cubicBezTo>
                <a:lnTo>
                  <a:pt x="8892" y="9389"/>
                </a:lnTo>
                <a:cubicBezTo>
                  <a:pt x="8892" y="9219"/>
                  <a:pt x="8752" y="9082"/>
                  <a:pt x="8582" y="9087"/>
                </a:cubicBezTo>
                <a:lnTo>
                  <a:pt x="1382" y="9087"/>
                </a:lnTo>
                <a:cubicBezTo>
                  <a:pt x="1212" y="9082"/>
                  <a:pt x="1072" y="9219"/>
                  <a:pt x="1072" y="9389"/>
                </a:cubicBezTo>
                <a:lnTo>
                  <a:pt x="1072" y="9753"/>
                </a:lnTo>
                <a:cubicBezTo>
                  <a:pt x="1071" y="9800"/>
                  <a:pt x="1084" y="9845"/>
                  <a:pt x="1108" y="9885"/>
                </a:cubicBezTo>
                <a:lnTo>
                  <a:pt x="836" y="9885"/>
                </a:lnTo>
                <a:cubicBezTo>
                  <a:pt x="666" y="9880"/>
                  <a:pt x="526" y="10017"/>
                  <a:pt x="526" y="10187"/>
                </a:cubicBezTo>
                <a:lnTo>
                  <a:pt x="526" y="10549"/>
                </a:lnTo>
                <a:cubicBezTo>
                  <a:pt x="526" y="10719"/>
                  <a:pt x="666" y="10856"/>
                  <a:pt x="836" y="10851"/>
                </a:cubicBezTo>
                <a:lnTo>
                  <a:pt x="9140" y="10851"/>
                </a:lnTo>
                <a:cubicBezTo>
                  <a:pt x="9310" y="10856"/>
                  <a:pt x="9450" y="10719"/>
                  <a:pt x="9450" y="10549"/>
                </a:cubicBezTo>
                <a:lnTo>
                  <a:pt x="9450" y="10187"/>
                </a:lnTo>
                <a:cubicBezTo>
                  <a:pt x="9435" y="10019"/>
                  <a:pt x="9296" y="9889"/>
                  <a:pt x="9128" y="9885"/>
                </a:cubicBezTo>
                <a:close/>
                <a:moveTo>
                  <a:pt x="8224" y="8763"/>
                </a:moveTo>
                <a:lnTo>
                  <a:pt x="1728" y="8763"/>
                </a:lnTo>
                <a:lnTo>
                  <a:pt x="1728" y="5419"/>
                </a:lnTo>
                <a:cubicBezTo>
                  <a:pt x="1749" y="3644"/>
                  <a:pt x="3210" y="2226"/>
                  <a:pt x="4984" y="2257"/>
                </a:cubicBezTo>
                <a:cubicBezTo>
                  <a:pt x="6756" y="2231"/>
                  <a:pt x="8214" y="3647"/>
                  <a:pt x="8240" y="5419"/>
                </a:cubicBezTo>
                <a:lnTo>
                  <a:pt x="8240" y="8763"/>
                </a:lnTo>
                <a:lnTo>
                  <a:pt x="8224" y="8763"/>
                </a:lnTo>
                <a:close/>
                <a:moveTo>
                  <a:pt x="4500" y="5987"/>
                </a:moveTo>
                <a:cubicBezTo>
                  <a:pt x="4488" y="5070"/>
                  <a:pt x="3735" y="4335"/>
                  <a:pt x="2818" y="4345"/>
                </a:cubicBezTo>
                <a:lnTo>
                  <a:pt x="2818" y="7641"/>
                </a:lnTo>
                <a:cubicBezTo>
                  <a:pt x="3739" y="7649"/>
                  <a:pt x="4492" y="6908"/>
                  <a:pt x="4500" y="5987"/>
                </a:cubicBezTo>
                <a:close/>
                <a:moveTo>
                  <a:pt x="7122" y="4343"/>
                </a:moveTo>
                <a:cubicBezTo>
                  <a:pt x="6215" y="4343"/>
                  <a:pt x="5480" y="5078"/>
                  <a:pt x="5480" y="5985"/>
                </a:cubicBezTo>
                <a:cubicBezTo>
                  <a:pt x="5480" y="6892"/>
                  <a:pt x="6215" y="7627"/>
                  <a:pt x="7122" y="7627"/>
                </a:cubicBezTo>
                <a:lnTo>
                  <a:pt x="7122" y="4343"/>
                </a:lnTo>
                <a:close/>
                <a:moveTo>
                  <a:pt x="1370" y="3041"/>
                </a:moveTo>
                <a:lnTo>
                  <a:pt x="570" y="2595"/>
                </a:lnTo>
                <a:cubicBezTo>
                  <a:pt x="533" y="2572"/>
                  <a:pt x="491" y="2560"/>
                  <a:pt x="448" y="2559"/>
                </a:cubicBezTo>
                <a:cubicBezTo>
                  <a:pt x="310" y="2544"/>
                  <a:pt x="175" y="2611"/>
                  <a:pt x="102" y="2729"/>
                </a:cubicBezTo>
                <a:cubicBezTo>
                  <a:pt x="0" y="2889"/>
                  <a:pt x="57" y="3102"/>
                  <a:pt x="226" y="3189"/>
                </a:cubicBezTo>
                <a:lnTo>
                  <a:pt x="1026" y="3633"/>
                </a:lnTo>
                <a:lnTo>
                  <a:pt x="1370" y="3041"/>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confont-11420-4250549">
            <a:extLst>
              <a:ext uri="{FF2B5EF4-FFF2-40B4-BE49-F238E27FC236}">
                <a16:creationId xmlns:a16="http://schemas.microsoft.com/office/drawing/2014/main" id="{21689EC5-2EF6-0517-AB63-F6B0016D837F}"/>
              </a:ext>
            </a:extLst>
          </p:cNvPr>
          <p:cNvSpPr>
            <a:spLocks noChangeAspect="1"/>
          </p:cNvSpPr>
          <p:nvPr/>
        </p:nvSpPr>
        <p:spPr>
          <a:xfrm>
            <a:off x="917183" y="3667258"/>
            <a:ext cx="522573" cy="609685"/>
          </a:xfrm>
          <a:custGeom>
            <a:avLst/>
            <a:gdLst>
              <a:gd name="T0" fmla="*/ 5029 w 10972"/>
              <a:gd name="T1" fmla="*/ 3200 h 12800"/>
              <a:gd name="T2" fmla="*/ 5029 w 10972"/>
              <a:gd name="T3" fmla="*/ 6857 h 12800"/>
              <a:gd name="T4" fmla="*/ 5486 w 10972"/>
              <a:gd name="T5" fmla="*/ 7314 h 12800"/>
              <a:gd name="T6" fmla="*/ 5943 w 10972"/>
              <a:gd name="T7" fmla="*/ 6857 h 12800"/>
              <a:gd name="T8" fmla="*/ 5943 w 10972"/>
              <a:gd name="T9" fmla="*/ 3200 h 12800"/>
              <a:gd name="T10" fmla="*/ 5486 w 10972"/>
              <a:gd name="T11" fmla="*/ 2743 h 12800"/>
              <a:gd name="T12" fmla="*/ 5029 w 10972"/>
              <a:gd name="T13" fmla="*/ 3200 h 12800"/>
              <a:gd name="T14" fmla="*/ 5486 w 10972"/>
              <a:gd name="T15" fmla="*/ 8229 h 12800"/>
              <a:gd name="T16" fmla="*/ 5029 w 10972"/>
              <a:gd name="T17" fmla="*/ 8686 h 12800"/>
              <a:gd name="T18" fmla="*/ 5486 w 10972"/>
              <a:gd name="T19" fmla="*/ 9143 h 12800"/>
              <a:gd name="T20" fmla="*/ 5943 w 10972"/>
              <a:gd name="T21" fmla="*/ 8686 h 12800"/>
              <a:gd name="T22" fmla="*/ 5486 w 10972"/>
              <a:gd name="T23" fmla="*/ 8229 h 12800"/>
              <a:gd name="T24" fmla="*/ 10789 w 10972"/>
              <a:gd name="T25" fmla="*/ 1006 h 12800"/>
              <a:gd name="T26" fmla="*/ 5486 w 10972"/>
              <a:gd name="T27" fmla="*/ 0 h 12800"/>
              <a:gd name="T28" fmla="*/ 183 w 10972"/>
              <a:gd name="T29" fmla="*/ 1006 h 12800"/>
              <a:gd name="T30" fmla="*/ 0 w 10972"/>
              <a:gd name="T31" fmla="*/ 1371 h 12800"/>
              <a:gd name="T32" fmla="*/ 0 w 10972"/>
              <a:gd name="T33" fmla="*/ 7131 h 12800"/>
              <a:gd name="T34" fmla="*/ 5395 w 10972"/>
              <a:gd name="T35" fmla="*/ 12800 h 12800"/>
              <a:gd name="T36" fmla="*/ 5577 w 10972"/>
              <a:gd name="T37" fmla="*/ 12800 h 12800"/>
              <a:gd name="T38" fmla="*/ 10972 w 10972"/>
              <a:gd name="T39" fmla="*/ 7131 h 12800"/>
              <a:gd name="T40" fmla="*/ 10972 w 10972"/>
              <a:gd name="T41" fmla="*/ 1371 h 12800"/>
              <a:gd name="T42" fmla="*/ 10789 w 10972"/>
              <a:gd name="T43" fmla="*/ 1006 h 12800"/>
              <a:gd name="T44" fmla="*/ 10057 w 10972"/>
              <a:gd name="T45" fmla="*/ 7040 h 12800"/>
              <a:gd name="T46" fmla="*/ 5486 w 10972"/>
              <a:gd name="T47" fmla="*/ 11794 h 12800"/>
              <a:gd name="T48" fmla="*/ 915 w 10972"/>
              <a:gd name="T49" fmla="*/ 7040 h 12800"/>
              <a:gd name="T50" fmla="*/ 915 w 10972"/>
              <a:gd name="T51" fmla="*/ 1737 h 12800"/>
              <a:gd name="T52" fmla="*/ 5486 w 10972"/>
              <a:gd name="T53" fmla="*/ 914 h 12800"/>
              <a:gd name="T54" fmla="*/ 10057 w 10972"/>
              <a:gd name="T55" fmla="*/ 1737 h 12800"/>
              <a:gd name="T56" fmla="*/ 10057 w 10972"/>
              <a:gd name="T57" fmla="*/ 7040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972" h="12800">
                <a:moveTo>
                  <a:pt x="5029" y="3200"/>
                </a:moveTo>
                <a:lnTo>
                  <a:pt x="5029" y="6857"/>
                </a:lnTo>
                <a:cubicBezTo>
                  <a:pt x="5029" y="7131"/>
                  <a:pt x="5212" y="7314"/>
                  <a:pt x="5486" y="7314"/>
                </a:cubicBezTo>
                <a:cubicBezTo>
                  <a:pt x="5760" y="7314"/>
                  <a:pt x="5943" y="7131"/>
                  <a:pt x="5943" y="6857"/>
                </a:cubicBezTo>
                <a:lnTo>
                  <a:pt x="5943" y="3200"/>
                </a:lnTo>
                <a:cubicBezTo>
                  <a:pt x="5943" y="2926"/>
                  <a:pt x="5760" y="2743"/>
                  <a:pt x="5486" y="2743"/>
                </a:cubicBezTo>
                <a:cubicBezTo>
                  <a:pt x="5212" y="2743"/>
                  <a:pt x="5029" y="2926"/>
                  <a:pt x="5029" y="3200"/>
                </a:cubicBezTo>
                <a:close/>
                <a:moveTo>
                  <a:pt x="5486" y="8229"/>
                </a:moveTo>
                <a:cubicBezTo>
                  <a:pt x="5212" y="8229"/>
                  <a:pt x="5029" y="8411"/>
                  <a:pt x="5029" y="8686"/>
                </a:cubicBezTo>
                <a:cubicBezTo>
                  <a:pt x="5029" y="8960"/>
                  <a:pt x="5212" y="9143"/>
                  <a:pt x="5486" y="9143"/>
                </a:cubicBezTo>
                <a:cubicBezTo>
                  <a:pt x="5760" y="9143"/>
                  <a:pt x="5943" y="8960"/>
                  <a:pt x="5943" y="8686"/>
                </a:cubicBezTo>
                <a:cubicBezTo>
                  <a:pt x="5943" y="8411"/>
                  <a:pt x="5760" y="8229"/>
                  <a:pt x="5486" y="8229"/>
                </a:cubicBezTo>
                <a:close/>
                <a:moveTo>
                  <a:pt x="10789" y="1006"/>
                </a:moveTo>
                <a:cubicBezTo>
                  <a:pt x="8869" y="274"/>
                  <a:pt x="7315" y="0"/>
                  <a:pt x="5486" y="0"/>
                </a:cubicBezTo>
                <a:cubicBezTo>
                  <a:pt x="3657" y="0"/>
                  <a:pt x="2103" y="274"/>
                  <a:pt x="183" y="1006"/>
                </a:cubicBezTo>
                <a:cubicBezTo>
                  <a:pt x="92" y="1097"/>
                  <a:pt x="0" y="1189"/>
                  <a:pt x="0" y="1371"/>
                </a:cubicBezTo>
                <a:lnTo>
                  <a:pt x="0" y="7131"/>
                </a:lnTo>
                <a:cubicBezTo>
                  <a:pt x="0" y="9509"/>
                  <a:pt x="3383" y="11794"/>
                  <a:pt x="5395" y="12800"/>
                </a:cubicBezTo>
                <a:lnTo>
                  <a:pt x="5577" y="12800"/>
                </a:lnTo>
                <a:cubicBezTo>
                  <a:pt x="7589" y="11794"/>
                  <a:pt x="10972" y="9509"/>
                  <a:pt x="10972" y="7131"/>
                </a:cubicBezTo>
                <a:lnTo>
                  <a:pt x="10972" y="1371"/>
                </a:lnTo>
                <a:cubicBezTo>
                  <a:pt x="10972" y="1189"/>
                  <a:pt x="10880" y="1097"/>
                  <a:pt x="10789" y="1006"/>
                </a:cubicBezTo>
                <a:close/>
                <a:moveTo>
                  <a:pt x="10057" y="7040"/>
                </a:moveTo>
                <a:cubicBezTo>
                  <a:pt x="10057" y="8594"/>
                  <a:pt x="7772" y="10514"/>
                  <a:pt x="5486" y="11794"/>
                </a:cubicBezTo>
                <a:cubicBezTo>
                  <a:pt x="3200" y="10606"/>
                  <a:pt x="915" y="8594"/>
                  <a:pt x="915" y="7040"/>
                </a:cubicBezTo>
                <a:lnTo>
                  <a:pt x="915" y="1737"/>
                </a:lnTo>
                <a:cubicBezTo>
                  <a:pt x="2469" y="1189"/>
                  <a:pt x="3840" y="914"/>
                  <a:pt x="5486" y="914"/>
                </a:cubicBezTo>
                <a:cubicBezTo>
                  <a:pt x="7132" y="914"/>
                  <a:pt x="8503" y="1189"/>
                  <a:pt x="10057" y="1737"/>
                </a:cubicBezTo>
                <a:lnTo>
                  <a:pt x="10057" y="704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B5088DD-A58C-598A-14F8-432DD707D4F8}"/>
              </a:ext>
            </a:extLst>
          </p:cNvPr>
          <p:cNvSpPr txBox="1"/>
          <p:nvPr/>
        </p:nvSpPr>
        <p:spPr>
          <a:xfrm>
            <a:off x="6813180" y="1211212"/>
            <a:ext cx="2993127" cy="584775"/>
          </a:xfrm>
          <a:prstGeom prst="rect">
            <a:avLst/>
          </a:prstGeom>
          <a:noFill/>
        </p:spPr>
        <p:txBody>
          <a:bodyPr wrap="none" rtlCol="0">
            <a:spAutoFit/>
          </a:bodyPr>
          <a:lstStyle/>
          <a:p>
            <a:r>
              <a:rPr lang="en-CN" sz="1600" dirty="0">
                <a:latin typeface="Apple Braille" pitchFamily="2" charset="0"/>
              </a:rPr>
              <a:t>Level</a:t>
            </a:r>
            <a:r>
              <a:rPr lang="zh-CN" altLang="en-US" sz="1600" dirty="0">
                <a:latin typeface="Apple Braille" pitchFamily="2" charset="0"/>
              </a:rPr>
              <a:t> </a:t>
            </a:r>
            <a:r>
              <a:rPr lang="en-US" altLang="zh-CN" sz="1600" dirty="0">
                <a:latin typeface="Apple Braille" pitchFamily="2" charset="0"/>
              </a:rPr>
              <a:t>1:</a:t>
            </a:r>
            <a:r>
              <a:rPr lang="zh-CN" altLang="en-US" sz="1600" dirty="0">
                <a:latin typeface="Apple Braille" pitchFamily="2" charset="0"/>
              </a:rPr>
              <a:t> </a:t>
            </a:r>
            <a:endParaRPr lang="en-US" altLang="zh-CN" sz="1600" dirty="0">
              <a:latin typeface="Apple Braille" pitchFamily="2" charset="0"/>
            </a:endParaRPr>
          </a:p>
          <a:p>
            <a:r>
              <a:rPr lang="zh-CN" altLang="en-US" sz="1600" dirty="0">
                <a:latin typeface="Apple Braille" pitchFamily="2" charset="0"/>
              </a:rPr>
              <a:t>  根据报错信息找到问题并解决</a:t>
            </a:r>
            <a:endParaRPr lang="en-CN" sz="1600" dirty="0">
              <a:latin typeface="Apple Braille" pitchFamily="2" charset="0"/>
            </a:endParaRPr>
          </a:p>
        </p:txBody>
      </p:sp>
      <p:sp>
        <p:nvSpPr>
          <p:cNvPr id="18" name="TextBox 17">
            <a:extLst>
              <a:ext uri="{FF2B5EF4-FFF2-40B4-BE49-F238E27FC236}">
                <a16:creationId xmlns:a16="http://schemas.microsoft.com/office/drawing/2014/main" id="{82AA9FE2-C2EF-265E-811B-01590760EEBF}"/>
              </a:ext>
            </a:extLst>
          </p:cNvPr>
          <p:cNvSpPr txBox="1"/>
          <p:nvPr/>
        </p:nvSpPr>
        <p:spPr>
          <a:xfrm>
            <a:off x="6813180" y="2245360"/>
            <a:ext cx="3198311" cy="830997"/>
          </a:xfrm>
          <a:prstGeom prst="rect">
            <a:avLst/>
          </a:prstGeom>
          <a:noFill/>
        </p:spPr>
        <p:txBody>
          <a:bodyPr wrap="none" rtlCol="0">
            <a:spAutoFit/>
          </a:bodyPr>
          <a:lstStyle/>
          <a:p>
            <a:r>
              <a:rPr lang="en-CN" sz="1600" dirty="0">
                <a:latin typeface="Apple Braille" pitchFamily="2" charset="0"/>
              </a:rPr>
              <a:t>Level</a:t>
            </a:r>
            <a:r>
              <a:rPr lang="zh-CN" altLang="en-US" sz="1600" dirty="0">
                <a:latin typeface="Apple Braille" pitchFamily="2" charset="0"/>
              </a:rPr>
              <a:t> </a:t>
            </a:r>
            <a:r>
              <a:rPr lang="en-US" altLang="zh-CN" sz="1600" dirty="0">
                <a:latin typeface="Apple Braille" pitchFamily="2" charset="0"/>
              </a:rPr>
              <a:t>2:</a:t>
            </a:r>
            <a:r>
              <a:rPr lang="zh-CN" altLang="en-US" sz="1600" dirty="0">
                <a:latin typeface="Apple Braille" pitchFamily="2" charset="0"/>
              </a:rPr>
              <a:t> </a:t>
            </a:r>
            <a:endParaRPr lang="en-US" altLang="zh-CN" sz="1600" dirty="0">
              <a:latin typeface="Apple Braille" pitchFamily="2" charset="0"/>
            </a:endParaRPr>
          </a:p>
          <a:p>
            <a:pPr indent="-342900">
              <a:buAutoNum type="arabicPeriod"/>
            </a:pPr>
            <a:r>
              <a:rPr lang="zh-CN" altLang="en-US" sz="1600" dirty="0">
                <a:latin typeface="Apple Braille" pitchFamily="2" charset="0"/>
              </a:rPr>
              <a:t>根据报错信息找到问题并解决</a:t>
            </a:r>
            <a:endParaRPr lang="en-US" altLang="zh-CN" sz="1600" dirty="0">
              <a:latin typeface="Apple Braille" pitchFamily="2" charset="0"/>
            </a:endParaRPr>
          </a:p>
          <a:p>
            <a:pPr indent="-342900">
              <a:buAutoNum type="arabicPeriod"/>
            </a:pPr>
            <a:r>
              <a:rPr lang="zh-CN" altLang="en-US" sz="1600" dirty="0">
                <a:solidFill>
                  <a:srgbClr val="FF0000"/>
                </a:solidFill>
                <a:latin typeface="Apple Braille" pitchFamily="2" charset="0"/>
              </a:rPr>
              <a:t>制定预防的策略</a:t>
            </a:r>
            <a:endParaRPr lang="en-CN" sz="1600" dirty="0">
              <a:solidFill>
                <a:srgbClr val="FF0000"/>
              </a:solidFill>
              <a:latin typeface="Apple Braille" pitchFamily="2" charset="0"/>
            </a:endParaRPr>
          </a:p>
        </p:txBody>
      </p:sp>
      <p:sp>
        <p:nvSpPr>
          <p:cNvPr id="19" name="robot_120586">
            <a:extLst>
              <a:ext uri="{FF2B5EF4-FFF2-40B4-BE49-F238E27FC236}">
                <a16:creationId xmlns:a16="http://schemas.microsoft.com/office/drawing/2014/main" id="{1AD17C75-A629-6A3D-9A94-4997E8918DFE}"/>
              </a:ext>
            </a:extLst>
          </p:cNvPr>
          <p:cNvSpPr/>
          <p:nvPr/>
        </p:nvSpPr>
        <p:spPr>
          <a:xfrm>
            <a:off x="5974860" y="1238200"/>
            <a:ext cx="294423" cy="609685"/>
          </a:xfrm>
          <a:custGeom>
            <a:avLst/>
            <a:gdLst>
              <a:gd name="connsiteX0" fmla="*/ 219427 w 314016"/>
              <a:gd name="connsiteY0" fmla="*/ 565246 h 607145"/>
              <a:gd name="connsiteX1" fmla="*/ 219427 w 314016"/>
              <a:gd name="connsiteY1" fmla="*/ 587474 h 607145"/>
              <a:gd name="connsiteX2" fmla="*/ 273323 w 314016"/>
              <a:gd name="connsiteY2" fmla="*/ 587474 h 607145"/>
              <a:gd name="connsiteX3" fmla="*/ 273323 w 314016"/>
              <a:gd name="connsiteY3" fmla="*/ 576360 h 607145"/>
              <a:gd name="connsiteX4" fmla="*/ 262091 w 314016"/>
              <a:gd name="connsiteY4" fmla="*/ 565246 h 607145"/>
              <a:gd name="connsiteX5" fmla="*/ 51925 w 314016"/>
              <a:gd name="connsiteY5" fmla="*/ 565246 h 607145"/>
              <a:gd name="connsiteX6" fmla="*/ 40792 w 314016"/>
              <a:gd name="connsiteY6" fmla="*/ 576360 h 607145"/>
              <a:gd name="connsiteX7" fmla="*/ 40792 w 314016"/>
              <a:gd name="connsiteY7" fmla="*/ 587474 h 607145"/>
              <a:gd name="connsiteX8" fmla="*/ 94589 w 314016"/>
              <a:gd name="connsiteY8" fmla="*/ 587474 h 607145"/>
              <a:gd name="connsiteX9" fmla="*/ 94589 w 314016"/>
              <a:gd name="connsiteY9" fmla="*/ 565246 h 607145"/>
              <a:gd name="connsiteX10" fmla="*/ 230561 w 314016"/>
              <a:gd name="connsiteY10" fmla="*/ 449777 h 607145"/>
              <a:gd name="connsiteX11" fmla="*/ 219427 w 314016"/>
              <a:gd name="connsiteY11" fmla="*/ 460990 h 607145"/>
              <a:gd name="connsiteX12" fmla="*/ 230561 w 314016"/>
              <a:gd name="connsiteY12" fmla="*/ 472104 h 607145"/>
              <a:gd name="connsiteX13" fmla="*/ 241793 w 314016"/>
              <a:gd name="connsiteY13" fmla="*/ 460990 h 607145"/>
              <a:gd name="connsiteX14" fmla="*/ 230561 w 314016"/>
              <a:gd name="connsiteY14" fmla="*/ 449777 h 607145"/>
              <a:gd name="connsiteX15" fmla="*/ 83455 w 314016"/>
              <a:gd name="connsiteY15" fmla="*/ 449777 h 607145"/>
              <a:gd name="connsiteX16" fmla="*/ 72321 w 314016"/>
              <a:gd name="connsiteY16" fmla="*/ 460990 h 607145"/>
              <a:gd name="connsiteX17" fmla="*/ 83455 w 314016"/>
              <a:gd name="connsiteY17" fmla="*/ 472104 h 607145"/>
              <a:gd name="connsiteX18" fmla="*/ 94589 w 314016"/>
              <a:gd name="connsiteY18" fmla="*/ 460990 h 607145"/>
              <a:gd name="connsiteX19" fmla="*/ 83455 w 314016"/>
              <a:gd name="connsiteY19" fmla="*/ 449777 h 607145"/>
              <a:gd name="connsiteX20" fmla="*/ 272633 w 314016"/>
              <a:gd name="connsiteY20" fmla="*/ 344931 h 607145"/>
              <a:gd name="connsiteX21" fmla="*/ 261499 w 314016"/>
              <a:gd name="connsiteY21" fmla="*/ 356045 h 607145"/>
              <a:gd name="connsiteX22" fmla="*/ 272633 w 314016"/>
              <a:gd name="connsiteY22" fmla="*/ 367159 h 607145"/>
              <a:gd name="connsiteX23" fmla="*/ 283767 w 314016"/>
              <a:gd name="connsiteY23" fmla="*/ 356045 h 607145"/>
              <a:gd name="connsiteX24" fmla="*/ 272633 w 314016"/>
              <a:gd name="connsiteY24" fmla="*/ 344931 h 607145"/>
              <a:gd name="connsiteX25" fmla="*/ 41383 w 314016"/>
              <a:gd name="connsiteY25" fmla="*/ 344931 h 607145"/>
              <a:gd name="connsiteX26" fmla="*/ 30249 w 314016"/>
              <a:gd name="connsiteY26" fmla="*/ 356045 h 607145"/>
              <a:gd name="connsiteX27" fmla="*/ 41383 w 314016"/>
              <a:gd name="connsiteY27" fmla="*/ 367159 h 607145"/>
              <a:gd name="connsiteX28" fmla="*/ 52615 w 314016"/>
              <a:gd name="connsiteY28" fmla="*/ 356045 h 607145"/>
              <a:gd name="connsiteX29" fmla="*/ 41383 w 314016"/>
              <a:gd name="connsiteY29" fmla="*/ 344931 h 607145"/>
              <a:gd name="connsiteX30" fmla="*/ 283176 w 314016"/>
              <a:gd name="connsiteY30" fmla="*/ 187563 h 607145"/>
              <a:gd name="connsiteX31" fmla="*/ 271944 w 314016"/>
              <a:gd name="connsiteY31" fmla="*/ 198677 h 607145"/>
              <a:gd name="connsiteX32" fmla="*/ 283176 w 314016"/>
              <a:gd name="connsiteY32" fmla="*/ 209791 h 607145"/>
              <a:gd name="connsiteX33" fmla="*/ 294310 w 314016"/>
              <a:gd name="connsiteY33" fmla="*/ 198677 h 607145"/>
              <a:gd name="connsiteX34" fmla="*/ 283176 w 314016"/>
              <a:gd name="connsiteY34" fmla="*/ 187563 h 607145"/>
              <a:gd name="connsiteX35" fmla="*/ 198440 w 314016"/>
              <a:gd name="connsiteY35" fmla="*/ 187563 h 607145"/>
              <a:gd name="connsiteX36" fmla="*/ 198440 w 314016"/>
              <a:gd name="connsiteY36" fmla="*/ 240675 h 607145"/>
              <a:gd name="connsiteX37" fmla="*/ 166910 w 314016"/>
              <a:gd name="connsiteY37" fmla="*/ 280803 h 607145"/>
              <a:gd name="connsiteX38" fmla="*/ 166910 w 314016"/>
              <a:gd name="connsiteY38" fmla="*/ 367159 h 607145"/>
              <a:gd name="connsiteX39" fmla="*/ 173315 w 314016"/>
              <a:gd name="connsiteY39" fmla="*/ 367159 h 607145"/>
              <a:gd name="connsiteX40" fmla="*/ 210264 w 314016"/>
              <a:gd name="connsiteY40" fmla="*/ 321129 h 607145"/>
              <a:gd name="connsiteX41" fmla="*/ 210264 w 314016"/>
              <a:gd name="connsiteY41" fmla="*/ 198677 h 607145"/>
              <a:gd name="connsiteX42" fmla="*/ 199031 w 314016"/>
              <a:gd name="connsiteY42" fmla="*/ 187563 h 607145"/>
              <a:gd name="connsiteX43" fmla="*/ 135381 w 314016"/>
              <a:gd name="connsiteY43" fmla="*/ 187563 h 607145"/>
              <a:gd name="connsiteX44" fmla="*/ 135381 w 314016"/>
              <a:gd name="connsiteY44" fmla="*/ 240675 h 607145"/>
              <a:gd name="connsiteX45" fmla="*/ 157057 w 314016"/>
              <a:gd name="connsiteY45" fmla="*/ 262313 h 607145"/>
              <a:gd name="connsiteX46" fmla="*/ 178734 w 314016"/>
              <a:gd name="connsiteY46" fmla="*/ 240675 h 607145"/>
              <a:gd name="connsiteX47" fmla="*/ 178734 w 314016"/>
              <a:gd name="connsiteY47" fmla="*/ 187563 h 607145"/>
              <a:gd name="connsiteX48" fmla="*/ 114985 w 314016"/>
              <a:gd name="connsiteY48" fmla="*/ 187563 h 607145"/>
              <a:gd name="connsiteX49" fmla="*/ 103851 w 314016"/>
              <a:gd name="connsiteY49" fmla="*/ 198677 h 607145"/>
              <a:gd name="connsiteX50" fmla="*/ 103851 w 314016"/>
              <a:gd name="connsiteY50" fmla="*/ 321129 h 607145"/>
              <a:gd name="connsiteX51" fmla="*/ 140701 w 314016"/>
              <a:gd name="connsiteY51" fmla="*/ 367159 h 607145"/>
              <a:gd name="connsiteX52" fmla="*/ 147204 w 314016"/>
              <a:gd name="connsiteY52" fmla="*/ 367159 h 607145"/>
              <a:gd name="connsiteX53" fmla="*/ 147204 w 314016"/>
              <a:gd name="connsiteY53" fmla="*/ 280803 h 607145"/>
              <a:gd name="connsiteX54" fmla="*/ 115675 w 314016"/>
              <a:gd name="connsiteY54" fmla="*/ 240675 h 607145"/>
              <a:gd name="connsiteX55" fmla="*/ 115675 w 314016"/>
              <a:gd name="connsiteY55" fmla="*/ 187563 h 607145"/>
              <a:gd name="connsiteX56" fmla="*/ 30939 w 314016"/>
              <a:gd name="connsiteY56" fmla="*/ 187563 h 607145"/>
              <a:gd name="connsiteX57" fmla="*/ 19706 w 314016"/>
              <a:gd name="connsiteY57" fmla="*/ 198677 h 607145"/>
              <a:gd name="connsiteX58" fmla="*/ 30939 w 314016"/>
              <a:gd name="connsiteY58" fmla="*/ 209791 h 607145"/>
              <a:gd name="connsiteX59" fmla="*/ 42072 w 314016"/>
              <a:gd name="connsiteY59" fmla="*/ 198677 h 607145"/>
              <a:gd name="connsiteX60" fmla="*/ 30939 w 314016"/>
              <a:gd name="connsiteY60" fmla="*/ 187563 h 607145"/>
              <a:gd name="connsiteX61" fmla="*/ 135959 w 314016"/>
              <a:gd name="connsiteY61" fmla="*/ 83902 h 607145"/>
              <a:gd name="connsiteX62" fmla="*/ 178056 w 314016"/>
              <a:gd name="connsiteY62" fmla="*/ 83902 h 607145"/>
              <a:gd name="connsiteX63" fmla="*/ 187915 w 314016"/>
              <a:gd name="connsiteY63" fmla="*/ 93746 h 607145"/>
              <a:gd name="connsiteX64" fmla="*/ 178056 w 314016"/>
              <a:gd name="connsiteY64" fmla="*/ 103590 h 607145"/>
              <a:gd name="connsiteX65" fmla="*/ 135959 w 314016"/>
              <a:gd name="connsiteY65" fmla="*/ 103590 h 607145"/>
              <a:gd name="connsiteX66" fmla="*/ 126100 w 314016"/>
              <a:gd name="connsiteY66" fmla="*/ 93746 h 607145"/>
              <a:gd name="connsiteX67" fmla="*/ 135959 w 314016"/>
              <a:gd name="connsiteY67" fmla="*/ 83902 h 607145"/>
              <a:gd name="connsiteX68" fmla="*/ 230561 w 314016"/>
              <a:gd name="connsiteY68" fmla="*/ 40620 h 607145"/>
              <a:gd name="connsiteX69" fmla="*/ 208884 w 314016"/>
              <a:gd name="connsiteY69" fmla="*/ 62259 h 607145"/>
              <a:gd name="connsiteX70" fmla="*/ 230561 w 314016"/>
              <a:gd name="connsiteY70" fmla="*/ 83897 h 607145"/>
              <a:gd name="connsiteX71" fmla="*/ 252238 w 314016"/>
              <a:gd name="connsiteY71" fmla="*/ 62259 h 607145"/>
              <a:gd name="connsiteX72" fmla="*/ 230561 w 314016"/>
              <a:gd name="connsiteY72" fmla="*/ 40620 h 607145"/>
              <a:gd name="connsiteX73" fmla="*/ 83455 w 314016"/>
              <a:gd name="connsiteY73" fmla="*/ 40620 h 607145"/>
              <a:gd name="connsiteX74" fmla="*/ 61778 w 314016"/>
              <a:gd name="connsiteY74" fmla="*/ 62259 h 607145"/>
              <a:gd name="connsiteX75" fmla="*/ 83455 w 314016"/>
              <a:gd name="connsiteY75" fmla="*/ 83897 h 607145"/>
              <a:gd name="connsiteX76" fmla="*/ 105132 w 314016"/>
              <a:gd name="connsiteY76" fmla="*/ 62259 h 607145"/>
              <a:gd name="connsiteX77" fmla="*/ 83455 w 314016"/>
              <a:gd name="connsiteY77" fmla="*/ 40620 h 607145"/>
              <a:gd name="connsiteX78" fmla="*/ 104442 w 314016"/>
              <a:gd name="connsiteY78" fmla="*/ 19671 h 607145"/>
              <a:gd name="connsiteX79" fmla="*/ 94096 w 314016"/>
              <a:gd name="connsiteY79" fmla="*/ 22326 h 607145"/>
              <a:gd name="connsiteX80" fmla="*/ 124838 w 314016"/>
              <a:gd name="connsiteY80" fmla="*/ 62259 h 607145"/>
              <a:gd name="connsiteX81" fmla="*/ 100501 w 314016"/>
              <a:gd name="connsiteY81" fmla="*/ 99929 h 607145"/>
              <a:gd name="connsiteX82" fmla="*/ 157057 w 314016"/>
              <a:gd name="connsiteY82" fmla="*/ 125894 h 607145"/>
              <a:gd name="connsiteX83" fmla="*/ 213515 w 314016"/>
              <a:gd name="connsiteY83" fmla="*/ 99929 h 607145"/>
              <a:gd name="connsiteX84" fmla="*/ 189178 w 314016"/>
              <a:gd name="connsiteY84" fmla="*/ 62259 h 607145"/>
              <a:gd name="connsiteX85" fmla="*/ 220018 w 314016"/>
              <a:gd name="connsiteY85" fmla="*/ 22326 h 607145"/>
              <a:gd name="connsiteX86" fmla="*/ 209574 w 314016"/>
              <a:gd name="connsiteY86" fmla="*/ 19671 h 607145"/>
              <a:gd name="connsiteX87" fmla="*/ 104442 w 314016"/>
              <a:gd name="connsiteY87" fmla="*/ 0 h 607145"/>
              <a:gd name="connsiteX88" fmla="*/ 209574 w 314016"/>
              <a:gd name="connsiteY88" fmla="*/ 0 h 607145"/>
              <a:gd name="connsiteX89" fmla="*/ 247410 w 314016"/>
              <a:gd name="connsiteY89" fmla="*/ 24589 h 607145"/>
              <a:gd name="connsiteX90" fmla="*/ 271944 w 314016"/>
              <a:gd name="connsiteY90" fmla="*/ 62259 h 607145"/>
              <a:gd name="connsiteX91" fmla="*/ 235487 w 314016"/>
              <a:gd name="connsiteY91" fmla="*/ 103273 h 607145"/>
              <a:gd name="connsiteX92" fmla="*/ 166910 w 314016"/>
              <a:gd name="connsiteY92" fmla="*/ 145074 h 607145"/>
              <a:gd name="connsiteX93" fmla="*/ 166910 w 314016"/>
              <a:gd name="connsiteY93" fmla="*/ 167892 h 607145"/>
              <a:gd name="connsiteX94" fmla="*/ 199031 w 314016"/>
              <a:gd name="connsiteY94" fmla="*/ 167892 h 607145"/>
              <a:gd name="connsiteX95" fmla="*/ 222481 w 314016"/>
              <a:gd name="connsiteY95" fmla="*/ 178613 h 607145"/>
              <a:gd name="connsiteX96" fmla="*/ 255883 w 314016"/>
              <a:gd name="connsiteY96" fmla="*/ 184219 h 607145"/>
              <a:gd name="connsiteX97" fmla="*/ 283176 w 314016"/>
              <a:gd name="connsiteY97" fmla="*/ 167892 h 607145"/>
              <a:gd name="connsiteX98" fmla="*/ 314016 w 314016"/>
              <a:gd name="connsiteY98" fmla="*/ 198677 h 607145"/>
              <a:gd name="connsiteX99" fmla="*/ 293029 w 314016"/>
              <a:gd name="connsiteY99" fmla="*/ 227889 h 607145"/>
              <a:gd name="connsiteX100" fmla="*/ 293029 w 314016"/>
              <a:gd name="connsiteY100" fmla="*/ 242937 h 607145"/>
              <a:gd name="connsiteX101" fmla="*/ 314016 w 314016"/>
              <a:gd name="connsiteY101" fmla="*/ 272148 h 607145"/>
              <a:gd name="connsiteX102" fmla="*/ 283176 w 314016"/>
              <a:gd name="connsiteY102" fmla="*/ 302933 h 607145"/>
              <a:gd name="connsiteX103" fmla="*/ 252238 w 314016"/>
              <a:gd name="connsiteY103" fmla="*/ 272148 h 607145"/>
              <a:gd name="connsiteX104" fmla="*/ 262091 w 314016"/>
              <a:gd name="connsiteY104" fmla="*/ 262313 h 607145"/>
              <a:gd name="connsiteX105" fmla="*/ 271944 w 314016"/>
              <a:gd name="connsiteY105" fmla="*/ 272148 h 607145"/>
              <a:gd name="connsiteX106" fmla="*/ 283176 w 314016"/>
              <a:gd name="connsiteY106" fmla="*/ 283262 h 607145"/>
              <a:gd name="connsiteX107" fmla="*/ 294310 w 314016"/>
              <a:gd name="connsiteY107" fmla="*/ 272148 h 607145"/>
              <a:gd name="connsiteX108" fmla="*/ 283176 w 314016"/>
              <a:gd name="connsiteY108" fmla="*/ 260936 h 607145"/>
              <a:gd name="connsiteX109" fmla="*/ 273323 w 314016"/>
              <a:gd name="connsiteY109" fmla="*/ 251100 h 607145"/>
              <a:gd name="connsiteX110" fmla="*/ 273323 w 314016"/>
              <a:gd name="connsiteY110" fmla="*/ 227889 h 607145"/>
              <a:gd name="connsiteX111" fmla="*/ 252632 w 314016"/>
              <a:gd name="connsiteY111" fmla="*/ 203595 h 607145"/>
              <a:gd name="connsiteX112" fmla="*/ 229970 w 314016"/>
              <a:gd name="connsiteY112" fmla="*/ 199759 h 607145"/>
              <a:gd name="connsiteX113" fmla="*/ 229970 w 314016"/>
              <a:gd name="connsiteY113" fmla="*/ 324571 h 607145"/>
              <a:gd name="connsiteX114" fmla="*/ 227802 w 314016"/>
              <a:gd name="connsiteY114" fmla="*/ 330669 h 607145"/>
              <a:gd name="connsiteX115" fmla="*/ 215387 w 314016"/>
              <a:gd name="connsiteY115" fmla="*/ 346210 h 607145"/>
              <a:gd name="connsiteX116" fmla="*/ 243370 w 314016"/>
              <a:gd name="connsiteY116" fmla="*/ 346210 h 607145"/>
              <a:gd name="connsiteX117" fmla="*/ 272633 w 314016"/>
              <a:gd name="connsiteY117" fmla="*/ 325260 h 607145"/>
              <a:gd name="connsiteX118" fmla="*/ 303473 w 314016"/>
              <a:gd name="connsiteY118" fmla="*/ 356045 h 607145"/>
              <a:gd name="connsiteX119" fmla="*/ 272633 w 314016"/>
              <a:gd name="connsiteY119" fmla="*/ 386830 h 607145"/>
              <a:gd name="connsiteX120" fmla="*/ 270958 w 314016"/>
              <a:gd name="connsiteY120" fmla="*/ 386830 h 607145"/>
              <a:gd name="connsiteX121" fmla="*/ 250562 w 314016"/>
              <a:gd name="connsiteY121" fmla="*/ 437483 h 607145"/>
              <a:gd name="connsiteX122" fmla="*/ 261499 w 314016"/>
              <a:gd name="connsiteY122" fmla="*/ 460990 h 607145"/>
              <a:gd name="connsiteX123" fmla="*/ 240414 w 314016"/>
              <a:gd name="connsiteY123" fmla="*/ 490201 h 607145"/>
              <a:gd name="connsiteX124" fmla="*/ 240414 w 314016"/>
              <a:gd name="connsiteY124" fmla="*/ 545575 h 607145"/>
              <a:gd name="connsiteX125" fmla="*/ 262091 w 314016"/>
              <a:gd name="connsiteY125" fmla="*/ 545575 h 607145"/>
              <a:gd name="connsiteX126" fmla="*/ 293029 w 314016"/>
              <a:gd name="connsiteY126" fmla="*/ 576360 h 607145"/>
              <a:gd name="connsiteX127" fmla="*/ 293029 w 314016"/>
              <a:gd name="connsiteY127" fmla="*/ 597310 h 607145"/>
              <a:gd name="connsiteX128" fmla="*/ 283176 w 314016"/>
              <a:gd name="connsiteY128" fmla="*/ 607145 h 607145"/>
              <a:gd name="connsiteX129" fmla="*/ 209574 w 314016"/>
              <a:gd name="connsiteY129" fmla="*/ 607145 h 607145"/>
              <a:gd name="connsiteX130" fmla="*/ 199721 w 314016"/>
              <a:gd name="connsiteY130" fmla="*/ 597310 h 607145"/>
              <a:gd name="connsiteX131" fmla="*/ 199721 w 314016"/>
              <a:gd name="connsiteY131" fmla="*/ 555410 h 607145"/>
              <a:gd name="connsiteX132" fmla="*/ 209574 w 314016"/>
              <a:gd name="connsiteY132" fmla="*/ 545575 h 607145"/>
              <a:gd name="connsiteX133" fmla="*/ 220708 w 314016"/>
              <a:gd name="connsiteY133" fmla="*/ 545575 h 607145"/>
              <a:gd name="connsiteX134" fmla="*/ 220708 w 314016"/>
              <a:gd name="connsiteY134" fmla="*/ 490201 h 607145"/>
              <a:gd name="connsiteX135" fmla="*/ 199721 w 314016"/>
              <a:gd name="connsiteY135" fmla="*/ 460990 h 607145"/>
              <a:gd name="connsiteX136" fmla="*/ 230561 w 314016"/>
              <a:gd name="connsiteY136" fmla="*/ 430106 h 607145"/>
              <a:gd name="connsiteX137" fmla="*/ 232334 w 314016"/>
              <a:gd name="connsiteY137" fmla="*/ 430205 h 607145"/>
              <a:gd name="connsiteX138" fmla="*/ 252632 w 314016"/>
              <a:gd name="connsiteY138" fmla="*/ 379453 h 607145"/>
              <a:gd name="connsiteX139" fmla="*/ 243370 w 314016"/>
              <a:gd name="connsiteY139" fmla="*/ 365880 h 607145"/>
              <a:gd name="connsiteX140" fmla="*/ 199622 w 314016"/>
              <a:gd name="connsiteY140" fmla="*/ 365880 h 607145"/>
              <a:gd name="connsiteX141" fmla="*/ 185730 w 314016"/>
              <a:gd name="connsiteY141" fmla="*/ 383191 h 607145"/>
              <a:gd name="connsiteX142" fmla="*/ 178044 w 314016"/>
              <a:gd name="connsiteY142" fmla="*/ 386830 h 607145"/>
              <a:gd name="connsiteX143" fmla="*/ 135972 w 314016"/>
              <a:gd name="connsiteY143" fmla="*/ 386830 h 607145"/>
              <a:gd name="connsiteX144" fmla="*/ 128286 w 314016"/>
              <a:gd name="connsiteY144" fmla="*/ 383191 h 607145"/>
              <a:gd name="connsiteX145" fmla="*/ 114492 w 314016"/>
              <a:gd name="connsiteY145" fmla="*/ 365880 h 607145"/>
              <a:gd name="connsiteX146" fmla="*/ 70646 w 314016"/>
              <a:gd name="connsiteY146" fmla="*/ 365880 h 607145"/>
              <a:gd name="connsiteX147" fmla="*/ 61384 w 314016"/>
              <a:gd name="connsiteY147" fmla="*/ 379453 h 607145"/>
              <a:gd name="connsiteX148" fmla="*/ 81780 w 314016"/>
              <a:gd name="connsiteY148" fmla="*/ 430205 h 607145"/>
              <a:gd name="connsiteX149" fmla="*/ 83455 w 314016"/>
              <a:gd name="connsiteY149" fmla="*/ 430106 h 607145"/>
              <a:gd name="connsiteX150" fmla="*/ 114295 w 314016"/>
              <a:gd name="connsiteY150" fmla="*/ 460990 h 607145"/>
              <a:gd name="connsiteX151" fmla="*/ 93308 w 314016"/>
              <a:gd name="connsiteY151" fmla="*/ 490201 h 607145"/>
              <a:gd name="connsiteX152" fmla="*/ 93308 w 314016"/>
              <a:gd name="connsiteY152" fmla="*/ 545575 h 607145"/>
              <a:gd name="connsiteX153" fmla="*/ 104442 w 314016"/>
              <a:gd name="connsiteY153" fmla="*/ 545575 h 607145"/>
              <a:gd name="connsiteX154" fmla="*/ 114295 w 314016"/>
              <a:gd name="connsiteY154" fmla="*/ 555410 h 607145"/>
              <a:gd name="connsiteX155" fmla="*/ 114295 w 314016"/>
              <a:gd name="connsiteY155" fmla="*/ 597310 h 607145"/>
              <a:gd name="connsiteX156" fmla="*/ 104442 w 314016"/>
              <a:gd name="connsiteY156" fmla="*/ 607145 h 607145"/>
              <a:gd name="connsiteX157" fmla="*/ 30939 w 314016"/>
              <a:gd name="connsiteY157" fmla="*/ 607145 h 607145"/>
              <a:gd name="connsiteX158" fmla="*/ 21085 w 314016"/>
              <a:gd name="connsiteY158" fmla="*/ 597310 h 607145"/>
              <a:gd name="connsiteX159" fmla="*/ 21085 w 314016"/>
              <a:gd name="connsiteY159" fmla="*/ 576360 h 607145"/>
              <a:gd name="connsiteX160" fmla="*/ 51925 w 314016"/>
              <a:gd name="connsiteY160" fmla="*/ 545575 h 607145"/>
              <a:gd name="connsiteX161" fmla="*/ 73602 w 314016"/>
              <a:gd name="connsiteY161" fmla="*/ 545575 h 607145"/>
              <a:gd name="connsiteX162" fmla="*/ 73602 w 314016"/>
              <a:gd name="connsiteY162" fmla="*/ 490201 h 607145"/>
              <a:gd name="connsiteX163" fmla="*/ 52615 w 314016"/>
              <a:gd name="connsiteY163" fmla="*/ 460990 h 607145"/>
              <a:gd name="connsiteX164" fmla="*/ 63454 w 314016"/>
              <a:gd name="connsiteY164" fmla="*/ 437483 h 607145"/>
              <a:gd name="connsiteX165" fmla="*/ 43156 w 314016"/>
              <a:gd name="connsiteY165" fmla="*/ 386830 h 607145"/>
              <a:gd name="connsiteX166" fmla="*/ 41383 w 314016"/>
              <a:gd name="connsiteY166" fmla="*/ 386830 h 607145"/>
              <a:gd name="connsiteX167" fmla="*/ 10543 w 314016"/>
              <a:gd name="connsiteY167" fmla="*/ 356045 h 607145"/>
              <a:gd name="connsiteX168" fmla="*/ 41383 w 314016"/>
              <a:gd name="connsiteY168" fmla="*/ 325260 h 607145"/>
              <a:gd name="connsiteX169" fmla="*/ 70646 w 314016"/>
              <a:gd name="connsiteY169" fmla="*/ 346210 h 607145"/>
              <a:gd name="connsiteX170" fmla="*/ 98727 w 314016"/>
              <a:gd name="connsiteY170" fmla="*/ 346210 h 607145"/>
              <a:gd name="connsiteX171" fmla="*/ 86313 w 314016"/>
              <a:gd name="connsiteY171" fmla="*/ 330669 h 607145"/>
              <a:gd name="connsiteX172" fmla="*/ 84145 w 314016"/>
              <a:gd name="connsiteY172" fmla="*/ 324571 h 607145"/>
              <a:gd name="connsiteX173" fmla="*/ 84145 w 314016"/>
              <a:gd name="connsiteY173" fmla="*/ 199759 h 607145"/>
              <a:gd name="connsiteX174" fmla="*/ 61384 w 314016"/>
              <a:gd name="connsiteY174" fmla="*/ 203595 h 607145"/>
              <a:gd name="connsiteX175" fmla="*/ 40792 w 314016"/>
              <a:gd name="connsiteY175" fmla="*/ 227889 h 607145"/>
              <a:gd name="connsiteX176" fmla="*/ 40792 w 314016"/>
              <a:gd name="connsiteY176" fmla="*/ 251100 h 607145"/>
              <a:gd name="connsiteX177" fmla="*/ 30939 w 314016"/>
              <a:gd name="connsiteY177" fmla="*/ 260936 h 607145"/>
              <a:gd name="connsiteX178" fmla="*/ 19706 w 314016"/>
              <a:gd name="connsiteY178" fmla="*/ 272148 h 607145"/>
              <a:gd name="connsiteX179" fmla="*/ 30939 w 314016"/>
              <a:gd name="connsiteY179" fmla="*/ 283262 h 607145"/>
              <a:gd name="connsiteX180" fmla="*/ 42072 w 314016"/>
              <a:gd name="connsiteY180" fmla="*/ 272148 h 607145"/>
              <a:gd name="connsiteX181" fmla="*/ 51925 w 314016"/>
              <a:gd name="connsiteY181" fmla="*/ 262313 h 607145"/>
              <a:gd name="connsiteX182" fmla="*/ 61778 w 314016"/>
              <a:gd name="connsiteY182" fmla="*/ 272148 h 607145"/>
              <a:gd name="connsiteX183" fmla="*/ 30939 w 314016"/>
              <a:gd name="connsiteY183" fmla="*/ 302933 h 607145"/>
              <a:gd name="connsiteX184" fmla="*/ 0 w 314016"/>
              <a:gd name="connsiteY184" fmla="*/ 272148 h 607145"/>
              <a:gd name="connsiteX185" fmla="*/ 21085 w 314016"/>
              <a:gd name="connsiteY185" fmla="*/ 242937 h 607145"/>
              <a:gd name="connsiteX186" fmla="*/ 21085 w 314016"/>
              <a:gd name="connsiteY186" fmla="*/ 227889 h 607145"/>
              <a:gd name="connsiteX187" fmla="*/ 0 w 314016"/>
              <a:gd name="connsiteY187" fmla="*/ 198677 h 607145"/>
              <a:gd name="connsiteX188" fmla="*/ 30939 w 314016"/>
              <a:gd name="connsiteY188" fmla="*/ 167892 h 607145"/>
              <a:gd name="connsiteX189" fmla="*/ 58133 w 314016"/>
              <a:gd name="connsiteY189" fmla="*/ 184219 h 607145"/>
              <a:gd name="connsiteX190" fmla="*/ 91535 w 314016"/>
              <a:gd name="connsiteY190" fmla="*/ 178613 h 607145"/>
              <a:gd name="connsiteX191" fmla="*/ 114985 w 314016"/>
              <a:gd name="connsiteY191" fmla="*/ 167892 h 607145"/>
              <a:gd name="connsiteX192" fmla="*/ 147204 w 314016"/>
              <a:gd name="connsiteY192" fmla="*/ 167892 h 607145"/>
              <a:gd name="connsiteX193" fmla="*/ 147204 w 314016"/>
              <a:gd name="connsiteY193" fmla="*/ 145074 h 607145"/>
              <a:gd name="connsiteX194" fmla="*/ 78529 w 314016"/>
              <a:gd name="connsiteY194" fmla="*/ 103273 h 607145"/>
              <a:gd name="connsiteX195" fmla="*/ 42072 w 314016"/>
              <a:gd name="connsiteY195" fmla="*/ 62259 h 607145"/>
              <a:gd name="connsiteX196" fmla="*/ 66705 w 314016"/>
              <a:gd name="connsiteY196" fmla="*/ 24589 h 607145"/>
              <a:gd name="connsiteX197" fmla="*/ 104442 w 314016"/>
              <a:gd name="connsiteY197" fmla="*/ 0 h 607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314016" h="607145">
                <a:moveTo>
                  <a:pt x="219427" y="565246"/>
                </a:moveTo>
                <a:lnTo>
                  <a:pt x="219427" y="587474"/>
                </a:lnTo>
                <a:lnTo>
                  <a:pt x="273323" y="587474"/>
                </a:lnTo>
                <a:lnTo>
                  <a:pt x="273323" y="576360"/>
                </a:lnTo>
                <a:cubicBezTo>
                  <a:pt x="273323" y="570262"/>
                  <a:pt x="268298" y="565246"/>
                  <a:pt x="262091" y="565246"/>
                </a:cubicBezTo>
                <a:close/>
                <a:moveTo>
                  <a:pt x="51925" y="565246"/>
                </a:moveTo>
                <a:cubicBezTo>
                  <a:pt x="45817" y="565246"/>
                  <a:pt x="40792" y="570262"/>
                  <a:pt x="40792" y="576360"/>
                </a:cubicBezTo>
                <a:lnTo>
                  <a:pt x="40792" y="587474"/>
                </a:lnTo>
                <a:lnTo>
                  <a:pt x="94589" y="587474"/>
                </a:lnTo>
                <a:lnTo>
                  <a:pt x="94589" y="565246"/>
                </a:lnTo>
                <a:close/>
                <a:moveTo>
                  <a:pt x="230561" y="449777"/>
                </a:moveTo>
                <a:cubicBezTo>
                  <a:pt x="224452" y="449777"/>
                  <a:pt x="219427" y="454793"/>
                  <a:pt x="219427" y="460990"/>
                </a:cubicBezTo>
                <a:cubicBezTo>
                  <a:pt x="219427" y="467088"/>
                  <a:pt x="224452" y="472104"/>
                  <a:pt x="230561" y="472104"/>
                </a:cubicBezTo>
                <a:cubicBezTo>
                  <a:pt x="236768" y="472104"/>
                  <a:pt x="241793" y="467088"/>
                  <a:pt x="241793" y="460990"/>
                </a:cubicBezTo>
                <a:cubicBezTo>
                  <a:pt x="241793" y="454793"/>
                  <a:pt x="236768" y="449777"/>
                  <a:pt x="230561" y="449777"/>
                </a:cubicBezTo>
                <a:close/>
                <a:moveTo>
                  <a:pt x="83455" y="449777"/>
                </a:moveTo>
                <a:cubicBezTo>
                  <a:pt x="77346" y="449777"/>
                  <a:pt x="72321" y="454793"/>
                  <a:pt x="72321" y="460990"/>
                </a:cubicBezTo>
                <a:cubicBezTo>
                  <a:pt x="72321" y="467088"/>
                  <a:pt x="77346" y="472104"/>
                  <a:pt x="83455" y="472104"/>
                </a:cubicBezTo>
                <a:cubicBezTo>
                  <a:pt x="89564" y="472104"/>
                  <a:pt x="94589" y="467088"/>
                  <a:pt x="94589" y="460990"/>
                </a:cubicBezTo>
                <a:cubicBezTo>
                  <a:pt x="94589" y="454793"/>
                  <a:pt x="89564" y="449777"/>
                  <a:pt x="83455" y="449777"/>
                </a:cubicBezTo>
                <a:close/>
                <a:moveTo>
                  <a:pt x="272633" y="344931"/>
                </a:moveTo>
                <a:cubicBezTo>
                  <a:pt x="266524" y="344931"/>
                  <a:pt x="261499" y="349947"/>
                  <a:pt x="261499" y="356045"/>
                </a:cubicBezTo>
                <a:cubicBezTo>
                  <a:pt x="261499" y="362143"/>
                  <a:pt x="266524" y="367159"/>
                  <a:pt x="272633" y="367159"/>
                </a:cubicBezTo>
                <a:cubicBezTo>
                  <a:pt x="278742" y="367159"/>
                  <a:pt x="283767" y="362143"/>
                  <a:pt x="283767" y="356045"/>
                </a:cubicBezTo>
                <a:cubicBezTo>
                  <a:pt x="283767" y="349947"/>
                  <a:pt x="278742" y="344931"/>
                  <a:pt x="272633" y="344931"/>
                </a:cubicBezTo>
                <a:close/>
                <a:moveTo>
                  <a:pt x="41383" y="344931"/>
                </a:moveTo>
                <a:cubicBezTo>
                  <a:pt x="35274" y="344931"/>
                  <a:pt x="30249" y="349947"/>
                  <a:pt x="30249" y="356045"/>
                </a:cubicBezTo>
                <a:cubicBezTo>
                  <a:pt x="30249" y="362143"/>
                  <a:pt x="35274" y="367159"/>
                  <a:pt x="41383" y="367159"/>
                </a:cubicBezTo>
                <a:cubicBezTo>
                  <a:pt x="47590" y="367159"/>
                  <a:pt x="52615" y="362143"/>
                  <a:pt x="52615" y="356045"/>
                </a:cubicBezTo>
                <a:cubicBezTo>
                  <a:pt x="52615" y="349947"/>
                  <a:pt x="47590" y="344931"/>
                  <a:pt x="41383" y="344931"/>
                </a:cubicBezTo>
                <a:close/>
                <a:moveTo>
                  <a:pt x="283176" y="187563"/>
                </a:moveTo>
                <a:cubicBezTo>
                  <a:pt x="276969" y="187563"/>
                  <a:pt x="271944" y="192579"/>
                  <a:pt x="271944" y="198677"/>
                </a:cubicBezTo>
                <a:cubicBezTo>
                  <a:pt x="271944" y="204775"/>
                  <a:pt x="276969" y="209791"/>
                  <a:pt x="283176" y="209791"/>
                </a:cubicBezTo>
                <a:cubicBezTo>
                  <a:pt x="289285" y="209791"/>
                  <a:pt x="294310" y="204775"/>
                  <a:pt x="294310" y="198677"/>
                </a:cubicBezTo>
                <a:cubicBezTo>
                  <a:pt x="294310" y="192579"/>
                  <a:pt x="289285" y="187563"/>
                  <a:pt x="283176" y="187563"/>
                </a:cubicBezTo>
                <a:close/>
                <a:moveTo>
                  <a:pt x="198440" y="187563"/>
                </a:moveTo>
                <a:lnTo>
                  <a:pt x="198440" y="240675"/>
                </a:lnTo>
                <a:cubicBezTo>
                  <a:pt x="198440" y="260051"/>
                  <a:pt x="184941" y="276378"/>
                  <a:pt x="166910" y="280803"/>
                </a:cubicBezTo>
                <a:lnTo>
                  <a:pt x="166910" y="367159"/>
                </a:lnTo>
                <a:lnTo>
                  <a:pt x="173315" y="367159"/>
                </a:lnTo>
                <a:lnTo>
                  <a:pt x="210264" y="321129"/>
                </a:lnTo>
                <a:lnTo>
                  <a:pt x="210264" y="198677"/>
                </a:lnTo>
                <a:cubicBezTo>
                  <a:pt x="210264" y="192579"/>
                  <a:pt x="205239" y="187563"/>
                  <a:pt x="199031" y="187563"/>
                </a:cubicBezTo>
                <a:close/>
                <a:moveTo>
                  <a:pt x="135381" y="187563"/>
                </a:moveTo>
                <a:lnTo>
                  <a:pt x="135381" y="240675"/>
                </a:lnTo>
                <a:cubicBezTo>
                  <a:pt x="135381" y="252576"/>
                  <a:pt x="145037" y="262313"/>
                  <a:pt x="157057" y="262313"/>
                </a:cubicBezTo>
                <a:cubicBezTo>
                  <a:pt x="168979" y="262313"/>
                  <a:pt x="178734" y="252576"/>
                  <a:pt x="178734" y="240675"/>
                </a:cubicBezTo>
                <a:lnTo>
                  <a:pt x="178734" y="187563"/>
                </a:lnTo>
                <a:close/>
                <a:moveTo>
                  <a:pt x="114985" y="187563"/>
                </a:moveTo>
                <a:cubicBezTo>
                  <a:pt x="108876" y="187563"/>
                  <a:pt x="103851" y="192579"/>
                  <a:pt x="103851" y="198677"/>
                </a:cubicBezTo>
                <a:lnTo>
                  <a:pt x="103851" y="321129"/>
                </a:lnTo>
                <a:lnTo>
                  <a:pt x="140701" y="367159"/>
                </a:lnTo>
                <a:lnTo>
                  <a:pt x="147204" y="367159"/>
                </a:lnTo>
                <a:lnTo>
                  <a:pt x="147204" y="280803"/>
                </a:lnTo>
                <a:cubicBezTo>
                  <a:pt x="129075" y="276378"/>
                  <a:pt x="115675" y="260051"/>
                  <a:pt x="115675" y="240675"/>
                </a:cubicBezTo>
                <a:lnTo>
                  <a:pt x="115675" y="187563"/>
                </a:lnTo>
                <a:close/>
                <a:moveTo>
                  <a:pt x="30939" y="187563"/>
                </a:moveTo>
                <a:cubicBezTo>
                  <a:pt x="24731" y="187563"/>
                  <a:pt x="19706" y="192579"/>
                  <a:pt x="19706" y="198677"/>
                </a:cubicBezTo>
                <a:cubicBezTo>
                  <a:pt x="19706" y="204775"/>
                  <a:pt x="24731" y="209791"/>
                  <a:pt x="30939" y="209791"/>
                </a:cubicBezTo>
                <a:cubicBezTo>
                  <a:pt x="37047" y="209791"/>
                  <a:pt x="42072" y="204775"/>
                  <a:pt x="42072" y="198677"/>
                </a:cubicBezTo>
                <a:cubicBezTo>
                  <a:pt x="42072" y="192579"/>
                  <a:pt x="37047" y="187563"/>
                  <a:pt x="30939" y="187563"/>
                </a:cubicBezTo>
                <a:close/>
                <a:moveTo>
                  <a:pt x="135959" y="83902"/>
                </a:moveTo>
                <a:lnTo>
                  <a:pt x="178056" y="83902"/>
                </a:lnTo>
                <a:cubicBezTo>
                  <a:pt x="183479" y="83902"/>
                  <a:pt x="187915" y="88332"/>
                  <a:pt x="187915" y="93746"/>
                </a:cubicBezTo>
                <a:cubicBezTo>
                  <a:pt x="187915" y="99259"/>
                  <a:pt x="183479" y="103590"/>
                  <a:pt x="178056" y="103590"/>
                </a:cubicBezTo>
                <a:lnTo>
                  <a:pt x="135959" y="103590"/>
                </a:lnTo>
                <a:cubicBezTo>
                  <a:pt x="130536" y="103590"/>
                  <a:pt x="126100" y="99259"/>
                  <a:pt x="126100" y="93746"/>
                </a:cubicBezTo>
                <a:cubicBezTo>
                  <a:pt x="126100" y="88332"/>
                  <a:pt x="130536" y="83902"/>
                  <a:pt x="135959" y="83902"/>
                </a:cubicBezTo>
                <a:close/>
                <a:moveTo>
                  <a:pt x="230561" y="40620"/>
                </a:moveTo>
                <a:cubicBezTo>
                  <a:pt x="218639" y="40620"/>
                  <a:pt x="208884" y="50358"/>
                  <a:pt x="208884" y="62259"/>
                </a:cubicBezTo>
                <a:cubicBezTo>
                  <a:pt x="208884" y="74258"/>
                  <a:pt x="218639" y="83897"/>
                  <a:pt x="230561" y="83897"/>
                </a:cubicBezTo>
                <a:cubicBezTo>
                  <a:pt x="242582" y="83897"/>
                  <a:pt x="252238" y="74258"/>
                  <a:pt x="252238" y="62259"/>
                </a:cubicBezTo>
                <a:cubicBezTo>
                  <a:pt x="252238" y="50358"/>
                  <a:pt x="242582" y="40620"/>
                  <a:pt x="230561" y="40620"/>
                </a:cubicBezTo>
                <a:close/>
                <a:moveTo>
                  <a:pt x="83455" y="40620"/>
                </a:moveTo>
                <a:cubicBezTo>
                  <a:pt x="71533" y="40620"/>
                  <a:pt x="61778" y="50358"/>
                  <a:pt x="61778" y="62259"/>
                </a:cubicBezTo>
                <a:cubicBezTo>
                  <a:pt x="61778" y="74258"/>
                  <a:pt x="71533" y="83897"/>
                  <a:pt x="83455" y="83897"/>
                </a:cubicBezTo>
                <a:cubicBezTo>
                  <a:pt x="95377" y="83897"/>
                  <a:pt x="105132" y="74258"/>
                  <a:pt x="105132" y="62259"/>
                </a:cubicBezTo>
                <a:cubicBezTo>
                  <a:pt x="105132" y="50358"/>
                  <a:pt x="95377" y="40620"/>
                  <a:pt x="83455" y="40620"/>
                </a:cubicBezTo>
                <a:close/>
                <a:moveTo>
                  <a:pt x="104442" y="19671"/>
                </a:moveTo>
                <a:cubicBezTo>
                  <a:pt x="100796" y="19671"/>
                  <a:pt x="97151" y="20654"/>
                  <a:pt x="94096" y="22326"/>
                </a:cubicBezTo>
                <a:cubicBezTo>
                  <a:pt x="111733" y="27047"/>
                  <a:pt x="124838" y="43178"/>
                  <a:pt x="124838" y="62259"/>
                </a:cubicBezTo>
                <a:cubicBezTo>
                  <a:pt x="124838" y="78979"/>
                  <a:pt x="114886" y="93437"/>
                  <a:pt x="100501" y="99929"/>
                </a:cubicBezTo>
                <a:cubicBezTo>
                  <a:pt x="114492" y="116354"/>
                  <a:pt x="134888" y="125894"/>
                  <a:pt x="157057" y="125894"/>
                </a:cubicBezTo>
                <a:cubicBezTo>
                  <a:pt x="178832" y="125894"/>
                  <a:pt x="199524" y="116157"/>
                  <a:pt x="213515" y="99929"/>
                </a:cubicBezTo>
                <a:cubicBezTo>
                  <a:pt x="199130" y="93339"/>
                  <a:pt x="189178" y="78979"/>
                  <a:pt x="189178" y="62259"/>
                </a:cubicBezTo>
                <a:cubicBezTo>
                  <a:pt x="189178" y="43178"/>
                  <a:pt x="202283" y="27047"/>
                  <a:pt x="220018" y="22326"/>
                </a:cubicBezTo>
                <a:cubicBezTo>
                  <a:pt x="216865" y="20654"/>
                  <a:pt x="213318" y="19671"/>
                  <a:pt x="209574" y="19671"/>
                </a:cubicBezTo>
                <a:close/>
                <a:moveTo>
                  <a:pt x="104442" y="0"/>
                </a:moveTo>
                <a:lnTo>
                  <a:pt x="209574" y="0"/>
                </a:lnTo>
                <a:cubicBezTo>
                  <a:pt x="225831" y="0"/>
                  <a:pt x="240808" y="9835"/>
                  <a:pt x="247410" y="24589"/>
                </a:cubicBezTo>
                <a:cubicBezTo>
                  <a:pt x="261893" y="30982"/>
                  <a:pt x="271944" y="45440"/>
                  <a:pt x="271944" y="62259"/>
                </a:cubicBezTo>
                <a:cubicBezTo>
                  <a:pt x="271944" y="83405"/>
                  <a:pt x="255982" y="100814"/>
                  <a:pt x="235487" y="103273"/>
                </a:cubicBezTo>
                <a:cubicBezTo>
                  <a:pt x="220018" y="126780"/>
                  <a:pt x="194696" y="142123"/>
                  <a:pt x="166910" y="145074"/>
                </a:cubicBezTo>
                <a:lnTo>
                  <a:pt x="166910" y="167892"/>
                </a:lnTo>
                <a:lnTo>
                  <a:pt x="199031" y="167892"/>
                </a:lnTo>
                <a:cubicBezTo>
                  <a:pt x="208392" y="167892"/>
                  <a:pt x="216767" y="172023"/>
                  <a:pt x="222481" y="178613"/>
                </a:cubicBezTo>
                <a:lnTo>
                  <a:pt x="255883" y="184219"/>
                </a:lnTo>
                <a:cubicBezTo>
                  <a:pt x="261105" y="174482"/>
                  <a:pt x="271352" y="167892"/>
                  <a:pt x="283176" y="167892"/>
                </a:cubicBezTo>
                <a:cubicBezTo>
                  <a:pt x="300123" y="167892"/>
                  <a:pt x="314016" y="181662"/>
                  <a:pt x="314016" y="198677"/>
                </a:cubicBezTo>
                <a:cubicBezTo>
                  <a:pt x="314016" y="212250"/>
                  <a:pt x="305247" y="223758"/>
                  <a:pt x="293029" y="227889"/>
                </a:cubicBezTo>
                <a:lnTo>
                  <a:pt x="293029" y="242937"/>
                </a:lnTo>
                <a:cubicBezTo>
                  <a:pt x="305247" y="247068"/>
                  <a:pt x="314016" y="258575"/>
                  <a:pt x="314016" y="272148"/>
                </a:cubicBezTo>
                <a:cubicBezTo>
                  <a:pt x="314016" y="289065"/>
                  <a:pt x="300123" y="302933"/>
                  <a:pt x="283176" y="302933"/>
                </a:cubicBezTo>
                <a:cubicBezTo>
                  <a:pt x="266130" y="302933"/>
                  <a:pt x="252238" y="289065"/>
                  <a:pt x="252238" y="272148"/>
                </a:cubicBezTo>
                <a:cubicBezTo>
                  <a:pt x="252238" y="266640"/>
                  <a:pt x="256671" y="262313"/>
                  <a:pt x="262091" y="262313"/>
                </a:cubicBezTo>
                <a:cubicBezTo>
                  <a:pt x="267608" y="262313"/>
                  <a:pt x="271944" y="266640"/>
                  <a:pt x="271944" y="272148"/>
                </a:cubicBezTo>
                <a:cubicBezTo>
                  <a:pt x="271944" y="278246"/>
                  <a:pt x="276969" y="283262"/>
                  <a:pt x="283176" y="283262"/>
                </a:cubicBezTo>
                <a:cubicBezTo>
                  <a:pt x="289285" y="283262"/>
                  <a:pt x="294310" y="278246"/>
                  <a:pt x="294310" y="272148"/>
                </a:cubicBezTo>
                <a:cubicBezTo>
                  <a:pt x="294310" y="265952"/>
                  <a:pt x="289285" y="260936"/>
                  <a:pt x="283176" y="260936"/>
                </a:cubicBezTo>
                <a:cubicBezTo>
                  <a:pt x="277658" y="260936"/>
                  <a:pt x="273323" y="256608"/>
                  <a:pt x="273323" y="251100"/>
                </a:cubicBezTo>
                <a:lnTo>
                  <a:pt x="273323" y="227889"/>
                </a:lnTo>
                <a:cubicBezTo>
                  <a:pt x="262583" y="224249"/>
                  <a:pt x="254504" y="215004"/>
                  <a:pt x="252632" y="203595"/>
                </a:cubicBezTo>
                <a:lnTo>
                  <a:pt x="229970" y="199759"/>
                </a:lnTo>
                <a:lnTo>
                  <a:pt x="229970" y="324571"/>
                </a:lnTo>
                <a:cubicBezTo>
                  <a:pt x="229970" y="326834"/>
                  <a:pt x="229181" y="328997"/>
                  <a:pt x="227802" y="330669"/>
                </a:cubicBezTo>
                <a:lnTo>
                  <a:pt x="215387" y="346210"/>
                </a:lnTo>
                <a:lnTo>
                  <a:pt x="243370" y="346210"/>
                </a:lnTo>
                <a:cubicBezTo>
                  <a:pt x="247508" y="334013"/>
                  <a:pt x="259036" y="325260"/>
                  <a:pt x="272633" y="325260"/>
                </a:cubicBezTo>
                <a:cubicBezTo>
                  <a:pt x="289679" y="325260"/>
                  <a:pt x="303473" y="339030"/>
                  <a:pt x="303473" y="356045"/>
                </a:cubicBezTo>
                <a:cubicBezTo>
                  <a:pt x="303473" y="373060"/>
                  <a:pt x="289679" y="386830"/>
                  <a:pt x="272633" y="386830"/>
                </a:cubicBezTo>
                <a:cubicBezTo>
                  <a:pt x="272042" y="386830"/>
                  <a:pt x="271451" y="386830"/>
                  <a:pt x="270958" y="386830"/>
                </a:cubicBezTo>
                <a:lnTo>
                  <a:pt x="250562" y="437483"/>
                </a:lnTo>
                <a:cubicBezTo>
                  <a:pt x="257263" y="443187"/>
                  <a:pt x="261499" y="451548"/>
                  <a:pt x="261499" y="460990"/>
                </a:cubicBezTo>
                <a:cubicBezTo>
                  <a:pt x="261499" y="474464"/>
                  <a:pt x="252632" y="486070"/>
                  <a:pt x="240414" y="490201"/>
                </a:cubicBezTo>
                <a:lnTo>
                  <a:pt x="240414" y="545575"/>
                </a:lnTo>
                <a:lnTo>
                  <a:pt x="262091" y="545575"/>
                </a:lnTo>
                <a:cubicBezTo>
                  <a:pt x="279136" y="545575"/>
                  <a:pt x="293029" y="559345"/>
                  <a:pt x="293029" y="576360"/>
                </a:cubicBezTo>
                <a:lnTo>
                  <a:pt x="293029" y="597310"/>
                </a:lnTo>
                <a:cubicBezTo>
                  <a:pt x="293029" y="602818"/>
                  <a:pt x="288595" y="607145"/>
                  <a:pt x="283176" y="607145"/>
                </a:cubicBezTo>
                <a:lnTo>
                  <a:pt x="209574" y="607145"/>
                </a:lnTo>
                <a:cubicBezTo>
                  <a:pt x="204155" y="607145"/>
                  <a:pt x="199721" y="602818"/>
                  <a:pt x="199721" y="597310"/>
                </a:cubicBezTo>
                <a:lnTo>
                  <a:pt x="199721" y="555410"/>
                </a:lnTo>
                <a:cubicBezTo>
                  <a:pt x="199721" y="549903"/>
                  <a:pt x="204155" y="545575"/>
                  <a:pt x="209574" y="545575"/>
                </a:cubicBezTo>
                <a:lnTo>
                  <a:pt x="220708" y="545575"/>
                </a:lnTo>
                <a:lnTo>
                  <a:pt x="220708" y="490201"/>
                </a:lnTo>
                <a:cubicBezTo>
                  <a:pt x="208490" y="486070"/>
                  <a:pt x="199721" y="474464"/>
                  <a:pt x="199721" y="460990"/>
                </a:cubicBezTo>
                <a:cubicBezTo>
                  <a:pt x="199721" y="443974"/>
                  <a:pt x="213614" y="430106"/>
                  <a:pt x="230561" y="430106"/>
                </a:cubicBezTo>
                <a:cubicBezTo>
                  <a:pt x="231152" y="430106"/>
                  <a:pt x="231743" y="430205"/>
                  <a:pt x="232334" y="430205"/>
                </a:cubicBezTo>
                <a:lnTo>
                  <a:pt x="252632" y="379453"/>
                </a:lnTo>
                <a:cubicBezTo>
                  <a:pt x="248395" y="375913"/>
                  <a:pt x="245143" y="371192"/>
                  <a:pt x="243370" y="365880"/>
                </a:cubicBezTo>
                <a:lnTo>
                  <a:pt x="199622" y="365880"/>
                </a:lnTo>
                <a:lnTo>
                  <a:pt x="185730" y="383191"/>
                </a:lnTo>
                <a:cubicBezTo>
                  <a:pt x="183858" y="385551"/>
                  <a:pt x="181000" y="386830"/>
                  <a:pt x="178044" y="386830"/>
                </a:cubicBezTo>
                <a:lnTo>
                  <a:pt x="135972" y="386830"/>
                </a:lnTo>
                <a:cubicBezTo>
                  <a:pt x="133016" y="386830"/>
                  <a:pt x="130158" y="385551"/>
                  <a:pt x="128286" y="383191"/>
                </a:cubicBezTo>
                <a:lnTo>
                  <a:pt x="114492" y="365880"/>
                </a:lnTo>
                <a:lnTo>
                  <a:pt x="70646" y="365880"/>
                </a:lnTo>
                <a:cubicBezTo>
                  <a:pt x="68873" y="371192"/>
                  <a:pt x="65621" y="375913"/>
                  <a:pt x="61384" y="379453"/>
                </a:cubicBezTo>
                <a:lnTo>
                  <a:pt x="81780" y="430205"/>
                </a:lnTo>
                <a:cubicBezTo>
                  <a:pt x="82273" y="430205"/>
                  <a:pt x="82864" y="430106"/>
                  <a:pt x="83455" y="430106"/>
                </a:cubicBezTo>
                <a:cubicBezTo>
                  <a:pt x="100501" y="430106"/>
                  <a:pt x="114295" y="443974"/>
                  <a:pt x="114295" y="460990"/>
                </a:cubicBezTo>
                <a:cubicBezTo>
                  <a:pt x="114295" y="474464"/>
                  <a:pt x="105526" y="486070"/>
                  <a:pt x="93308" y="490201"/>
                </a:cubicBezTo>
                <a:lnTo>
                  <a:pt x="93308" y="545575"/>
                </a:lnTo>
                <a:lnTo>
                  <a:pt x="104442" y="545575"/>
                </a:lnTo>
                <a:cubicBezTo>
                  <a:pt x="109960" y="545575"/>
                  <a:pt x="114295" y="549903"/>
                  <a:pt x="114295" y="555410"/>
                </a:cubicBezTo>
                <a:lnTo>
                  <a:pt x="114295" y="597310"/>
                </a:lnTo>
                <a:cubicBezTo>
                  <a:pt x="114295" y="602818"/>
                  <a:pt x="109960" y="607145"/>
                  <a:pt x="104442" y="607145"/>
                </a:cubicBezTo>
                <a:lnTo>
                  <a:pt x="30939" y="607145"/>
                </a:lnTo>
                <a:cubicBezTo>
                  <a:pt x="25421" y="607145"/>
                  <a:pt x="21085" y="602818"/>
                  <a:pt x="21085" y="597310"/>
                </a:cubicBezTo>
                <a:lnTo>
                  <a:pt x="21085" y="576360"/>
                </a:lnTo>
                <a:cubicBezTo>
                  <a:pt x="21085" y="559345"/>
                  <a:pt x="34880" y="545575"/>
                  <a:pt x="51925" y="545575"/>
                </a:cubicBezTo>
                <a:lnTo>
                  <a:pt x="73602" y="545575"/>
                </a:lnTo>
                <a:lnTo>
                  <a:pt x="73602" y="490201"/>
                </a:lnTo>
                <a:cubicBezTo>
                  <a:pt x="61384" y="486070"/>
                  <a:pt x="52615" y="474464"/>
                  <a:pt x="52615" y="460990"/>
                </a:cubicBezTo>
                <a:cubicBezTo>
                  <a:pt x="52615" y="451548"/>
                  <a:pt x="56852" y="443187"/>
                  <a:pt x="63454" y="437483"/>
                </a:cubicBezTo>
                <a:lnTo>
                  <a:pt x="43156" y="386830"/>
                </a:lnTo>
                <a:cubicBezTo>
                  <a:pt x="42565" y="386830"/>
                  <a:pt x="41974" y="386830"/>
                  <a:pt x="41383" y="386830"/>
                </a:cubicBezTo>
                <a:cubicBezTo>
                  <a:pt x="24436" y="386830"/>
                  <a:pt x="10543" y="373060"/>
                  <a:pt x="10543" y="356045"/>
                </a:cubicBezTo>
                <a:cubicBezTo>
                  <a:pt x="10543" y="339030"/>
                  <a:pt x="24436" y="325260"/>
                  <a:pt x="41383" y="325260"/>
                </a:cubicBezTo>
                <a:cubicBezTo>
                  <a:pt x="54980" y="325260"/>
                  <a:pt x="66508" y="334013"/>
                  <a:pt x="70646" y="346210"/>
                </a:cubicBezTo>
                <a:lnTo>
                  <a:pt x="98727" y="346210"/>
                </a:lnTo>
                <a:lnTo>
                  <a:pt x="86313" y="330669"/>
                </a:lnTo>
                <a:cubicBezTo>
                  <a:pt x="84835" y="328997"/>
                  <a:pt x="84145" y="326834"/>
                  <a:pt x="84145" y="324571"/>
                </a:cubicBezTo>
                <a:lnTo>
                  <a:pt x="84145" y="199759"/>
                </a:lnTo>
                <a:lnTo>
                  <a:pt x="61384" y="203595"/>
                </a:lnTo>
                <a:cubicBezTo>
                  <a:pt x="59512" y="215004"/>
                  <a:pt x="51433" y="224249"/>
                  <a:pt x="40792" y="227889"/>
                </a:cubicBezTo>
                <a:lnTo>
                  <a:pt x="40792" y="251100"/>
                </a:lnTo>
                <a:cubicBezTo>
                  <a:pt x="40792" y="256608"/>
                  <a:pt x="36358" y="260936"/>
                  <a:pt x="30939" y="260936"/>
                </a:cubicBezTo>
                <a:cubicBezTo>
                  <a:pt x="24731" y="260936"/>
                  <a:pt x="19706" y="265952"/>
                  <a:pt x="19706" y="272148"/>
                </a:cubicBezTo>
                <a:cubicBezTo>
                  <a:pt x="19706" y="278246"/>
                  <a:pt x="24731" y="283262"/>
                  <a:pt x="30939" y="283262"/>
                </a:cubicBezTo>
                <a:cubicBezTo>
                  <a:pt x="37047" y="283262"/>
                  <a:pt x="42072" y="278246"/>
                  <a:pt x="42072" y="272148"/>
                </a:cubicBezTo>
                <a:cubicBezTo>
                  <a:pt x="42072" y="266640"/>
                  <a:pt x="46506" y="262313"/>
                  <a:pt x="51925" y="262313"/>
                </a:cubicBezTo>
                <a:cubicBezTo>
                  <a:pt x="57345" y="262313"/>
                  <a:pt x="61778" y="266640"/>
                  <a:pt x="61778" y="272148"/>
                </a:cubicBezTo>
                <a:cubicBezTo>
                  <a:pt x="61778" y="289065"/>
                  <a:pt x="47886" y="302933"/>
                  <a:pt x="30939" y="302933"/>
                </a:cubicBezTo>
                <a:cubicBezTo>
                  <a:pt x="13893" y="302933"/>
                  <a:pt x="0" y="289065"/>
                  <a:pt x="0" y="272148"/>
                </a:cubicBezTo>
                <a:cubicBezTo>
                  <a:pt x="0" y="258575"/>
                  <a:pt x="8868" y="247068"/>
                  <a:pt x="21085" y="242937"/>
                </a:cubicBezTo>
                <a:lnTo>
                  <a:pt x="21085" y="227889"/>
                </a:lnTo>
                <a:cubicBezTo>
                  <a:pt x="8868" y="223758"/>
                  <a:pt x="0" y="212250"/>
                  <a:pt x="0" y="198677"/>
                </a:cubicBezTo>
                <a:cubicBezTo>
                  <a:pt x="0" y="181662"/>
                  <a:pt x="13893" y="167892"/>
                  <a:pt x="30939" y="167892"/>
                </a:cubicBezTo>
                <a:cubicBezTo>
                  <a:pt x="42664" y="167892"/>
                  <a:pt x="52911" y="174482"/>
                  <a:pt x="58133" y="184219"/>
                </a:cubicBezTo>
                <a:lnTo>
                  <a:pt x="91535" y="178613"/>
                </a:lnTo>
                <a:cubicBezTo>
                  <a:pt x="97249" y="172023"/>
                  <a:pt x="105624" y="167892"/>
                  <a:pt x="114985" y="167892"/>
                </a:cubicBezTo>
                <a:lnTo>
                  <a:pt x="147204" y="167892"/>
                </a:lnTo>
                <a:lnTo>
                  <a:pt x="147204" y="145074"/>
                </a:lnTo>
                <a:cubicBezTo>
                  <a:pt x="119419" y="142025"/>
                  <a:pt x="93998" y="126681"/>
                  <a:pt x="78529" y="103273"/>
                </a:cubicBezTo>
                <a:cubicBezTo>
                  <a:pt x="58034" y="100814"/>
                  <a:pt x="42072" y="83405"/>
                  <a:pt x="42072" y="62259"/>
                </a:cubicBezTo>
                <a:cubicBezTo>
                  <a:pt x="42072" y="45440"/>
                  <a:pt x="52221" y="30982"/>
                  <a:pt x="66705" y="24589"/>
                </a:cubicBezTo>
                <a:cubicBezTo>
                  <a:pt x="73208" y="9737"/>
                  <a:pt x="88086" y="0"/>
                  <a:pt x="10444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bot_120555">
            <a:extLst>
              <a:ext uri="{FF2B5EF4-FFF2-40B4-BE49-F238E27FC236}">
                <a16:creationId xmlns:a16="http://schemas.microsoft.com/office/drawing/2014/main" id="{EE63C537-1CD9-67D9-4FB4-71BC34DB24A6}"/>
              </a:ext>
            </a:extLst>
          </p:cNvPr>
          <p:cNvSpPr>
            <a:spLocks noChangeAspect="1"/>
          </p:cNvSpPr>
          <p:nvPr/>
        </p:nvSpPr>
        <p:spPr>
          <a:xfrm>
            <a:off x="5904585" y="2308183"/>
            <a:ext cx="434971" cy="609685"/>
          </a:xfrm>
          <a:custGeom>
            <a:avLst/>
            <a:gdLst>
              <a:gd name="connsiteX0" fmla="*/ 247869 w 432807"/>
              <a:gd name="connsiteY0" fmla="*/ 585537 h 606651"/>
              <a:gd name="connsiteX1" fmla="*/ 246182 w 432807"/>
              <a:gd name="connsiteY1" fmla="*/ 593467 h 606651"/>
              <a:gd name="connsiteX2" fmla="*/ 317948 w 432807"/>
              <a:gd name="connsiteY2" fmla="*/ 593467 h 606651"/>
              <a:gd name="connsiteX3" fmla="*/ 316162 w 432807"/>
              <a:gd name="connsiteY3" fmla="*/ 585537 h 606651"/>
              <a:gd name="connsiteX4" fmla="*/ 116645 w 432807"/>
              <a:gd name="connsiteY4" fmla="*/ 585537 h 606651"/>
              <a:gd name="connsiteX5" fmla="*/ 114859 w 432807"/>
              <a:gd name="connsiteY5" fmla="*/ 593467 h 606651"/>
              <a:gd name="connsiteX6" fmla="*/ 186625 w 432807"/>
              <a:gd name="connsiteY6" fmla="*/ 593467 h 606651"/>
              <a:gd name="connsiteX7" fmla="*/ 184938 w 432807"/>
              <a:gd name="connsiteY7" fmla="*/ 585537 h 606651"/>
              <a:gd name="connsiteX8" fmla="*/ 254321 w 432807"/>
              <a:gd name="connsiteY8" fmla="*/ 556394 h 606651"/>
              <a:gd name="connsiteX9" fmla="*/ 250748 w 432807"/>
              <a:gd name="connsiteY9" fmla="*/ 572353 h 606651"/>
              <a:gd name="connsiteX10" fmla="*/ 313283 w 432807"/>
              <a:gd name="connsiteY10" fmla="*/ 572353 h 606651"/>
              <a:gd name="connsiteX11" fmla="*/ 309809 w 432807"/>
              <a:gd name="connsiteY11" fmla="*/ 556394 h 606651"/>
              <a:gd name="connsiteX12" fmla="*/ 122998 w 432807"/>
              <a:gd name="connsiteY12" fmla="*/ 556394 h 606651"/>
              <a:gd name="connsiteX13" fmla="*/ 119524 w 432807"/>
              <a:gd name="connsiteY13" fmla="*/ 572353 h 606651"/>
              <a:gd name="connsiteX14" fmla="*/ 182059 w 432807"/>
              <a:gd name="connsiteY14" fmla="*/ 572353 h 606651"/>
              <a:gd name="connsiteX15" fmla="*/ 178486 w 432807"/>
              <a:gd name="connsiteY15" fmla="*/ 556394 h 606651"/>
              <a:gd name="connsiteX16" fmla="*/ 272883 w 432807"/>
              <a:gd name="connsiteY16" fmla="*/ 484528 h 606651"/>
              <a:gd name="connsiteX17" fmla="*/ 272883 w 432807"/>
              <a:gd name="connsiteY17" fmla="*/ 543210 h 606651"/>
              <a:gd name="connsiteX18" fmla="*/ 291247 w 432807"/>
              <a:gd name="connsiteY18" fmla="*/ 543210 h 606651"/>
              <a:gd name="connsiteX19" fmla="*/ 291247 w 432807"/>
              <a:gd name="connsiteY19" fmla="*/ 484528 h 606651"/>
              <a:gd name="connsiteX20" fmla="*/ 282016 w 432807"/>
              <a:gd name="connsiteY20" fmla="*/ 485916 h 606651"/>
              <a:gd name="connsiteX21" fmla="*/ 272883 w 432807"/>
              <a:gd name="connsiteY21" fmla="*/ 484528 h 606651"/>
              <a:gd name="connsiteX22" fmla="*/ 141560 w 432807"/>
              <a:gd name="connsiteY22" fmla="*/ 484528 h 606651"/>
              <a:gd name="connsiteX23" fmla="*/ 141560 w 432807"/>
              <a:gd name="connsiteY23" fmla="*/ 543210 h 606651"/>
              <a:gd name="connsiteX24" fmla="*/ 159924 w 432807"/>
              <a:gd name="connsiteY24" fmla="*/ 543210 h 606651"/>
              <a:gd name="connsiteX25" fmla="*/ 159924 w 432807"/>
              <a:gd name="connsiteY25" fmla="*/ 484528 h 606651"/>
              <a:gd name="connsiteX26" fmla="*/ 150791 w 432807"/>
              <a:gd name="connsiteY26" fmla="*/ 485916 h 606651"/>
              <a:gd name="connsiteX27" fmla="*/ 141560 w 432807"/>
              <a:gd name="connsiteY27" fmla="*/ 484528 h 606651"/>
              <a:gd name="connsiteX28" fmla="*/ 282016 w 432807"/>
              <a:gd name="connsiteY28" fmla="*/ 435460 h 606651"/>
              <a:gd name="connsiteX29" fmla="*/ 263354 w 432807"/>
              <a:gd name="connsiteY29" fmla="*/ 454096 h 606651"/>
              <a:gd name="connsiteX30" fmla="*/ 282016 w 432807"/>
              <a:gd name="connsiteY30" fmla="*/ 472732 h 606651"/>
              <a:gd name="connsiteX31" fmla="*/ 300677 w 432807"/>
              <a:gd name="connsiteY31" fmla="*/ 454096 h 606651"/>
              <a:gd name="connsiteX32" fmla="*/ 282016 w 432807"/>
              <a:gd name="connsiteY32" fmla="*/ 435460 h 606651"/>
              <a:gd name="connsiteX33" fmla="*/ 150791 w 432807"/>
              <a:gd name="connsiteY33" fmla="*/ 435460 h 606651"/>
              <a:gd name="connsiteX34" fmla="*/ 132130 w 432807"/>
              <a:gd name="connsiteY34" fmla="*/ 454096 h 606651"/>
              <a:gd name="connsiteX35" fmla="*/ 150791 w 432807"/>
              <a:gd name="connsiteY35" fmla="*/ 472732 h 606651"/>
              <a:gd name="connsiteX36" fmla="*/ 169453 w 432807"/>
              <a:gd name="connsiteY36" fmla="*/ 454096 h 606651"/>
              <a:gd name="connsiteX37" fmla="*/ 150791 w 432807"/>
              <a:gd name="connsiteY37" fmla="*/ 435460 h 606651"/>
              <a:gd name="connsiteX38" fmla="*/ 335121 w 432807"/>
              <a:gd name="connsiteY38" fmla="*/ 408597 h 606651"/>
              <a:gd name="connsiteX39" fmla="*/ 363212 w 432807"/>
              <a:gd name="connsiteY39" fmla="*/ 432189 h 606651"/>
              <a:gd name="connsiteX40" fmla="*/ 391203 w 432807"/>
              <a:gd name="connsiteY40" fmla="*/ 408597 h 606651"/>
              <a:gd name="connsiteX41" fmla="*/ 360035 w 432807"/>
              <a:gd name="connsiteY41" fmla="*/ 408597 h 606651"/>
              <a:gd name="connsiteX42" fmla="*/ 41604 w 432807"/>
              <a:gd name="connsiteY42" fmla="*/ 408597 h 606651"/>
              <a:gd name="connsiteX43" fmla="*/ 69595 w 432807"/>
              <a:gd name="connsiteY43" fmla="*/ 432189 h 606651"/>
              <a:gd name="connsiteX44" fmla="*/ 97686 w 432807"/>
              <a:gd name="connsiteY44" fmla="*/ 408597 h 606651"/>
              <a:gd name="connsiteX45" fmla="*/ 72772 w 432807"/>
              <a:gd name="connsiteY45" fmla="*/ 408597 h 606651"/>
              <a:gd name="connsiteX46" fmla="*/ 272883 w 432807"/>
              <a:gd name="connsiteY46" fmla="*/ 364883 h 606651"/>
              <a:gd name="connsiteX47" fmla="*/ 272883 w 432807"/>
              <a:gd name="connsiteY47" fmla="*/ 423565 h 606651"/>
              <a:gd name="connsiteX48" fmla="*/ 282016 w 432807"/>
              <a:gd name="connsiteY48" fmla="*/ 422178 h 606651"/>
              <a:gd name="connsiteX49" fmla="*/ 291247 w 432807"/>
              <a:gd name="connsiteY49" fmla="*/ 423565 h 606651"/>
              <a:gd name="connsiteX50" fmla="*/ 291247 w 432807"/>
              <a:gd name="connsiteY50" fmla="*/ 364883 h 606651"/>
              <a:gd name="connsiteX51" fmla="*/ 141560 w 432807"/>
              <a:gd name="connsiteY51" fmla="*/ 364883 h 606651"/>
              <a:gd name="connsiteX52" fmla="*/ 141560 w 432807"/>
              <a:gd name="connsiteY52" fmla="*/ 423565 h 606651"/>
              <a:gd name="connsiteX53" fmla="*/ 150791 w 432807"/>
              <a:gd name="connsiteY53" fmla="*/ 422178 h 606651"/>
              <a:gd name="connsiteX54" fmla="*/ 159924 w 432807"/>
              <a:gd name="connsiteY54" fmla="*/ 423565 h 606651"/>
              <a:gd name="connsiteX55" fmla="*/ 159924 w 432807"/>
              <a:gd name="connsiteY55" fmla="*/ 364883 h 606651"/>
              <a:gd name="connsiteX56" fmla="*/ 185335 w 432807"/>
              <a:gd name="connsiteY56" fmla="*/ 292422 h 606651"/>
              <a:gd name="connsiteX57" fmla="*/ 216404 w 432807"/>
              <a:gd name="connsiteY57" fmla="*/ 317501 h 606651"/>
              <a:gd name="connsiteX58" fmla="*/ 247472 w 432807"/>
              <a:gd name="connsiteY58" fmla="*/ 292422 h 606651"/>
              <a:gd name="connsiteX59" fmla="*/ 119723 w 432807"/>
              <a:gd name="connsiteY59" fmla="*/ 292422 h 606651"/>
              <a:gd name="connsiteX60" fmla="*/ 119723 w 432807"/>
              <a:gd name="connsiteY60" fmla="*/ 351699 h 606651"/>
              <a:gd name="connsiteX61" fmla="*/ 313084 w 432807"/>
              <a:gd name="connsiteY61" fmla="*/ 351699 h 606651"/>
              <a:gd name="connsiteX62" fmla="*/ 313084 w 432807"/>
              <a:gd name="connsiteY62" fmla="*/ 292422 h 606651"/>
              <a:gd name="connsiteX63" fmla="*/ 260873 w 432807"/>
              <a:gd name="connsiteY63" fmla="*/ 292422 h 606651"/>
              <a:gd name="connsiteX64" fmla="*/ 216404 w 432807"/>
              <a:gd name="connsiteY64" fmla="*/ 330783 h 606651"/>
              <a:gd name="connsiteX65" fmla="*/ 171934 w 432807"/>
              <a:gd name="connsiteY65" fmla="*/ 292422 h 606651"/>
              <a:gd name="connsiteX66" fmla="*/ 216404 w 432807"/>
              <a:gd name="connsiteY66" fmla="*/ 231261 h 606651"/>
              <a:gd name="connsiteX67" fmla="*/ 163497 w 432807"/>
              <a:gd name="connsiteY67" fmla="*/ 279238 h 606651"/>
              <a:gd name="connsiteX68" fmla="*/ 269310 w 432807"/>
              <a:gd name="connsiteY68" fmla="*/ 279238 h 606651"/>
              <a:gd name="connsiteX69" fmla="*/ 216404 w 432807"/>
              <a:gd name="connsiteY69" fmla="*/ 231261 h 606651"/>
              <a:gd name="connsiteX70" fmla="*/ 216404 w 432807"/>
              <a:gd name="connsiteY70" fmla="*/ 203506 h 606651"/>
              <a:gd name="connsiteX71" fmla="*/ 135604 w 432807"/>
              <a:gd name="connsiteY71" fmla="*/ 279238 h 606651"/>
              <a:gd name="connsiteX72" fmla="*/ 150196 w 432807"/>
              <a:gd name="connsiteY72" fmla="*/ 279238 h 606651"/>
              <a:gd name="connsiteX73" fmla="*/ 216404 w 432807"/>
              <a:gd name="connsiteY73" fmla="*/ 218077 h 606651"/>
              <a:gd name="connsiteX74" fmla="*/ 282611 w 432807"/>
              <a:gd name="connsiteY74" fmla="*/ 279238 h 606651"/>
              <a:gd name="connsiteX75" fmla="*/ 297203 w 432807"/>
              <a:gd name="connsiteY75" fmla="*/ 279238 h 606651"/>
              <a:gd name="connsiteX76" fmla="*/ 216404 w 432807"/>
              <a:gd name="connsiteY76" fmla="*/ 203506 h 606651"/>
              <a:gd name="connsiteX77" fmla="*/ 305633 w 432807"/>
              <a:gd name="connsiteY77" fmla="*/ 191928 h 606651"/>
              <a:gd name="connsiteX78" fmla="*/ 298979 w 432807"/>
              <a:gd name="connsiteY78" fmla="*/ 198571 h 606651"/>
              <a:gd name="connsiteX79" fmla="*/ 305633 w 432807"/>
              <a:gd name="connsiteY79" fmla="*/ 205214 h 606651"/>
              <a:gd name="connsiteX80" fmla="*/ 312188 w 432807"/>
              <a:gd name="connsiteY80" fmla="*/ 198571 h 606651"/>
              <a:gd name="connsiteX81" fmla="*/ 305633 w 432807"/>
              <a:gd name="connsiteY81" fmla="*/ 191928 h 606651"/>
              <a:gd name="connsiteX82" fmla="*/ 127173 w 432807"/>
              <a:gd name="connsiteY82" fmla="*/ 191928 h 606651"/>
              <a:gd name="connsiteX83" fmla="*/ 120618 w 432807"/>
              <a:gd name="connsiteY83" fmla="*/ 198571 h 606651"/>
              <a:gd name="connsiteX84" fmla="*/ 127173 w 432807"/>
              <a:gd name="connsiteY84" fmla="*/ 205214 h 606651"/>
              <a:gd name="connsiteX85" fmla="*/ 133827 w 432807"/>
              <a:gd name="connsiteY85" fmla="*/ 198571 h 606651"/>
              <a:gd name="connsiteX86" fmla="*/ 127173 w 432807"/>
              <a:gd name="connsiteY86" fmla="*/ 191928 h 606651"/>
              <a:gd name="connsiteX87" fmla="*/ 348124 w 432807"/>
              <a:gd name="connsiteY87" fmla="*/ 179715 h 606651"/>
              <a:gd name="connsiteX88" fmla="*/ 348124 w 432807"/>
              <a:gd name="connsiteY88" fmla="*/ 198153 h 606651"/>
              <a:gd name="connsiteX89" fmla="*/ 360035 w 432807"/>
              <a:gd name="connsiteY89" fmla="*/ 198153 h 606651"/>
              <a:gd name="connsiteX90" fmla="*/ 360035 w 432807"/>
              <a:gd name="connsiteY90" fmla="*/ 179715 h 606651"/>
              <a:gd name="connsiteX91" fmla="*/ 72772 w 432807"/>
              <a:gd name="connsiteY91" fmla="*/ 179715 h 606651"/>
              <a:gd name="connsiteX92" fmla="*/ 72772 w 432807"/>
              <a:gd name="connsiteY92" fmla="*/ 198153 h 606651"/>
              <a:gd name="connsiteX93" fmla="*/ 84683 w 432807"/>
              <a:gd name="connsiteY93" fmla="*/ 198153 h 606651"/>
              <a:gd name="connsiteX94" fmla="*/ 84683 w 432807"/>
              <a:gd name="connsiteY94" fmla="*/ 179715 h 606651"/>
              <a:gd name="connsiteX95" fmla="*/ 305633 w 432807"/>
              <a:gd name="connsiteY95" fmla="*/ 178742 h 606651"/>
              <a:gd name="connsiteX96" fmla="*/ 325497 w 432807"/>
              <a:gd name="connsiteY96" fmla="*/ 198571 h 606651"/>
              <a:gd name="connsiteX97" fmla="*/ 305633 w 432807"/>
              <a:gd name="connsiteY97" fmla="*/ 218400 h 606651"/>
              <a:gd name="connsiteX98" fmla="*/ 285769 w 432807"/>
              <a:gd name="connsiteY98" fmla="*/ 198571 h 606651"/>
              <a:gd name="connsiteX99" fmla="*/ 305633 w 432807"/>
              <a:gd name="connsiteY99" fmla="*/ 178742 h 606651"/>
              <a:gd name="connsiteX100" fmla="*/ 127173 w 432807"/>
              <a:gd name="connsiteY100" fmla="*/ 178742 h 606651"/>
              <a:gd name="connsiteX101" fmla="*/ 147037 w 432807"/>
              <a:gd name="connsiteY101" fmla="*/ 198571 h 606651"/>
              <a:gd name="connsiteX102" fmla="*/ 127173 w 432807"/>
              <a:gd name="connsiteY102" fmla="*/ 218400 h 606651"/>
              <a:gd name="connsiteX103" fmla="*/ 107309 w 432807"/>
              <a:gd name="connsiteY103" fmla="*/ 198571 h 606651"/>
              <a:gd name="connsiteX104" fmla="*/ 127173 w 432807"/>
              <a:gd name="connsiteY104" fmla="*/ 178742 h 606651"/>
              <a:gd name="connsiteX105" fmla="*/ 373237 w 432807"/>
              <a:gd name="connsiteY105" fmla="*/ 167424 h 606651"/>
              <a:gd name="connsiteX106" fmla="*/ 373237 w 432807"/>
              <a:gd name="connsiteY106" fmla="*/ 395414 h 606651"/>
              <a:gd name="connsiteX107" fmla="*/ 391600 w 432807"/>
              <a:gd name="connsiteY107" fmla="*/ 395414 h 606651"/>
              <a:gd name="connsiteX108" fmla="*/ 391600 w 432807"/>
              <a:gd name="connsiteY108" fmla="*/ 191511 h 606651"/>
              <a:gd name="connsiteX109" fmla="*/ 373237 w 432807"/>
              <a:gd name="connsiteY109" fmla="*/ 167424 h 606651"/>
              <a:gd name="connsiteX110" fmla="*/ 59570 w 432807"/>
              <a:gd name="connsiteY110" fmla="*/ 167424 h 606651"/>
              <a:gd name="connsiteX111" fmla="*/ 41207 w 432807"/>
              <a:gd name="connsiteY111" fmla="*/ 191511 h 606651"/>
              <a:gd name="connsiteX112" fmla="*/ 41207 w 432807"/>
              <a:gd name="connsiteY112" fmla="*/ 395414 h 606651"/>
              <a:gd name="connsiteX113" fmla="*/ 59570 w 432807"/>
              <a:gd name="connsiteY113" fmla="*/ 395414 h 606651"/>
              <a:gd name="connsiteX114" fmla="*/ 97984 w 432807"/>
              <a:gd name="connsiteY114" fmla="*/ 166532 h 606651"/>
              <a:gd name="connsiteX115" fmla="*/ 97984 w 432807"/>
              <a:gd name="connsiteY115" fmla="*/ 279238 h 606651"/>
              <a:gd name="connsiteX116" fmla="*/ 122403 w 432807"/>
              <a:gd name="connsiteY116" fmla="*/ 279238 h 606651"/>
              <a:gd name="connsiteX117" fmla="*/ 216404 w 432807"/>
              <a:gd name="connsiteY117" fmla="*/ 190322 h 606651"/>
              <a:gd name="connsiteX118" fmla="*/ 310404 w 432807"/>
              <a:gd name="connsiteY118" fmla="*/ 279238 h 606651"/>
              <a:gd name="connsiteX119" fmla="*/ 334823 w 432807"/>
              <a:gd name="connsiteY119" fmla="*/ 279238 h 606651"/>
              <a:gd name="connsiteX120" fmla="*/ 334823 w 432807"/>
              <a:gd name="connsiteY120" fmla="*/ 166532 h 606651"/>
              <a:gd name="connsiteX121" fmla="*/ 236256 w 432807"/>
              <a:gd name="connsiteY121" fmla="*/ 128170 h 606651"/>
              <a:gd name="connsiteX122" fmla="*/ 236256 w 432807"/>
              <a:gd name="connsiteY122" fmla="*/ 153348 h 606651"/>
              <a:gd name="connsiteX123" fmla="*/ 245487 w 432807"/>
              <a:gd name="connsiteY123" fmla="*/ 153348 h 606651"/>
              <a:gd name="connsiteX124" fmla="*/ 245487 w 432807"/>
              <a:gd name="connsiteY124" fmla="*/ 137289 h 606651"/>
              <a:gd name="connsiteX125" fmla="*/ 236454 w 432807"/>
              <a:gd name="connsiteY125" fmla="*/ 128170 h 606651"/>
              <a:gd name="connsiteX126" fmla="*/ 209753 w 432807"/>
              <a:gd name="connsiteY126" fmla="*/ 128170 h 606651"/>
              <a:gd name="connsiteX127" fmla="*/ 209753 w 432807"/>
              <a:gd name="connsiteY127" fmla="*/ 153348 h 606651"/>
              <a:gd name="connsiteX128" fmla="*/ 223054 w 432807"/>
              <a:gd name="connsiteY128" fmla="*/ 153348 h 606651"/>
              <a:gd name="connsiteX129" fmla="*/ 223054 w 432807"/>
              <a:gd name="connsiteY129" fmla="*/ 128170 h 606651"/>
              <a:gd name="connsiteX130" fmla="*/ 196353 w 432807"/>
              <a:gd name="connsiteY130" fmla="*/ 128170 h 606651"/>
              <a:gd name="connsiteX131" fmla="*/ 187320 w 432807"/>
              <a:gd name="connsiteY131" fmla="*/ 137289 h 606651"/>
              <a:gd name="connsiteX132" fmla="*/ 187320 w 432807"/>
              <a:gd name="connsiteY132" fmla="*/ 153348 h 606651"/>
              <a:gd name="connsiteX133" fmla="*/ 196551 w 432807"/>
              <a:gd name="connsiteY133" fmla="*/ 153348 h 606651"/>
              <a:gd name="connsiteX134" fmla="*/ 196551 w 432807"/>
              <a:gd name="connsiteY134" fmla="*/ 128170 h 606651"/>
              <a:gd name="connsiteX135" fmla="*/ 414927 w 432807"/>
              <a:gd name="connsiteY135" fmla="*/ 78607 h 606651"/>
              <a:gd name="connsiteX136" fmla="*/ 410262 w 432807"/>
              <a:gd name="connsiteY136" fmla="*/ 83266 h 606651"/>
              <a:gd name="connsiteX137" fmla="*/ 414927 w 432807"/>
              <a:gd name="connsiteY137" fmla="*/ 87925 h 606651"/>
              <a:gd name="connsiteX138" fmla="*/ 419592 w 432807"/>
              <a:gd name="connsiteY138" fmla="*/ 83266 h 606651"/>
              <a:gd name="connsiteX139" fmla="*/ 414927 w 432807"/>
              <a:gd name="connsiteY139" fmla="*/ 78607 h 606651"/>
              <a:gd name="connsiteX140" fmla="*/ 17880 w 432807"/>
              <a:gd name="connsiteY140" fmla="*/ 78607 h 606651"/>
              <a:gd name="connsiteX141" fmla="*/ 13215 w 432807"/>
              <a:gd name="connsiteY141" fmla="*/ 83266 h 606651"/>
              <a:gd name="connsiteX142" fmla="*/ 17880 w 432807"/>
              <a:gd name="connsiteY142" fmla="*/ 87925 h 606651"/>
              <a:gd name="connsiteX143" fmla="*/ 22545 w 432807"/>
              <a:gd name="connsiteY143" fmla="*/ 83266 h 606651"/>
              <a:gd name="connsiteX144" fmla="*/ 17880 w 432807"/>
              <a:gd name="connsiteY144" fmla="*/ 78607 h 606651"/>
              <a:gd name="connsiteX145" fmla="*/ 324797 w 432807"/>
              <a:gd name="connsiteY145" fmla="*/ 54817 h 606651"/>
              <a:gd name="connsiteX146" fmla="*/ 324797 w 432807"/>
              <a:gd name="connsiteY146" fmla="*/ 111715 h 606651"/>
              <a:gd name="connsiteX147" fmla="*/ 341473 w 432807"/>
              <a:gd name="connsiteY147" fmla="*/ 111715 h 606651"/>
              <a:gd name="connsiteX148" fmla="*/ 341473 w 432807"/>
              <a:gd name="connsiteY148" fmla="*/ 54817 h 606651"/>
              <a:gd name="connsiteX149" fmla="*/ 91334 w 432807"/>
              <a:gd name="connsiteY149" fmla="*/ 54817 h 606651"/>
              <a:gd name="connsiteX150" fmla="*/ 91334 w 432807"/>
              <a:gd name="connsiteY150" fmla="*/ 111715 h 606651"/>
              <a:gd name="connsiteX151" fmla="*/ 108010 w 432807"/>
              <a:gd name="connsiteY151" fmla="*/ 111715 h 606651"/>
              <a:gd name="connsiteX152" fmla="*/ 108010 w 432807"/>
              <a:gd name="connsiteY152" fmla="*/ 54817 h 606651"/>
              <a:gd name="connsiteX153" fmla="*/ 275050 w 432807"/>
              <a:gd name="connsiteY153" fmla="*/ 52757 h 606651"/>
              <a:gd name="connsiteX154" fmla="*/ 275050 w 432807"/>
              <a:gd name="connsiteY154" fmla="*/ 88727 h 606651"/>
              <a:gd name="connsiteX155" fmla="*/ 287663 w 432807"/>
              <a:gd name="connsiteY155" fmla="*/ 70692 h 606651"/>
              <a:gd name="connsiteX156" fmla="*/ 275050 w 432807"/>
              <a:gd name="connsiteY156" fmla="*/ 52757 h 606651"/>
              <a:gd name="connsiteX157" fmla="*/ 261842 w 432807"/>
              <a:gd name="connsiteY157" fmla="*/ 52757 h 606651"/>
              <a:gd name="connsiteX158" fmla="*/ 249229 w 432807"/>
              <a:gd name="connsiteY158" fmla="*/ 70692 h 606651"/>
              <a:gd name="connsiteX159" fmla="*/ 261842 w 432807"/>
              <a:gd name="connsiteY159" fmla="*/ 88727 h 606651"/>
              <a:gd name="connsiteX160" fmla="*/ 171401 w 432807"/>
              <a:gd name="connsiteY160" fmla="*/ 52757 h 606651"/>
              <a:gd name="connsiteX161" fmla="*/ 171401 w 432807"/>
              <a:gd name="connsiteY161" fmla="*/ 88727 h 606651"/>
              <a:gd name="connsiteX162" fmla="*/ 183908 w 432807"/>
              <a:gd name="connsiteY162" fmla="*/ 70692 h 606651"/>
              <a:gd name="connsiteX163" fmla="*/ 171401 w 432807"/>
              <a:gd name="connsiteY163" fmla="*/ 52757 h 606651"/>
              <a:gd name="connsiteX164" fmla="*/ 158099 w 432807"/>
              <a:gd name="connsiteY164" fmla="*/ 52757 h 606651"/>
              <a:gd name="connsiteX165" fmla="*/ 145592 w 432807"/>
              <a:gd name="connsiteY165" fmla="*/ 70692 h 606651"/>
              <a:gd name="connsiteX166" fmla="*/ 158099 w 432807"/>
              <a:gd name="connsiteY166" fmla="*/ 88727 h 606651"/>
              <a:gd name="connsiteX167" fmla="*/ 268496 w 432807"/>
              <a:gd name="connsiteY167" fmla="*/ 38388 h 606651"/>
              <a:gd name="connsiteX168" fmla="*/ 300871 w 432807"/>
              <a:gd name="connsiteY168" fmla="*/ 70692 h 606651"/>
              <a:gd name="connsiteX169" fmla="*/ 268496 w 432807"/>
              <a:gd name="connsiteY169" fmla="*/ 103096 h 606651"/>
              <a:gd name="connsiteX170" fmla="*/ 236021 w 432807"/>
              <a:gd name="connsiteY170" fmla="*/ 70692 h 606651"/>
              <a:gd name="connsiteX171" fmla="*/ 268496 w 432807"/>
              <a:gd name="connsiteY171" fmla="*/ 38388 h 606651"/>
              <a:gd name="connsiteX172" fmla="*/ 164750 w 432807"/>
              <a:gd name="connsiteY172" fmla="*/ 38388 h 606651"/>
              <a:gd name="connsiteX173" fmla="*/ 197210 w 432807"/>
              <a:gd name="connsiteY173" fmla="*/ 70692 h 606651"/>
              <a:gd name="connsiteX174" fmla="*/ 164750 w 432807"/>
              <a:gd name="connsiteY174" fmla="*/ 103096 h 606651"/>
              <a:gd name="connsiteX175" fmla="*/ 132290 w 432807"/>
              <a:gd name="connsiteY175" fmla="*/ 70692 h 606651"/>
              <a:gd name="connsiteX176" fmla="*/ 164750 w 432807"/>
              <a:gd name="connsiteY176" fmla="*/ 38388 h 606651"/>
              <a:gd name="connsiteX177" fmla="*/ 223054 w 432807"/>
              <a:gd name="connsiteY177" fmla="*/ 13184 h 606651"/>
              <a:gd name="connsiteX178" fmla="*/ 223054 w 432807"/>
              <a:gd name="connsiteY178" fmla="*/ 114986 h 606651"/>
              <a:gd name="connsiteX179" fmla="*/ 236454 w 432807"/>
              <a:gd name="connsiteY179" fmla="*/ 114986 h 606651"/>
              <a:gd name="connsiteX180" fmla="*/ 258788 w 432807"/>
              <a:gd name="connsiteY180" fmla="*/ 137289 h 606651"/>
              <a:gd name="connsiteX181" fmla="*/ 258788 w 432807"/>
              <a:gd name="connsiteY181" fmla="*/ 153348 h 606651"/>
              <a:gd name="connsiteX182" fmla="*/ 311596 w 432807"/>
              <a:gd name="connsiteY182" fmla="*/ 153348 h 606651"/>
              <a:gd name="connsiteX183" fmla="*/ 311596 w 432807"/>
              <a:gd name="connsiteY183" fmla="*/ 13184 h 606651"/>
              <a:gd name="connsiteX184" fmla="*/ 121211 w 432807"/>
              <a:gd name="connsiteY184" fmla="*/ 13184 h 606651"/>
              <a:gd name="connsiteX185" fmla="*/ 121211 w 432807"/>
              <a:gd name="connsiteY185" fmla="*/ 153348 h 606651"/>
              <a:gd name="connsiteX186" fmla="*/ 174019 w 432807"/>
              <a:gd name="connsiteY186" fmla="*/ 153348 h 606651"/>
              <a:gd name="connsiteX187" fmla="*/ 174019 w 432807"/>
              <a:gd name="connsiteY187" fmla="*/ 137289 h 606651"/>
              <a:gd name="connsiteX188" fmla="*/ 196353 w 432807"/>
              <a:gd name="connsiteY188" fmla="*/ 114986 h 606651"/>
              <a:gd name="connsiteX189" fmla="*/ 209753 w 432807"/>
              <a:gd name="connsiteY189" fmla="*/ 114986 h 606651"/>
              <a:gd name="connsiteX190" fmla="*/ 209753 w 432807"/>
              <a:gd name="connsiteY190" fmla="*/ 13184 h 606651"/>
              <a:gd name="connsiteX191" fmla="*/ 108010 w 432807"/>
              <a:gd name="connsiteY191" fmla="*/ 0 h 606651"/>
              <a:gd name="connsiteX192" fmla="*/ 324797 w 432807"/>
              <a:gd name="connsiteY192" fmla="*/ 0 h 606651"/>
              <a:gd name="connsiteX193" fmla="*/ 324797 w 432807"/>
              <a:gd name="connsiteY193" fmla="*/ 41633 h 606651"/>
              <a:gd name="connsiteX194" fmla="*/ 354675 w 432807"/>
              <a:gd name="connsiteY194" fmla="*/ 41633 h 606651"/>
              <a:gd name="connsiteX195" fmla="*/ 354675 w 432807"/>
              <a:gd name="connsiteY195" fmla="*/ 76624 h 606651"/>
              <a:gd name="connsiteX196" fmla="*/ 398350 w 432807"/>
              <a:gd name="connsiteY196" fmla="*/ 76624 h 606651"/>
              <a:gd name="connsiteX197" fmla="*/ 417508 w 432807"/>
              <a:gd name="connsiteY197" fmla="*/ 65621 h 606651"/>
              <a:gd name="connsiteX198" fmla="*/ 432695 w 432807"/>
              <a:gd name="connsiteY198" fmla="*/ 81184 h 606651"/>
              <a:gd name="connsiteX199" fmla="*/ 414927 w 432807"/>
              <a:gd name="connsiteY199" fmla="*/ 101109 h 606651"/>
              <a:gd name="connsiteX200" fmla="*/ 398350 w 432807"/>
              <a:gd name="connsiteY200" fmla="*/ 89907 h 606651"/>
              <a:gd name="connsiteX201" fmla="*/ 354675 w 432807"/>
              <a:gd name="connsiteY201" fmla="*/ 89907 h 606651"/>
              <a:gd name="connsiteX202" fmla="*/ 354675 w 432807"/>
              <a:gd name="connsiteY202" fmla="*/ 124899 h 606651"/>
              <a:gd name="connsiteX203" fmla="*/ 324797 w 432807"/>
              <a:gd name="connsiteY203" fmla="*/ 124899 h 606651"/>
              <a:gd name="connsiteX204" fmla="*/ 324797 w 432807"/>
              <a:gd name="connsiteY204" fmla="*/ 153348 h 606651"/>
              <a:gd name="connsiteX205" fmla="*/ 348124 w 432807"/>
              <a:gd name="connsiteY205" fmla="*/ 153348 h 606651"/>
              <a:gd name="connsiteX206" fmla="*/ 348124 w 432807"/>
              <a:gd name="connsiteY206" fmla="*/ 166532 h 606651"/>
              <a:gd name="connsiteX207" fmla="*/ 360035 w 432807"/>
              <a:gd name="connsiteY207" fmla="*/ 166532 h 606651"/>
              <a:gd name="connsiteX208" fmla="*/ 360035 w 432807"/>
              <a:gd name="connsiteY208" fmla="*/ 153348 h 606651"/>
              <a:gd name="connsiteX209" fmla="*/ 366587 w 432807"/>
              <a:gd name="connsiteY209" fmla="*/ 153348 h 606651"/>
              <a:gd name="connsiteX210" fmla="*/ 404902 w 432807"/>
              <a:gd name="connsiteY210" fmla="*/ 191511 h 606651"/>
              <a:gd name="connsiteX211" fmla="*/ 404902 w 432807"/>
              <a:gd name="connsiteY211" fmla="*/ 403046 h 606651"/>
              <a:gd name="connsiteX212" fmla="*/ 384255 w 432807"/>
              <a:gd name="connsiteY212" fmla="*/ 439723 h 606651"/>
              <a:gd name="connsiteX213" fmla="*/ 361723 w 432807"/>
              <a:gd name="connsiteY213" fmla="*/ 445373 h 606651"/>
              <a:gd name="connsiteX214" fmla="*/ 321522 w 432807"/>
              <a:gd name="connsiteY214" fmla="*/ 402947 h 606651"/>
              <a:gd name="connsiteX215" fmla="*/ 321522 w 432807"/>
              <a:gd name="connsiteY215" fmla="*/ 395414 h 606651"/>
              <a:gd name="connsiteX216" fmla="*/ 360035 w 432807"/>
              <a:gd name="connsiteY216" fmla="*/ 395414 h 606651"/>
              <a:gd name="connsiteX217" fmla="*/ 360035 w 432807"/>
              <a:gd name="connsiteY217" fmla="*/ 211337 h 606651"/>
              <a:gd name="connsiteX218" fmla="*/ 348124 w 432807"/>
              <a:gd name="connsiteY218" fmla="*/ 211337 h 606651"/>
              <a:gd name="connsiteX219" fmla="*/ 348124 w 432807"/>
              <a:gd name="connsiteY219" fmla="*/ 292422 h 606651"/>
              <a:gd name="connsiteX220" fmla="*/ 326386 w 432807"/>
              <a:gd name="connsiteY220" fmla="*/ 292422 h 606651"/>
              <a:gd name="connsiteX221" fmla="*/ 326386 w 432807"/>
              <a:gd name="connsiteY221" fmla="*/ 364883 h 606651"/>
              <a:gd name="connsiteX222" fmla="*/ 304449 w 432807"/>
              <a:gd name="connsiteY222" fmla="*/ 364883 h 606651"/>
              <a:gd name="connsiteX223" fmla="*/ 304449 w 432807"/>
              <a:gd name="connsiteY223" fmla="*/ 431495 h 606651"/>
              <a:gd name="connsiteX224" fmla="*/ 313978 w 432807"/>
              <a:gd name="connsiteY224" fmla="*/ 454096 h 606651"/>
              <a:gd name="connsiteX225" fmla="*/ 304449 w 432807"/>
              <a:gd name="connsiteY225" fmla="*/ 476697 h 606651"/>
              <a:gd name="connsiteX226" fmla="*/ 304449 w 432807"/>
              <a:gd name="connsiteY226" fmla="*/ 543210 h 606651"/>
              <a:gd name="connsiteX227" fmla="*/ 320430 w 432807"/>
              <a:gd name="connsiteY227" fmla="*/ 543210 h 606651"/>
              <a:gd name="connsiteX228" fmla="*/ 334426 w 432807"/>
              <a:gd name="connsiteY228" fmla="*/ 606651 h 606651"/>
              <a:gd name="connsiteX229" fmla="*/ 229705 w 432807"/>
              <a:gd name="connsiteY229" fmla="*/ 606651 h 606651"/>
              <a:gd name="connsiteX230" fmla="*/ 243601 w 432807"/>
              <a:gd name="connsiteY230" fmla="*/ 543210 h 606651"/>
              <a:gd name="connsiteX231" fmla="*/ 259582 w 432807"/>
              <a:gd name="connsiteY231" fmla="*/ 543210 h 606651"/>
              <a:gd name="connsiteX232" fmla="*/ 259582 w 432807"/>
              <a:gd name="connsiteY232" fmla="*/ 476697 h 606651"/>
              <a:gd name="connsiteX233" fmla="*/ 250152 w 432807"/>
              <a:gd name="connsiteY233" fmla="*/ 454096 h 606651"/>
              <a:gd name="connsiteX234" fmla="*/ 259582 w 432807"/>
              <a:gd name="connsiteY234" fmla="*/ 431495 h 606651"/>
              <a:gd name="connsiteX235" fmla="*/ 259582 w 432807"/>
              <a:gd name="connsiteY235" fmla="*/ 364883 h 606651"/>
              <a:gd name="connsiteX236" fmla="*/ 173225 w 432807"/>
              <a:gd name="connsiteY236" fmla="*/ 364883 h 606651"/>
              <a:gd name="connsiteX237" fmla="*/ 173225 w 432807"/>
              <a:gd name="connsiteY237" fmla="*/ 431495 h 606651"/>
              <a:gd name="connsiteX238" fmla="*/ 182654 w 432807"/>
              <a:gd name="connsiteY238" fmla="*/ 454096 h 606651"/>
              <a:gd name="connsiteX239" fmla="*/ 173225 w 432807"/>
              <a:gd name="connsiteY239" fmla="*/ 476697 h 606651"/>
              <a:gd name="connsiteX240" fmla="*/ 173225 w 432807"/>
              <a:gd name="connsiteY240" fmla="*/ 543210 h 606651"/>
              <a:gd name="connsiteX241" fmla="*/ 189206 w 432807"/>
              <a:gd name="connsiteY241" fmla="*/ 543210 h 606651"/>
              <a:gd name="connsiteX242" fmla="*/ 203102 w 432807"/>
              <a:gd name="connsiteY242" fmla="*/ 606651 h 606651"/>
              <a:gd name="connsiteX243" fmla="*/ 98381 w 432807"/>
              <a:gd name="connsiteY243" fmla="*/ 606651 h 606651"/>
              <a:gd name="connsiteX244" fmla="*/ 112377 w 432807"/>
              <a:gd name="connsiteY244" fmla="*/ 543210 h 606651"/>
              <a:gd name="connsiteX245" fmla="*/ 128358 w 432807"/>
              <a:gd name="connsiteY245" fmla="*/ 543210 h 606651"/>
              <a:gd name="connsiteX246" fmla="*/ 128358 w 432807"/>
              <a:gd name="connsiteY246" fmla="*/ 476697 h 606651"/>
              <a:gd name="connsiteX247" fmla="*/ 118928 w 432807"/>
              <a:gd name="connsiteY247" fmla="*/ 454096 h 606651"/>
              <a:gd name="connsiteX248" fmla="*/ 128358 w 432807"/>
              <a:gd name="connsiteY248" fmla="*/ 431495 h 606651"/>
              <a:gd name="connsiteX249" fmla="*/ 128358 w 432807"/>
              <a:gd name="connsiteY249" fmla="*/ 364883 h 606651"/>
              <a:gd name="connsiteX250" fmla="*/ 106421 w 432807"/>
              <a:gd name="connsiteY250" fmla="*/ 364883 h 606651"/>
              <a:gd name="connsiteX251" fmla="*/ 106421 w 432807"/>
              <a:gd name="connsiteY251" fmla="*/ 292422 h 606651"/>
              <a:gd name="connsiteX252" fmla="*/ 84683 w 432807"/>
              <a:gd name="connsiteY252" fmla="*/ 292422 h 606651"/>
              <a:gd name="connsiteX253" fmla="*/ 84683 w 432807"/>
              <a:gd name="connsiteY253" fmla="*/ 211337 h 606651"/>
              <a:gd name="connsiteX254" fmla="*/ 72772 w 432807"/>
              <a:gd name="connsiteY254" fmla="*/ 211337 h 606651"/>
              <a:gd name="connsiteX255" fmla="*/ 72772 w 432807"/>
              <a:gd name="connsiteY255" fmla="*/ 395414 h 606651"/>
              <a:gd name="connsiteX256" fmla="*/ 111285 w 432807"/>
              <a:gd name="connsiteY256" fmla="*/ 395414 h 606651"/>
              <a:gd name="connsiteX257" fmla="*/ 111285 w 432807"/>
              <a:gd name="connsiteY257" fmla="*/ 403740 h 606651"/>
              <a:gd name="connsiteX258" fmla="*/ 69595 w 432807"/>
              <a:gd name="connsiteY258" fmla="*/ 445373 h 606651"/>
              <a:gd name="connsiteX259" fmla="*/ 47659 w 432807"/>
              <a:gd name="connsiteY259" fmla="*/ 439227 h 606651"/>
              <a:gd name="connsiteX260" fmla="*/ 27905 w 432807"/>
              <a:gd name="connsiteY260" fmla="*/ 403046 h 606651"/>
              <a:gd name="connsiteX261" fmla="*/ 27905 w 432807"/>
              <a:gd name="connsiteY261" fmla="*/ 191511 h 606651"/>
              <a:gd name="connsiteX262" fmla="*/ 66220 w 432807"/>
              <a:gd name="connsiteY262" fmla="*/ 153348 h 606651"/>
              <a:gd name="connsiteX263" fmla="*/ 72772 w 432807"/>
              <a:gd name="connsiteY263" fmla="*/ 153348 h 606651"/>
              <a:gd name="connsiteX264" fmla="*/ 72772 w 432807"/>
              <a:gd name="connsiteY264" fmla="*/ 166532 h 606651"/>
              <a:gd name="connsiteX265" fmla="*/ 84683 w 432807"/>
              <a:gd name="connsiteY265" fmla="*/ 166532 h 606651"/>
              <a:gd name="connsiteX266" fmla="*/ 84683 w 432807"/>
              <a:gd name="connsiteY266" fmla="*/ 153348 h 606651"/>
              <a:gd name="connsiteX267" fmla="*/ 108010 w 432807"/>
              <a:gd name="connsiteY267" fmla="*/ 153348 h 606651"/>
              <a:gd name="connsiteX268" fmla="*/ 108010 w 432807"/>
              <a:gd name="connsiteY268" fmla="*/ 124899 h 606651"/>
              <a:gd name="connsiteX269" fmla="*/ 78132 w 432807"/>
              <a:gd name="connsiteY269" fmla="*/ 124899 h 606651"/>
              <a:gd name="connsiteX270" fmla="*/ 78132 w 432807"/>
              <a:gd name="connsiteY270" fmla="*/ 89907 h 606651"/>
              <a:gd name="connsiteX271" fmla="*/ 34457 w 432807"/>
              <a:gd name="connsiteY271" fmla="*/ 89907 h 606651"/>
              <a:gd name="connsiteX272" fmla="*/ 17880 w 432807"/>
              <a:gd name="connsiteY272" fmla="*/ 101109 h 606651"/>
              <a:gd name="connsiteX273" fmla="*/ 112 w 432807"/>
              <a:gd name="connsiteY273" fmla="*/ 81184 h 606651"/>
              <a:gd name="connsiteX274" fmla="*/ 15299 w 432807"/>
              <a:gd name="connsiteY274" fmla="*/ 65621 h 606651"/>
              <a:gd name="connsiteX275" fmla="*/ 34457 w 432807"/>
              <a:gd name="connsiteY275" fmla="*/ 76624 h 606651"/>
              <a:gd name="connsiteX276" fmla="*/ 78132 w 432807"/>
              <a:gd name="connsiteY276" fmla="*/ 76624 h 606651"/>
              <a:gd name="connsiteX277" fmla="*/ 78132 w 432807"/>
              <a:gd name="connsiteY277" fmla="*/ 41633 h 606651"/>
              <a:gd name="connsiteX278" fmla="*/ 108010 w 432807"/>
              <a:gd name="connsiteY278" fmla="*/ 41633 h 606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Lst>
            <a:rect l="l" t="t" r="r" b="b"/>
            <a:pathLst>
              <a:path w="432807" h="606651">
                <a:moveTo>
                  <a:pt x="247869" y="585537"/>
                </a:moveTo>
                <a:lnTo>
                  <a:pt x="246182" y="593467"/>
                </a:lnTo>
                <a:lnTo>
                  <a:pt x="317948" y="593467"/>
                </a:lnTo>
                <a:lnTo>
                  <a:pt x="316162" y="585537"/>
                </a:lnTo>
                <a:close/>
                <a:moveTo>
                  <a:pt x="116645" y="585537"/>
                </a:moveTo>
                <a:lnTo>
                  <a:pt x="114859" y="593467"/>
                </a:lnTo>
                <a:lnTo>
                  <a:pt x="186625" y="593467"/>
                </a:lnTo>
                <a:lnTo>
                  <a:pt x="184938" y="585537"/>
                </a:lnTo>
                <a:close/>
                <a:moveTo>
                  <a:pt x="254321" y="556394"/>
                </a:moveTo>
                <a:lnTo>
                  <a:pt x="250748" y="572353"/>
                </a:lnTo>
                <a:lnTo>
                  <a:pt x="313283" y="572353"/>
                </a:lnTo>
                <a:lnTo>
                  <a:pt x="309809" y="556394"/>
                </a:lnTo>
                <a:close/>
                <a:moveTo>
                  <a:pt x="122998" y="556394"/>
                </a:moveTo>
                <a:lnTo>
                  <a:pt x="119524" y="572353"/>
                </a:lnTo>
                <a:lnTo>
                  <a:pt x="182059" y="572353"/>
                </a:lnTo>
                <a:lnTo>
                  <a:pt x="178486" y="556394"/>
                </a:lnTo>
                <a:close/>
                <a:moveTo>
                  <a:pt x="272883" y="484528"/>
                </a:moveTo>
                <a:lnTo>
                  <a:pt x="272883" y="543210"/>
                </a:lnTo>
                <a:lnTo>
                  <a:pt x="291247" y="543210"/>
                </a:lnTo>
                <a:lnTo>
                  <a:pt x="291247" y="484528"/>
                </a:lnTo>
                <a:cubicBezTo>
                  <a:pt x="288368" y="485420"/>
                  <a:pt x="285192" y="485916"/>
                  <a:pt x="282016" y="485916"/>
                </a:cubicBezTo>
                <a:cubicBezTo>
                  <a:pt x="278839" y="485916"/>
                  <a:pt x="275762" y="485420"/>
                  <a:pt x="272883" y="484528"/>
                </a:cubicBezTo>
                <a:close/>
                <a:moveTo>
                  <a:pt x="141560" y="484528"/>
                </a:moveTo>
                <a:lnTo>
                  <a:pt x="141560" y="543210"/>
                </a:lnTo>
                <a:lnTo>
                  <a:pt x="159924" y="543210"/>
                </a:lnTo>
                <a:lnTo>
                  <a:pt x="159924" y="484528"/>
                </a:lnTo>
                <a:cubicBezTo>
                  <a:pt x="157045" y="485420"/>
                  <a:pt x="153968" y="485916"/>
                  <a:pt x="150791" y="485916"/>
                </a:cubicBezTo>
                <a:cubicBezTo>
                  <a:pt x="147615" y="485916"/>
                  <a:pt x="144439" y="485420"/>
                  <a:pt x="141560" y="484528"/>
                </a:cubicBezTo>
                <a:close/>
                <a:moveTo>
                  <a:pt x="282016" y="435460"/>
                </a:moveTo>
                <a:cubicBezTo>
                  <a:pt x="271792" y="435460"/>
                  <a:pt x="263354" y="443787"/>
                  <a:pt x="263354" y="454096"/>
                </a:cubicBezTo>
                <a:cubicBezTo>
                  <a:pt x="263354" y="464306"/>
                  <a:pt x="271792" y="472732"/>
                  <a:pt x="282016" y="472732"/>
                </a:cubicBezTo>
                <a:cubicBezTo>
                  <a:pt x="292339" y="472732"/>
                  <a:pt x="300677" y="464306"/>
                  <a:pt x="300677" y="454096"/>
                </a:cubicBezTo>
                <a:cubicBezTo>
                  <a:pt x="300677" y="443787"/>
                  <a:pt x="292339" y="435460"/>
                  <a:pt x="282016" y="435460"/>
                </a:cubicBezTo>
                <a:close/>
                <a:moveTo>
                  <a:pt x="150791" y="435460"/>
                </a:moveTo>
                <a:cubicBezTo>
                  <a:pt x="140468" y="435460"/>
                  <a:pt x="132130" y="443787"/>
                  <a:pt x="132130" y="454096"/>
                </a:cubicBezTo>
                <a:cubicBezTo>
                  <a:pt x="132130" y="464306"/>
                  <a:pt x="140468" y="472732"/>
                  <a:pt x="150791" y="472732"/>
                </a:cubicBezTo>
                <a:cubicBezTo>
                  <a:pt x="161015" y="472732"/>
                  <a:pt x="169453" y="464306"/>
                  <a:pt x="169453" y="454096"/>
                </a:cubicBezTo>
                <a:cubicBezTo>
                  <a:pt x="169453" y="443787"/>
                  <a:pt x="161015" y="435460"/>
                  <a:pt x="150791" y="435460"/>
                </a:cubicBezTo>
                <a:close/>
                <a:moveTo>
                  <a:pt x="335121" y="408597"/>
                </a:moveTo>
                <a:cubicBezTo>
                  <a:pt x="337404" y="421979"/>
                  <a:pt x="349116" y="432189"/>
                  <a:pt x="363212" y="432189"/>
                </a:cubicBezTo>
                <a:cubicBezTo>
                  <a:pt x="377208" y="432189"/>
                  <a:pt x="388920" y="421979"/>
                  <a:pt x="391203" y="408597"/>
                </a:cubicBezTo>
                <a:lnTo>
                  <a:pt x="360035" y="408597"/>
                </a:lnTo>
                <a:close/>
                <a:moveTo>
                  <a:pt x="41604" y="408597"/>
                </a:moveTo>
                <a:cubicBezTo>
                  <a:pt x="43887" y="421979"/>
                  <a:pt x="55599" y="432189"/>
                  <a:pt x="69595" y="432189"/>
                </a:cubicBezTo>
                <a:cubicBezTo>
                  <a:pt x="83691" y="432189"/>
                  <a:pt x="95403" y="421979"/>
                  <a:pt x="97686" y="408597"/>
                </a:cubicBezTo>
                <a:lnTo>
                  <a:pt x="72772" y="408597"/>
                </a:lnTo>
                <a:close/>
                <a:moveTo>
                  <a:pt x="272883" y="364883"/>
                </a:moveTo>
                <a:lnTo>
                  <a:pt x="272883" y="423565"/>
                </a:lnTo>
                <a:cubicBezTo>
                  <a:pt x="275762" y="422673"/>
                  <a:pt x="278839" y="422178"/>
                  <a:pt x="282016" y="422178"/>
                </a:cubicBezTo>
                <a:cubicBezTo>
                  <a:pt x="285192" y="422178"/>
                  <a:pt x="288368" y="422673"/>
                  <a:pt x="291247" y="423565"/>
                </a:cubicBezTo>
                <a:lnTo>
                  <a:pt x="291247" y="364883"/>
                </a:lnTo>
                <a:close/>
                <a:moveTo>
                  <a:pt x="141560" y="364883"/>
                </a:moveTo>
                <a:lnTo>
                  <a:pt x="141560" y="423565"/>
                </a:lnTo>
                <a:cubicBezTo>
                  <a:pt x="144439" y="422673"/>
                  <a:pt x="147615" y="422178"/>
                  <a:pt x="150791" y="422178"/>
                </a:cubicBezTo>
                <a:cubicBezTo>
                  <a:pt x="153968" y="422178"/>
                  <a:pt x="157045" y="422673"/>
                  <a:pt x="159924" y="423565"/>
                </a:cubicBezTo>
                <a:lnTo>
                  <a:pt x="159924" y="364883"/>
                </a:lnTo>
                <a:close/>
                <a:moveTo>
                  <a:pt x="185335" y="292422"/>
                </a:moveTo>
                <a:cubicBezTo>
                  <a:pt x="188412" y="306795"/>
                  <a:pt x="201117" y="317501"/>
                  <a:pt x="216404" y="317501"/>
                </a:cubicBezTo>
                <a:cubicBezTo>
                  <a:pt x="231690" y="317501"/>
                  <a:pt x="244395" y="306795"/>
                  <a:pt x="247472" y="292422"/>
                </a:cubicBezTo>
                <a:close/>
                <a:moveTo>
                  <a:pt x="119723" y="292422"/>
                </a:moveTo>
                <a:lnTo>
                  <a:pt x="119723" y="351699"/>
                </a:lnTo>
                <a:lnTo>
                  <a:pt x="313084" y="351699"/>
                </a:lnTo>
                <a:lnTo>
                  <a:pt x="313084" y="292422"/>
                </a:lnTo>
                <a:lnTo>
                  <a:pt x="260873" y="292422"/>
                </a:lnTo>
                <a:cubicBezTo>
                  <a:pt x="257696" y="314130"/>
                  <a:pt x="238936" y="330783"/>
                  <a:pt x="216404" y="330783"/>
                </a:cubicBezTo>
                <a:cubicBezTo>
                  <a:pt x="193871" y="330783"/>
                  <a:pt x="175111" y="314130"/>
                  <a:pt x="171934" y="292422"/>
                </a:cubicBezTo>
                <a:close/>
                <a:moveTo>
                  <a:pt x="216404" y="231261"/>
                </a:moveTo>
                <a:cubicBezTo>
                  <a:pt x="188809" y="231261"/>
                  <a:pt x="166078" y="252375"/>
                  <a:pt x="163497" y="279238"/>
                </a:cubicBezTo>
                <a:lnTo>
                  <a:pt x="269310" y="279238"/>
                </a:lnTo>
                <a:cubicBezTo>
                  <a:pt x="266729" y="252375"/>
                  <a:pt x="243998" y="231261"/>
                  <a:pt x="216404" y="231261"/>
                </a:cubicBezTo>
                <a:close/>
                <a:moveTo>
                  <a:pt x="216404" y="203506"/>
                </a:moveTo>
                <a:cubicBezTo>
                  <a:pt x="173522" y="203506"/>
                  <a:pt x="138284" y="237010"/>
                  <a:pt x="135604" y="279238"/>
                </a:cubicBezTo>
                <a:lnTo>
                  <a:pt x="150196" y="279238"/>
                </a:lnTo>
                <a:cubicBezTo>
                  <a:pt x="152876" y="245039"/>
                  <a:pt x="181563" y="218077"/>
                  <a:pt x="216404" y="218077"/>
                </a:cubicBezTo>
                <a:cubicBezTo>
                  <a:pt x="251244" y="218077"/>
                  <a:pt x="279931" y="245039"/>
                  <a:pt x="282611" y="279238"/>
                </a:cubicBezTo>
                <a:lnTo>
                  <a:pt x="297203" y="279238"/>
                </a:lnTo>
                <a:cubicBezTo>
                  <a:pt x="294522" y="237010"/>
                  <a:pt x="259285" y="203506"/>
                  <a:pt x="216404" y="203506"/>
                </a:cubicBezTo>
                <a:close/>
                <a:moveTo>
                  <a:pt x="305633" y="191928"/>
                </a:moveTo>
                <a:cubicBezTo>
                  <a:pt x="301958" y="191928"/>
                  <a:pt x="298979" y="194903"/>
                  <a:pt x="298979" y="198571"/>
                </a:cubicBezTo>
                <a:cubicBezTo>
                  <a:pt x="298979" y="202239"/>
                  <a:pt x="301958" y="205214"/>
                  <a:pt x="305633" y="205214"/>
                </a:cubicBezTo>
                <a:cubicBezTo>
                  <a:pt x="309209" y="205214"/>
                  <a:pt x="312188" y="202239"/>
                  <a:pt x="312188" y="198571"/>
                </a:cubicBezTo>
                <a:cubicBezTo>
                  <a:pt x="312188" y="194903"/>
                  <a:pt x="309209" y="191928"/>
                  <a:pt x="305633" y="191928"/>
                </a:cubicBezTo>
                <a:close/>
                <a:moveTo>
                  <a:pt x="127173" y="191928"/>
                </a:moveTo>
                <a:cubicBezTo>
                  <a:pt x="123597" y="191928"/>
                  <a:pt x="120618" y="194903"/>
                  <a:pt x="120618" y="198571"/>
                </a:cubicBezTo>
                <a:cubicBezTo>
                  <a:pt x="120618" y="202239"/>
                  <a:pt x="123597" y="205214"/>
                  <a:pt x="127173" y="205214"/>
                </a:cubicBezTo>
                <a:cubicBezTo>
                  <a:pt x="130848" y="205214"/>
                  <a:pt x="133827" y="202239"/>
                  <a:pt x="133827" y="198571"/>
                </a:cubicBezTo>
                <a:cubicBezTo>
                  <a:pt x="133827" y="194903"/>
                  <a:pt x="130848" y="191928"/>
                  <a:pt x="127173" y="191928"/>
                </a:cubicBezTo>
                <a:close/>
                <a:moveTo>
                  <a:pt x="348124" y="179715"/>
                </a:moveTo>
                <a:lnTo>
                  <a:pt x="348124" y="198153"/>
                </a:lnTo>
                <a:lnTo>
                  <a:pt x="360035" y="198153"/>
                </a:lnTo>
                <a:lnTo>
                  <a:pt x="360035" y="179715"/>
                </a:lnTo>
                <a:close/>
                <a:moveTo>
                  <a:pt x="72772" y="179715"/>
                </a:moveTo>
                <a:lnTo>
                  <a:pt x="72772" y="198153"/>
                </a:lnTo>
                <a:lnTo>
                  <a:pt x="84683" y="198153"/>
                </a:lnTo>
                <a:lnTo>
                  <a:pt x="84683" y="179715"/>
                </a:lnTo>
                <a:close/>
                <a:moveTo>
                  <a:pt x="305633" y="178742"/>
                </a:moveTo>
                <a:cubicBezTo>
                  <a:pt x="316558" y="178742"/>
                  <a:pt x="325497" y="187665"/>
                  <a:pt x="325497" y="198571"/>
                </a:cubicBezTo>
                <a:cubicBezTo>
                  <a:pt x="325497" y="209477"/>
                  <a:pt x="316558" y="218400"/>
                  <a:pt x="305633" y="218400"/>
                </a:cubicBezTo>
                <a:cubicBezTo>
                  <a:pt x="294608" y="218400"/>
                  <a:pt x="285769" y="209477"/>
                  <a:pt x="285769" y="198571"/>
                </a:cubicBezTo>
                <a:cubicBezTo>
                  <a:pt x="285769" y="187665"/>
                  <a:pt x="294608" y="178742"/>
                  <a:pt x="305633" y="178742"/>
                </a:cubicBezTo>
                <a:close/>
                <a:moveTo>
                  <a:pt x="127173" y="178742"/>
                </a:moveTo>
                <a:cubicBezTo>
                  <a:pt x="138198" y="178742"/>
                  <a:pt x="147037" y="187665"/>
                  <a:pt x="147037" y="198571"/>
                </a:cubicBezTo>
                <a:cubicBezTo>
                  <a:pt x="147037" y="209477"/>
                  <a:pt x="138198" y="218400"/>
                  <a:pt x="127173" y="218400"/>
                </a:cubicBezTo>
                <a:cubicBezTo>
                  <a:pt x="116248" y="218400"/>
                  <a:pt x="107309" y="209477"/>
                  <a:pt x="107309" y="198571"/>
                </a:cubicBezTo>
                <a:cubicBezTo>
                  <a:pt x="107309" y="187665"/>
                  <a:pt x="116248" y="178742"/>
                  <a:pt x="127173" y="178742"/>
                </a:cubicBezTo>
                <a:close/>
                <a:moveTo>
                  <a:pt x="373237" y="167424"/>
                </a:moveTo>
                <a:lnTo>
                  <a:pt x="373237" y="395414"/>
                </a:lnTo>
                <a:lnTo>
                  <a:pt x="391600" y="395414"/>
                </a:lnTo>
                <a:lnTo>
                  <a:pt x="391600" y="191511"/>
                </a:lnTo>
                <a:cubicBezTo>
                  <a:pt x="391600" y="180013"/>
                  <a:pt x="383858" y="170298"/>
                  <a:pt x="373237" y="167424"/>
                </a:cubicBezTo>
                <a:close/>
                <a:moveTo>
                  <a:pt x="59570" y="167424"/>
                </a:moveTo>
                <a:cubicBezTo>
                  <a:pt x="48949" y="170298"/>
                  <a:pt x="41207" y="180013"/>
                  <a:pt x="41207" y="191511"/>
                </a:cubicBezTo>
                <a:lnTo>
                  <a:pt x="41207" y="395414"/>
                </a:lnTo>
                <a:lnTo>
                  <a:pt x="59570" y="395414"/>
                </a:lnTo>
                <a:close/>
                <a:moveTo>
                  <a:pt x="97984" y="166532"/>
                </a:moveTo>
                <a:lnTo>
                  <a:pt x="97984" y="279238"/>
                </a:lnTo>
                <a:lnTo>
                  <a:pt x="122403" y="279238"/>
                </a:lnTo>
                <a:cubicBezTo>
                  <a:pt x="125083" y="229774"/>
                  <a:pt x="166177" y="190322"/>
                  <a:pt x="216404" y="190322"/>
                </a:cubicBezTo>
                <a:cubicBezTo>
                  <a:pt x="266630" y="190322"/>
                  <a:pt x="307724" y="229774"/>
                  <a:pt x="310404" y="279238"/>
                </a:cubicBezTo>
                <a:lnTo>
                  <a:pt x="334823" y="279238"/>
                </a:lnTo>
                <a:lnTo>
                  <a:pt x="334823" y="166532"/>
                </a:lnTo>
                <a:close/>
                <a:moveTo>
                  <a:pt x="236256" y="128170"/>
                </a:moveTo>
                <a:lnTo>
                  <a:pt x="236256" y="153348"/>
                </a:lnTo>
                <a:lnTo>
                  <a:pt x="245487" y="153348"/>
                </a:lnTo>
                <a:lnTo>
                  <a:pt x="245487" y="137289"/>
                </a:lnTo>
                <a:cubicBezTo>
                  <a:pt x="245487" y="132234"/>
                  <a:pt x="241417" y="128170"/>
                  <a:pt x="236454" y="128170"/>
                </a:cubicBezTo>
                <a:close/>
                <a:moveTo>
                  <a:pt x="209753" y="128170"/>
                </a:moveTo>
                <a:lnTo>
                  <a:pt x="209753" y="153348"/>
                </a:lnTo>
                <a:lnTo>
                  <a:pt x="223054" y="153348"/>
                </a:lnTo>
                <a:lnTo>
                  <a:pt x="223054" y="128170"/>
                </a:lnTo>
                <a:close/>
                <a:moveTo>
                  <a:pt x="196353" y="128170"/>
                </a:moveTo>
                <a:cubicBezTo>
                  <a:pt x="191390" y="128170"/>
                  <a:pt x="187320" y="132234"/>
                  <a:pt x="187320" y="137289"/>
                </a:cubicBezTo>
                <a:lnTo>
                  <a:pt x="187320" y="153348"/>
                </a:lnTo>
                <a:lnTo>
                  <a:pt x="196551" y="153348"/>
                </a:lnTo>
                <a:lnTo>
                  <a:pt x="196551" y="128170"/>
                </a:lnTo>
                <a:close/>
                <a:moveTo>
                  <a:pt x="414927" y="78607"/>
                </a:moveTo>
                <a:cubicBezTo>
                  <a:pt x="412346" y="78607"/>
                  <a:pt x="410262" y="80689"/>
                  <a:pt x="410262" y="83266"/>
                </a:cubicBezTo>
                <a:cubicBezTo>
                  <a:pt x="410262" y="85843"/>
                  <a:pt x="412346" y="87925"/>
                  <a:pt x="414927" y="87925"/>
                </a:cubicBezTo>
                <a:cubicBezTo>
                  <a:pt x="417508" y="87925"/>
                  <a:pt x="419592" y="85843"/>
                  <a:pt x="419592" y="83266"/>
                </a:cubicBezTo>
                <a:cubicBezTo>
                  <a:pt x="419592" y="80689"/>
                  <a:pt x="417508" y="78607"/>
                  <a:pt x="414927" y="78607"/>
                </a:cubicBezTo>
                <a:close/>
                <a:moveTo>
                  <a:pt x="17880" y="78607"/>
                </a:moveTo>
                <a:cubicBezTo>
                  <a:pt x="15299" y="78607"/>
                  <a:pt x="13215" y="80689"/>
                  <a:pt x="13215" y="83266"/>
                </a:cubicBezTo>
                <a:cubicBezTo>
                  <a:pt x="13215" y="85843"/>
                  <a:pt x="15299" y="87925"/>
                  <a:pt x="17880" y="87925"/>
                </a:cubicBezTo>
                <a:cubicBezTo>
                  <a:pt x="20461" y="87925"/>
                  <a:pt x="22545" y="85843"/>
                  <a:pt x="22545" y="83266"/>
                </a:cubicBezTo>
                <a:cubicBezTo>
                  <a:pt x="22545" y="80689"/>
                  <a:pt x="20461" y="78607"/>
                  <a:pt x="17880" y="78607"/>
                </a:cubicBezTo>
                <a:close/>
                <a:moveTo>
                  <a:pt x="324797" y="54817"/>
                </a:moveTo>
                <a:lnTo>
                  <a:pt x="324797" y="111715"/>
                </a:lnTo>
                <a:lnTo>
                  <a:pt x="341473" y="111715"/>
                </a:lnTo>
                <a:lnTo>
                  <a:pt x="341473" y="54817"/>
                </a:lnTo>
                <a:close/>
                <a:moveTo>
                  <a:pt x="91334" y="54817"/>
                </a:moveTo>
                <a:lnTo>
                  <a:pt x="91334" y="111715"/>
                </a:lnTo>
                <a:lnTo>
                  <a:pt x="108010" y="111715"/>
                </a:lnTo>
                <a:lnTo>
                  <a:pt x="108010" y="54817"/>
                </a:lnTo>
                <a:close/>
                <a:moveTo>
                  <a:pt x="275050" y="52757"/>
                </a:moveTo>
                <a:lnTo>
                  <a:pt x="275050" y="88727"/>
                </a:lnTo>
                <a:cubicBezTo>
                  <a:pt x="282399" y="85953"/>
                  <a:pt x="287663" y="78917"/>
                  <a:pt x="287663" y="70692"/>
                </a:cubicBezTo>
                <a:cubicBezTo>
                  <a:pt x="287663" y="62468"/>
                  <a:pt x="282399" y="55432"/>
                  <a:pt x="275050" y="52757"/>
                </a:cubicBezTo>
                <a:close/>
                <a:moveTo>
                  <a:pt x="261842" y="52757"/>
                </a:moveTo>
                <a:cubicBezTo>
                  <a:pt x="254493" y="55432"/>
                  <a:pt x="249229" y="62468"/>
                  <a:pt x="249229" y="70692"/>
                </a:cubicBezTo>
                <a:cubicBezTo>
                  <a:pt x="249229" y="78917"/>
                  <a:pt x="254493" y="85953"/>
                  <a:pt x="261842" y="88727"/>
                </a:cubicBezTo>
                <a:close/>
                <a:moveTo>
                  <a:pt x="171401" y="52757"/>
                </a:moveTo>
                <a:lnTo>
                  <a:pt x="171401" y="88727"/>
                </a:lnTo>
                <a:cubicBezTo>
                  <a:pt x="178647" y="85953"/>
                  <a:pt x="183908" y="78917"/>
                  <a:pt x="183908" y="70692"/>
                </a:cubicBezTo>
                <a:cubicBezTo>
                  <a:pt x="183908" y="62468"/>
                  <a:pt x="178647" y="55432"/>
                  <a:pt x="171401" y="52757"/>
                </a:cubicBezTo>
                <a:close/>
                <a:moveTo>
                  <a:pt x="158099" y="52757"/>
                </a:moveTo>
                <a:cubicBezTo>
                  <a:pt x="150853" y="55432"/>
                  <a:pt x="145592" y="62468"/>
                  <a:pt x="145592" y="70692"/>
                </a:cubicBezTo>
                <a:cubicBezTo>
                  <a:pt x="145592" y="78917"/>
                  <a:pt x="150853" y="85953"/>
                  <a:pt x="158099" y="88727"/>
                </a:cubicBezTo>
                <a:close/>
                <a:moveTo>
                  <a:pt x="268496" y="38388"/>
                </a:moveTo>
                <a:cubicBezTo>
                  <a:pt x="286372" y="38388"/>
                  <a:pt x="300871" y="52856"/>
                  <a:pt x="300871" y="70692"/>
                </a:cubicBezTo>
                <a:cubicBezTo>
                  <a:pt x="300871" y="88529"/>
                  <a:pt x="286372" y="103096"/>
                  <a:pt x="268496" y="103096"/>
                </a:cubicBezTo>
                <a:cubicBezTo>
                  <a:pt x="250520" y="103096"/>
                  <a:pt x="236021" y="88529"/>
                  <a:pt x="236021" y="70692"/>
                </a:cubicBezTo>
                <a:cubicBezTo>
                  <a:pt x="236021" y="52856"/>
                  <a:pt x="250520" y="38388"/>
                  <a:pt x="268496" y="38388"/>
                </a:cubicBezTo>
                <a:close/>
                <a:moveTo>
                  <a:pt x="164750" y="38388"/>
                </a:moveTo>
                <a:cubicBezTo>
                  <a:pt x="182618" y="38388"/>
                  <a:pt x="197210" y="52856"/>
                  <a:pt x="197210" y="70692"/>
                </a:cubicBezTo>
                <a:cubicBezTo>
                  <a:pt x="197210" y="88529"/>
                  <a:pt x="182618" y="103096"/>
                  <a:pt x="164750" y="103096"/>
                </a:cubicBezTo>
                <a:cubicBezTo>
                  <a:pt x="146882" y="103096"/>
                  <a:pt x="132290" y="88529"/>
                  <a:pt x="132290" y="70692"/>
                </a:cubicBezTo>
                <a:cubicBezTo>
                  <a:pt x="132290" y="52856"/>
                  <a:pt x="146882" y="38388"/>
                  <a:pt x="164750" y="38388"/>
                </a:cubicBezTo>
                <a:close/>
                <a:moveTo>
                  <a:pt x="223054" y="13184"/>
                </a:moveTo>
                <a:lnTo>
                  <a:pt x="223054" y="114986"/>
                </a:lnTo>
                <a:lnTo>
                  <a:pt x="236454" y="114986"/>
                </a:lnTo>
                <a:cubicBezTo>
                  <a:pt x="248763" y="114986"/>
                  <a:pt x="258788" y="124998"/>
                  <a:pt x="258788" y="137289"/>
                </a:cubicBezTo>
                <a:lnTo>
                  <a:pt x="258788" y="153348"/>
                </a:lnTo>
                <a:lnTo>
                  <a:pt x="311596" y="153348"/>
                </a:lnTo>
                <a:lnTo>
                  <a:pt x="311596" y="13184"/>
                </a:lnTo>
                <a:close/>
                <a:moveTo>
                  <a:pt x="121211" y="13184"/>
                </a:moveTo>
                <a:lnTo>
                  <a:pt x="121211" y="153348"/>
                </a:lnTo>
                <a:lnTo>
                  <a:pt x="174019" y="153348"/>
                </a:lnTo>
                <a:lnTo>
                  <a:pt x="174019" y="137289"/>
                </a:lnTo>
                <a:cubicBezTo>
                  <a:pt x="174019" y="124998"/>
                  <a:pt x="184044" y="114986"/>
                  <a:pt x="196353" y="114986"/>
                </a:cubicBezTo>
                <a:lnTo>
                  <a:pt x="209753" y="114986"/>
                </a:lnTo>
                <a:lnTo>
                  <a:pt x="209753" y="13184"/>
                </a:lnTo>
                <a:close/>
                <a:moveTo>
                  <a:pt x="108010" y="0"/>
                </a:moveTo>
                <a:lnTo>
                  <a:pt x="324797" y="0"/>
                </a:lnTo>
                <a:lnTo>
                  <a:pt x="324797" y="41633"/>
                </a:lnTo>
                <a:lnTo>
                  <a:pt x="354675" y="41633"/>
                </a:lnTo>
                <a:lnTo>
                  <a:pt x="354675" y="76624"/>
                </a:lnTo>
                <a:lnTo>
                  <a:pt x="398350" y="76624"/>
                </a:lnTo>
                <a:cubicBezTo>
                  <a:pt x="401229" y="69388"/>
                  <a:pt x="408872" y="64432"/>
                  <a:pt x="417508" y="65621"/>
                </a:cubicBezTo>
                <a:cubicBezTo>
                  <a:pt x="425449" y="66712"/>
                  <a:pt x="431802" y="73254"/>
                  <a:pt x="432695" y="81184"/>
                </a:cubicBezTo>
                <a:cubicBezTo>
                  <a:pt x="433886" y="91989"/>
                  <a:pt x="425449" y="101109"/>
                  <a:pt x="414927" y="101109"/>
                </a:cubicBezTo>
                <a:cubicBezTo>
                  <a:pt x="407383" y="101109"/>
                  <a:pt x="401030" y="96450"/>
                  <a:pt x="398350" y="89907"/>
                </a:cubicBezTo>
                <a:lnTo>
                  <a:pt x="354675" y="89907"/>
                </a:lnTo>
                <a:lnTo>
                  <a:pt x="354675" y="124899"/>
                </a:lnTo>
                <a:lnTo>
                  <a:pt x="324797" y="124899"/>
                </a:lnTo>
                <a:lnTo>
                  <a:pt x="324797" y="153348"/>
                </a:lnTo>
                <a:lnTo>
                  <a:pt x="348124" y="153348"/>
                </a:lnTo>
                <a:lnTo>
                  <a:pt x="348124" y="166532"/>
                </a:lnTo>
                <a:lnTo>
                  <a:pt x="360035" y="166532"/>
                </a:lnTo>
                <a:lnTo>
                  <a:pt x="360035" y="153348"/>
                </a:lnTo>
                <a:lnTo>
                  <a:pt x="366587" y="153348"/>
                </a:lnTo>
                <a:cubicBezTo>
                  <a:pt x="387729" y="153348"/>
                  <a:pt x="404902" y="170398"/>
                  <a:pt x="404902" y="191511"/>
                </a:cubicBezTo>
                <a:lnTo>
                  <a:pt x="404902" y="403046"/>
                </a:lnTo>
                <a:cubicBezTo>
                  <a:pt x="404902" y="418014"/>
                  <a:pt x="397258" y="432189"/>
                  <a:pt x="384255" y="439723"/>
                </a:cubicBezTo>
                <a:cubicBezTo>
                  <a:pt x="377605" y="443589"/>
                  <a:pt x="369961" y="445670"/>
                  <a:pt x="361723" y="445373"/>
                </a:cubicBezTo>
                <a:cubicBezTo>
                  <a:pt x="339190" y="444580"/>
                  <a:pt x="321522" y="425548"/>
                  <a:pt x="321522" y="402947"/>
                </a:cubicBezTo>
                <a:lnTo>
                  <a:pt x="321522" y="395414"/>
                </a:lnTo>
                <a:lnTo>
                  <a:pt x="360035" y="395414"/>
                </a:lnTo>
                <a:lnTo>
                  <a:pt x="360035" y="211337"/>
                </a:lnTo>
                <a:lnTo>
                  <a:pt x="348124" y="211337"/>
                </a:lnTo>
                <a:lnTo>
                  <a:pt x="348124" y="292422"/>
                </a:lnTo>
                <a:lnTo>
                  <a:pt x="326386" y="292422"/>
                </a:lnTo>
                <a:lnTo>
                  <a:pt x="326386" y="364883"/>
                </a:lnTo>
                <a:lnTo>
                  <a:pt x="304449" y="364883"/>
                </a:lnTo>
                <a:lnTo>
                  <a:pt x="304449" y="431495"/>
                </a:lnTo>
                <a:cubicBezTo>
                  <a:pt x="310305" y="437245"/>
                  <a:pt x="313978" y="445274"/>
                  <a:pt x="313978" y="454096"/>
                </a:cubicBezTo>
                <a:cubicBezTo>
                  <a:pt x="313978" y="462918"/>
                  <a:pt x="310305" y="470848"/>
                  <a:pt x="304449" y="476697"/>
                </a:cubicBezTo>
                <a:lnTo>
                  <a:pt x="304449" y="543210"/>
                </a:lnTo>
                <a:lnTo>
                  <a:pt x="320430" y="543210"/>
                </a:lnTo>
                <a:lnTo>
                  <a:pt x="334426" y="606651"/>
                </a:lnTo>
                <a:lnTo>
                  <a:pt x="229705" y="606651"/>
                </a:lnTo>
                <a:lnTo>
                  <a:pt x="243601" y="543210"/>
                </a:lnTo>
                <a:lnTo>
                  <a:pt x="259582" y="543210"/>
                </a:lnTo>
                <a:lnTo>
                  <a:pt x="259582" y="476697"/>
                </a:lnTo>
                <a:cubicBezTo>
                  <a:pt x="253726" y="470848"/>
                  <a:pt x="250152" y="462918"/>
                  <a:pt x="250152" y="454096"/>
                </a:cubicBezTo>
                <a:cubicBezTo>
                  <a:pt x="250152" y="445274"/>
                  <a:pt x="253726" y="437245"/>
                  <a:pt x="259582" y="431495"/>
                </a:cubicBezTo>
                <a:lnTo>
                  <a:pt x="259582" y="364883"/>
                </a:lnTo>
                <a:lnTo>
                  <a:pt x="173225" y="364883"/>
                </a:lnTo>
                <a:lnTo>
                  <a:pt x="173225" y="431495"/>
                </a:lnTo>
                <a:cubicBezTo>
                  <a:pt x="179081" y="437245"/>
                  <a:pt x="182654" y="445274"/>
                  <a:pt x="182654" y="454096"/>
                </a:cubicBezTo>
                <a:cubicBezTo>
                  <a:pt x="182654" y="462918"/>
                  <a:pt x="179081" y="470848"/>
                  <a:pt x="173225" y="476697"/>
                </a:cubicBezTo>
                <a:lnTo>
                  <a:pt x="173225" y="543210"/>
                </a:lnTo>
                <a:lnTo>
                  <a:pt x="189206" y="543210"/>
                </a:lnTo>
                <a:lnTo>
                  <a:pt x="203102" y="606651"/>
                </a:lnTo>
                <a:lnTo>
                  <a:pt x="98381" y="606651"/>
                </a:lnTo>
                <a:lnTo>
                  <a:pt x="112377" y="543210"/>
                </a:lnTo>
                <a:lnTo>
                  <a:pt x="128358" y="543210"/>
                </a:lnTo>
                <a:lnTo>
                  <a:pt x="128358" y="476697"/>
                </a:lnTo>
                <a:cubicBezTo>
                  <a:pt x="122502" y="470848"/>
                  <a:pt x="118928" y="462918"/>
                  <a:pt x="118928" y="454096"/>
                </a:cubicBezTo>
                <a:cubicBezTo>
                  <a:pt x="118928" y="445274"/>
                  <a:pt x="122502" y="437245"/>
                  <a:pt x="128358" y="431495"/>
                </a:cubicBezTo>
                <a:lnTo>
                  <a:pt x="128358" y="364883"/>
                </a:lnTo>
                <a:lnTo>
                  <a:pt x="106421" y="364883"/>
                </a:lnTo>
                <a:lnTo>
                  <a:pt x="106421" y="292422"/>
                </a:lnTo>
                <a:lnTo>
                  <a:pt x="84683" y="292422"/>
                </a:lnTo>
                <a:lnTo>
                  <a:pt x="84683" y="211337"/>
                </a:lnTo>
                <a:lnTo>
                  <a:pt x="72772" y="211337"/>
                </a:lnTo>
                <a:lnTo>
                  <a:pt x="72772" y="395414"/>
                </a:lnTo>
                <a:lnTo>
                  <a:pt x="111285" y="395414"/>
                </a:lnTo>
                <a:lnTo>
                  <a:pt x="111285" y="403740"/>
                </a:lnTo>
                <a:cubicBezTo>
                  <a:pt x="111285" y="426737"/>
                  <a:pt x="92624" y="445373"/>
                  <a:pt x="69595" y="445373"/>
                </a:cubicBezTo>
                <a:cubicBezTo>
                  <a:pt x="61654" y="445373"/>
                  <a:pt x="54111" y="443093"/>
                  <a:pt x="47659" y="439227"/>
                </a:cubicBezTo>
                <a:cubicBezTo>
                  <a:pt x="35152" y="431595"/>
                  <a:pt x="27905" y="417717"/>
                  <a:pt x="27905" y="403046"/>
                </a:cubicBezTo>
                <a:lnTo>
                  <a:pt x="27905" y="191511"/>
                </a:lnTo>
                <a:cubicBezTo>
                  <a:pt x="27905" y="170398"/>
                  <a:pt x="45078" y="153348"/>
                  <a:pt x="66220" y="153348"/>
                </a:cubicBezTo>
                <a:lnTo>
                  <a:pt x="72772" y="153348"/>
                </a:lnTo>
                <a:lnTo>
                  <a:pt x="72772" y="166532"/>
                </a:lnTo>
                <a:lnTo>
                  <a:pt x="84683" y="166532"/>
                </a:lnTo>
                <a:lnTo>
                  <a:pt x="84683" y="153348"/>
                </a:lnTo>
                <a:lnTo>
                  <a:pt x="108010" y="153348"/>
                </a:lnTo>
                <a:lnTo>
                  <a:pt x="108010" y="124899"/>
                </a:lnTo>
                <a:lnTo>
                  <a:pt x="78132" y="124899"/>
                </a:lnTo>
                <a:lnTo>
                  <a:pt x="78132" y="89907"/>
                </a:lnTo>
                <a:lnTo>
                  <a:pt x="34457" y="89907"/>
                </a:lnTo>
                <a:cubicBezTo>
                  <a:pt x="31777" y="96450"/>
                  <a:pt x="25424" y="101109"/>
                  <a:pt x="17880" y="101109"/>
                </a:cubicBezTo>
                <a:cubicBezTo>
                  <a:pt x="7358" y="101109"/>
                  <a:pt x="-1079" y="91989"/>
                  <a:pt x="112" y="81184"/>
                </a:cubicBezTo>
                <a:cubicBezTo>
                  <a:pt x="1005" y="73254"/>
                  <a:pt x="7358" y="66712"/>
                  <a:pt x="15299" y="65621"/>
                </a:cubicBezTo>
                <a:cubicBezTo>
                  <a:pt x="23935" y="64432"/>
                  <a:pt x="31578" y="69388"/>
                  <a:pt x="34457" y="76624"/>
                </a:cubicBezTo>
                <a:lnTo>
                  <a:pt x="78132" y="76624"/>
                </a:lnTo>
                <a:lnTo>
                  <a:pt x="78132" y="41633"/>
                </a:lnTo>
                <a:lnTo>
                  <a:pt x="108010" y="416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bot_120584">
            <a:extLst>
              <a:ext uri="{FF2B5EF4-FFF2-40B4-BE49-F238E27FC236}">
                <a16:creationId xmlns:a16="http://schemas.microsoft.com/office/drawing/2014/main" id="{BB79E477-B743-C015-2115-676F95111363}"/>
              </a:ext>
            </a:extLst>
          </p:cNvPr>
          <p:cNvSpPr/>
          <p:nvPr/>
        </p:nvSpPr>
        <p:spPr>
          <a:xfrm>
            <a:off x="5892354" y="3756926"/>
            <a:ext cx="568503" cy="609685"/>
          </a:xfrm>
          <a:custGeom>
            <a:avLst/>
            <a:gdLst>
              <a:gd name="connsiteX0" fmla="*/ 324468 w 566135"/>
              <a:gd name="connsiteY0" fmla="*/ 575672 h 607145"/>
              <a:gd name="connsiteX1" fmla="*/ 324468 w 566135"/>
              <a:gd name="connsiteY1" fmla="*/ 587474 h 607145"/>
              <a:gd name="connsiteX2" fmla="*/ 359245 w 566135"/>
              <a:gd name="connsiteY2" fmla="*/ 587474 h 607145"/>
              <a:gd name="connsiteX3" fmla="*/ 351561 w 566135"/>
              <a:gd name="connsiteY3" fmla="*/ 575967 h 607145"/>
              <a:gd name="connsiteX4" fmla="*/ 350970 w 566135"/>
              <a:gd name="connsiteY4" fmla="*/ 575672 h 607145"/>
              <a:gd name="connsiteX5" fmla="*/ 215112 w 566135"/>
              <a:gd name="connsiteY5" fmla="*/ 575672 h 607145"/>
              <a:gd name="connsiteX6" fmla="*/ 214619 w 566135"/>
              <a:gd name="connsiteY6" fmla="*/ 575967 h 607145"/>
              <a:gd name="connsiteX7" fmla="*/ 206934 w 566135"/>
              <a:gd name="connsiteY7" fmla="*/ 587474 h 607145"/>
              <a:gd name="connsiteX8" fmla="*/ 241712 w 566135"/>
              <a:gd name="connsiteY8" fmla="*/ 587474 h 607145"/>
              <a:gd name="connsiteX9" fmla="*/ 241712 w 566135"/>
              <a:gd name="connsiteY9" fmla="*/ 575672 h 607145"/>
              <a:gd name="connsiteX10" fmla="*/ 324468 w 566135"/>
              <a:gd name="connsiteY10" fmla="*/ 544198 h 607145"/>
              <a:gd name="connsiteX11" fmla="*/ 324468 w 566135"/>
              <a:gd name="connsiteY11" fmla="*/ 556001 h 607145"/>
              <a:gd name="connsiteX12" fmla="*/ 350970 w 566135"/>
              <a:gd name="connsiteY12" fmla="*/ 556001 h 607145"/>
              <a:gd name="connsiteX13" fmla="*/ 367915 w 566135"/>
              <a:gd name="connsiteY13" fmla="*/ 565049 h 607145"/>
              <a:gd name="connsiteX14" fmla="*/ 382890 w 566135"/>
              <a:gd name="connsiteY14" fmla="*/ 587474 h 607145"/>
              <a:gd name="connsiteX15" fmla="*/ 414219 w 566135"/>
              <a:gd name="connsiteY15" fmla="*/ 587474 h 607145"/>
              <a:gd name="connsiteX16" fmla="*/ 395697 w 566135"/>
              <a:gd name="connsiteY16" fmla="*/ 550394 h 607145"/>
              <a:gd name="connsiteX17" fmla="*/ 385648 w 566135"/>
              <a:gd name="connsiteY17" fmla="*/ 544198 h 607145"/>
              <a:gd name="connsiteX18" fmla="*/ 180433 w 566135"/>
              <a:gd name="connsiteY18" fmla="*/ 544198 h 607145"/>
              <a:gd name="connsiteX19" fmla="*/ 170482 w 566135"/>
              <a:gd name="connsiteY19" fmla="*/ 550394 h 607145"/>
              <a:gd name="connsiteX20" fmla="*/ 151862 w 566135"/>
              <a:gd name="connsiteY20" fmla="*/ 587474 h 607145"/>
              <a:gd name="connsiteX21" fmla="*/ 183191 w 566135"/>
              <a:gd name="connsiteY21" fmla="*/ 587474 h 607145"/>
              <a:gd name="connsiteX22" fmla="*/ 198166 w 566135"/>
              <a:gd name="connsiteY22" fmla="*/ 565049 h 607145"/>
              <a:gd name="connsiteX23" fmla="*/ 215112 w 566135"/>
              <a:gd name="connsiteY23" fmla="*/ 556001 h 607145"/>
              <a:gd name="connsiteX24" fmla="*/ 241712 w 566135"/>
              <a:gd name="connsiteY24" fmla="*/ 556001 h 607145"/>
              <a:gd name="connsiteX25" fmla="*/ 241712 w 566135"/>
              <a:gd name="connsiteY25" fmla="*/ 544198 h 607145"/>
              <a:gd name="connsiteX26" fmla="*/ 324468 w 566135"/>
              <a:gd name="connsiteY26" fmla="*/ 428828 h 607145"/>
              <a:gd name="connsiteX27" fmla="*/ 324468 w 566135"/>
              <a:gd name="connsiteY27" fmla="*/ 481939 h 607145"/>
              <a:gd name="connsiteX28" fmla="*/ 324763 w 566135"/>
              <a:gd name="connsiteY28" fmla="*/ 482529 h 607145"/>
              <a:gd name="connsiteX29" fmla="*/ 325453 w 566135"/>
              <a:gd name="connsiteY29" fmla="*/ 482431 h 607145"/>
              <a:gd name="connsiteX30" fmla="*/ 346733 w 566135"/>
              <a:gd name="connsiteY30" fmla="*/ 466498 h 607145"/>
              <a:gd name="connsiteX31" fmla="*/ 346733 w 566135"/>
              <a:gd name="connsiteY31" fmla="*/ 428828 h 607145"/>
              <a:gd name="connsiteX32" fmla="*/ 219348 w 566135"/>
              <a:gd name="connsiteY32" fmla="*/ 428828 h 607145"/>
              <a:gd name="connsiteX33" fmla="*/ 219348 w 566135"/>
              <a:gd name="connsiteY33" fmla="*/ 466498 h 607145"/>
              <a:gd name="connsiteX34" fmla="*/ 240628 w 566135"/>
              <a:gd name="connsiteY34" fmla="*/ 482431 h 607145"/>
              <a:gd name="connsiteX35" fmla="*/ 241318 w 566135"/>
              <a:gd name="connsiteY35" fmla="*/ 482529 h 607145"/>
              <a:gd name="connsiteX36" fmla="*/ 241712 w 566135"/>
              <a:gd name="connsiteY36" fmla="*/ 481939 h 607145"/>
              <a:gd name="connsiteX37" fmla="*/ 241712 w 566135"/>
              <a:gd name="connsiteY37" fmla="*/ 428828 h 607145"/>
              <a:gd name="connsiteX38" fmla="*/ 479537 w 566135"/>
              <a:gd name="connsiteY38" fmla="*/ 407878 h 607145"/>
              <a:gd name="connsiteX39" fmla="*/ 468503 w 566135"/>
              <a:gd name="connsiteY39" fmla="*/ 417123 h 607145"/>
              <a:gd name="connsiteX40" fmla="*/ 462789 w 566135"/>
              <a:gd name="connsiteY40" fmla="*/ 451154 h 607145"/>
              <a:gd name="connsiteX41" fmla="*/ 476680 w 566135"/>
              <a:gd name="connsiteY41" fmla="*/ 451154 h 607145"/>
              <a:gd name="connsiteX42" fmla="*/ 484463 w 566135"/>
              <a:gd name="connsiteY42" fmla="*/ 435614 h 607145"/>
              <a:gd name="connsiteX43" fmla="*/ 493231 w 566135"/>
              <a:gd name="connsiteY43" fmla="*/ 430106 h 607145"/>
              <a:gd name="connsiteX44" fmla="*/ 514216 w 566135"/>
              <a:gd name="connsiteY44" fmla="*/ 430106 h 607145"/>
              <a:gd name="connsiteX45" fmla="*/ 523083 w 566135"/>
              <a:gd name="connsiteY45" fmla="*/ 435614 h 607145"/>
              <a:gd name="connsiteX46" fmla="*/ 530866 w 566135"/>
              <a:gd name="connsiteY46" fmla="*/ 451154 h 607145"/>
              <a:gd name="connsiteX47" fmla="*/ 544658 w 566135"/>
              <a:gd name="connsiteY47" fmla="*/ 451154 h 607145"/>
              <a:gd name="connsiteX48" fmla="*/ 538944 w 566135"/>
              <a:gd name="connsiteY48" fmla="*/ 417123 h 607145"/>
              <a:gd name="connsiteX49" fmla="*/ 528008 w 566135"/>
              <a:gd name="connsiteY49" fmla="*/ 407878 h 607145"/>
              <a:gd name="connsiteX50" fmla="*/ 38171 w 566135"/>
              <a:gd name="connsiteY50" fmla="*/ 407878 h 607145"/>
              <a:gd name="connsiteX51" fmla="*/ 27137 w 566135"/>
              <a:gd name="connsiteY51" fmla="*/ 417123 h 607145"/>
              <a:gd name="connsiteX52" fmla="*/ 21423 w 566135"/>
              <a:gd name="connsiteY52" fmla="*/ 451154 h 607145"/>
              <a:gd name="connsiteX53" fmla="*/ 35314 w 566135"/>
              <a:gd name="connsiteY53" fmla="*/ 451154 h 607145"/>
              <a:gd name="connsiteX54" fmla="*/ 43097 w 566135"/>
              <a:gd name="connsiteY54" fmla="*/ 435614 h 607145"/>
              <a:gd name="connsiteX55" fmla="*/ 51865 w 566135"/>
              <a:gd name="connsiteY55" fmla="*/ 430106 h 607145"/>
              <a:gd name="connsiteX56" fmla="*/ 72850 w 566135"/>
              <a:gd name="connsiteY56" fmla="*/ 430106 h 607145"/>
              <a:gd name="connsiteX57" fmla="*/ 81716 w 566135"/>
              <a:gd name="connsiteY57" fmla="*/ 435614 h 607145"/>
              <a:gd name="connsiteX58" fmla="*/ 89500 w 566135"/>
              <a:gd name="connsiteY58" fmla="*/ 451154 h 607145"/>
              <a:gd name="connsiteX59" fmla="*/ 103292 w 566135"/>
              <a:gd name="connsiteY59" fmla="*/ 451154 h 607145"/>
              <a:gd name="connsiteX60" fmla="*/ 97578 w 566135"/>
              <a:gd name="connsiteY60" fmla="*/ 417123 h 607145"/>
              <a:gd name="connsiteX61" fmla="*/ 86642 w 566135"/>
              <a:gd name="connsiteY61" fmla="*/ 407878 h 607145"/>
              <a:gd name="connsiteX62" fmla="*/ 270381 w 566135"/>
              <a:gd name="connsiteY62" fmla="*/ 376404 h 607145"/>
              <a:gd name="connsiteX63" fmla="*/ 271859 w 566135"/>
              <a:gd name="connsiteY63" fmla="*/ 387519 h 607145"/>
              <a:gd name="connsiteX64" fmla="*/ 271859 w 566135"/>
              <a:gd name="connsiteY64" fmla="*/ 398633 h 607145"/>
              <a:gd name="connsiteX65" fmla="*/ 293533 w 566135"/>
              <a:gd name="connsiteY65" fmla="*/ 398633 h 607145"/>
              <a:gd name="connsiteX66" fmla="*/ 294222 w 566135"/>
              <a:gd name="connsiteY66" fmla="*/ 398731 h 607145"/>
              <a:gd name="connsiteX67" fmla="*/ 294222 w 566135"/>
              <a:gd name="connsiteY67" fmla="*/ 387519 h 607145"/>
              <a:gd name="connsiteX68" fmla="*/ 295799 w 566135"/>
              <a:gd name="connsiteY68" fmla="*/ 376404 h 607145"/>
              <a:gd name="connsiteX69" fmla="*/ 335600 w 566135"/>
              <a:gd name="connsiteY69" fmla="*/ 365880 h 607145"/>
              <a:gd name="connsiteX70" fmla="*/ 313926 w 566135"/>
              <a:gd name="connsiteY70" fmla="*/ 387519 h 607145"/>
              <a:gd name="connsiteX71" fmla="*/ 313926 w 566135"/>
              <a:gd name="connsiteY71" fmla="*/ 409157 h 607145"/>
              <a:gd name="connsiteX72" fmla="*/ 367127 w 566135"/>
              <a:gd name="connsiteY72" fmla="*/ 409157 h 607145"/>
              <a:gd name="connsiteX73" fmla="*/ 378259 w 566135"/>
              <a:gd name="connsiteY73" fmla="*/ 398043 h 607145"/>
              <a:gd name="connsiteX74" fmla="*/ 378259 w 566135"/>
              <a:gd name="connsiteY74" fmla="*/ 376995 h 607145"/>
              <a:gd name="connsiteX75" fmla="*/ 367127 w 566135"/>
              <a:gd name="connsiteY75" fmla="*/ 365880 h 607145"/>
              <a:gd name="connsiteX76" fmla="*/ 198954 w 566135"/>
              <a:gd name="connsiteY76" fmla="*/ 365880 h 607145"/>
              <a:gd name="connsiteX77" fmla="*/ 187822 w 566135"/>
              <a:gd name="connsiteY77" fmla="*/ 376995 h 607145"/>
              <a:gd name="connsiteX78" fmla="*/ 187822 w 566135"/>
              <a:gd name="connsiteY78" fmla="*/ 398043 h 607145"/>
              <a:gd name="connsiteX79" fmla="*/ 198954 w 566135"/>
              <a:gd name="connsiteY79" fmla="*/ 409157 h 607145"/>
              <a:gd name="connsiteX80" fmla="*/ 252155 w 566135"/>
              <a:gd name="connsiteY80" fmla="*/ 409157 h 607145"/>
              <a:gd name="connsiteX81" fmla="*/ 252155 w 566135"/>
              <a:gd name="connsiteY81" fmla="*/ 387519 h 607145"/>
              <a:gd name="connsiteX82" fmla="*/ 230480 w 566135"/>
              <a:gd name="connsiteY82" fmla="*/ 365880 h 607145"/>
              <a:gd name="connsiteX83" fmla="*/ 525447 w 566135"/>
              <a:gd name="connsiteY83" fmla="*/ 344833 h 607145"/>
              <a:gd name="connsiteX84" fmla="*/ 524757 w 566135"/>
              <a:gd name="connsiteY84" fmla="*/ 344931 h 607145"/>
              <a:gd name="connsiteX85" fmla="*/ 482099 w 566135"/>
              <a:gd name="connsiteY85" fmla="*/ 344931 h 607145"/>
              <a:gd name="connsiteX86" fmla="*/ 482099 w 566135"/>
              <a:gd name="connsiteY86" fmla="*/ 388207 h 607145"/>
              <a:gd name="connsiteX87" fmla="*/ 525447 w 566135"/>
              <a:gd name="connsiteY87" fmla="*/ 388207 h 607145"/>
              <a:gd name="connsiteX88" fmla="*/ 40733 w 566135"/>
              <a:gd name="connsiteY88" fmla="*/ 344833 h 607145"/>
              <a:gd name="connsiteX89" fmla="*/ 40733 w 566135"/>
              <a:gd name="connsiteY89" fmla="*/ 388207 h 607145"/>
              <a:gd name="connsiteX90" fmla="*/ 84081 w 566135"/>
              <a:gd name="connsiteY90" fmla="*/ 388207 h 607145"/>
              <a:gd name="connsiteX91" fmla="*/ 84081 w 566135"/>
              <a:gd name="connsiteY91" fmla="*/ 344931 h 607145"/>
              <a:gd name="connsiteX92" fmla="*/ 41324 w 566135"/>
              <a:gd name="connsiteY92" fmla="*/ 344931 h 607145"/>
              <a:gd name="connsiteX93" fmla="*/ 40733 w 566135"/>
              <a:gd name="connsiteY93" fmla="*/ 344833 h 607145"/>
              <a:gd name="connsiteX94" fmla="*/ 242401 w 566135"/>
              <a:gd name="connsiteY94" fmla="*/ 302835 h 607145"/>
              <a:gd name="connsiteX95" fmla="*/ 241022 w 566135"/>
              <a:gd name="connsiteY95" fmla="*/ 302933 h 607145"/>
              <a:gd name="connsiteX96" fmla="*/ 208806 w 566135"/>
              <a:gd name="connsiteY96" fmla="*/ 302933 h 607145"/>
              <a:gd name="connsiteX97" fmla="*/ 208806 w 566135"/>
              <a:gd name="connsiteY97" fmla="*/ 346210 h 607145"/>
              <a:gd name="connsiteX98" fmla="*/ 230480 w 566135"/>
              <a:gd name="connsiteY98" fmla="*/ 346210 h 607145"/>
              <a:gd name="connsiteX99" fmla="*/ 258066 w 566135"/>
              <a:gd name="connsiteY99" fmla="*/ 356733 h 607145"/>
              <a:gd name="connsiteX100" fmla="*/ 308114 w 566135"/>
              <a:gd name="connsiteY100" fmla="*/ 356733 h 607145"/>
              <a:gd name="connsiteX101" fmla="*/ 335600 w 566135"/>
              <a:gd name="connsiteY101" fmla="*/ 346210 h 607145"/>
              <a:gd name="connsiteX102" fmla="*/ 357275 w 566135"/>
              <a:gd name="connsiteY102" fmla="*/ 346210 h 607145"/>
              <a:gd name="connsiteX103" fmla="*/ 357275 w 566135"/>
              <a:gd name="connsiteY103" fmla="*/ 302933 h 607145"/>
              <a:gd name="connsiteX104" fmla="*/ 325059 w 566135"/>
              <a:gd name="connsiteY104" fmla="*/ 302933 h 607145"/>
              <a:gd name="connsiteX105" fmla="*/ 323680 w 566135"/>
              <a:gd name="connsiteY105" fmla="*/ 302835 h 607145"/>
              <a:gd name="connsiteX106" fmla="*/ 283090 w 566135"/>
              <a:gd name="connsiteY106" fmla="*/ 313457 h 607145"/>
              <a:gd name="connsiteX107" fmla="*/ 242401 w 566135"/>
              <a:gd name="connsiteY107" fmla="*/ 302835 h 607145"/>
              <a:gd name="connsiteX108" fmla="*/ 482099 w 566135"/>
              <a:gd name="connsiteY108" fmla="*/ 281984 h 607145"/>
              <a:gd name="connsiteX109" fmla="*/ 482099 w 566135"/>
              <a:gd name="connsiteY109" fmla="*/ 325260 h 607145"/>
              <a:gd name="connsiteX110" fmla="*/ 524757 w 566135"/>
              <a:gd name="connsiteY110" fmla="*/ 325260 h 607145"/>
              <a:gd name="connsiteX111" fmla="*/ 535890 w 566135"/>
              <a:gd name="connsiteY111" fmla="*/ 314047 h 607145"/>
              <a:gd name="connsiteX112" fmla="*/ 535890 w 566135"/>
              <a:gd name="connsiteY112" fmla="*/ 293098 h 607145"/>
              <a:gd name="connsiteX113" fmla="*/ 524757 w 566135"/>
              <a:gd name="connsiteY113" fmla="*/ 281984 h 607145"/>
              <a:gd name="connsiteX114" fmla="*/ 41324 w 566135"/>
              <a:gd name="connsiteY114" fmla="*/ 281984 h 607145"/>
              <a:gd name="connsiteX115" fmla="*/ 30191 w 566135"/>
              <a:gd name="connsiteY115" fmla="*/ 293098 h 607145"/>
              <a:gd name="connsiteX116" fmla="*/ 30191 w 566135"/>
              <a:gd name="connsiteY116" fmla="*/ 314047 h 607145"/>
              <a:gd name="connsiteX117" fmla="*/ 41324 w 566135"/>
              <a:gd name="connsiteY117" fmla="*/ 325260 h 607145"/>
              <a:gd name="connsiteX118" fmla="*/ 84081 w 566135"/>
              <a:gd name="connsiteY118" fmla="*/ 325260 h 607145"/>
              <a:gd name="connsiteX119" fmla="*/ 84081 w 566135"/>
              <a:gd name="connsiteY119" fmla="*/ 281984 h 607145"/>
              <a:gd name="connsiteX120" fmla="*/ 304468 w 566135"/>
              <a:gd name="connsiteY120" fmla="*/ 265460 h 607145"/>
              <a:gd name="connsiteX121" fmla="*/ 292942 w 566135"/>
              <a:gd name="connsiteY121" fmla="*/ 270279 h 607145"/>
              <a:gd name="connsiteX122" fmla="*/ 292942 w 566135"/>
              <a:gd name="connsiteY122" fmla="*/ 292999 h 607145"/>
              <a:gd name="connsiteX123" fmla="*/ 320527 w 566135"/>
              <a:gd name="connsiteY123" fmla="*/ 281492 h 607145"/>
              <a:gd name="connsiteX124" fmla="*/ 261613 w 566135"/>
              <a:gd name="connsiteY124" fmla="*/ 265460 h 607145"/>
              <a:gd name="connsiteX125" fmla="*/ 245554 w 566135"/>
              <a:gd name="connsiteY125" fmla="*/ 281492 h 607145"/>
              <a:gd name="connsiteX126" fmla="*/ 273238 w 566135"/>
              <a:gd name="connsiteY126" fmla="*/ 292999 h 607145"/>
              <a:gd name="connsiteX127" fmla="*/ 273238 w 566135"/>
              <a:gd name="connsiteY127" fmla="*/ 270279 h 607145"/>
              <a:gd name="connsiteX128" fmla="*/ 261613 w 566135"/>
              <a:gd name="connsiteY128" fmla="*/ 265460 h 607145"/>
              <a:gd name="connsiteX129" fmla="*/ 323286 w 566135"/>
              <a:gd name="connsiteY129" fmla="*/ 239986 h 607145"/>
              <a:gd name="connsiteX130" fmla="*/ 318458 w 566135"/>
              <a:gd name="connsiteY130" fmla="*/ 251592 h 607145"/>
              <a:gd name="connsiteX131" fmla="*/ 334517 w 566135"/>
              <a:gd name="connsiteY131" fmla="*/ 267624 h 607145"/>
              <a:gd name="connsiteX132" fmla="*/ 346044 w 566135"/>
              <a:gd name="connsiteY132" fmla="*/ 239986 h 607145"/>
              <a:gd name="connsiteX133" fmla="*/ 220136 w 566135"/>
              <a:gd name="connsiteY133" fmla="*/ 239986 h 607145"/>
              <a:gd name="connsiteX134" fmla="*/ 231564 w 566135"/>
              <a:gd name="connsiteY134" fmla="*/ 267624 h 607145"/>
              <a:gd name="connsiteX135" fmla="*/ 247721 w 566135"/>
              <a:gd name="connsiteY135" fmla="*/ 251592 h 607145"/>
              <a:gd name="connsiteX136" fmla="*/ 242894 w 566135"/>
              <a:gd name="connsiteY136" fmla="*/ 239986 h 607145"/>
              <a:gd name="connsiteX137" fmla="*/ 283090 w 566135"/>
              <a:gd name="connsiteY137" fmla="*/ 208513 h 607145"/>
              <a:gd name="connsiteX138" fmla="*/ 261416 w 566135"/>
              <a:gd name="connsiteY138" fmla="*/ 230151 h 607145"/>
              <a:gd name="connsiteX139" fmla="*/ 283090 w 566135"/>
              <a:gd name="connsiteY139" fmla="*/ 251789 h 607145"/>
              <a:gd name="connsiteX140" fmla="*/ 304764 w 566135"/>
              <a:gd name="connsiteY140" fmla="*/ 230151 h 607145"/>
              <a:gd name="connsiteX141" fmla="*/ 283090 w 566135"/>
              <a:gd name="connsiteY141" fmla="*/ 208513 h 607145"/>
              <a:gd name="connsiteX142" fmla="*/ 525447 w 566135"/>
              <a:gd name="connsiteY142" fmla="*/ 198874 h 607145"/>
              <a:gd name="connsiteX143" fmla="*/ 482099 w 566135"/>
              <a:gd name="connsiteY143" fmla="*/ 220512 h 607145"/>
              <a:gd name="connsiteX144" fmla="*/ 482099 w 566135"/>
              <a:gd name="connsiteY144" fmla="*/ 262313 h 607145"/>
              <a:gd name="connsiteX145" fmla="*/ 524757 w 566135"/>
              <a:gd name="connsiteY145" fmla="*/ 262313 h 607145"/>
              <a:gd name="connsiteX146" fmla="*/ 525447 w 566135"/>
              <a:gd name="connsiteY146" fmla="*/ 262313 h 607145"/>
              <a:gd name="connsiteX147" fmla="*/ 40733 w 566135"/>
              <a:gd name="connsiteY147" fmla="*/ 198874 h 607145"/>
              <a:gd name="connsiteX148" fmla="*/ 40733 w 566135"/>
              <a:gd name="connsiteY148" fmla="*/ 262313 h 607145"/>
              <a:gd name="connsiteX149" fmla="*/ 41324 w 566135"/>
              <a:gd name="connsiteY149" fmla="*/ 262313 h 607145"/>
              <a:gd name="connsiteX150" fmla="*/ 84081 w 566135"/>
              <a:gd name="connsiteY150" fmla="*/ 262313 h 607145"/>
              <a:gd name="connsiteX151" fmla="*/ 84081 w 566135"/>
              <a:gd name="connsiteY151" fmla="*/ 220512 h 607145"/>
              <a:gd name="connsiteX152" fmla="*/ 334517 w 566135"/>
              <a:gd name="connsiteY152" fmla="*/ 192677 h 607145"/>
              <a:gd name="connsiteX153" fmla="*/ 318458 w 566135"/>
              <a:gd name="connsiteY153" fmla="*/ 208709 h 607145"/>
              <a:gd name="connsiteX154" fmla="*/ 323286 w 566135"/>
              <a:gd name="connsiteY154" fmla="*/ 220315 h 607145"/>
              <a:gd name="connsiteX155" fmla="*/ 346044 w 566135"/>
              <a:gd name="connsiteY155" fmla="*/ 220315 h 607145"/>
              <a:gd name="connsiteX156" fmla="*/ 334517 w 566135"/>
              <a:gd name="connsiteY156" fmla="*/ 192677 h 607145"/>
              <a:gd name="connsiteX157" fmla="*/ 231564 w 566135"/>
              <a:gd name="connsiteY157" fmla="*/ 192677 h 607145"/>
              <a:gd name="connsiteX158" fmla="*/ 220136 w 566135"/>
              <a:gd name="connsiteY158" fmla="*/ 220315 h 607145"/>
              <a:gd name="connsiteX159" fmla="*/ 242894 w 566135"/>
              <a:gd name="connsiteY159" fmla="*/ 220315 h 607145"/>
              <a:gd name="connsiteX160" fmla="*/ 247721 w 566135"/>
              <a:gd name="connsiteY160" fmla="*/ 208709 h 607145"/>
              <a:gd name="connsiteX161" fmla="*/ 292942 w 566135"/>
              <a:gd name="connsiteY161" fmla="*/ 167302 h 607145"/>
              <a:gd name="connsiteX162" fmla="*/ 292942 w 566135"/>
              <a:gd name="connsiteY162" fmla="*/ 190022 h 607145"/>
              <a:gd name="connsiteX163" fmla="*/ 304468 w 566135"/>
              <a:gd name="connsiteY163" fmla="*/ 194841 h 607145"/>
              <a:gd name="connsiteX164" fmla="*/ 320527 w 566135"/>
              <a:gd name="connsiteY164" fmla="*/ 178809 h 607145"/>
              <a:gd name="connsiteX165" fmla="*/ 292942 w 566135"/>
              <a:gd name="connsiteY165" fmla="*/ 167302 h 607145"/>
              <a:gd name="connsiteX166" fmla="*/ 273238 w 566135"/>
              <a:gd name="connsiteY166" fmla="*/ 167302 h 607145"/>
              <a:gd name="connsiteX167" fmla="*/ 245554 w 566135"/>
              <a:gd name="connsiteY167" fmla="*/ 178809 h 607145"/>
              <a:gd name="connsiteX168" fmla="*/ 261613 w 566135"/>
              <a:gd name="connsiteY168" fmla="*/ 194841 h 607145"/>
              <a:gd name="connsiteX169" fmla="*/ 273238 w 566135"/>
              <a:gd name="connsiteY169" fmla="*/ 190022 h 607145"/>
              <a:gd name="connsiteX170" fmla="*/ 387520 w 566135"/>
              <a:gd name="connsiteY170" fmla="*/ 124616 h 607145"/>
              <a:gd name="connsiteX171" fmla="*/ 387520 w 566135"/>
              <a:gd name="connsiteY171" fmla="*/ 156680 h 607145"/>
              <a:gd name="connsiteX172" fmla="*/ 356585 w 566135"/>
              <a:gd name="connsiteY172" fmla="*/ 187563 h 607145"/>
              <a:gd name="connsiteX173" fmla="*/ 354713 w 566135"/>
              <a:gd name="connsiteY173" fmla="*/ 187563 h 607145"/>
              <a:gd name="connsiteX174" fmla="*/ 366437 w 566135"/>
              <a:gd name="connsiteY174" fmla="*/ 230151 h 607145"/>
              <a:gd name="connsiteX175" fmla="*/ 347226 w 566135"/>
              <a:gd name="connsiteY175" fmla="*/ 283262 h 607145"/>
              <a:gd name="connsiteX176" fmla="*/ 388111 w 566135"/>
              <a:gd name="connsiteY176" fmla="*/ 283262 h 607145"/>
              <a:gd name="connsiteX177" fmla="*/ 430869 w 566135"/>
              <a:gd name="connsiteY177" fmla="*/ 240675 h 607145"/>
              <a:gd name="connsiteX178" fmla="*/ 430869 w 566135"/>
              <a:gd name="connsiteY178" fmla="*/ 230151 h 607145"/>
              <a:gd name="connsiteX179" fmla="*/ 430869 w 566135"/>
              <a:gd name="connsiteY179" fmla="*/ 196907 h 607145"/>
              <a:gd name="connsiteX180" fmla="*/ 439834 w 566135"/>
              <a:gd name="connsiteY180" fmla="*/ 175072 h 607145"/>
              <a:gd name="connsiteX181" fmla="*/ 459045 w 566135"/>
              <a:gd name="connsiteY181" fmla="*/ 155893 h 607145"/>
              <a:gd name="connsiteX182" fmla="*/ 462395 w 566135"/>
              <a:gd name="connsiteY182" fmla="*/ 148024 h 607145"/>
              <a:gd name="connsiteX183" fmla="*/ 462395 w 566135"/>
              <a:gd name="connsiteY183" fmla="*/ 124616 h 607145"/>
              <a:gd name="connsiteX184" fmla="*/ 198363 w 566135"/>
              <a:gd name="connsiteY184" fmla="*/ 124616 h 607145"/>
              <a:gd name="connsiteX185" fmla="*/ 198363 w 566135"/>
              <a:gd name="connsiteY185" fmla="*/ 156680 h 607145"/>
              <a:gd name="connsiteX186" fmla="*/ 209496 w 566135"/>
              <a:gd name="connsiteY186" fmla="*/ 167892 h 607145"/>
              <a:gd name="connsiteX187" fmla="*/ 227820 w 566135"/>
              <a:gd name="connsiteY187" fmla="*/ 167892 h 607145"/>
              <a:gd name="connsiteX188" fmla="*/ 283090 w 566135"/>
              <a:gd name="connsiteY188" fmla="*/ 146844 h 607145"/>
              <a:gd name="connsiteX189" fmla="*/ 338359 w 566135"/>
              <a:gd name="connsiteY189" fmla="*/ 167892 h 607145"/>
              <a:gd name="connsiteX190" fmla="*/ 356585 w 566135"/>
              <a:gd name="connsiteY190" fmla="*/ 167892 h 607145"/>
              <a:gd name="connsiteX191" fmla="*/ 367816 w 566135"/>
              <a:gd name="connsiteY191" fmla="*/ 156680 h 607145"/>
              <a:gd name="connsiteX192" fmla="*/ 367816 w 566135"/>
              <a:gd name="connsiteY192" fmla="*/ 124616 h 607145"/>
              <a:gd name="connsiteX193" fmla="*/ 283090 w 566135"/>
              <a:gd name="connsiteY193" fmla="*/ 124616 h 607145"/>
              <a:gd name="connsiteX194" fmla="*/ 103785 w 566135"/>
              <a:gd name="connsiteY194" fmla="*/ 124616 h 607145"/>
              <a:gd name="connsiteX195" fmla="*/ 103785 w 566135"/>
              <a:gd name="connsiteY195" fmla="*/ 148024 h 607145"/>
              <a:gd name="connsiteX196" fmla="*/ 107036 w 566135"/>
              <a:gd name="connsiteY196" fmla="*/ 155893 h 607145"/>
              <a:gd name="connsiteX197" fmla="*/ 126247 w 566135"/>
              <a:gd name="connsiteY197" fmla="*/ 175072 h 607145"/>
              <a:gd name="connsiteX198" fmla="*/ 135311 w 566135"/>
              <a:gd name="connsiteY198" fmla="*/ 196907 h 607145"/>
              <a:gd name="connsiteX199" fmla="*/ 135311 w 566135"/>
              <a:gd name="connsiteY199" fmla="*/ 230151 h 607145"/>
              <a:gd name="connsiteX200" fmla="*/ 135311 w 566135"/>
              <a:gd name="connsiteY200" fmla="*/ 240675 h 607145"/>
              <a:gd name="connsiteX201" fmla="*/ 177970 w 566135"/>
              <a:gd name="connsiteY201" fmla="*/ 283262 h 607145"/>
              <a:gd name="connsiteX202" fmla="*/ 218855 w 566135"/>
              <a:gd name="connsiteY202" fmla="*/ 283262 h 607145"/>
              <a:gd name="connsiteX203" fmla="*/ 199644 w 566135"/>
              <a:gd name="connsiteY203" fmla="*/ 230151 h 607145"/>
              <a:gd name="connsiteX204" fmla="*/ 211466 w 566135"/>
              <a:gd name="connsiteY204" fmla="*/ 187563 h 607145"/>
              <a:gd name="connsiteX205" fmla="*/ 209496 w 566135"/>
              <a:gd name="connsiteY205" fmla="*/ 187563 h 607145"/>
              <a:gd name="connsiteX206" fmla="*/ 178659 w 566135"/>
              <a:gd name="connsiteY206" fmla="*/ 156680 h 607145"/>
              <a:gd name="connsiteX207" fmla="*/ 178659 w 566135"/>
              <a:gd name="connsiteY207" fmla="*/ 124616 h 607145"/>
              <a:gd name="connsiteX208" fmla="*/ 482985 w 566135"/>
              <a:gd name="connsiteY208" fmla="*/ 98552 h 607145"/>
              <a:gd name="connsiteX209" fmla="*/ 482394 w 566135"/>
              <a:gd name="connsiteY209" fmla="*/ 98650 h 607145"/>
              <a:gd name="connsiteX210" fmla="*/ 482099 w 566135"/>
              <a:gd name="connsiteY210" fmla="*/ 99142 h 607145"/>
              <a:gd name="connsiteX211" fmla="*/ 482099 w 566135"/>
              <a:gd name="connsiteY211" fmla="*/ 148024 h 607145"/>
              <a:gd name="connsiteX212" fmla="*/ 473035 w 566135"/>
              <a:gd name="connsiteY212" fmla="*/ 169859 h 607145"/>
              <a:gd name="connsiteX213" fmla="*/ 453824 w 566135"/>
              <a:gd name="connsiteY213" fmla="*/ 189038 h 607145"/>
              <a:gd name="connsiteX214" fmla="*/ 450572 w 566135"/>
              <a:gd name="connsiteY214" fmla="*/ 196907 h 607145"/>
              <a:gd name="connsiteX215" fmla="*/ 450572 w 566135"/>
              <a:gd name="connsiteY215" fmla="*/ 214217 h 607145"/>
              <a:gd name="connsiteX216" fmla="*/ 535890 w 566135"/>
              <a:gd name="connsiteY216" fmla="*/ 171629 h 607145"/>
              <a:gd name="connsiteX217" fmla="*/ 535890 w 566135"/>
              <a:gd name="connsiteY217" fmla="*/ 135533 h 607145"/>
              <a:gd name="connsiteX218" fmla="*/ 522787 w 566135"/>
              <a:gd name="connsiteY218" fmla="*/ 115567 h 607145"/>
              <a:gd name="connsiteX219" fmla="*/ 83096 w 566135"/>
              <a:gd name="connsiteY219" fmla="*/ 98552 h 607145"/>
              <a:gd name="connsiteX220" fmla="*/ 43294 w 566135"/>
              <a:gd name="connsiteY220" fmla="*/ 115567 h 607145"/>
              <a:gd name="connsiteX221" fmla="*/ 30191 w 566135"/>
              <a:gd name="connsiteY221" fmla="*/ 135533 h 607145"/>
              <a:gd name="connsiteX222" fmla="*/ 30191 w 566135"/>
              <a:gd name="connsiteY222" fmla="*/ 171629 h 607145"/>
              <a:gd name="connsiteX223" fmla="*/ 115607 w 566135"/>
              <a:gd name="connsiteY223" fmla="*/ 214217 h 607145"/>
              <a:gd name="connsiteX224" fmla="*/ 115607 w 566135"/>
              <a:gd name="connsiteY224" fmla="*/ 196907 h 607145"/>
              <a:gd name="connsiteX225" fmla="*/ 112257 w 566135"/>
              <a:gd name="connsiteY225" fmla="*/ 189038 h 607145"/>
              <a:gd name="connsiteX226" fmla="*/ 93046 w 566135"/>
              <a:gd name="connsiteY226" fmla="*/ 169859 h 607145"/>
              <a:gd name="connsiteX227" fmla="*/ 84081 w 566135"/>
              <a:gd name="connsiteY227" fmla="*/ 148024 h 607145"/>
              <a:gd name="connsiteX228" fmla="*/ 84081 w 566135"/>
              <a:gd name="connsiteY228" fmla="*/ 99142 h 607145"/>
              <a:gd name="connsiteX229" fmla="*/ 83785 w 566135"/>
              <a:gd name="connsiteY229" fmla="*/ 98650 h 607145"/>
              <a:gd name="connsiteX230" fmla="*/ 83096 w 566135"/>
              <a:gd name="connsiteY230" fmla="*/ 98552 h 607145"/>
              <a:gd name="connsiteX231" fmla="*/ 186442 w 566135"/>
              <a:gd name="connsiteY231" fmla="*/ 92946 h 607145"/>
              <a:gd name="connsiteX232" fmla="*/ 181516 w 566135"/>
              <a:gd name="connsiteY232" fmla="*/ 104945 h 607145"/>
              <a:gd name="connsiteX233" fmla="*/ 283090 w 566135"/>
              <a:gd name="connsiteY233" fmla="*/ 104945 h 607145"/>
              <a:gd name="connsiteX234" fmla="*/ 384565 w 566135"/>
              <a:gd name="connsiteY234" fmla="*/ 104945 h 607145"/>
              <a:gd name="connsiteX235" fmla="*/ 379639 w 566135"/>
              <a:gd name="connsiteY235" fmla="*/ 92946 h 607145"/>
              <a:gd name="connsiteX236" fmla="*/ 377668 w 566135"/>
              <a:gd name="connsiteY236" fmla="*/ 93142 h 607145"/>
              <a:gd name="connsiteX237" fmla="*/ 188511 w 566135"/>
              <a:gd name="connsiteY237" fmla="*/ 93142 h 607145"/>
              <a:gd name="connsiteX238" fmla="*/ 186442 w 566135"/>
              <a:gd name="connsiteY238" fmla="*/ 92946 h 607145"/>
              <a:gd name="connsiteX239" fmla="*/ 241026 w 566135"/>
              <a:gd name="connsiteY239" fmla="*/ 41986 h 607145"/>
              <a:gd name="connsiteX240" fmla="*/ 325055 w 566135"/>
              <a:gd name="connsiteY240" fmla="*/ 41986 h 607145"/>
              <a:gd name="connsiteX241" fmla="*/ 334906 w 566135"/>
              <a:gd name="connsiteY241" fmla="*/ 51830 h 607145"/>
              <a:gd name="connsiteX242" fmla="*/ 325055 w 566135"/>
              <a:gd name="connsiteY242" fmla="*/ 61674 h 607145"/>
              <a:gd name="connsiteX243" fmla="*/ 241026 w 566135"/>
              <a:gd name="connsiteY243" fmla="*/ 61674 h 607145"/>
              <a:gd name="connsiteX244" fmla="*/ 231175 w 566135"/>
              <a:gd name="connsiteY244" fmla="*/ 51830 h 607145"/>
              <a:gd name="connsiteX245" fmla="*/ 241026 w 566135"/>
              <a:gd name="connsiteY245" fmla="*/ 41986 h 607145"/>
              <a:gd name="connsiteX246" fmla="*/ 223683 w 566135"/>
              <a:gd name="connsiteY246" fmla="*/ 19671 h 607145"/>
              <a:gd name="connsiteX247" fmla="*/ 213338 w 566135"/>
              <a:gd name="connsiteY247" fmla="*/ 26654 h 607145"/>
              <a:gd name="connsiteX248" fmla="*/ 194324 w 566135"/>
              <a:gd name="connsiteY248" fmla="*/ 73471 h 607145"/>
              <a:gd name="connsiteX249" fmla="*/ 371757 w 566135"/>
              <a:gd name="connsiteY249" fmla="*/ 73471 h 607145"/>
              <a:gd name="connsiteX250" fmla="*/ 352743 w 566135"/>
              <a:gd name="connsiteY250" fmla="*/ 26752 h 607145"/>
              <a:gd name="connsiteX251" fmla="*/ 342398 w 566135"/>
              <a:gd name="connsiteY251" fmla="*/ 19671 h 607145"/>
              <a:gd name="connsiteX252" fmla="*/ 223683 w 566135"/>
              <a:gd name="connsiteY252" fmla="*/ 0 h 607145"/>
              <a:gd name="connsiteX253" fmla="*/ 342398 w 566135"/>
              <a:gd name="connsiteY253" fmla="*/ 0 h 607145"/>
              <a:gd name="connsiteX254" fmla="*/ 371067 w 566135"/>
              <a:gd name="connsiteY254" fmla="*/ 19376 h 607145"/>
              <a:gd name="connsiteX255" fmla="*/ 405845 w 566135"/>
              <a:gd name="connsiteY255" fmla="*/ 104945 h 607145"/>
              <a:gd name="connsiteX256" fmla="*/ 462395 w 566135"/>
              <a:gd name="connsiteY256" fmla="*/ 104945 h 607145"/>
              <a:gd name="connsiteX257" fmla="*/ 462395 w 566135"/>
              <a:gd name="connsiteY257" fmla="*/ 99142 h 607145"/>
              <a:gd name="connsiteX258" fmla="*/ 471557 w 566135"/>
              <a:gd name="connsiteY258" fmla="*/ 82225 h 607145"/>
              <a:gd name="connsiteX259" fmla="*/ 490768 w 566135"/>
              <a:gd name="connsiteY259" fmla="*/ 80454 h 607145"/>
              <a:gd name="connsiteX260" fmla="*/ 530570 w 566135"/>
              <a:gd name="connsiteY260" fmla="*/ 97568 h 607145"/>
              <a:gd name="connsiteX261" fmla="*/ 555594 w 566135"/>
              <a:gd name="connsiteY261" fmla="*/ 135533 h 607145"/>
              <a:gd name="connsiteX262" fmla="*/ 555594 w 566135"/>
              <a:gd name="connsiteY262" fmla="*/ 177727 h 607145"/>
              <a:gd name="connsiteX263" fmla="*/ 550175 w 566135"/>
              <a:gd name="connsiteY263" fmla="*/ 186481 h 607145"/>
              <a:gd name="connsiteX264" fmla="*/ 545151 w 566135"/>
              <a:gd name="connsiteY264" fmla="*/ 189038 h 607145"/>
              <a:gd name="connsiteX265" fmla="*/ 545151 w 566135"/>
              <a:gd name="connsiteY265" fmla="*/ 269984 h 607145"/>
              <a:gd name="connsiteX266" fmla="*/ 555594 w 566135"/>
              <a:gd name="connsiteY266" fmla="*/ 293098 h 607145"/>
              <a:gd name="connsiteX267" fmla="*/ 555594 w 566135"/>
              <a:gd name="connsiteY267" fmla="*/ 314047 h 607145"/>
              <a:gd name="connsiteX268" fmla="*/ 545151 w 566135"/>
              <a:gd name="connsiteY268" fmla="*/ 337259 h 607145"/>
              <a:gd name="connsiteX269" fmla="*/ 545151 w 566135"/>
              <a:gd name="connsiteY269" fmla="*/ 393322 h 607145"/>
              <a:gd name="connsiteX270" fmla="*/ 558451 w 566135"/>
              <a:gd name="connsiteY270" fmla="*/ 413878 h 607145"/>
              <a:gd name="connsiteX271" fmla="*/ 566037 w 566135"/>
              <a:gd name="connsiteY271" fmla="*/ 459318 h 607145"/>
              <a:gd name="connsiteX272" fmla="*/ 563771 w 566135"/>
              <a:gd name="connsiteY272" fmla="*/ 467284 h 607145"/>
              <a:gd name="connsiteX273" fmla="*/ 556284 w 566135"/>
              <a:gd name="connsiteY273" fmla="*/ 470825 h 607145"/>
              <a:gd name="connsiteX274" fmla="*/ 551062 w 566135"/>
              <a:gd name="connsiteY274" fmla="*/ 470825 h 607145"/>
              <a:gd name="connsiteX275" fmla="*/ 532934 w 566135"/>
              <a:gd name="connsiteY275" fmla="*/ 497873 h 607145"/>
              <a:gd name="connsiteX276" fmla="*/ 524757 w 566135"/>
              <a:gd name="connsiteY276" fmla="*/ 502299 h 607145"/>
              <a:gd name="connsiteX277" fmla="*/ 519339 w 566135"/>
              <a:gd name="connsiteY277" fmla="*/ 500627 h 607145"/>
              <a:gd name="connsiteX278" fmla="*/ 516580 w 566135"/>
              <a:gd name="connsiteY278" fmla="*/ 486955 h 607145"/>
              <a:gd name="connsiteX279" fmla="*/ 527319 w 566135"/>
              <a:gd name="connsiteY279" fmla="*/ 470825 h 607145"/>
              <a:gd name="connsiteX280" fmla="*/ 524757 w 566135"/>
              <a:gd name="connsiteY280" fmla="*/ 470825 h 607145"/>
              <a:gd name="connsiteX281" fmla="*/ 515989 w 566135"/>
              <a:gd name="connsiteY281" fmla="*/ 465317 h 607145"/>
              <a:gd name="connsiteX282" fmla="*/ 508206 w 566135"/>
              <a:gd name="connsiteY282" fmla="*/ 449777 h 607145"/>
              <a:gd name="connsiteX283" fmla="*/ 499339 w 566135"/>
              <a:gd name="connsiteY283" fmla="*/ 449777 h 607145"/>
              <a:gd name="connsiteX284" fmla="*/ 491556 w 566135"/>
              <a:gd name="connsiteY284" fmla="*/ 465317 h 607145"/>
              <a:gd name="connsiteX285" fmla="*/ 482690 w 566135"/>
              <a:gd name="connsiteY285" fmla="*/ 470825 h 607145"/>
              <a:gd name="connsiteX286" fmla="*/ 480128 w 566135"/>
              <a:gd name="connsiteY286" fmla="*/ 470825 h 607145"/>
              <a:gd name="connsiteX287" fmla="*/ 490965 w 566135"/>
              <a:gd name="connsiteY287" fmla="*/ 486955 h 607145"/>
              <a:gd name="connsiteX288" fmla="*/ 488207 w 566135"/>
              <a:gd name="connsiteY288" fmla="*/ 500627 h 607145"/>
              <a:gd name="connsiteX289" fmla="*/ 482690 w 566135"/>
              <a:gd name="connsiteY289" fmla="*/ 502299 h 607145"/>
              <a:gd name="connsiteX290" fmla="*/ 474513 w 566135"/>
              <a:gd name="connsiteY290" fmla="*/ 497873 h 607145"/>
              <a:gd name="connsiteX291" fmla="*/ 456385 w 566135"/>
              <a:gd name="connsiteY291" fmla="*/ 470825 h 607145"/>
              <a:gd name="connsiteX292" fmla="*/ 451164 w 566135"/>
              <a:gd name="connsiteY292" fmla="*/ 470825 h 607145"/>
              <a:gd name="connsiteX293" fmla="*/ 443676 w 566135"/>
              <a:gd name="connsiteY293" fmla="*/ 467284 h 607145"/>
              <a:gd name="connsiteX294" fmla="*/ 441509 w 566135"/>
              <a:gd name="connsiteY294" fmla="*/ 459318 h 607145"/>
              <a:gd name="connsiteX295" fmla="*/ 449095 w 566135"/>
              <a:gd name="connsiteY295" fmla="*/ 413878 h 607145"/>
              <a:gd name="connsiteX296" fmla="*/ 462395 w 566135"/>
              <a:gd name="connsiteY296" fmla="*/ 393322 h 607145"/>
              <a:gd name="connsiteX297" fmla="*/ 462395 w 566135"/>
              <a:gd name="connsiteY297" fmla="*/ 230347 h 607145"/>
              <a:gd name="connsiteX298" fmla="*/ 450572 w 566135"/>
              <a:gd name="connsiteY298" fmla="*/ 236249 h 607145"/>
              <a:gd name="connsiteX299" fmla="*/ 450572 w 566135"/>
              <a:gd name="connsiteY299" fmla="*/ 240675 h 607145"/>
              <a:gd name="connsiteX300" fmla="*/ 388111 w 566135"/>
              <a:gd name="connsiteY300" fmla="*/ 302933 h 607145"/>
              <a:gd name="connsiteX301" fmla="*/ 376979 w 566135"/>
              <a:gd name="connsiteY301" fmla="*/ 302933 h 607145"/>
              <a:gd name="connsiteX302" fmla="*/ 376979 w 566135"/>
              <a:gd name="connsiteY302" fmla="*/ 347783 h 607145"/>
              <a:gd name="connsiteX303" fmla="*/ 397963 w 566135"/>
              <a:gd name="connsiteY303" fmla="*/ 376995 h 607145"/>
              <a:gd name="connsiteX304" fmla="*/ 397963 w 566135"/>
              <a:gd name="connsiteY304" fmla="*/ 398043 h 607145"/>
              <a:gd name="connsiteX305" fmla="*/ 367127 w 566135"/>
              <a:gd name="connsiteY305" fmla="*/ 428828 h 607145"/>
              <a:gd name="connsiteX306" fmla="*/ 366437 w 566135"/>
              <a:gd name="connsiteY306" fmla="*/ 428828 h 607145"/>
              <a:gd name="connsiteX307" fmla="*/ 366437 w 566135"/>
              <a:gd name="connsiteY307" fmla="*/ 471415 h 607145"/>
              <a:gd name="connsiteX308" fmla="*/ 362496 w 566135"/>
              <a:gd name="connsiteY308" fmla="*/ 479284 h 607145"/>
              <a:gd name="connsiteX309" fmla="*/ 345452 w 566135"/>
              <a:gd name="connsiteY309" fmla="*/ 492070 h 607145"/>
              <a:gd name="connsiteX310" fmla="*/ 345452 w 566135"/>
              <a:gd name="connsiteY310" fmla="*/ 492463 h 607145"/>
              <a:gd name="connsiteX311" fmla="*/ 345452 w 566135"/>
              <a:gd name="connsiteY311" fmla="*/ 524527 h 607145"/>
              <a:gd name="connsiteX312" fmla="*/ 385648 w 566135"/>
              <a:gd name="connsiteY312" fmla="*/ 524527 h 607145"/>
              <a:gd name="connsiteX313" fmla="*/ 413234 w 566135"/>
              <a:gd name="connsiteY313" fmla="*/ 541641 h 607145"/>
              <a:gd name="connsiteX314" fmla="*/ 438947 w 566135"/>
              <a:gd name="connsiteY314" fmla="*/ 592982 h 607145"/>
              <a:gd name="connsiteX315" fmla="*/ 438553 w 566135"/>
              <a:gd name="connsiteY315" fmla="*/ 602522 h 607145"/>
              <a:gd name="connsiteX316" fmla="*/ 430179 w 566135"/>
              <a:gd name="connsiteY316" fmla="*/ 607145 h 607145"/>
              <a:gd name="connsiteX317" fmla="*/ 377668 w 566135"/>
              <a:gd name="connsiteY317" fmla="*/ 607145 h 607145"/>
              <a:gd name="connsiteX318" fmla="*/ 314616 w 566135"/>
              <a:gd name="connsiteY318" fmla="*/ 607145 h 607145"/>
              <a:gd name="connsiteX319" fmla="*/ 304764 w 566135"/>
              <a:gd name="connsiteY319" fmla="*/ 597310 h 607145"/>
              <a:gd name="connsiteX320" fmla="*/ 304764 w 566135"/>
              <a:gd name="connsiteY320" fmla="*/ 534363 h 607145"/>
              <a:gd name="connsiteX321" fmla="*/ 314616 w 566135"/>
              <a:gd name="connsiteY321" fmla="*/ 524527 h 607145"/>
              <a:gd name="connsiteX322" fmla="*/ 325749 w 566135"/>
              <a:gd name="connsiteY322" fmla="*/ 524527 h 607145"/>
              <a:gd name="connsiteX323" fmla="*/ 325749 w 566135"/>
              <a:gd name="connsiteY323" fmla="*/ 502299 h 607145"/>
              <a:gd name="connsiteX324" fmla="*/ 325157 w 566135"/>
              <a:gd name="connsiteY324" fmla="*/ 502299 h 607145"/>
              <a:gd name="connsiteX325" fmla="*/ 315995 w 566135"/>
              <a:gd name="connsiteY325" fmla="*/ 500135 h 607145"/>
              <a:gd name="connsiteX326" fmla="*/ 304764 w 566135"/>
              <a:gd name="connsiteY326" fmla="*/ 481939 h 607145"/>
              <a:gd name="connsiteX327" fmla="*/ 304764 w 566135"/>
              <a:gd name="connsiteY327" fmla="*/ 428828 h 607145"/>
              <a:gd name="connsiteX328" fmla="*/ 304074 w 566135"/>
              <a:gd name="connsiteY328" fmla="*/ 428828 h 607145"/>
              <a:gd name="connsiteX329" fmla="*/ 294222 w 566135"/>
              <a:gd name="connsiteY329" fmla="*/ 418992 h 607145"/>
              <a:gd name="connsiteX330" fmla="*/ 294222 w 566135"/>
              <a:gd name="connsiteY330" fmla="*/ 418304 h 607145"/>
              <a:gd name="connsiteX331" fmla="*/ 293533 w 566135"/>
              <a:gd name="connsiteY331" fmla="*/ 418304 h 607145"/>
              <a:gd name="connsiteX332" fmla="*/ 271859 w 566135"/>
              <a:gd name="connsiteY332" fmla="*/ 418304 h 607145"/>
              <a:gd name="connsiteX333" fmla="*/ 271859 w 566135"/>
              <a:gd name="connsiteY333" fmla="*/ 418992 h 607145"/>
              <a:gd name="connsiteX334" fmla="*/ 262007 w 566135"/>
              <a:gd name="connsiteY334" fmla="*/ 428828 h 607145"/>
              <a:gd name="connsiteX335" fmla="*/ 261416 w 566135"/>
              <a:gd name="connsiteY335" fmla="*/ 428828 h 607145"/>
              <a:gd name="connsiteX336" fmla="*/ 261416 w 566135"/>
              <a:gd name="connsiteY336" fmla="*/ 481939 h 607145"/>
              <a:gd name="connsiteX337" fmla="*/ 250086 w 566135"/>
              <a:gd name="connsiteY337" fmla="*/ 500135 h 607145"/>
              <a:gd name="connsiteX338" fmla="*/ 241022 w 566135"/>
              <a:gd name="connsiteY338" fmla="*/ 502299 h 607145"/>
              <a:gd name="connsiteX339" fmla="*/ 240332 w 566135"/>
              <a:gd name="connsiteY339" fmla="*/ 502299 h 607145"/>
              <a:gd name="connsiteX340" fmla="*/ 240332 w 566135"/>
              <a:gd name="connsiteY340" fmla="*/ 524527 h 607145"/>
              <a:gd name="connsiteX341" fmla="*/ 251564 w 566135"/>
              <a:gd name="connsiteY341" fmla="*/ 524527 h 607145"/>
              <a:gd name="connsiteX342" fmla="*/ 261416 w 566135"/>
              <a:gd name="connsiteY342" fmla="*/ 534363 h 607145"/>
              <a:gd name="connsiteX343" fmla="*/ 261416 w 566135"/>
              <a:gd name="connsiteY343" fmla="*/ 597310 h 607145"/>
              <a:gd name="connsiteX344" fmla="*/ 251564 w 566135"/>
              <a:gd name="connsiteY344" fmla="*/ 607145 h 607145"/>
              <a:gd name="connsiteX345" fmla="*/ 188511 w 566135"/>
              <a:gd name="connsiteY345" fmla="*/ 607145 h 607145"/>
              <a:gd name="connsiteX346" fmla="*/ 188413 w 566135"/>
              <a:gd name="connsiteY346" fmla="*/ 607145 h 607145"/>
              <a:gd name="connsiteX347" fmla="*/ 135902 w 566135"/>
              <a:gd name="connsiteY347" fmla="*/ 607145 h 607145"/>
              <a:gd name="connsiteX348" fmla="*/ 127528 w 566135"/>
              <a:gd name="connsiteY348" fmla="*/ 602522 h 607145"/>
              <a:gd name="connsiteX349" fmla="*/ 127134 w 566135"/>
              <a:gd name="connsiteY349" fmla="*/ 592982 h 607145"/>
              <a:gd name="connsiteX350" fmla="*/ 152847 w 566135"/>
              <a:gd name="connsiteY350" fmla="*/ 541641 h 607145"/>
              <a:gd name="connsiteX351" fmla="*/ 180433 w 566135"/>
              <a:gd name="connsiteY351" fmla="*/ 524527 h 607145"/>
              <a:gd name="connsiteX352" fmla="*/ 220629 w 566135"/>
              <a:gd name="connsiteY352" fmla="*/ 524527 h 607145"/>
              <a:gd name="connsiteX353" fmla="*/ 220629 w 566135"/>
              <a:gd name="connsiteY353" fmla="*/ 492463 h 607145"/>
              <a:gd name="connsiteX354" fmla="*/ 220727 w 566135"/>
              <a:gd name="connsiteY354" fmla="*/ 492070 h 607145"/>
              <a:gd name="connsiteX355" fmla="*/ 203585 w 566135"/>
              <a:gd name="connsiteY355" fmla="*/ 479284 h 607145"/>
              <a:gd name="connsiteX356" fmla="*/ 199644 w 566135"/>
              <a:gd name="connsiteY356" fmla="*/ 471415 h 607145"/>
              <a:gd name="connsiteX357" fmla="*/ 199644 w 566135"/>
              <a:gd name="connsiteY357" fmla="*/ 428828 h 607145"/>
              <a:gd name="connsiteX358" fmla="*/ 198954 w 566135"/>
              <a:gd name="connsiteY358" fmla="*/ 428828 h 607145"/>
              <a:gd name="connsiteX359" fmla="*/ 168118 w 566135"/>
              <a:gd name="connsiteY359" fmla="*/ 398043 h 607145"/>
              <a:gd name="connsiteX360" fmla="*/ 168118 w 566135"/>
              <a:gd name="connsiteY360" fmla="*/ 376995 h 607145"/>
              <a:gd name="connsiteX361" fmla="*/ 189102 w 566135"/>
              <a:gd name="connsiteY361" fmla="*/ 347783 h 607145"/>
              <a:gd name="connsiteX362" fmla="*/ 189102 w 566135"/>
              <a:gd name="connsiteY362" fmla="*/ 302933 h 607145"/>
              <a:gd name="connsiteX363" fmla="*/ 177970 w 566135"/>
              <a:gd name="connsiteY363" fmla="*/ 302933 h 607145"/>
              <a:gd name="connsiteX364" fmla="*/ 115607 w 566135"/>
              <a:gd name="connsiteY364" fmla="*/ 240675 h 607145"/>
              <a:gd name="connsiteX365" fmla="*/ 115607 w 566135"/>
              <a:gd name="connsiteY365" fmla="*/ 236249 h 607145"/>
              <a:gd name="connsiteX366" fmla="*/ 103785 w 566135"/>
              <a:gd name="connsiteY366" fmla="*/ 230347 h 607145"/>
              <a:gd name="connsiteX367" fmla="*/ 103785 w 566135"/>
              <a:gd name="connsiteY367" fmla="*/ 393322 h 607145"/>
              <a:gd name="connsiteX368" fmla="*/ 117085 w 566135"/>
              <a:gd name="connsiteY368" fmla="*/ 413878 h 607145"/>
              <a:gd name="connsiteX369" fmla="*/ 124671 w 566135"/>
              <a:gd name="connsiteY369" fmla="*/ 459318 h 607145"/>
              <a:gd name="connsiteX370" fmla="*/ 122405 w 566135"/>
              <a:gd name="connsiteY370" fmla="*/ 467284 h 607145"/>
              <a:gd name="connsiteX371" fmla="*/ 114917 w 566135"/>
              <a:gd name="connsiteY371" fmla="*/ 470825 h 607145"/>
              <a:gd name="connsiteX372" fmla="*/ 109696 w 566135"/>
              <a:gd name="connsiteY372" fmla="*/ 470825 h 607145"/>
              <a:gd name="connsiteX373" fmla="*/ 91568 w 566135"/>
              <a:gd name="connsiteY373" fmla="*/ 497873 h 607145"/>
              <a:gd name="connsiteX374" fmla="*/ 83391 w 566135"/>
              <a:gd name="connsiteY374" fmla="*/ 502299 h 607145"/>
              <a:gd name="connsiteX375" fmla="*/ 77973 w 566135"/>
              <a:gd name="connsiteY375" fmla="*/ 500627 h 607145"/>
              <a:gd name="connsiteX376" fmla="*/ 75214 w 566135"/>
              <a:gd name="connsiteY376" fmla="*/ 486955 h 607145"/>
              <a:gd name="connsiteX377" fmla="*/ 85953 w 566135"/>
              <a:gd name="connsiteY377" fmla="*/ 470825 h 607145"/>
              <a:gd name="connsiteX378" fmla="*/ 83391 w 566135"/>
              <a:gd name="connsiteY378" fmla="*/ 470825 h 607145"/>
              <a:gd name="connsiteX379" fmla="*/ 74623 w 566135"/>
              <a:gd name="connsiteY379" fmla="*/ 465317 h 607145"/>
              <a:gd name="connsiteX380" fmla="*/ 66840 w 566135"/>
              <a:gd name="connsiteY380" fmla="*/ 449777 h 607145"/>
              <a:gd name="connsiteX381" fmla="*/ 57973 w 566135"/>
              <a:gd name="connsiteY381" fmla="*/ 449777 h 607145"/>
              <a:gd name="connsiteX382" fmla="*/ 50190 w 566135"/>
              <a:gd name="connsiteY382" fmla="*/ 465317 h 607145"/>
              <a:gd name="connsiteX383" fmla="*/ 41324 w 566135"/>
              <a:gd name="connsiteY383" fmla="*/ 470825 h 607145"/>
              <a:gd name="connsiteX384" fmla="*/ 38762 w 566135"/>
              <a:gd name="connsiteY384" fmla="*/ 470825 h 607145"/>
              <a:gd name="connsiteX385" fmla="*/ 49599 w 566135"/>
              <a:gd name="connsiteY385" fmla="*/ 486955 h 607145"/>
              <a:gd name="connsiteX386" fmla="*/ 46841 w 566135"/>
              <a:gd name="connsiteY386" fmla="*/ 500627 h 607145"/>
              <a:gd name="connsiteX387" fmla="*/ 41324 w 566135"/>
              <a:gd name="connsiteY387" fmla="*/ 502299 h 607145"/>
              <a:gd name="connsiteX388" fmla="*/ 33147 w 566135"/>
              <a:gd name="connsiteY388" fmla="*/ 497873 h 607145"/>
              <a:gd name="connsiteX389" fmla="*/ 15019 w 566135"/>
              <a:gd name="connsiteY389" fmla="*/ 470825 h 607145"/>
              <a:gd name="connsiteX390" fmla="*/ 9797 w 566135"/>
              <a:gd name="connsiteY390" fmla="*/ 470825 h 607145"/>
              <a:gd name="connsiteX391" fmla="*/ 2310 w 566135"/>
              <a:gd name="connsiteY391" fmla="*/ 467284 h 607145"/>
              <a:gd name="connsiteX392" fmla="*/ 143 w 566135"/>
              <a:gd name="connsiteY392" fmla="*/ 459318 h 607145"/>
              <a:gd name="connsiteX393" fmla="*/ 7729 w 566135"/>
              <a:gd name="connsiteY393" fmla="*/ 413878 h 607145"/>
              <a:gd name="connsiteX394" fmla="*/ 21029 w 566135"/>
              <a:gd name="connsiteY394" fmla="*/ 393322 h 607145"/>
              <a:gd name="connsiteX395" fmla="*/ 21029 w 566135"/>
              <a:gd name="connsiteY395" fmla="*/ 337259 h 607145"/>
              <a:gd name="connsiteX396" fmla="*/ 10487 w 566135"/>
              <a:gd name="connsiteY396" fmla="*/ 314047 h 607145"/>
              <a:gd name="connsiteX397" fmla="*/ 10487 w 566135"/>
              <a:gd name="connsiteY397" fmla="*/ 293098 h 607145"/>
              <a:gd name="connsiteX398" fmla="*/ 21029 w 566135"/>
              <a:gd name="connsiteY398" fmla="*/ 269984 h 607145"/>
              <a:gd name="connsiteX399" fmla="*/ 21029 w 566135"/>
              <a:gd name="connsiteY399" fmla="*/ 189038 h 607145"/>
              <a:gd name="connsiteX400" fmla="*/ 15906 w 566135"/>
              <a:gd name="connsiteY400" fmla="*/ 186481 h 607145"/>
              <a:gd name="connsiteX401" fmla="*/ 10487 w 566135"/>
              <a:gd name="connsiteY401" fmla="*/ 177727 h 607145"/>
              <a:gd name="connsiteX402" fmla="*/ 10487 w 566135"/>
              <a:gd name="connsiteY402" fmla="*/ 135533 h 607145"/>
              <a:gd name="connsiteX403" fmla="*/ 35610 w 566135"/>
              <a:gd name="connsiteY403" fmla="*/ 97568 h 607145"/>
              <a:gd name="connsiteX404" fmla="*/ 75411 w 566135"/>
              <a:gd name="connsiteY404" fmla="*/ 80454 h 607145"/>
              <a:gd name="connsiteX405" fmla="*/ 94623 w 566135"/>
              <a:gd name="connsiteY405" fmla="*/ 82225 h 607145"/>
              <a:gd name="connsiteX406" fmla="*/ 103785 w 566135"/>
              <a:gd name="connsiteY406" fmla="*/ 99142 h 607145"/>
              <a:gd name="connsiteX407" fmla="*/ 103785 w 566135"/>
              <a:gd name="connsiteY407" fmla="*/ 104945 h 607145"/>
              <a:gd name="connsiteX408" fmla="*/ 160335 w 566135"/>
              <a:gd name="connsiteY408" fmla="*/ 104945 h 607145"/>
              <a:gd name="connsiteX409" fmla="*/ 195112 w 566135"/>
              <a:gd name="connsiteY409" fmla="*/ 19277 h 607145"/>
              <a:gd name="connsiteX410" fmla="*/ 223683 w 566135"/>
              <a:gd name="connsiteY410" fmla="*/ 0 h 607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Lst>
            <a:rect l="l" t="t" r="r" b="b"/>
            <a:pathLst>
              <a:path w="566135" h="607145">
                <a:moveTo>
                  <a:pt x="324468" y="575672"/>
                </a:moveTo>
                <a:lnTo>
                  <a:pt x="324468" y="587474"/>
                </a:lnTo>
                <a:lnTo>
                  <a:pt x="359245" y="587474"/>
                </a:lnTo>
                <a:lnTo>
                  <a:pt x="351561" y="575967"/>
                </a:lnTo>
                <a:cubicBezTo>
                  <a:pt x="351462" y="575770"/>
                  <a:pt x="351167" y="575672"/>
                  <a:pt x="350970" y="575672"/>
                </a:cubicBezTo>
                <a:close/>
                <a:moveTo>
                  <a:pt x="215112" y="575672"/>
                </a:moveTo>
                <a:cubicBezTo>
                  <a:pt x="214914" y="575672"/>
                  <a:pt x="214717" y="575770"/>
                  <a:pt x="214619" y="575967"/>
                </a:cubicBezTo>
                <a:lnTo>
                  <a:pt x="206934" y="587474"/>
                </a:lnTo>
                <a:lnTo>
                  <a:pt x="241712" y="587474"/>
                </a:lnTo>
                <a:lnTo>
                  <a:pt x="241712" y="575672"/>
                </a:lnTo>
                <a:close/>
                <a:moveTo>
                  <a:pt x="324468" y="544198"/>
                </a:moveTo>
                <a:lnTo>
                  <a:pt x="324468" y="556001"/>
                </a:lnTo>
                <a:lnTo>
                  <a:pt x="350970" y="556001"/>
                </a:lnTo>
                <a:cubicBezTo>
                  <a:pt x="357866" y="556001"/>
                  <a:pt x="364171" y="559443"/>
                  <a:pt x="367915" y="565049"/>
                </a:cubicBezTo>
                <a:lnTo>
                  <a:pt x="382890" y="587474"/>
                </a:lnTo>
                <a:lnTo>
                  <a:pt x="414219" y="587474"/>
                </a:lnTo>
                <a:lnTo>
                  <a:pt x="395697" y="550394"/>
                </a:lnTo>
                <a:cubicBezTo>
                  <a:pt x="393727" y="546559"/>
                  <a:pt x="389885" y="544198"/>
                  <a:pt x="385648" y="544198"/>
                </a:cubicBezTo>
                <a:close/>
                <a:moveTo>
                  <a:pt x="180433" y="544198"/>
                </a:moveTo>
                <a:cubicBezTo>
                  <a:pt x="176196" y="544198"/>
                  <a:pt x="172354" y="546559"/>
                  <a:pt x="170482" y="550394"/>
                </a:cubicBezTo>
                <a:lnTo>
                  <a:pt x="151862" y="587474"/>
                </a:lnTo>
                <a:lnTo>
                  <a:pt x="183191" y="587474"/>
                </a:lnTo>
                <a:lnTo>
                  <a:pt x="198166" y="565049"/>
                </a:lnTo>
                <a:cubicBezTo>
                  <a:pt x="202008" y="559443"/>
                  <a:pt x="208314" y="556001"/>
                  <a:pt x="215112" y="556001"/>
                </a:cubicBezTo>
                <a:lnTo>
                  <a:pt x="241712" y="556001"/>
                </a:lnTo>
                <a:lnTo>
                  <a:pt x="241712" y="544198"/>
                </a:lnTo>
                <a:close/>
                <a:moveTo>
                  <a:pt x="324468" y="428828"/>
                </a:moveTo>
                <a:lnTo>
                  <a:pt x="324468" y="481939"/>
                </a:lnTo>
                <a:cubicBezTo>
                  <a:pt x="324468" y="482136"/>
                  <a:pt x="324468" y="482333"/>
                  <a:pt x="324763" y="482529"/>
                </a:cubicBezTo>
                <a:cubicBezTo>
                  <a:pt x="325157" y="482726"/>
                  <a:pt x="325354" y="482529"/>
                  <a:pt x="325453" y="482431"/>
                </a:cubicBezTo>
                <a:lnTo>
                  <a:pt x="346733" y="466498"/>
                </a:lnTo>
                <a:lnTo>
                  <a:pt x="346733" y="428828"/>
                </a:lnTo>
                <a:close/>
                <a:moveTo>
                  <a:pt x="219348" y="428828"/>
                </a:moveTo>
                <a:lnTo>
                  <a:pt x="219348" y="466498"/>
                </a:lnTo>
                <a:lnTo>
                  <a:pt x="240628" y="482431"/>
                </a:lnTo>
                <a:cubicBezTo>
                  <a:pt x="240726" y="482529"/>
                  <a:pt x="240924" y="482726"/>
                  <a:pt x="241318" y="482529"/>
                </a:cubicBezTo>
                <a:cubicBezTo>
                  <a:pt x="241712" y="482333"/>
                  <a:pt x="241712" y="482136"/>
                  <a:pt x="241712" y="481939"/>
                </a:cubicBezTo>
                <a:lnTo>
                  <a:pt x="241712" y="428828"/>
                </a:lnTo>
                <a:close/>
                <a:moveTo>
                  <a:pt x="479537" y="407878"/>
                </a:moveTo>
                <a:cubicBezTo>
                  <a:pt x="474020" y="407878"/>
                  <a:pt x="469390" y="411714"/>
                  <a:pt x="468503" y="417123"/>
                </a:cubicBezTo>
                <a:lnTo>
                  <a:pt x="462789" y="451154"/>
                </a:lnTo>
                <a:lnTo>
                  <a:pt x="476680" y="451154"/>
                </a:lnTo>
                <a:lnTo>
                  <a:pt x="484463" y="435614"/>
                </a:lnTo>
                <a:cubicBezTo>
                  <a:pt x="486039" y="432270"/>
                  <a:pt x="489488" y="430106"/>
                  <a:pt x="493231" y="430106"/>
                </a:cubicBezTo>
                <a:lnTo>
                  <a:pt x="514216" y="430106"/>
                </a:lnTo>
                <a:cubicBezTo>
                  <a:pt x="517960" y="430106"/>
                  <a:pt x="521408" y="432270"/>
                  <a:pt x="523083" y="435614"/>
                </a:cubicBezTo>
                <a:lnTo>
                  <a:pt x="530866" y="451154"/>
                </a:lnTo>
                <a:lnTo>
                  <a:pt x="544658" y="451154"/>
                </a:lnTo>
                <a:lnTo>
                  <a:pt x="538944" y="417123"/>
                </a:lnTo>
                <a:cubicBezTo>
                  <a:pt x="538057" y="411714"/>
                  <a:pt x="533427" y="407878"/>
                  <a:pt x="528008" y="407878"/>
                </a:cubicBezTo>
                <a:close/>
                <a:moveTo>
                  <a:pt x="38171" y="407878"/>
                </a:moveTo>
                <a:cubicBezTo>
                  <a:pt x="32654" y="407878"/>
                  <a:pt x="28024" y="411714"/>
                  <a:pt x="27137" y="417123"/>
                </a:cubicBezTo>
                <a:lnTo>
                  <a:pt x="21423" y="451154"/>
                </a:lnTo>
                <a:lnTo>
                  <a:pt x="35314" y="451154"/>
                </a:lnTo>
                <a:lnTo>
                  <a:pt x="43097" y="435614"/>
                </a:lnTo>
                <a:cubicBezTo>
                  <a:pt x="44673" y="432270"/>
                  <a:pt x="48121" y="430106"/>
                  <a:pt x="51865" y="430106"/>
                </a:cubicBezTo>
                <a:lnTo>
                  <a:pt x="72850" y="430106"/>
                </a:lnTo>
                <a:cubicBezTo>
                  <a:pt x="76594" y="430106"/>
                  <a:pt x="80042" y="432270"/>
                  <a:pt x="81716" y="435614"/>
                </a:cubicBezTo>
                <a:lnTo>
                  <a:pt x="89500" y="451154"/>
                </a:lnTo>
                <a:lnTo>
                  <a:pt x="103292" y="451154"/>
                </a:lnTo>
                <a:lnTo>
                  <a:pt x="97578" y="417123"/>
                </a:lnTo>
                <a:cubicBezTo>
                  <a:pt x="96691" y="411714"/>
                  <a:pt x="92061" y="407878"/>
                  <a:pt x="86642" y="407878"/>
                </a:cubicBezTo>
                <a:close/>
                <a:moveTo>
                  <a:pt x="270381" y="376404"/>
                </a:moveTo>
                <a:cubicBezTo>
                  <a:pt x="271366" y="379945"/>
                  <a:pt x="271859" y="383683"/>
                  <a:pt x="271859" y="387519"/>
                </a:cubicBezTo>
                <a:lnTo>
                  <a:pt x="271859" y="398633"/>
                </a:lnTo>
                <a:lnTo>
                  <a:pt x="293533" y="398633"/>
                </a:lnTo>
                <a:cubicBezTo>
                  <a:pt x="293828" y="398633"/>
                  <a:pt x="294025" y="398731"/>
                  <a:pt x="294222" y="398731"/>
                </a:cubicBezTo>
                <a:lnTo>
                  <a:pt x="294222" y="387519"/>
                </a:lnTo>
                <a:cubicBezTo>
                  <a:pt x="294222" y="383683"/>
                  <a:pt x="294814" y="379945"/>
                  <a:pt x="295799" y="376404"/>
                </a:cubicBezTo>
                <a:close/>
                <a:moveTo>
                  <a:pt x="335600" y="365880"/>
                </a:moveTo>
                <a:cubicBezTo>
                  <a:pt x="323680" y="365880"/>
                  <a:pt x="313926" y="375618"/>
                  <a:pt x="313926" y="387519"/>
                </a:cubicBezTo>
                <a:lnTo>
                  <a:pt x="313926" y="409157"/>
                </a:lnTo>
                <a:lnTo>
                  <a:pt x="367127" y="409157"/>
                </a:lnTo>
                <a:cubicBezTo>
                  <a:pt x="373235" y="409157"/>
                  <a:pt x="378259" y="404141"/>
                  <a:pt x="378259" y="398043"/>
                </a:cubicBezTo>
                <a:lnTo>
                  <a:pt x="378259" y="376995"/>
                </a:lnTo>
                <a:cubicBezTo>
                  <a:pt x="378259" y="370897"/>
                  <a:pt x="373235" y="365880"/>
                  <a:pt x="367127" y="365880"/>
                </a:cubicBezTo>
                <a:close/>
                <a:moveTo>
                  <a:pt x="198954" y="365880"/>
                </a:moveTo>
                <a:cubicBezTo>
                  <a:pt x="192846" y="365880"/>
                  <a:pt x="187822" y="370897"/>
                  <a:pt x="187822" y="376995"/>
                </a:cubicBezTo>
                <a:lnTo>
                  <a:pt x="187822" y="398043"/>
                </a:lnTo>
                <a:cubicBezTo>
                  <a:pt x="187822" y="404141"/>
                  <a:pt x="192846" y="409157"/>
                  <a:pt x="198954" y="409157"/>
                </a:cubicBezTo>
                <a:lnTo>
                  <a:pt x="252155" y="409157"/>
                </a:lnTo>
                <a:lnTo>
                  <a:pt x="252155" y="387519"/>
                </a:lnTo>
                <a:cubicBezTo>
                  <a:pt x="252155" y="375618"/>
                  <a:pt x="242500" y="365880"/>
                  <a:pt x="230480" y="365880"/>
                </a:cubicBezTo>
                <a:close/>
                <a:moveTo>
                  <a:pt x="525447" y="344833"/>
                </a:moveTo>
                <a:cubicBezTo>
                  <a:pt x="525151" y="344931"/>
                  <a:pt x="524954" y="344931"/>
                  <a:pt x="524757" y="344931"/>
                </a:cubicBezTo>
                <a:lnTo>
                  <a:pt x="482099" y="344931"/>
                </a:lnTo>
                <a:lnTo>
                  <a:pt x="482099" y="388207"/>
                </a:lnTo>
                <a:lnTo>
                  <a:pt x="525447" y="388207"/>
                </a:lnTo>
                <a:close/>
                <a:moveTo>
                  <a:pt x="40733" y="344833"/>
                </a:moveTo>
                <a:lnTo>
                  <a:pt x="40733" y="388207"/>
                </a:lnTo>
                <a:lnTo>
                  <a:pt x="84081" y="388207"/>
                </a:lnTo>
                <a:lnTo>
                  <a:pt x="84081" y="344931"/>
                </a:lnTo>
                <a:lnTo>
                  <a:pt x="41324" y="344931"/>
                </a:lnTo>
                <a:cubicBezTo>
                  <a:pt x="41127" y="344931"/>
                  <a:pt x="40930" y="344931"/>
                  <a:pt x="40733" y="344833"/>
                </a:cubicBezTo>
                <a:close/>
                <a:moveTo>
                  <a:pt x="242401" y="302835"/>
                </a:moveTo>
                <a:cubicBezTo>
                  <a:pt x="241909" y="302933"/>
                  <a:pt x="241515" y="302933"/>
                  <a:pt x="241022" y="302933"/>
                </a:cubicBezTo>
                <a:lnTo>
                  <a:pt x="208806" y="302933"/>
                </a:lnTo>
                <a:lnTo>
                  <a:pt x="208806" y="346210"/>
                </a:lnTo>
                <a:lnTo>
                  <a:pt x="230480" y="346210"/>
                </a:lnTo>
                <a:cubicBezTo>
                  <a:pt x="241022" y="346210"/>
                  <a:pt x="250677" y="350144"/>
                  <a:pt x="258066" y="356733"/>
                </a:cubicBezTo>
                <a:lnTo>
                  <a:pt x="308114" y="356733"/>
                </a:lnTo>
                <a:cubicBezTo>
                  <a:pt x="315404" y="350144"/>
                  <a:pt x="325059" y="346210"/>
                  <a:pt x="335600" y="346210"/>
                </a:cubicBezTo>
                <a:lnTo>
                  <a:pt x="357275" y="346210"/>
                </a:lnTo>
                <a:lnTo>
                  <a:pt x="357275" y="302933"/>
                </a:lnTo>
                <a:lnTo>
                  <a:pt x="325059" y="302933"/>
                </a:lnTo>
                <a:cubicBezTo>
                  <a:pt x="324665" y="302933"/>
                  <a:pt x="324172" y="302933"/>
                  <a:pt x="323680" y="302835"/>
                </a:cubicBezTo>
                <a:cubicBezTo>
                  <a:pt x="311660" y="309523"/>
                  <a:pt x="297769" y="313457"/>
                  <a:pt x="283090" y="313457"/>
                </a:cubicBezTo>
                <a:cubicBezTo>
                  <a:pt x="268312" y="313457"/>
                  <a:pt x="254421" y="309523"/>
                  <a:pt x="242401" y="302835"/>
                </a:cubicBezTo>
                <a:close/>
                <a:moveTo>
                  <a:pt x="482099" y="281984"/>
                </a:moveTo>
                <a:lnTo>
                  <a:pt x="482099" y="325260"/>
                </a:lnTo>
                <a:lnTo>
                  <a:pt x="524757" y="325260"/>
                </a:lnTo>
                <a:cubicBezTo>
                  <a:pt x="530866" y="325260"/>
                  <a:pt x="535890" y="320244"/>
                  <a:pt x="535890" y="314047"/>
                </a:cubicBezTo>
                <a:lnTo>
                  <a:pt x="535890" y="293098"/>
                </a:lnTo>
                <a:cubicBezTo>
                  <a:pt x="535890" y="287000"/>
                  <a:pt x="530866" y="281984"/>
                  <a:pt x="524757" y="281984"/>
                </a:cubicBezTo>
                <a:close/>
                <a:moveTo>
                  <a:pt x="41324" y="281984"/>
                </a:moveTo>
                <a:cubicBezTo>
                  <a:pt x="35215" y="281984"/>
                  <a:pt x="30191" y="287000"/>
                  <a:pt x="30191" y="293098"/>
                </a:cubicBezTo>
                <a:lnTo>
                  <a:pt x="30191" y="314047"/>
                </a:lnTo>
                <a:cubicBezTo>
                  <a:pt x="30191" y="320244"/>
                  <a:pt x="35215" y="325260"/>
                  <a:pt x="41324" y="325260"/>
                </a:cubicBezTo>
                <a:lnTo>
                  <a:pt x="84081" y="325260"/>
                </a:lnTo>
                <a:lnTo>
                  <a:pt x="84081" y="281984"/>
                </a:lnTo>
                <a:close/>
                <a:moveTo>
                  <a:pt x="304468" y="265460"/>
                </a:moveTo>
                <a:cubicBezTo>
                  <a:pt x="300922" y="267624"/>
                  <a:pt x="297080" y="269296"/>
                  <a:pt x="292942" y="270279"/>
                </a:cubicBezTo>
                <a:lnTo>
                  <a:pt x="292942" y="292999"/>
                </a:lnTo>
                <a:cubicBezTo>
                  <a:pt x="303089" y="291426"/>
                  <a:pt x="312547" y="287393"/>
                  <a:pt x="320527" y="281492"/>
                </a:cubicBezTo>
                <a:close/>
                <a:moveTo>
                  <a:pt x="261613" y="265460"/>
                </a:moveTo>
                <a:lnTo>
                  <a:pt x="245554" y="281492"/>
                </a:lnTo>
                <a:cubicBezTo>
                  <a:pt x="253534" y="287393"/>
                  <a:pt x="262992" y="291426"/>
                  <a:pt x="273238" y="292999"/>
                </a:cubicBezTo>
                <a:lnTo>
                  <a:pt x="273238" y="270279"/>
                </a:lnTo>
                <a:cubicBezTo>
                  <a:pt x="269100" y="269296"/>
                  <a:pt x="265159" y="267624"/>
                  <a:pt x="261613" y="265460"/>
                </a:cubicBezTo>
                <a:close/>
                <a:moveTo>
                  <a:pt x="323286" y="239986"/>
                </a:moveTo>
                <a:cubicBezTo>
                  <a:pt x="322202" y="244117"/>
                  <a:pt x="320626" y="248051"/>
                  <a:pt x="318458" y="251592"/>
                </a:cubicBezTo>
                <a:lnTo>
                  <a:pt x="334517" y="267624"/>
                </a:lnTo>
                <a:cubicBezTo>
                  <a:pt x="340329" y="259559"/>
                  <a:pt x="344369" y="250215"/>
                  <a:pt x="346044" y="239986"/>
                </a:cubicBezTo>
                <a:close/>
                <a:moveTo>
                  <a:pt x="220136" y="239986"/>
                </a:moveTo>
                <a:cubicBezTo>
                  <a:pt x="221712" y="250215"/>
                  <a:pt x="225752" y="259559"/>
                  <a:pt x="231564" y="267624"/>
                </a:cubicBezTo>
                <a:lnTo>
                  <a:pt x="247721" y="251592"/>
                </a:lnTo>
                <a:cubicBezTo>
                  <a:pt x="245554" y="248051"/>
                  <a:pt x="243879" y="244117"/>
                  <a:pt x="242894" y="239986"/>
                </a:cubicBezTo>
                <a:close/>
                <a:moveTo>
                  <a:pt x="283090" y="208513"/>
                </a:moveTo>
                <a:cubicBezTo>
                  <a:pt x="271070" y="208513"/>
                  <a:pt x="261416" y="218250"/>
                  <a:pt x="261416" y="230151"/>
                </a:cubicBezTo>
                <a:cubicBezTo>
                  <a:pt x="261416" y="242052"/>
                  <a:pt x="271070" y="251789"/>
                  <a:pt x="283090" y="251789"/>
                </a:cubicBezTo>
                <a:cubicBezTo>
                  <a:pt x="295011" y="251789"/>
                  <a:pt x="304764" y="242052"/>
                  <a:pt x="304764" y="230151"/>
                </a:cubicBezTo>
                <a:cubicBezTo>
                  <a:pt x="304764" y="218250"/>
                  <a:pt x="295011" y="208513"/>
                  <a:pt x="283090" y="208513"/>
                </a:cubicBezTo>
                <a:close/>
                <a:moveTo>
                  <a:pt x="525447" y="198874"/>
                </a:moveTo>
                <a:lnTo>
                  <a:pt x="482099" y="220512"/>
                </a:lnTo>
                <a:lnTo>
                  <a:pt x="482099" y="262313"/>
                </a:lnTo>
                <a:lnTo>
                  <a:pt x="524757" y="262313"/>
                </a:lnTo>
                <a:cubicBezTo>
                  <a:pt x="524954" y="262313"/>
                  <a:pt x="525151" y="262313"/>
                  <a:pt x="525447" y="262313"/>
                </a:cubicBezTo>
                <a:close/>
                <a:moveTo>
                  <a:pt x="40733" y="198874"/>
                </a:moveTo>
                <a:lnTo>
                  <a:pt x="40733" y="262313"/>
                </a:lnTo>
                <a:cubicBezTo>
                  <a:pt x="40930" y="262313"/>
                  <a:pt x="41127" y="262313"/>
                  <a:pt x="41324" y="262313"/>
                </a:cubicBezTo>
                <a:lnTo>
                  <a:pt x="84081" y="262313"/>
                </a:lnTo>
                <a:lnTo>
                  <a:pt x="84081" y="220512"/>
                </a:lnTo>
                <a:close/>
                <a:moveTo>
                  <a:pt x="334517" y="192677"/>
                </a:moveTo>
                <a:lnTo>
                  <a:pt x="318458" y="208709"/>
                </a:lnTo>
                <a:cubicBezTo>
                  <a:pt x="320626" y="212250"/>
                  <a:pt x="322202" y="216184"/>
                  <a:pt x="323286" y="220315"/>
                </a:cubicBezTo>
                <a:lnTo>
                  <a:pt x="346044" y="220315"/>
                </a:lnTo>
                <a:cubicBezTo>
                  <a:pt x="344369" y="210086"/>
                  <a:pt x="340329" y="200743"/>
                  <a:pt x="334517" y="192677"/>
                </a:cubicBezTo>
                <a:close/>
                <a:moveTo>
                  <a:pt x="231564" y="192677"/>
                </a:moveTo>
                <a:cubicBezTo>
                  <a:pt x="225752" y="200743"/>
                  <a:pt x="221712" y="210086"/>
                  <a:pt x="220136" y="220315"/>
                </a:cubicBezTo>
                <a:lnTo>
                  <a:pt x="242894" y="220315"/>
                </a:lnTo>
                <a:cubicBezTo>
                  <a:pt x="243879" y="216184"/>
                  <a:pt x="245554" y="212250"/>
                  <a:pt x="247721" y="208709"/>
                </a:cubicBezTo>
                <a:close/>
                <a:moveTo>
                  <a:pt x="292942" y="167302"/>
                </a:moveTo>
                <a:lnTo>
                  <a:pt x="292942" y="190022"/>
                </a:lnTo>
                <a:cubicBezTo>
                  <a:pt x="297080" y="191005"/>
                  <a:pt x="300922" y="192677"/>
                  <a:pt x="304468" y="194841"/>
                </a:cubicBezTo>
                <a:lnTo>
                  <a:pt x="320527" y="178809"/>
                </a:lnTo>
                <a:cubicBezTo>
                  <a:pt x="312547" y="172908"/>
                  <a:pt x="303089" y="168876"/>
                  <a:pt x="292942" y="167302"/>
                </a:cubicBezTo>
                <a:close/>
                <a:moveTo>
                  <a:pt x="273238" y="167302"/>
                </a:moveTo>
                <a:cubicBezTo>
                  <a:pt x="262992" y="168876"/>
                  <a:pt x="253534" y="172908"/>
                  <a:pt x="245554" y="178809"/>
                </a:cubicBezTo>
                <a:lnTo>
                  <a:pt x="261613" y="194841"/>
                </a:lnTo>
                <a:cubicBezTo>
                  <a:pt x="265159" y="192677"/>
                  <a:pt x="269100" y="191005"/>
                  <a:pt x="273238" y="190022"/>
                </a:cubicBezTo>
                <a:close/>
                <a:moveTo>
                  <a:pt x="387520" y="124616"/>
                </a:moveTo>
                <a:lnTo>
                  <a:pt x="387520" y="156680"/>
                </a:lnTo>
                <a:cubicBezTo>
                  <a:pt x="387520" y="173695"/>
                  <a:pt x="373629" y="187563"/>
                  <a:pt x="356585" y="187563"/>
                </a:cubicBezTo>
                <a:lnTo>
                  <a:pt x="354713" y="187563"/>
                </a:lnTo>
                <a:cubicBezTo>
                  <a:pt x="362201" y="200054"/>
                  <a:pt x="366437" y="214611"/>
                  <a:pt x="366437" y="230151"/>
                </a:cubicBezTo>
                <a:cubicBezTo>
                  <a:pt x="366437" y="250313"/>
                  <a:pt x="359245" y="268804"/>
                  <a:pt x="347226" y="283262"/>
                </a:cubicBezTo>
                <a:lnTo>
                  <a:pt x="388111" y="283262"/>
                </a:lnTo>
                <a:cubicBezTo>
                  <a:pt x="411657" y="283262"/>
                  <a:pt x="430869" y="264181"/>
                  <a:pt x="430869" y="240675"/>
                </a:cubicBezTo>
                <a:lnTo>
                  <a:pt x="430869" y="230151"/>
                </a:lnTo>
                <a:lnTo>
                  <a:pt x="430869" y="196907"/>
                </a:lnTo>
                <a:cubicBezTo>
                  <a:pt x="430869" y="188645"/>
                  <a:pt x="434021" y="180875"/>
                  <a:pt x="439834" y="175072"/>
                </a:cubicBezTo>
                <a:lnTo>
                  <a:pt x="459045" y="155893"/>
                </a:lnTo>
                <a:cubicBezTo>
                  <a:pt x="461212" y="153827"/>
                  <a:pt x="462395" y="150975"/>
                  <a:pt x="462395" y="148024"/>
                </a:cubicBezTo>
                <a:lnTo>
                  <a:pt x="462395" y="124616"/>
                </a:lnTo>
                <a:close/>
                <a:moveTo>
                  <a:pt x="198363" y="124616"/>
                </a:moveTo>
                <a:lnTo>
                  <a:pt x="198363" y="156680"/>
                </a:lnTo>
                <a:cubicBezTo>
                  <a:pt x="198363" y="162876"/>
                  <a:pt x="203388" y="167892"/>
                  <a:pt x="209496" y="167892"/>
                </a:cubicBezTo>
                <a:lnTo>
                  <a:pt x="227820" y="167892"/>
                </a:lnTo>
                <a:cubicBezTo>
                  <a:pt x="242500" y="154811"/>
                  <a:pt x="261908" y="146844"/>
                  <a:pt x="283090" y="146844"/>
                </a:cubicBezTo>
                <a:cubicBezTo>
                  <a:pt x="304271" y="146844"/>
                  <a:pt x="323581" y="154811"/>
                  <a:pt x="338359" y="167892"/>
                </a:cubicBezTo>
                <a:lnTo>
                  <a:pt x="356585" y="167892"/>
                </a:lnTo>
                <a:cubicBezTo>
                  <a:pt x="362792" y="167892"/>
                  <a:pt x="367816" y="162876"/>
                  <a:pt x="367816" y="156680"/>
                </a:cubicBezTo>
                <a:lnTo>
                  <a:pt x="367816" y="124616"/>
                </a:lnTo>
                <a:lnTo>
                  <a:pt x="283090" y="124616"/>
                </a:lnTo>
                <a:close/>
                <a:moveTo>
                  <a:pt x="103785" y="124616"/>
                </a:moveTo>
                <a:lnTo>
                  <a:pt x="103785" y="148024"/>
                </a:lnTo>
                <a:cubicBezTo>
                  <a:pt x="103785" y="150975"/>
                  <a:pt x="104869" y="153827"/>
                  <a:pt x="107036" y="155893"/>
                </a:cubicBezTo>
                <a:lnTo>
                  <a:pt x="126247" y="175072"/>
                </a:lnTo>
                <a:cubicBezTo>
                  <a:pt x="132060" y="180875"/>
                  <a:pt x="135311" y="188645"/>
                  <a:pt x="135311" y="196907"/>
                </a:cubicBezTo>
                <a:lnTo>
                  <a:pt x="135311" y="230151"/>
                </a:lnTo>
                <a:lnTo>
                  <a:pt x="135311" y="240675"/>
                </a:lnTo>
                <a:cubicBezTo>
                  <a:pt x="135311" y="264181"/>
                  <a:pt x="154424" y="283262"/>
                  <a:pt x="177970" y="283262"/>
                </a:cubicBezTo>
                <a:lnTo>
                  <a:pt x="218855" y="283262"/>
                </a:lnTo>
                <a:cubicBezTo>
                  <a:pt x="206836" y="268804"/>
                  <a:pt x="199644" y="250313"/>
                  <a:pt x="199644" y="230151"/>
                </a:cubicBezTo>
                <a:cubicBezTo>
                  <a:pt x="199644" y="214611"/>
                  <a:pt x="203979" y="200054"/>
                  <a:pt x="211466" y="187563"/>
                </a:cubicBezTo>
                <a:lnTo>
                  <a:pt x="209496" y="187563"/>
                </a:lnTo>
                <a:cubicBezTo>
                  <a:pt x="192452" y="187563"/>
                  <a:pt x="178659" y="173695"/>
                  <a:pt x="178659" y="156680"/>
                </a:cubicBezTo>
                <a:lnTo>
                  <a:pt x="178659" y="124616"/>
                </a:lnTo>
                <a:close/>
                <a:moveTo>
                  <a:pt x="482985" y="98552"/>
                </a:moveTo>
                <a:cubicBezTo>
                  <a:pt x="482887" y="98552"/>
                  <a:pt x="482690" y="98453"/>
                  <a:pt x="482394" y="98650"/>
                </a:cubicBezTo>
                <a:cubicBezTo>
                  <a:pt x="482099" y="98847"/>
                  <a:pt x="482099" y="99044"/>
                  <a:pt x="482099" y="99142"/>
                </a:cubicBezTo>
                <a:lnTo>
                  <a:pt x="482099" y="148024"/>
                </a:lnTo>
                <a:cubicBezTo>
                  <a:pt x="482099" y="156286"/>
                  <a:pt x="478847" y="163958"/>
                  <a:pt x="473035" y="169859"/>
                </a:cubicBezTo>
                <a:lnTo>
                  <a:pt x="453824" y="189038"/>
                </a:lnTo>
                <a:cubicBezTo>
                  <a:pt x="451656" y="191104"/>
                  <a:pt x="450572" y="193858"/>
                  <a:pt x="450572" y="196907"/>
                </a:cubicBezTo>
                <a:lnTo>
                  <a:pt x="450572" y="214217"/>
                </a:lnTo>
                <a:lnTo>
                  <a:pt x="535890" y="171629"/>
                </a:lnTo>
                <a:lnTo>
                  <a:pt x="535890" y="135533"/>
                </a:lnTo>
                <a:cubicBezTo>
                  <a:pt x="535890" y="126878"/>
                  <a:pt x="530767" y="119010"/>
                  <a:pt x="522787" y="115567"/>
                </a:cubicBezTo>
                <a:close/>
                <a:moveTo>
                  <a:pt x="83096" y="98552"/>
                </a:moveTo>
                <a:lnTo>
                  <a:pt x="43294" y="115567"/>
                </a:lnTo>
                <a:cubicBezTo>
                  <a:pt x="35314" y="119010"/>
                  <a:pt x="30191" y="126878"/>
                  <a:pt x="30191" y="135533"/>
                </a:cubicBezTo>
                <a:lnTo>
                  <a:pt x="30191" y="171629"/>
                </a:lnTo>
                <a:lnTo>
                  <a:pt x="115607" y="214217"/>
                </a:lnTo>
                <a:lnTo>
                  <a:pt x="115607" y="196907"/>
                </a:lnTo>
                <a:cubicBezTo>
                  <a:pt x="115607" y="193858"/>
                  <a:pt x="114425" y="191104"/>
                  <a:pt x="112257" y="189038"/>
                </a:cubicBezTo>
                <a:lnTo>
                  <a:pt x="93046" y="169859"/>
                </a:lnTo>
                <a:cubicBezTo>
                  <a:pt x="87234" y="163958"/>
                  <a:pt x="84081" y="156286"/>
                  <a:pt x="84081" y="148024"/>
                </a:cubicBezTo>
                <a:lnTo>
                  <a:pt x="84081" y="99142"/>
                </a:lnTo>
                <a:cubicBezTo>
                  <a:pt x="84081" y="99044"/>
                  <a:pt x="84081" y="98847"/>
                  <a:pt x="83785" y="98650"/>
                </a:cubicBezTo>
                <a:cubicBezTo>
                  <a:pt x="83490" y="98453"/>
                  <a:pt x="83293" y="98552"/>
                  <a:pt x="83096" y="98552"/>
                </a:cubicBezTo>
                <a:close/>
                <a:moveTo>
                  <a:pt x="186442" y="92946"/>
                </a:moveTo>
                <a:lnTo>
                  <a:pt x="181516" y="104945"/>
                </a:lnTo>
                <a:lnTo>
                  <a:pt x="283090" y="104945"/>
                </a:lnTo>
                <a:lnTo>
                  <a:pt x="384565" y="104945"/>
                </a:lnTo>
                <a:lnTo>
                  <a:pt x="379639" y="92946"/>
                </a:lnTo>
                <a:cubicBezTo>
                  <a:pt x="379047" y="93044"/>
                  <a:pt x="378358" y="93142"/>
                  <a:pt x="377668" y="93142"/>
                </a:cubicBezTo>
                <a:lnTo>
                  <a:pt x="188511" y="93142"/>
                </a:lnTo>
                <a:cubicBezTo>
                  <a:pt x="187822" y="93142"/>
                  <a:pt x="187132" y="93044"/>
                  <a:pt x="186442" y="92946"/>
                </a:cubicBezTo>
                <a:close/>
                <a:moveTo>
                  <a:pt x="241026" y="41986"/>
                </a:moveTo>
                <a:lnTo>
                  <a:pt x="325055" y="41986"/>
                </a:lnTo>
                <a:cubicBezTo>
                  <a:pt x="330572" y="41986"/>
                  <a:pt x="334906" y="46317"/>
                  <a:pt x="334906" y="51830"/>
                </a:cubicBezTo>
                <a:cubicBezTo>
                  <a:pt x="334906" y="57244"/>
                  <a:pt x="330572" y="61674"/>
                  <a:pt x="325055" y="61674"/>
                </a:cubicBezTo>
                <a:lnTo>
                  <a:pt x="241026" y="61674"/>
                </a:lnTo>
                <a:cubicBezTo>
                  <a:pt x="235608" y="61674"/>
                  <a:pt x="231175" y="57244"/>
                  <a:pt x="231175" y="51830"/>
                </a:cubicBezTo>
                <a:cubicBezTo>
                  <a:pt x="231175" y="46317"/>
                  <a:pt x="235608" y="41986"/>
                  <a:pt x="241026" y="41986"/>
                </a:cubicBezTo>
                <a:close/>
                <a:moveTo>
                  <a:pt x="223683" y="19671"/>
                </a:moveTo>
                <a:cubicBezTo>
                  <a:pt x="219151" y="19671"/>
                  <a:pt x="215112" y="22425"/>
                  <a:pt x="213338" y="26654"/>
                </a:cubicBezTo>
                <a:lnTo>
                  <a:pt x="194324" y="73471"/>
                </a:lnTo>
                <a:lnTo>
                  <a:pt x="371757" y="73471"/>
                </a:lnTo>
                <a:lnTo>
                  <a:pt x="352743" y="26752"/>
                </a:lnTo>
                <a:cubicBezTo>
                  <a:pt x="351068" y="22425"/>
                  <a:pt x="347029" y="19671"/>
                  <a:pt x="342398" y="19671"/>
                </a:cubicBezTo>
                <a:close/>
                <a:moveTo>
                  <a:pt x="223683" y="0"/>
                </a:moveTo>
                <a:lnTo>
                  <a:pt x="342398" y="0"/>
                </a:lnTo>
                <a:cubicBezTo>
                  <a:pt x="355107" y="0"/>
                  <a:pt x="366338" y="7573"/>
                  <a:pt x="371067" y="19376"/>
                </a:cubicBezTo>
                <a:lnTo>
                  <a:pt x="405845" y="104945"/>
                </a:lnTo>
                <a:lnTo>
                  <a:pt x="462395" y="104945"/>
                </a:lnTo>
                <a:lnTo>
                  <a:pt x="462395" y="99142"/>
                </a:lnTo>
                <a:cubicBezTo>
                  <a:pt x="462395" y="92355"/>
                  <a:pt x="465744" y="85962"/>
                  <a:pt x="471557" y="82225"/>
                </a:cubicBezTo>
                <a:cubicBezTo>
                  <a:pt x="477271" y="78487"/>
                  <a:pt x="484463" y="77799"/>
                  <a:pt x="490768" y="80454"/>
                </a:cubicBezTo>
                <a:lnTo>
                  <a:pt x="530570" y="97568"/>
                </a:lnTo>
                <a:cubicBezTo>
                  <a:pt x="545742" y="104060"/>
                  <a:pt x="555594" y="118911"/>
                  <a:pt x="555594" y="135533"/>
                </a:cubicBezTo>
                <a:lnTo>
                  <a:pt x="555594" y="177727"/>
                </a:lnTo>
                <a:cubicBezTo>
                  <a:pt x="555594" y="181465"/>
                  <a:pt x="553525" y="184809"/>
                  <a:pt x="550175" y="186481"/>
                </a:cubicBezTo>
                <a:lnTo>
                  <a:pt x="545151" y="189038"/>
                </a:lnTo>
                <a:lnTo>
                  <a:pt x="545151" y="269984"/>
                </a:lnTo>
                <a:cubicBezTo>
                  <a:pt x="551555" y="275591"/>
                  <a:pt x="555594" y="283852"/>
                  <a:pt x="555594" y="293098"/>
                </a:cubicBezTo>
                <a:lnTo>
                  <a:pt x="555594" y="314047"/>
                </a:lnTo>
                <a:cubicBezTo>
                  <a:pt x="555594" y="323293"/>
                  <a:pt x="551555" y="331555"/>
                  <a:pt x="545151" y="337259"/>
                </a:cubicBezTo>
                <a:lnTo>
                  <a:pt x="545151" y="393322"/>
                </a:lnTo>
                <a:cubicBezTo>
                  <a:pt x="552047" y="397944"/>
                  <a:pt x="556973" y="405222"/>
                  <a:pt x="558451" y="413878"/>
                </a:cubicBezTo>
                <a:lnTo>
                  <a:pt x="566037" y="459318"/>
                </a:lnTo>
                <a:cubicBezTo>
                  <a:pt x="566431" y="462170"/>
                  <a:pt x="565643" y="465121"/>
                  <a:pt x="563771" y="467284"/>
                </a:cubicBezTo>
                <a:cubicBezTo>
                  <a:pt x="561899" y="469547"/>
                  <a:pt x="559141" y="470825"/>
                  <a:pt x="556284" y="470825"/>
                </a:cubicBezTo>
                <a:lnTo>
                  <a:pt x="551062" y="470825"/>
                </a:lnTo>
                <a:lnTo>
                  <a:pt x="532934" y="497873"/>
                </a:lnTo>
                <a:cubicBezTo>
                  <a:pt x="531063" y="500725"/>
                  <a:pt x="527910" y="502299"/>
                  <a:pt x="524757" y="502299"/>
                </a:cubicBezTo>
                <a:cubicBezTo>
                  <a:pt x="522886" y="502299"/>
                  <a:pt x="521014" y="501709"/>
                  <a:pt x="519339" y="500627"/>
                </a:cubicBezTo>
                <a:cubicBezTo>
                  <a:pt x="514807" y="497578"/>
                  <a:pt x="513526" y="491480"/>
                  <a:pt x="516580" y="486955"/>
                </a:cubicBezTo>
                <a:lnTo>
                  <a:pt x="527319" y="470825"/>
                </a:lnTo>
                <a:lnTo>
                  <a:pt x="524757" y="470825"/>
                </a:lnTo>
                <a:cubicBezTo>
                  <a:pt x="521014" y="470825"/>
                  <a:pt x="517664" y="468661"/>
                  <a:pt x="515989" y="465317"/>
                </a:cubicBezTo>
                <a:lnTo>
                  <a:pt x="508206" y="449777"/>
                </a:lnTo>
                <a:lnTo>
                  <a:pt x="499339" y="449777"/>
                </a:lnTo>
                <a:lnTo>
                  <a:pt x="491556" y="465317"/>
                </a:lnTo>
                <a:cubicBezTo>
                  <a:pt x="489882" y="468661"/>
                  <a:pt x="486433" y="470825"/>
                  <a:pt x="482690" y="470825"/>
                </a:cubicBezTo>
                <a:lnTo>
                  <a:pt x="480128" y="470825"/>
                </a:lnTo>
                <a:lnTo>
                  <a:pt x="490965" y="486955"/>
                </a:lnTo>
                <a:cubicBezTo>
                  <a:pt x="493921" y="491480"/>
                  <a:pt x="492739" y="497578"/>
                  <a:pt x="488207" y="500627"/>
                </a:cubicBezTo>
                <a:cubicBezTo>
                  <a:pt x="486532" y="501709"/>
                  <a:pt x="484562" y="502299"/>
                  <a:pt x="482690" y="502299"/>
                </a:cubicBezTo>
                <a:cubicBezTo>
                  <a:pt x="479537" y="502299"/>
                  <a:pt x="476384" y="500725"/>
                  <a:pt x="474513" y="497873"/>
                </a:cubicBezTo>
                <a:lnTo>
                  <a:pt x="456385" y="470825"/>
                </a:lnTo>
                <a:lnTo>
                  <a:pt x="451164" y="470825"/>
                </a:lnTo>
                <a:cubicBezTo>
                  <a:pt x="448306" y="470825"/>
                  <a:pt x="445548" y="469547"/>
                  <a:pt x="443676" y="467284"/>
                </a:cubicBezTo>
                <a:cubicBezTo>
                  <a:pt x="441804" y="465121"/>
                  <a:pt x="441016" y="462170"/>
                  <a:pt x="441509" y="459318"/>
                </a:cubicBezTo>
                <a:lnTo>
                  <a:pt x="449095" y="413878"/>
                </a:lnTo>
                <a:cubicBezTo>
                  <a:pt x="450474" y="405222"/>
                  <a:pt x="455498" y="397944"/>
                  <a:pt x="462395" y="393322"/>
                </a:cubicBezTo>
                <a:lnTo>
                  <a:pt x="462395" y="230347"/>
                </a:lnTo>
                <a:lnTo>
                  <a:pt x="450572" y="236249"/>
                </a:lnTo>
                <a:lnTo>
                  <a:pt x="450572" y="240675"/>
                </a:lnTo>
                <a:cubicBezTo>
                  <a:pt x="450572" y="275001"/>
                  <a:pt x="422593" y="302933"/>
                  <a:pt x="388111" y="302933"/>
                </a:cubicBezTo>
                <a:lnTo>
                  <a:pt x="376979" y="302933"/>
                </a:lnTo>
                <a:lnTo>
                  <a:pt x="376979" y="347783"/>
                </a:lnTo>
                <a:cubicBezTo>
                  <a:pt x="389195" y="351914"/>
                  <a:pt x="397963" y="363520"/>
                  <a:pt x="397963" y="376995"/>
                </a:cubicBezTo>
                <a:lnTo>
                  <a:pt x="397963" y="398043"/>
                </a:lnTo>
                <a:cubicBezTo>
                  <a:pt x="397963" y="414960"/>
                  <a:pt x="384170" y="428828"/>
                  <a:pt x="367127" y="428828"/>
                </a:cubicBezTo>
                <a:lnTo>
                  <a:pt x="366437" y="428828"/>
                </a:lnTo>
                <a:lnTo>
                  <a:pt x="366437" y="471415"/>
                </a:lnTo>
                <a:cubicBezTo>
                  <a:pt x="366437" y="474563"/>
                  <a:pt x="365058" y="477415"/>
                  <a:pt x="362496" y="479284"/>
                </a:cubicBezTo>
                <a:lnTo>
                  <a:pt x="345452" y="492070"/>
                </a:lnTo>
                <a:cubicBezTo>
                  <a:pt x="345452" y="492267"/>
                  <a:pt x="345452" y="492365"/>
                  <a:pt x="345452" y="492463"/>
                </a:cubicBezTo>
                <a:lnTo>
                  <a:pt x="345452" y="524527"/>
                </a:lnTo>
                <a:lnTo>
                  <a:pt x="385648" y="524527"/>
                </a:lnTo>
                <a:cubicBezTo>
                  <a:pt x="397471" y="524527"/>
                  <a:pt x="408012" y="531117"/>
                  <a:pt x="413234" y="541641"/>
                </a:cubicBezTo>
                <a:lnTo>
                  <a:pt x="438947" y="592982"/>
                </a:lnTo>
                <a:cubicBezTo>
                  <a:pt x="440523" y="596031"/>
                  <a:pt x="440326" y="599572"/>
                  <a:pt x="438553" y="602522"/>
                </a:cubicBezTo>
                <a:cubicBezTo>
                  <a:pt x="436780" y="605375"/>
                  <a:pt x="433627" y="607145"/>
                  <a:pt x="430179" y="607145"/>
                </a:cubicBezTo>
                <a:lnTo>
                  <a:pt x="377668" y="607145"/>
                </a:lnTo>
                <a:lnTo>
                  <a:pt x="314616" y="607145"/>
                </a:lnTo>
                <a:cubicBezTo>
                  <a:pt x="309099" y="607145"/>
                  <a:pt x="304764" y="602818"/>
                  <a:pt x="304764" y="597310"/>
                </a:cubicBezTo>
                <a:lnTo>
                  <a:pt x="304764" y="534363"/>
                </a:lnTo>
                <a:cubicBezTo>
                  <a:pt x="304764" y="528953"/>
                  <a:pt x="309099" y="524527"/>
                  <a:pt x="314616" y="524527"/>
                </a:cubicBezTo>
                <a:lnTo>
                  <a:pt x="325749" y="524527"/>
                </a:lnTo>
                <a:lnTo>
                  <a:pt x="325749" y="502299"/>
                </a:lnTo>
                <a:cubicBezTo>
                  <a:pt x="325552" y="502299"/>
                  <a:pt x="325354" y="502299"/>
                  <a:pt x="325157" y="502299"/>
                </a:cubicBezTo>
                <a:cubicBezTo>
                  <a:pt x="322005" y="502299"/>
                  <a:pt x="318852" y="501610"/>
                  <a:pt x="315995" y="500135"/>
                </a:cubicBezTo>
                <a:cubicBezTo>
                  <a:pt x="309000" y="496693"/>
                  <a:pt x="304764" y="489709"/>
                  <a:pt x="304764" y="481939"/>
                </a:cubicBezTo>
                <a:lnTo>
                  <a:pt x="304764" y="428828"/>
                </a:lnTo>
                <a:lnTo>
                  <a:pt x="304074" y="428828"/>
                </a:lnTo>
                <a:cubicBezTo>
                  <a:pt x="298656" y="428828"/>
                  <a:pt x="294222" y="424402"/>
                  <a:pt x="294222" y="418992"/>
                </a:cubicBezTo>
                <a:lnTo>
                  <a:pt x="294222" y="418304"/>
                </a:lnTo>
                <a:cubicBezTo>
                  <a:pt x="294025" y="418304"/>
                  <a:pt x="293828" y="418304"/>
                  <a:pt x="293533" y="418304"/>
                </a:cubicBezTo>
                <a:lnTo>
                  <a:pt x="271859" y="418304"/>
                </a:lnTo>
                <a:lnTo>
                  <a:pt x="271859" y="418992"/>
                </a:lnTo>
                <a:cubicBezTo>
                  <a:pt x="271859" y="424402"/>
                  <a:pt x="267524" y="428828"/>
                  <a:pt x="262007" y="428828"/>
                </a:cubicBezTo>
                <a:lnTo>
                  <a:pt x="261416" y="428828"/>
                </a:lnTo>
                <a:lnTo>
                  <a:pt x="261416" y="481939"/>
                </a:lnTo>
                <a:cubicBezTo>
                  <a:pt x="261416" y="489709"/>
                  <a:pt x="257081" y="496693"/>
                  <a:pt x="250086" y="500135"/>
                </a:cubicBezTo>
                <a:cubicBezTo>
                  <a:pt x="247229" y="501610"/>
                  <a:pt x="244076" y="502299"/>
                  <a:pt x="241022" y="502299"/>
                </a:cubicBezTo>
                <a:cubicBezTo>
                  <a:pt x="240825" y="502299"/>
                  <a:pt x="240529" y="502299"/>
                  <a:pt x="240332" y="502299"/>
                </a:cubicBezTo>
                <a:lnTo>
                  <a:pt x="240332" y="524527"/>
                </a:lnTo>
                <a:lnTo>
                  <a:pt x="251564" y="524527"/>
                </a:lnTo>
                <a:cubicBezTo>
                  <a:pt x="256982" y="524527"/>
                  <a:pt x="261416" y="528953"/>
                  <a:pt x="261416" y="534363"/>
                </a:cubicBezTo>
                <a:lnTo>
                  <a:pt x="261416" y="597310"/>
                </a:lnTo>
                <a:cubicBezTo>
                  <a:pt x="261416" y="602818"/>
                  <a:pt x="256982" y="607145"/>
                  <a:pt x="251564" y="607145"/>
                </a:cubicBezTo>
                <a:lnTo>
                  <a:pt x="188511" y="607145"/>
                </a:lnTo>
                <a:cubicBezTo>
                  <a:pt x="188511" y="607145"/>
                  <a:pt x="188413" y="607145"/>
                  <a:pt x="188413" y="607145"/>
                </a:cubicBezTo>
                <a:lnTo>
                  <a:pt x="135902" y="607145"/>
                </a:lnTo>
                <a:cubicBezTo>
                  <a:pt x="132552" y="607145"/>
                  <a:pt x="129301" y="605375"/>
                  <a:pt x="127528" y="602522"/>
                </a:cubicBezTo>
                <a:cubicBezTo>
                  <a:pt x="125755" y="599572"/>
                  <a:pt x="125558" y="596031"/>
                  <a:pt x="127134" y="592982"/>
                </a:cubicBezTo>
                <a:lnTo>
                  <a:pt x="152847" y="541641"/>
                </a:lnTo>
                <a:cubicBezTo>
                  <a:pt x="158069" y="531117"/>
                  <a:pt x="168709" y="524527"/>
                  <a:pt x="180433" y="524527"/>
                </a:cubicBezTo>
                <a:lnTo>
                  <a:pt x="220629" y="524527"/>
                </a:lnTo>
                <a:lnTo>
                  <a:pt x="220629" y="492463"/>
                </a:lnTo>
                <a:cubicBezTo>
                  <a:pt x="220629" y="492365"/>
                  <a:pt x="220629" y="492267"/>
                  <a:pt x="220727" y="492070"/>
                </a:cubicBezTo>
                <a:lnTo>
                  <a:pt x="203585" y="479284"/>
                </a:lnTo>
                <a:cubicBezTo>
                  <a:pt x="201122" y="477415"/>
                  <a:pt x="199644" y="474563"/>
                  <a:pt x="199644" y="471415"/>
                </a:cubicBezTo>
                <a:lnTo>
                  <a:pt x="199644" y="428828"/>
                </a:lnTo>
                <a:lnTo>
                  <a:pt x="198954" y="428828"/>
                </a:lnTo>
                <a:cubicBezTo>
                  <a:pt x="182009" y="428828"/>
                  <a:pt x="168118" y="414960"/>
                  <a:pt x="168118" y="398043"/>
                </a:cubicBezTo>
                <a:lnTo>
                  <a:pt x="168118" y="376995"/>
                </a:lnTo>
                <a:cubicBezTo>
                  <a:pt x="168118" y="363520"/>
                  <a:pt x="176886" y="351914"/>
                  <a:pt x="189102" y="347783"/>
                </a:cubicBezTo>
                <a:lnTo>
                  <a:pt x="189102" y="302933"/>
                </a:lnTo>
                <a:lnTo>
                  <a:pt x="177970" y="302933"/>
                </a:lnTo>
                <a:cubicBezTo>
                  <a:pt x="143587" y="302933"/>
                  <a:pt x="115607" y="275001"/>
                  <a:pt x="115607" y="240675"/>
                </a:cubicBezTo>
                <a:lnTo>
                  <a:pt x="115607" y="236249"/>
                </a:lnTo>
                <a:lnTo>
                  <a:pt x="103785" y="230347"/>
                </a:lnTo>
                <a:lnTo>
                  <a:pt x="103785" y="393322"/>
                </a:lnTo>
                <a:cubicBezTo>
                  <a:pt x="110681" y="397944"/>
                  <a:pt x="115607" y="405222"/>
                  <a:pt x="117085" y="413878"/>
                </a:cubicBezTo>
                <a:lnTo>
                  <a:pt x="124671" y="459318"/>
                </a:lnTo>
                <a:cubicBezTo>
                  <a:pt x="125065" y="462170"/>
                  <a:pt x="124277" y="465121"/>
                  <a:pt x="122405" y="467284"/>
                </a:cubicBezTo>
                <a:cubicBezTo>
                  <a:pt x="120533" y="469547"/>
                  <a:pt x="117775" y="470825"/>
                  <a:pt x="114917" y="470825"/>
                </a:cubicBezTo>
                <a:lnTo>
                  <a:pt x="109696" y="470825"/>
                </a:lnTo>
                <a:lnTo>
                  <a:pt x="91568" y="497873"/>
                </a:lnTo>
                <a:cubicBezTo>
                  <a:pt x="89697" y="500725"/>
                  <a:pt x="86544" y="502299"/>
                  <a:pt x="83391" y="502299"/>
                </a:cubicBezTo>
                <a:cubicBezTo>
                  <a:pt x="81519" y="502299"/>
                  <a:pt x="79648" y="501709"/>
                  <a:pt x="77973" y="500627"/>
                </a:cubicBezTo>
                <a:cubicBezTo>
                  <a:pt x="73441" y="497578"/>
                  <a:pt x="72160" y="491480"/>
                  <a:pt x="75214" y="486955"/>
                </a:cubicBezTo>
                <a:lnTo>
                  <a:pt x="85953" y="470825"/>
                </a:lnTo>
                <a:lnTo>
                  <a:pt x="83391" y="470825"/>
                </a:lnTo>
                <a:cubicBezTo>
                  <a:pt x="79648" y="470825"/>
                  <a:pt x="76298" y="468661"/>
                  <a:pt x="74623" y="465317"/>
                </a:cubicBezTo>
                <a:lnTo>
                  <a:pt x="66840" y="449777"/>
                </a:lnTo>
                <a:lnTo>
                  <a:pt x="57973" y="449777"/>
                </a:lnTo>
                <a:lnTo>
                  <a:pt x="50190" y="465317"/>
                </a:lnTo>
                <a:cubicBezTo>
                  <a:pt x="48516" y="468661"/>
                  <a:pt x="45067" y="470825"/>
                  <a:pt x="41324" y="470825"/>
                </a:cubicBezTo>
                <a:lnTo>
                  <a:pt x="38762" y="470825"/>
                </a:lnTo>
                <a:lnTo>
                  <a:pt x="49599" y="486955"/>
                </a:lnTo>
                <a:cubicBezTo>
                  <a:pt x="52555" y="491480"/>
                  <a:pt x="51373" y="497578"/>
                  <a:pt x="46841" y="500627"/>
                </a:cubicBezTo>
                <a:cubicBezTo>
                  <a:pt x="45166" y="501709"/>
                  <a:pt x="43195" y="502299"/>
                  <a:pt x="41324" y="502299"/>
                </a:cubicBezTo>
                <a:cubicBezTo>
                  <a:pt x="38171" y="502299"/>
                  <a:pt x="35018" y="500725"/>
                  <a:pt x="33147" y="497873"/>
                </a:cubicBezTo>
                <a:lnTo>
                  <a:pt x="15019" y="470825"/>
                </a:lnTo>
                <a:lnTo>
                  <a:pt x="9797" y="470825"/>
                </a:lnTo>
                <a:cubicBezTo>
                  <a:pt x="6940" y="470825"/>
                  <a:pt x="4182" y="469547"/>
                  <a:pt x="2310" y="467284"/>
                </a:cubicBezTo>
                <a:cubicBezTo>
                  <a:pt x="438" y="465121"/>
                  <a:pt x="-350" y="462170"/>
                  <a:pt x="143" y="459318"/>
                </a:cubicBezTo>
                <a:lnTo>
                  <a:pt x="7729" y="413878"/>
                </a:lnTo>
                <a:cubicBezTo>
                  <a:pt x="9108" y="405222"/>
                  <a:pt x="14132" y="397944"/>
                  <a:pt x="21029" y="393322"/>
                </a:cubicBezTo>
                <a:lnTo>
                  <a:pt x="21029" y="337259"/>
                </a:lnTo>
                <a:cubicBezTo>
                  <a:pt x="14526" y="331555"/>
                  <a:pt x="10487" y="323293"/>
                  <a:pt x="10487" y="314047"/>
                </a:cubicBezTo>
                <a:lnTo>
                  <a:pt x="10487" y="293098"/>
                </a:lnTo>
                <a:cubicBezTo>
                  <a:pt x="10487" y="283852"/>
                  <a:pt x="14526" y="275591"/>
                  <a:pt x="21029" y="269984"/>
                </a:cubicBezTo>
                <a:lnTo>
                  <a:pt x="21029" y="189038"/>
                </a:lnTo>
                <a:lnTo>
                  <a:pt x="15906" y="186481"/>
                </a:lnTo>
                <a:cubicBezTo>
                  <a:pt x="12556" y="184809"/>
                  <a:pt x="10487" y="181465"/>
                  <a:pt x="10487" y="177727"/>
                </a:cubicBezTo>
                <a:lnTo>
                  <a:pt x="10487" y="135533"/>
                </a:lnTo>
                <a:cubicBezTo>
                  <a:pt x="10487" y="118911"/>
                  <a:pt x="20339" y="104060"/>
                  <a:pt x="35610" y="97568"/>
                </a:cubicBezTo>
                <a:lnTo>
                  <a:pt x="75411" y="80454"/>
                </a:lnTo>
                <a:cubicBezTo>
                  <a:pt x="81716" y="77799"/>
                  <a:pt x="88908" y="78487"/>
                  <a:pt x="94623" y="82225"/>
                </a:cubicBezTo>
                <a:cubicBezTo>
                  <a:pt x="100337" y="85962"/>
                  <a:pt x="103785" y="92355"/>
                  <a:pt x="103785" y="99142"/>
                </a:cubicBezTo>
                <a:lnTo>
                  <a:pt x="103785" y="104945"/>
                </a:lnTo>
                <a:lnTo>
                  <a:pt x="160335" y="104945"/>
                </a:lnTo>
                <a:lnTo>
                  <a:pt x="195112" y="19277"/>
                </a:lnTo>
                <a:cubicBezTo>
                  <a:pt x="199743" y="7573"/>
                  <a:pt x="211072" y="0"/>
                  <a:pt x="22368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TextBox 27">
            <a:extLst>
              <a:ext uri="{FF2B5EF4-FFF2-40B4-BE49-F238E27FC236}">
                <a16:creationId xmlns:a16="http://schemas.microsoft.com/office/drawing/2014/main" id="{7F7FC17B-37D2-EA26-E4C0-5283E5F2CF01}"/>
              </a:ext>
            </a:extLst>
          </p:cNvPr>
          <p:cNvSpPr txBox="1"/>
          <p:nvPr/>
        </p:nvSpPr>
        <p:spPr>
          <a:xfrm>
            <a:off x="6879947" y="3572767"/>
            <a:ext cx="3198311" cy="1077218"/>
          </a:xfrm>
          <a:prstGeom prst="rect">
            <a:avLst/>
          </a:prstGeom>
          <a:noFill/>
        </p:spPr>
        <p:txBody>
          <a:bodyPr wrap="none" rtlCol="0">
            <a:spAutoFit/>
          </a:bodyPr>
          <a:lstStyle/>
          <a:p>
            <a:r>
              <a:rPr lang="en-CN" sz="1600" dirty="0">
                <a:latin typeface="Apple Braille" pitchFamily="2" charset="0"/>
              </a:rPr>
              <a:t>Level</a:t>
            </a:r>
            <a:r>
              <a:rPr lang="zh-CN" altLang="en-US" sz="1600" dirty="0">
                <a:latin typeface="Apple Braille" pitchFamily="2" charset="0"/>
              </a:rPr>
              <a:t> </a:t>
            </a:r>
            <a:r>
              <a:rPr lang="en-US" altLang="zh-CN" sz="1600" dirty="0">
                <a:latin typeface="Apple Braille" pitchFamily="2" charset="0"/>
              </a:rPr>
              <a:t>3:</a:t>
            </a:r>
            <a:r>
              <a:rPr lang="zh-CN" altLang="en-US" sz="1600" dirty="0">
                <a:latin typeface="Apple Braille" pitchFamily="2" charset="0"/>
              </a:rPr>
              <a:t> </a:t>
            </a:r>
            <a:endParaRPr lang="en-US" altLang="zh-CN" sz="1600" dirty="0">
              <a:latin typeface="Apple Braille" pitchFamily="2" charset="0"/>
            </a:endParaRPr>
          </a:p>
          <a:p>
            <a:pPr indent="-342900">
              <a:buAutoNum type="arabicPeriod"/>
            </a:pPr>
            <a:r>
              <a:rPr lang="zh-CN" altLang="en-US" sz="1600" dirty="0">
                <a:latin typeface="Apple Braille" pitchFamily="2" charset="0"/>
              </a:rPr>
              <a:t>根据报错信息找到问题并解决</a:t>
            </a:r>
            <a:endParaRPr lang="en-US" altLang="zh-CN" sz="1600" dirty="0">
              <a:latin typeface="Apple Braille" pitchFamily="2" charset="0"/>
            </a:endParaRPr>
          </a:p>
          <a:p>
            <a:pPr indent="-342900">
              <a:buAutoNum type="arabicPeriod"/>
            </a:pPr>
            <a:r>
              <a:rPr lang="zh-CN" altLang="en-US" sz="1600" dirty="0">
                <a:latin typeface="Apple Braille" pitchFamily="2" charset="0"/>
              </a:rPr>
              <a:t>制定预防的策略</a:t>
            </a:r>
            <a:endParaRPr lang="en-US" altLang="zh-CN" sz="1600" dirty="0">
              <a:latin typeface="Apple Braille" pitchFamily="2" charset="0"/>
            </a:endParaRPr>
          </a:p>
          <a:p>
            <a:pPr indent="-342900">
              <a:buAutoNum type="arabicPeriod"/>
            </a:pPr>
            <a:r>
              <a:rPr lang="zh-CN" altLang="en-US" sz="1600" dirty="0">
                <a:solidFill>
                  <a:srgbClr val="FF0000"/>
                </a:solidFill>
                <a:latin typeface="Apple Braille" pitchFamily="2" charset="0"/>
              </a:rPr>
              <a:t>推理和发现类似的潜在问题</a:t>
            </a:r>
            <a:endParaRPr lang="en-CN" sz="1600" dirty="0">
              <a:solidFill>
                <a:srgbClr val="FF0000"/>
              </a:solidFill>
              <a:latin typeface="Apple Braille" pitchFamily="2" charset="0"/>
            </a:endParaRPr>
          </a:p>
        </p:txBody>
      </p:sp>
      <p:cxnSp>
        <p:nvCxnSpPr>
          <p:cNvPr id="38" name="Straight Arrow Connector 37">
            <a:extLst>
              <a:ext uri="{FF2B5EF4-FFF2-40B4-BE49-F238E27FC236}">
                <a16:creationId xmlns:a16="http://schemas.microsoft.com/office/drawing/2014/main" id="{2347702B-D4F0-3828-D901-E166355CED3D}"/>
              </a:ext>
            </a:extLst>
          </p:cNvPr>
          <p:cNvCxnSpPr/>
          <p:nvPr/>
        </p:nvCxnSpPr>
        <p:spPr>
          <a:xfrm>
            <a:off x="5410387" y="1211212"/>
            <a:ext cx="0" cy="3602779"/>
          </a:xfrm>
          <a:prstGeom prst="straightConnector1">
            <a:avLst/>
          </a:prstGeom>
          <a:ln w="9525">
            <a:tailEnd type="triangle"/>
          </a:ln>
        </p:spPr>
        <p:style>
          <a:lnRef idx="1">
            <a:schemeClr val="dk1"/>
          </a:lnRef>
          <a:fillRef idx="0">
            <a:schemeClr val="dk1"/>
          </a:fillRef>
          <a:effectRef idx="0">
            <a:schemeClr val="dk1"/>
          </a:effectRef>
          <a:fontRef idx="minor">
            <a:schemeClr val="tx1"/>
          </a:fontRef>
        </p:style>
      </p:cxnSp>
      <p:pic>
        <p:nvPicPr>
          <p:cNvPr id="53" name="Picture 52" descr="A blue sign with white text&#10;&#10;Description automatically generated">
            <a:extLst>
              <a:ext uri="{FF2B5EF4-FFF2-40B4-BE49-F238E27FC236}">
                <a16:creationId xmlns:a16="http://schemas.microsoft.com/office/drawing/2014/main" id="{EE252969-2452-FE18-2E5B-81492561A802}"/>
              </a:ext>
            </a:extLst>
          </p:cNvPr>
          <p:cNvPicPr>
            <a:picLocks noChangeAspect="1"/>
          </p:cNvPicPr>
          <p:nvPr/>
        </p:nvPicPr>
        <p:blipFill rotWithShape="1">
          <a:blip r:embed="rId3">
            <a:extLst>
              <a:ext uri="{28A0092B-C50C-407E-A947-70E740481C1C}">
                <a14:useLocalDpi xmlns:a14="http://schemas.microsoft.com/office/drawing/2010/main" val="0"/>
              </a:ext>
            </a:extLst>
          </a:blip>
          <a:srcRect l="11680" t="8711"/>
          <a:stretch/>
        </p:blipFill>
        <p:spPr>
          <a:xfrm>
            <a:off x="10322564" y="4522335"/>
            <a:ext cx="1465042" cy="393654"/>
          </a:xfrm>
          <a:prstGeom prst="rect">
            <a:avLst/>
          </a:prstGeom>
        </p:spPr>
      </p:pic>
      <p:pic>
        <p:nvPicPr>
          <p:cNvPr id="55" name="Picture 54" descr="A white and blue rectangular object&#10;&#10;Description automatically generated">
            <a:extLst>
              <a:ext uri="{FF2B5EF4-FFF2-40B4-BE49-F238E27FC236}">
                <a16:creationId xmlns:a16="http://schemas.microsoft.com/office/drawing/2014/main" id="{89FB4ED2-AEFE-2949-B86E-61D949686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80351" y="5017986"/>
            <a:ext cx="6560472" cy="1469771"/>
          </a:xfrm>
          <a:prstGeom prst="rect">
            <a:avLst/>
          </a:prstGeom>
        </p:spPr>
      </p:pic>
      <p:sp>
        <p:nvSpPr>
          <p:cNvPr id="56" name="TextBox 55">
            <a:extLst>
              <a:ext uri="{FF2B5EF4-FFF2-40B4-BE49-F238E27FC236}">
                <a16:creationId xmlns:a16="http://schemas.microsoft.com/office/drawing/2014/main" id="{124B4122-F844-C59F-4EA1-FC2B2EEB0180}"/>
              </a:ext>
            </a:extLst>
          </p:cNvPr>
          <p:cNvSpPr txBox="1"/>
          <p:nvPr/>
        </p:nvSpPr>
        <p:spPr>
          <a:xfrm>
            <a:off x="917183" y="5326201"/>
            <a:ext cx="3308919" cy="307777"/>
          </a:xfrm>
          <a:prstGeom prst="rect">
            <a:avLst/>
          </a:prstGeom>
          <a:noFill/>
        </p:spPr>
        <p:txBody>
          <a:bodyPr wrap="none" rtlCol="0">
            <a:spAutoFit/>
          </a:bodyPr>
          <a:lstStyle/>
          <a:p>
            <a:r>
              <a:rPr lang="en-CN" sz="1400" dirty="0"/>
              <a:t>文档</a:t>
            </a:r>
            <a:r>
              <a:rPr lang="zh-CN" altLang="en-US" sz="1400" dirty="0"/>
              <a:t> </a:t>
            </a:r>
            <a:r>
              <a:rPr lang="en-US" altLang="zh-CN" sz="1400" dirty="0"/>
              <a:t>+</a:t>
            </a:r>
            <a:r>
              <a:rPr lang="zh-CN" altLang="en-US" sz="1400" dirty="0"/>
              <a:t> 文件 </a:t>
            </a:r>
            <a:r>
              <a:rPr lang="en-US" altLang="zh-CN" sz="1400" dirty="0"/>
              <a:t>+</a:t>
            </a:r>
            <a:r>
              <a:rPr lang="zh-CN" altLang="en-US" sz="1400" dirty="0"/>
              <a:t> 工具 </a:t>
            </a:r>
            <a:r>
              <a:rPr lang="en-US" altLang="zh-CN" sz="1400" dirty="0"/>
              <a:t>+</a:t>
            </a:r>
            <a:r>
              <a:rPr lang="zh-CN" altLang="en-US" sz="1400" dirty="0"/>
              <a:t> 知识库的交互模式</a:t>
            </a:r>
            <a:endParaRPr lang="en-CN" sz="1400" dirty="0"/>
          </a:p>
        </p:txBody>
      </p:sp>
      <p:sp>
        <p:nvSpPr>
          <p:cNvPr id="57" name="TextBox 56">
            <a:extLst>
              <a:ext uri="{FF2B5EF4-FFF2-40B4-BE49-F238E27FC236}">
                <a16:creationId xmlns:a16="http://schemas.microsoft.com/office/drawing/2014/main" id="{207B879F-4A53-6928-A5C1-60C1489C3B4C}"/>
              </a:ext>
            </a:extLst>
          </p:cNvPr>
          <p:cNvSpPr txBox="1"/>
          <p:nvPr/>
        </p:nvSpPr>
        <p:spPr>
          <a:xfrm>
            <a:off x="439750" y="5981991"/>
            <a:ext cx="4339650" cy="369332"/>
          </a:xfrm>
          <a:prstGeom prst="rect">
            <a:avLst/>
          </a:prstGeom>
          <a:noFill/>
        </p:spPr>
        <p:txBody>
          <a:bodyPr wrap="none" rtlCol="0">
            <a:spAutoFit/>
          </a:bodyPr>
          <a:lstStyle/>
          <a:p>
            <a:r>
              <a:rPr lang="en-CN" dirty="0">
                <a:solidFill>
                  <a:srgbClr val="FF0000"/>
                </a:solidFill>
              </a:rPr>
              <a:t>数据库系统显然是一个更为复杂的环境</a:t>
            </a:r>
            <a:r>
              <a:rPr lang="zh-CN" altLang="en-US" dirty="0">
                <a:solidFill>
                  <a:srgbClr val="FF0000"/>
                </a:solidFill>
              </a:rPr>
              <a:t>！</a:t>
            </a:r>
            <a:endParaRPr lang="en-CN" dirty="0">
              <a:solidFill>
                <a:srgbClr val="FF0000"/>
              </a:solidFill>
            </a:endParaRPr>
          </a:p>
        </p:txBody>
      </p:sp>
      <p:sp>
        <p:nvSpPr>
          <p:cNvPr id="60" name="TextBox 59">
            <a:extLst>
              <a:ext uri="{FF2B5EF4-FFF2-40B4-BE49-F238E27FC236}">
                <a16:creationId xmlns:a16="http://schemas.microsoft.com/office/drawing/2014/main" id="{C5860CE8-4E12-F9BF-C048-711794AE1F81}"/>
              </a:ext>
            </a:extLst>
          </p:cNvPr>
          <p:cNvSpPr txBox="1"/>
          <p:nvPr/>
        </p:nvSpPr>
        <p:spPr>
          <a:xfrm>
            <a:off x="10433455" y="1426655"/>
            <a:ext cx="1005403" cy="338554"/>
          </a:xfrm>
          <a:prstGeom prst="rect">
            <a:avLst/>
          </a:prstGeom>
          <a:noFill/>
        </p:spPr>
        <p:txBody>
          <a:bodyPr wrap="none" rtlCol="0">
            <a:spAutoFit/>
          </a:bodyPr>
          <a:lstStyle/>
          <a:p>
            <a:r>
              <a:rPr lang="en-CN" sz="1600" dirty="0"/>
              <a:t>任务导向</a:t>
            </a:r>
          </a:p>
        </p:txBody>
      </p:sp>
      <p:sp>
        <p:nvSpPr>
          <p:cNvPr id="61" name="TextBox 60">
            <a:extLst>
              <a:ext uri="{FF2B5EF4-FFF2-40B4-BE49-F238E27FC236}">
                <a16:creationId xmlns:a16="http://schemas.microsoft.com/office/drawing/2014/main" id="{F3A52F57-ACD8-DE56-7C83-DE4292E73645}"/>
              </a:ext>
            </a:extLst>
          </p:cNvPr>
          <p:cNvSpPr txBox="1"/>
          <p:nvPr/>
        </p:nvSpPr>
        <p:spPr>
          <a:xfrm>
            <a:off x="10433455" y="2535304"/>
            <a:ext cx="1005403" cy="338554"/>
          </a:xfrm>
          <a:prstGeom prst="rect">
            <a:avLst/>
          </a:prstGeom>
          <a:noFill/>
        </p:spPr>
        <p:txBody>
          <a:bodyPr wrap="none" rtlCol="0">
            <a:spAutoFit/>
          </a:bodyPr>
          <a:lstStyle/>
          <a:p>
            <a:r>
              <a:rPr lang="en-CN" sz="1600" dirty="0"/>
              <a:t>防范未然</a:t>
            </a:r>
          </a:p>
        </p:txBody>
      </p:sp>
      <p:sp>
        <p:nvSpPr>
          <p:cNvPr id="62" name="TextBox 61">
            <a:extLst>
              <a:ext uri="{FF2B5EF4-FFF2-40B4-BE49-F238E27FC236}">
                <a16:creationId xmlns:a16="http://schemas.microsoft.com/office/drawing/2014/main" id="{0FE8D5C9-0502-0026-BA4D-C54055433501}"/>
              </a:ext>
            </a:extLst>
          </p:cNvPr>
          <p:cNvSpPr txBox="1"/>
          <p:nvPr/>
        </p:nvSpPr>
        <p:spPr>
          <a:xfrm>
            <a:off x="10433455" y="3756926"/>
            <a:ext cx="1005403" cy="338554"/>
          </a:xfrm>
          <a:prstGeom prst="rect">
            <a:avLst/>
          </a:prstGeom>
          <a:noFill/>
        </p:spPr>
        <p:txBody>
          <a:bodyPr wrap="none" rtlCol="0">
            <a:spAutoFit/>
          </a:bodyPr>
          <a:lstStyle/>
          <a:p>
            <a:r>
              <a:rPr lang="en-CN" sz="1600" dirty="0"/>
              <a:t>举一反三</a:t>
            </a:r>
          </a:p>
        </p:txBody>
      </p:sp>
      <p:sp>
        <p:nvSpPr>
          <p:cNvPr id="63" name="Rectangle 62">
            <a:extLst>
              <a:ext uri="{FF2B5EF4-FFF2-40B4-BE49-F238E27FC236}">
                <a16:creationId xmlns:a16="http://schemas.microsoft.com/office/drawing/2014/main" id="{FE4C02B3-3440-7D2E-7A42-285435E6B365}"/>
              </a:ext>
            </a:extLst>
          </p:cNvPr>
          <p:cNvSpPr/>
          <p:nvPr/>
        </p:nvSpPr>
        <p:spPr>
          <a:xfrm>
            <a:off x="10433455" y="5214432"/>
            <a:ext cx="823659" cy="135415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28743782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IMAGE" val="01498049-8f4f-b7d1-4296-6b9a4623fa81.jpg"/>
  <p:tag name="ISLIDE.THEME" val="01498049-8f4f-b7d1-4296-6b9a4623fa81-6_133428739449693115.pptx"/>
  <p:tag name="ISLIDE.OUTLINE" val="370183"/>
</p:tagLst>
</file>

<file path=ppt/tags/tag2.xml><?xml version="1.0" encoding="utf-8"?>
<p:tagLst xmlns:a="http://schemas.openxmlformats.org/drawingml/2006/main" xmlns:r="http://schemas.openxmlformats.org/officeDocument/2006/relationships" xmlns:p="http://schemas.openxmlformats.org/presentationml/2006/main">
  <p:tag name="ISLIDE.TAG" val="03a12446-4040-4dad-8d54-bb681f108928"/>
</p:tagLst>
</file>

<file path=ppt/tags/tag3.xml><?xml version="1.0" encoding="utf-8"?>
<p:tagLst xmlns:a="http://schemas.openxmlformats.org/drawingml/2006/main" xmlns:r="http://schemas.openxmlformats.org/officeDocument/2006/relationships" xmlns:p="http://schemas.openxmlformats.org/presentationml/2006/main">
  <p:tag name="ISLIDE.TEMPLATE" val="c4b39960-aa3c-4c27-8049-8436fdce5b5d.pptx"/>
  <p:tag name="ISLIDE.TAG" val="7bbc12ee-40ec-489f-ab8c-4fa55cf2bf59"/>
</p:tagLst>
</file>

<file path=ppt/tags/tag4.xml><?xml version="1.0" encoding="utf-8"?>
<p:tagLst xmlns:a="http://schemas.openxmlformats.org/drawingml/2006/main" xmlns:r="http://schemas.openxmlformats.org/officeDocument/2006/relationships" xmlns:p="http://schemas.openxmlformats.org/presentationml/2006/main">
  <p:tag name="ISLIDE.TEMPLATE" val="91c190e2-46fa-428b-8eca-8cc83121b5b6.pptx"/>
  <p:tag name="ISLIDE.TAG" val="bd142c3d-b2ac-49d2-945d-a40ea7d68a02"/>
  <p:tag name="ISLIDE.OUTLINECONTENT" val="14277954"/>
</p:tagLst>
</file>

<file path=ppt/tags/tag5.xml><?xml version="1.0" encoding="utf-8"?>
<p:tagLst xmlns:a="http://schemas.openxmlformats.org/drawingml/2006/main" xmlns:r="http://schemas.openxmlformats.org/officeDocument/2006/relationships" xmlns:p="http://schemas.openxmlformats.org/presentationml/2006/main">
  <p:tag name="ISLIDE.TEMPLATE" val="c25a9edb-ba86-4031-94fc-cc71e37d239a.pptx"/>
  <p:tag name="ISLIDE.TAG" val="bd142c3d-b2ac-49d2-945d-a40ea7d68a02"/>
  <p:tag name="ISLIDE.OUTLINECONTENT" val="14277964"/>
</p:tagLst>
</file>

<file path=ppt/tags/tag6.xml><?xml version="1.0" encoding="utf-8"?>
<p:tagLst xmlns:a="http://schemas.openxmlformats.org/drawingml/2006/main" xmlns:r="http://schemas.openxmlformats.org/officeDocument/2006/relationships" xmlns:p="http://schemas.openxmlformats.org/presentationml/2006/main">
  <p:tag name="ISLIDE.TAG" val="e69c5ac3-dafd-4b9a-bbf1-d26a1016f816"/>
</p:tagLst>
</file>

<file path=ppt/theme/theme1.xml><?xml version="1.0" encoding="utf-8"?>
<a:theme xmlns:a="http://schemas.openxmlformats.org/drawingml/2006/main" name="Designed by iSlide">
  <a:themeElements>
    <a:clrScheme name="自定义 24">
      <a:dk1>
        <a:srgbClr val="000000"/>
      </a:dk1>
      <a:lt1>
        <a:srgbClr val="FFFFFF"/>
      </a:lt1>
      <a:dk2>
        <a:srgbClr val="778495"/>
      </a:dk2>
      <a:lt2>
        <a:srgbClr val="F0F0F0"/>
      </a:lt2>
      <a:accent1>
        <a:srgbClr val="00CFF8"/>
      </a:accent1>
      <a:accent2>
        <a:srgbClr val="0070BC"/>
      </a:accent2>
      <a:accent3>
        <a:srgbClr val="00A7EA"/>
      </a:accent3>
      <a:accent4>
        <a:srgbClr val="003570"/>
      </a:accent4>
      <a:accent5>
        <a:srgbClr val="009FC9"/>
      </a:accent5>
      <a:accent6>
        <a:srgbClr val="00A7EA"/>
      </a:accent6>
      <a:hlink>
        <a:srgbClr val="4472C4"/>
      </a:hlink>
      <a:folHlink>
        <a:srgbClr val="BFBFBF"/>
      </a:folHlink>
    </a:clrScheme>
    <a:fontScheme name="iSlide">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8ef47987-d97c-4b4a-b1a7-444a716d40e2.source.default.zh-Hans" id="{F6C32AB1-5444-A142-8435-8A79B2C8F9F7}" vid="{E2451A61-A1F3-624E-815F-FA2ACB19F25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Designed by iSlide</Template>
  <TotalTime>1140</TotalTime>
  <Words>1368</Words>
  <Application>Microsoft Macintosh PowerPoint</Application>
  <PresentationFormat>Widescreen</PresentationFormat>
  <Paragraphs>160</Paragraphs>
  <Slides>11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-apple-system</vt:lpstr>
      <vt:lpstr>等线</vt:lpstr>
      <vt:lpstr>FangSong</vt:lpstr>
      <vt:lpstr>MicrosoftYaHei Bold</vt:lpstr>
      <vt:lpstr>PingFang SC</vt:lpstr>
      <vt:lpstr>Apple Braille</vt:lpstr>
      <vt:lpstr>Arial</vt:lpstr>
      <vt:lpstr>Calibri</vt:lpstr>
      <vt:lpstr>Cambria Math</vt:lpstr>
      <vt:lpstr>Designed by iSlide</vt:lpstr>
      <vt:lpstr>When Large Language Model Meets with Database</vt:lpstr>
      <vt:lpstr>PowerPoint Presentation</vt:lpstr>
      <vt:lpstr>传统数据库技术面临的挑战</vt:lpstr>
      <vt:lpstr>AI for Database</vt:lpstr>
      <vt:lpstr>PowerPoint Presentation</vt:lpstr>
      <vt:lpstr>PowerPoint Presentation</vt:lpstr>
      <vt:lpstr>PowerPoint Presentation</vt:lpstr>
      <vt:lpstr>PowerPoint Presentation</vt:lpstr>
      <vt:lpstr>PowerPoint Presentation</vt:lpstr>
      <vt:lpstr>PowerPoint Presentation</vt:lpstr>
      <vt:lpstr>{AI4DB}^∗～DB4AI</vt:lpstr>
    </vt:vector>
  </TitlesOfParts>
  <Manager>Dai</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When Large Language Model Meets with Database</dc:title>
  <dc:creator>奔皓 黄</dc:creator>
  <cp:lastModifiedBy>奔皓 黄</cp:lastModifiedBy>
  <cp:revision>150</cp:revision>
  <cp:lastPrinted>2024-03-21T16:00:00Z</cp:lastPrinted>
  <dcterms:created xsi:type="dcterms:W3CDTF">2024-03-27T13:42:05Z</dcterms:created>
  <dcterms:modified xsi:type="dcterms:W3CDTF">2024-04-01T08:04:17Z</dcterms:modified>
</cp:coreProperties>
</file>