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58" r:id="rId12"/>
    <p:sldId id="259" r:id="rId13"/>
    <p:sldId id="26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98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33" r:id="rId42"/>
    <p:sldId id="334" r:id="rId43"/>
    <p:sldId id="335" r:id="rId44"/>
    <p:sldId id="336" r:id="rId45"/>
    <p:sldId id="337" r:id="rId46"/>
    <p:sldId id="338" r:id="rId47"/>
    <p:sldId id="299" r:id="rId48"/>
    <p:sldId id="399" r:id="rId49"/>
    <p:sldId id="400" r:id="rId50"/>
    <p:sldId id="401" r:id="rId51"/>
    <p:sldId id="300" r:id="rId52"/>
    <p:sldId id="301" r:id="rId53"/>
    <p:sldId id="332" r:id="rId54"/>
    <p:sldId id="319" r:id="rId55"/>
    <p:sldId id="320" r:id="rId56"/>
    <p:sldId id="321" r:id="rId57"/>
    <p:sldId id="322" r:id="rId58"/>
    <p:sldId id="323" r:id="rId59"/>
    <p:sldId id="326" r:id="rId60"/>
    <p:sldId id="324" r:id="rId61"/>
    <p:sldId id="325" r:id="rId62"/>
    <p:sldId id="327" r:id="rId63"/>
    <p:sldId id="328" r:id="rId64"/>
    <p:sldId id="329" r:id="rId65"/>
    <p:sldId id="330" r:id="rId66"/>
    <p:sldId id="331" r:id="rId67"/>
    <p:sldId id="402" r:id="rId6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hao zhang" initials="yz" lastIdx="1" clrIdx="0">
    <p:extLst>
      <p:ext uri="{19B8F6BF-5375-455C-9EA6-DF929625EA0E}">
        <p15:presenceInfo xmlns:p15="http://schemas.microsoft.com/office/powerpoint/2012/main" userId="a095c3c3aff09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5850" autoAdjust="0"/>
  </p:normalViewPr>
  <p:slideViewPr>
    <p:cSldViewPr>
      <p:cViewPr>
        <p:scale>
          <a:sx n="118" d="100"/>
          <a:sy n="118" d="100"/>
        </p:scale>
        <p:origin x="456" y="2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2023/4/6</a:t>
            </a:fld>
            <a:endParaRPr lang="zh-CN" altLang="en-US" noProof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2023/4/6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12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0.png"/><Relationship Id="rId7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1.png"/><Relationship Id="rId7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3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5.png"/><Relationship Id="rId3" Type="http://schemas.openxmlformats.org/officeDocument/2006/relationships/image" Target="../media/image56.png"/><Relationship Id="rId7" Type="http://schemas.openxmlformats.org/officeDocument/2006/relationships/image" Target="../media/image45.png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3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6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9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image" Target="../media/image59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1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9.png"/><Relationship Id="rId10" Type="http://schemas.openxmlformats.org/officeDocument/2006/relationships/image" Target="../media/image82.png"/><Relationship Id="rId4" Type="http://schemas.openxmlformats.org/officeDocument/2006/relationships/image" Target="../media/image58.png"/><Relationship Id="rId9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9.png"/><Relationship Id="rId10" Type="http://schemas.openxmlformats.org/officeDocument/2006/relationships/image" Target="../media/image82.png"/><Relationship Id="rId4" Type="http://schemas.openxmlformats.org/officeDocument/2006/relationships/image" Target="../media/image58.png"/><Relationship Id="rId9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b="1" dirty="0"/>
              <a:t>Greedy-Based Approximation Algorithms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9F5F514E-D937-4FC1-ABAF-1DFF8D37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563960"/>
          </a:xfrm>
        </p:spPr>
        <p:txBody>
          <a:bodyPr>
            <a:normAutofit/>
          </a:bodyPr>
          <a:lstStyle/>
          <a:p>
            <a:r>
              <a:rPr lang="en-US" dirty="0"/>
              <a:t>Greedy: k-Centers</a:t>
            </a:r>
          </a:p>
          <a:p>
            <a:r>
              <a:rPr lang="en-US" dirty="0"/>
              <a:t>Local Search: Max-Cut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9144000" cy="1115799"/>
          </a:xfrm>
        </p:spPr>
        <p:txBody>
          <a:bodyPr/>
          <a:lstStyle/>
          <a:p>
            <a:r>
              <a:rPr lang="en-US" altLang="zh-CN" dirty="0"/>
              <a:t>A better solution with cost 2…</a:t>
            </a:r>
          </a:p>
          <a:p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54848"/>
            <a:ext cx="269741" cy="26974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7" y="3059595"/>
            <a:ext cx="249235" cy="2492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462564" y="4920077"/>
            <a:ext cx="351649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165304"/>
            <a:ext cx="2808312" cy="2160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8115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72521" y="5285086"/>
            <a:ext cx="417655" cy="39725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830"/>
            <a:ext cx="700681" cy="182745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342" y="3184213"/>
            <a:ext cx="731611" cy="19662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A8C-A0B7-4651-8B2E-9FDB084F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 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393CF-8266-4270-9C0A-0ED882FC6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vertex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distance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metric space </a:t>
                </a:r>
                <a:r>
                  <a:rPr lang="en-US" altLang="zh-CN" dirty="0"/>
                  <a:t>if</a:t>
                </a:r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393CF-8266-4270-9C0A-0ED882FC6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3C2A967-5794-02E4-7085-9A8317B5AABD}"/>
              </a:ext>
            </a:extLst>
          </p:cNvPr>
          <p:cNvSpPr txBox="1"/>
          <p:nvPr/>
        </p:nvSpPr>
        <p:spPr>
          <a:xfrm>
            <a:off x="4678640" y="788534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度量空间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A28BF9-E804-D1B5-189E-25EF76402296}"/>
              </a:ext>
            </a:extLst>
          </p:cNvPr>
          <p:cNvSpPr txBox="1"/>
          <p:nvPr/>
        </p:nvSpPr>
        <p:spPr>
          <a:xfrm>
            <a:off x="5791200" y="5464629"/>
            <a:ext cx="29546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对称性，针对无向图</a:t>
            </a:r>
          </a:p>
        </p:txBody>
      </p:sp>
    </p:spTree>
    <p:extLst>
      <p:ext uri="{BB962C8B-B14F-4D97-AF65-F5344CB8AC3E}">
        <p14:creationId xmlns:p14="http://schemas.microsoft.com/office/powerpoint/2010/main" val="31286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2188-1560-4859-950E-6514CF70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Metric Space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EC2C3-4161-465E-9743-B7B0E809E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positively-weighted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length of the shortest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path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is a metric space</a:t>
                </a:r>
                <a:r>
                  <a:rPr lang="en-US" altLang="zh-CN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holds trivially;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holds, as the graph is undirected;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holds trivially.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EC2C3-4161-465E-9743-B7B0E809E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2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D750-2CDA-43E2-A2CA-EA8BF3E5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3FD9B-54FB-4DBA-91DA-37A8CD539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900590" cy="46923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accent2"/>
                    </a:solidFill>
                  </a:rPr>
                  <a:t>Input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:</a:t>
                </a:r>
              </a:p>
              <a:p>
                <a:r>
                  <a:rPr lang="en-US" altLang="zh-CN" dirty="0"/>
                  <a:t>A metric space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accent2"/>
                    </a:solidFill>
                  </a:rPr>
                  <a:t>Output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:</a:t>
                </a:r>
              </a:p>
              <a:p>
                <a:r>
                  <a:rPr lang="en-US" altLang="zh-CN" dirty="0"/>
                  <a:t>A set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centers,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that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minimizes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the distance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to its closest center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: the maximum distance of any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to its closest center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3FD9B-54FB-4DBA-91DA-37A8CD539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900590" cy="4692352"/>
              </a:xfrm>
              <a:blipFill>
                <a:blip r:embed="rId2"/>
                <a:stretch>
                  <a:fillRect l="-985" t="-1821" b="-1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10260630" cy="12975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Idea of greedy: maximize the reduction in the cost at each iteration.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3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Pick the first center </a:t>
            </a:r>
            <a:r>
              <a:rPr lang="en-US" altLang="zh-CN" dirty="0">
                <a:solidFill>
                  <a:srgbClr val="FF0000"/>
                </a:solidFill>
              </a:rPr>
              <a:t>arbitrarily…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FC16842-FAED-461D-8B0A-A4E4210B5696}"/>
              </a:ext>
            </a:extLst>
          </p:cNvPr>
          <p:cNvSpPr/>
          <p:nvPr/>
        </p:nvSpPr>
        <p:spPr>
          <a:xfrm>
            <a:off x="2926060" y="2924944"/>
            <a:ext cx="1008104" cy="55221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Get the distance of all vertices…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/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/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blipFill>
                <a:blip r:embed="rId10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/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blipFill>
                <a:blip r:embed="rId11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blipFill>
                <a:blip r:embed="rId12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/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3C60F4-9B97-495B-9AC5-2736818937BE}"/>
                  </a:ext>
                </a:extLst>
              </p:cNvPr>
              <p:cNvSpPr txBox="1"/>
              <p:nvPr/>
            </p:nvSpPr>
            <p:spPr>
              <a:xfrm>
                <a:off x="7937138" y="470415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3C60F4-9B97-495B-9AC5-273681893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138" y="4704158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172" t="-9259" r="-689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/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blipFill>
                <a:blip r:embed="rId15"/>
                <a:stretch>
                  <a:fillRect l="-5172" t="-7273" r="-517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2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Choose the farthest vertex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/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/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blipFill>
                <a:blip r:embed="rId10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/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blipFill>
                <a:blip r:embed="rId11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blipFill>
                <a:blip r:embed="rId12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/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/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172" t="-7273" r="-517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226C97-168A-457E-9491-28F46BA8AC76}"/>
                  </a:ext>
                </a:extLst>
              </p:cNvPr>
              <p:cNvSpPr txBox="1"/>
              <p:nvPr/>
            </p:nvSpPr>
            <p:spPr>
              <a:xfrm>
                <a:off x="7919826" y="4746253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226C97-168A-457E-9491-28F46BA8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26" y="4746253"/>
                <a:ext cx="351656" cy="332399"/>
              </a:xfrm>
              <a:prstGeom prst="rect">
                <a:avLst/>
              </a:prstGeom>
              <a:blipFill>
                <a:blip r:embed="rId15"/>
                <a:stretch>
                  <a:fillRect l="-5172" t="-9259" r="-689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421F0A3-B8CB-4EB0-B640-2368051A4BB5}"/>
              </a:ext>
            </a:extLst>
          </p:cNvPr>
          <p:cNvSpPr/>
          <p:nvPr/>
        </p:nvSpPr>
        <p:spPr>
          <a:xfrm>
            <a:off x="7462564" y="4629055"/>
            <a:ext cx="1008104" cy="55221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Update distances…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1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2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Choose the farthest vertex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5047959" y="492958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959" y="4929582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1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2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2D4C7BB-F6D3-4807-87E9-A988C7818554}"/>
              </a:ext>
            </a:extLst>
          </p:cNvPr>
          <p:cNvSpPr/>
          <p:nvPr/>
        </p:nvSpPr>
        <p:spPr>
          <a:xfrm>
            <a:off x="4591511" y="4852024"/>
            <a:ext cx="1008104" cy="55221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F45-472A-4F23-8D0A-96C6128B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Greedy-Based Approximation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BF9A5-09D2-44DB-BA60-37A156092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10116614" cy="4267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Greedy is optimal for some problems:</a:t>
                </a:r>
              </a:p>
              <a:p>
                <a:pPr lvl="1"/>
                <a:r>
                  <a:rPr lang="en-US" altLang="zh-CN" dirty="0"/>
                  <a:t>Shortest Path (Dijkstra, etc.)</a:t>
                </a:r>
              </a:p>
              <a:p>
                <a:pPr lvl="1"/>
                <a:r>
                  <a:rPr lang="en-US" altLang="zh-CN" dirty="0"/>
                  <a:t>Minimum Spanning Tree (Prim, Kruskal)</a:t>
                </a:r>
              </a:p>
              <a:p>
                <a:pPr lvl="1"/>
                <a:r>
                  <a:rPr lang="en-US" altLang="zh-CN" dirty="0"/>
                  <a:t>Task Scheduling (“earliest deadline first”)</a:t>
                </a:r>
              </a:p>
              <a:p>
                <a:pPr lvl="1"/>
                <a:r>
                  <a:rPr lang="en-US" altLang="zh-CN" dirty="0"/>
                  <a:t>Huffman Coding</a:t>
                </a:r>
              </a:p>
              <a:p>
                <a:r>
                  <a:rPr lang="en-US" altLang="zh-CN" dirty="0"/>
                  <a:t>Unfortunately, sometimes it does not…</a:t>
                </a:r>
              </a:p>
              <a:p>
                <a:r>
                  <a:rPr lang="en-US" altLang="zh-CN" dirty="0"/>
                  <a:t>Fortunately, it provides good approximations for some problems:</a:t>
                </a:r>
              </a:p>
              <a:p>
                <a:pPr lvl="1"/>
                <a:r>
                  <a:rPr lang="en-US" altLang="zh-CN" dirty="0" err="1">
                    <a:solidFill>
                      <a:schemeClr val="accent2"/>
                    </a:solidFill>
                  </a:rPr>
                  <a:t>Makespan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Minimization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en-US" altLang="zh-CN" dirty="0"/>
                  <a:t>-approximation</a:t>
                </a:r>
              </a:p>
              <a:p>
                <a:r>
                  <a:rPr lang="en-US" altLang="zh-CN" dirty="0">
                    <a:solidFill>
                      <a:schemeClr val="accent6"/>
                    </a:solidFill>
                  </a:rPr>
                  <a:t>This lecture: more greedy-based approximation algorithms</a:t>
                </a:r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BF9A5-09D2-44DB-BA60-37A156092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10116614" cy="4267200"/>
              </a:xfrm>
              <a:blipFill>
                <a:blip r:embed="rId2"/>
                <a:stretch>
                  <a:fillRect l="-844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Update the distances…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9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1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2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7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66369-6A16-4328-92D2-B629DC19A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163960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accent5"/>
                    </a:solidFill>
                  </a:rPr>
                  <a:t>Iteratively pick the center farthest to the existing centers</a:t>
                </a:r>
              </a:p>
              <a:p>
                <a:r>
                  <a:rPr lang="en-US" altLang="zh-CN" dirty="0"/>
                  <a:t>Do this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iterations…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66369-6A16-4328-92D2-B629DC19A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163960"/>
              </a:xfrm>
              <a:blipFill>
                <a:blip r:embed="rId2"/>
                <a:stretch>
                  <a:fillRect l="-933" t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3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1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2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6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B7D7-4E00-4E49-A449-7BCA1DA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2-Approximation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5408-B5F1-416B-8632-B22579C4E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Theorem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The greedy algorithm is a 2-approximation algorithm.</a:t>
                </a:r>
              </a:p>
              <a:p>
                <a:r>
                  <a:rPr lang="en-US" altLang="zh-CN" b="0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be the optimal solution with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be the algorithm’s output with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theorem says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5408-B5F1-416B-8632-B22579C4E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A5EF-E88A-4C7F-9046-009B6027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DD53D-0B0E-4D45-BE59-23367926C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875928"/>
              </a:xfrm>
            </p:spPr>
            <p:txBody>
              <a:bodyPr/>
              <a:lstStyle/>
              <a:p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the set of vertices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DD53D-0B0E-4D45-BE59-23367926C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875928"/>
              </a:xfrm>
              <a:blipFill>
                <a:blip r:embed="rId2"/>
                <a:stretch>
                  <a:fillRect l="-933" t="-9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0E6DC84-0477-46EC-9D23-01ABAFD22E34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9DA80E-2382-4A52-B64B-0EC7CCC66024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934D7B-7885-4CEE-8D79-666E6CD2881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A33F94-6799-487C-ADA7-C8B33B7B2B85}"/>
              </a:ext>
            </a:extLst>
          </p:cNvPr>
          <p:cNvSpPr/>
          <p:nvPr/>
        </p:nvSpPr>
        <p:spPr>
          <a:xfrm>
            <a:off x="4942283" y="5054848"/>
            <a:ext cx="269741" cy="26974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1F1688-86BE-4E1B-8B84-EB8CB96D8F1B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D16162-06FC-4944-B2BC-3D213C4E5C2A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2AC38-F965-429A-963F-9400B3DE4684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E7F2CF-EF77-4FE0-B8BC-3C2E84A209B5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2EC8F6-1728-4926-B2A1-B6C100517EF2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9A3E33-9BB5-4D01-A61E-C5535382B2BC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24AED1-FA75-4D97-875B-52EF98020D6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4B96B2-ADA1-4E57-8644-E715B68299E3}"/>
              </a:ext>
            </a:extLst>
          </p:cNvPr>
          <p:cNvSpPr/>
          <p:nvPr/>
        </p:nvSpPr>
        <p:spPr>
          <a:xfrm>
            <a:off x="3358107" y="3059595"/>
            <a:ext cx="249235" cy="2492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B95ED8-F172-43D8-97FD-2EFFD2950130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8AED62-6D2E-49A0-9487-E2E141957CAB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422E0F-B7F9-45EA-A67B-7C7DB3BFE940}"/>
              </a:ext>
            </a:extLst>
          </p:cNvPr>
          <p:cNvSpPr/>
          <p:nvPr/>
        </p:nvSpPr>
        <p:spPr>
          <a:xfrm>
            <a:off x="7318548" y="6021288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E1830D-F16D-40EE-B3BF-F9E0DB6550CC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616267-B2CA-448B-99CB-CC092B200A2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24BC1-F056-47AD-9882-16BFC34A289B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2FB062-D8B0-4768-ADB2-9CDFF6EC3D2A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92EDBF-5265-4969-93D3-AD49CAE81B5B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462564" y="4920077"/>
            <a:ext cx="351649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166C7-7D7B-41AA-975B-50C5725A0425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165304"/>
            <a:ext cx="2808312" cy="2160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C87BA9-2A0C-4AD5-8839-F62A0B2F2E7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ECEF50-4758-49F0-A179-67A8CC53E2A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8982F1-3D7C-4539-9D40-0112D7BBB81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79" cy="8115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C8E315-CAB5-407A-8011-C133FCD8B8F1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172521" y="5285086"/>
            <a:ext cx="417655" cy="39725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6EB0F9-3196-4568-99E6-27070670A256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5353A6-EA63-4C61-B0D3-207279C84E22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94470B-5B31-46EC-80BC-25EF31FB8D08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9F7F5B-B0FA-4D1D-B07D-95FB635CAEA2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304213-6FDC-4F1D-9A09-A5194B67B123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703B1C-B8C4-43B8-9B58-5A4D0D53BF4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308830"/>
            <a:ext cx="700681" cy="182745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AACAEC-E6FF-48A0-A7CA-FEA1DAC3660D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CB1D62-C65A-4DDD-AF50-0B3DF340D300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56E5BD-CFB9-4D36-B81B-08E27E5935FE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EB4D85-73CB-4A66-9C1A-58260F4916E2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926133-AE99-4C7E-92F9-9C8AF0078689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B3C7B2-D522-4287-8E33-2F7F1A3B54B0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607342" y="3184213"/>
            <a:ext cx="731611" cy="19662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BCC389C-DD7C-4DCC-B64A-6AB017A636ED}"/>
              </a:ext>
            </a:extLst>
          </p:cNvPr>
          <p:cNvSpPr/>
          <p:nvPr/>
        </p:nvSpPr>
        <p:spPr>
          <a:xfrm>
            <a:off x="1747857" y="2761680"/>
            <a:ext cx="4753801" cy="3951047"/>
          </a:xfrm>
          <a:custGeom>
            <a:avLst/>
            <a:gdLst>
              <a:gd name="connsiteX0" fmla="*/ 4267589 w 4753801"/>
              <a:gd name="connsiteY0" fmla="*/ 908983 h 3951047"/>
              <a:gd name="connsiteX1" fmla="*/ 2680452 w 4753801"/>
              <a:gd name="connsiteY1" fmla="*/ 1594783 h 3951047"/>
              <a:gd name="connsiteX2" fmla="*/ 1935869 w 4753801"/>
              <a:gd name="connsiteY2" fmla="*/ 2848817 h 3951047"/>
              <a:gd name="connsiteX3" fmla="*/ 1922806 w 4753801"/>
              <a:gd name="connsiteY3" fmla="*/ 3822000 h 3951047"/>
              <a:gd name="connsiteX4" fmla="*/ 414046 w 4753801"/>
              <a:gd name="connsiteY4" fmla="*/ 3599931 h 3951047"/>
              <a:gd name="connsiteX5" fmla="*/ 159320 w 4753801"/>
              <a:gd name="connsiteY5" fmla="*/ 739166 h 3951047"/>
              <a:gd name="connsiteX6" fmla="*/ 2569417 w 4753801"/>
              <a:gd name="connsiteY6" fmla="*/ 33771 h 3951047"/>
              <a:gd name="connsiteX7" fmla="*/ 4117366 w 4753801"/>
              <a:gd name="connsiteY7" fmla="*/ 138274 h 3951047"/>
              <a:gd name="connsiteX8" fmla="*/ 4750914 w 4753801"/>
              <a:gd name="connsiteY8" fmla="*/ 366874 h 3951047"/>
              <a:gd name="connsiteX9" fmla="*/ 4267589 w 4753801"/>
              <a:gd name="connsiteY9" fmla="*/ 908983 h 3951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3801" h="3951047">
                <a:moveTo>
                  <a:pt x="4267589" y="908983"/>
                </a:moveTo>
                <a:cubicBezTo>
                  <a:pt x="3922512" y="1113635"/>
                  <a:pt x="3069072" y="1271477"/>
                  <a:pt x="2680452" y="1594783"/>
                </a:cubicBezTo>
                <a:cubicBezTo>
                  <a:pt x="2291832" y="1918089"/>
                  <a:pt x="2062143" y="2477614"/>
                  <a:pt x="1935869" y="2848817"/>
                </a:cubicBezTo>
                <a:cubicBezTo>
                  <a:pt x="1809595" y="3220020"/>
                  <a:pt x="2176443" y="3696814"/>
                  <a:pt x="1922806" y="3822000"/>
                </a:cubicBezTo>
                <a:cubicBezTo>
                  <a:pt x="1669169" y="3947186"/>
                  <a:pt x="707960" y="4113737"/>
                  <a:pt x="414046" y="3599931"/>
                </a:cubicBezTo>
                <a:cubicBezTo>
                  <a:pt x="120132" y="3086125"/>
                  <a:pt x="-199909" y="1333526"/>
                  <a:pt x="159320" y="739166"/>
                </a:cubicBezTo>
                <a:cubicBezTo>
                  <a:pt x="518548" y="144806"/>
                  <a:pt x="1909743" y="133920"/>
                  <a:pt x="2569417" y="33771"/>
                </a:cubicBezTo>
                <a:cubicBezTo>
                  <a:pt x="3229091" y="-66378"/>
                  <a:pt x="3753783" y="82757"/>
                  <a:pt x="4117366" y="138274"/>
                </a:cubicBezTo>
                <a:cubicBezTo>
                  <a:pt x="4480949" y="193791"/>
                  <a:pt x="4723700" y="241688"/>
                  <a:pt x="4750914" y="366874"/>
                </a:cubicBezTo>
                <a:cubicBezTo>
                  <a:pt x="4778128" y="492060"/>
                  <a:pt x="4612666" y="704331"/>
                  <a:pt x="4267589" y="908983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EE7D0E-944E-4D06-B800-ABDF4D1ED9CE}"/>
                  </a:ext>
                </a:extLst>
              </p:cNvPr>
              <p:cNvSpPr txBox="1"/>
              <p:nvPr/>
            </p:nvSpPr>
            <p:spPr>
              <a:xfrm>
                <a:off x="1583511" y="2992770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EE7D0E-944E-4D06-B800-ABDF4D1E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511" y="2992770"/>
                <a:ext cx="381643" cy="332399"/>
              </a:xfrm>
              <a:prstGeom prst="rect">
                <a:avLst/>
              </a:prstGeom>
              <a:blipFill>
                <a:blip r:embed="rId3"/>
                <a:stretch>
                  <a:fillRect l="-20968" t="-3704" r="-80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3B65E1-E119-45FC-8CE3-65D82C9800B9}"/>
                  </a:ext>
                </a:extLst>
              </p:cNvPr>
              <p:cNvSpPr txBox="1"/>
              <p:nvPr/>
            </p:nvSpPr>
            <p:spPr>
              <a:xfrm>
                <a:off x="2930573" y="3091770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3B65E1-E119-45FC-8CE3-65D82C980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73" y="3091770"/>
                <a:ext cx="350160" cy="332399"/>
              </a:xfrm>
              <a:prstGeom prst="rect">
                <a:avLst/>
              </a:prstGeom>
              <a:blipFill>
                <a:blip r:embed="rId4"/>
                <a:stretch>
                  <a:fillRect l="-14035" r="-8772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D8ED21-EF04-4427-BD3B-B90E32D2A0D4}"/>
                  </a:ext>
                </a:extLst>
              </p:cNvPr>
              <p:cNvSpPr txBox="1"/>
              <p:nvPr/>
            </p:nvSpPr>
            <p:spPr>
              <a:xfrm>
                <a:off x="5145911" y="4779243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D8ED21-EF04-4427-BD3B-B90E32D2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11" y="4779243"/>
                <a:ext cx="357277" cy="332399"/>
              </a:xfrm>
              <a:prstGeom prst="rect">
                <a:avLst/>
              </a:prstGeom>
              <a:blipFill>
                <a:blip r:embed="rId5"/>
                <a:stretch>
                  <a:fillRect l="-11864" r="-678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DD3DCC-A4CC-49F2-84B3-5455D395F963}"/>
                  </a:ext>
                </a:extLst>
              </p:cNvPr>
              <p:cNvSpPr txBox="1"/>
              <p:nvPr/>
            </p:nvSpPr>
            <p:spPr>
              <a:xfrm>
                <a:off x="7668787" y="5910608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DD3DCC-A4CC-49F2-84B3-5455D39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787" y="5910608"/>
                <a:ext cx="357277" cy="332399"/>
              </a:xfrm>
              <a:prstGeom prst="rect">
                <a:avLst/>
              </a:prstGeom>
              <a:blipFill>
                <a:blip r:embed="rId6"/>
                <a:stretch>
                  <a:fillRect l="-11864" r="-678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B64998-BDE8-4E68-A844-472DF0887638}"/>
                  </a:ext>
                </a:extLst>
              </p:cNvPr>
              <p:cNvSpPr txBox="1"/>
              <p:nvPr/>
            </p:nvSpPr>
            <p:spPr>
              <a:xfrm>
                <a:off x="6377104" y="3720359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B64998-BDE8-4E68-A844-472DF088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104" y="3720359"/>
                <a:ext cx="388760" cy="332399"/>
              </a:xfrm>
              <a:prstGeom prst="rect">
                <a:avLst/>
              </a:prstGeom>
              <a:blipFill>
                <a:blip r:embed="rId7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618E600-EAF1-4059-88AD-1FFCC3FD8EE6}"/>
              </a:ext>
            </a:extLst>
          </p:cNvPr>
          <p:cNvSpPr/>
          <p:nvPr/>
        </p:nvSpPr>
        <p:spPr>
          <a:xfrm>
            <a:off x="3953138" y="4052725"/>
            <a:ext cx="3365410" cy="1911702"/>
          </a:xfrm>
          <a:custGeom>
            <a:avLst/>
            <a:gdLst>
              <a:gd name="connsiteX0" fmla="*/ 146811 w 3365410"/>
              <a:gd name="connsiteY0" fmla="*/ 1178949 h 1911702"/>
              <a:gd name="connsiteX1" fmla="*/ 283971 w 3365410"/>
              <a:gd name="connsiteY1" fmla="*/ 858909 h 1911702"/>
              <a:gd name="connsiteX2" fmla="*/ 1688228 w 3365410"/>
              <a:gd name="connsiteY2" fmla="*/ 120858 h 1911702"/>
              <a:gd name="connsiteX3" fmla="*/ 3059828 w 3365410"/>
              <a:gd name="connsiteY3" fmla="*/ 55544 h 1911702"/>
              <a:gd name="connsiteX4" fmla="*/ 3281897 w 3365410"/>
              <a:gd name="connsiteY4" fmla="*/ 676029 h 1911702"/>
              <a:gd name="connsiteX5" fmla="*/ 1956017 w 3365410"/>
              <a:gd name="connsiteY5" fmla="*/ 1903938 h 1911702"/>
              <a:gd name="connsiteX6" fmla="*/ 146811 w 3365410"/>
              <a:gd name="connsiteY6" fmla="*/ 1178949 h 191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10" h="1911702">
                <a:moveTo>
                  <a:pt x="146811" y="1178949"/>
                </a:moveTo>
                <a:cubicBezTo>
                  <a:pt x="-131863" y="1004778"/>
                  <a:pt x="27068" y="1035257"/>
                  <a:pt x="283971" y="858909"/>
                </a:cubicBezTo>
                <a:cubicBezTo>
                  <a:pt x="540874" y="682561"/>
                  <a:pt x="1225585" y="254752"/>
                  <a:pt x="1688228" y="120858"/>
                </a:cubicBezTo>
                <a:cubicBezTo>
                  <a:pt x="2150871" y="-13036"/>
                  <a:pt x="2794216" y="-36985"/>
                  <a:pt x="3059828" y="55544"/>
                </a:cubicBezTo>
                <a:cubicBezTo>
                  <a:pt x="3325440" y="148073"/>
                  <a:pt x="3465865" y="367963"/>
                  <a:pt x="3281897" y="676029"/>
                </a:cubicBezTo>
                <a:cubicBezTo>
                  <a:pt x="3097929" y="984095"/>
                  <a:pt x="2475266" y="1819029"/>
                  <a:pt x="1956017" y="1903938"/>
                </a:cubicBezTo>
                <a:cubicBezTo>
                  <a:pt x="1436769" y="1988847"/>
                  <a:pt x="425485" y="1353120"/>
                  <a:pt x="146811" y="1178949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0FF2547-5976-491E-8A62-59324C496170}"/>
              </a:ext>
            </a:extLst>
          </p:cNvPr>
          <p:cNvSpPr/>
          <p:nvPr/>
        </p:nvSpPr>
        <p:spPr>
          <a:xfrm>
            <a:off x="4070969" y="3356899"/>
            <a:ext cx="4373939" cy="3367356"/>
          </a:xfrm>
          <a:custGeom>
            <a:avLst/>
            <a:gdLst>
              <a:gd name="connsiteX0" fmla="*/ 3636117 w 4373939"/>
              <a:gd name="connsiteY0" fmla="*/ 209261 h 3367356"/>
              <a:gd name="connsiteX1" fmla="*/ 3512020 w 4373939"/>
              <a:gd name="connsiteY1" fmla="*/ 875467 h 3367356"/>
              <a:gd name="connsiteX2" fmla="*/ 3041757 w 4373939"/>
              <a:gd name="connsiteY2" fmla="*/ 2325444 h 3367356"/>
              <a:gd name="connsiteX3" fmla="*/ 847197 w 4373939"/>
              <a:gd name="connsiteY3" fmla="*/ 2763050 h 3367356"/>
              <a:gd name="connsiteX4" fmla="*/ 122208 w 4373939"/>
              <a:gd name="connsiteY4" fmla="*/ 2854490 h 3367356"/>
              <a:gd name="connsiteX5" fmla="*/ 213648 w 4373939"/>
              <a:gd name="connsiteY5" fmla="*/ 3285564 h 3367356"/>
              <a:gd name="connsiteX6" fmla="*/ 2166545 w 4373939"/>
              <a:gd name="connsiteY6" fmla="*/ 3350878 h 3367356"/>
              <a:gd name="connsiteX7" fmla="*/ 4178225 w 4373939"/>
              <a:gd name="connsiteY7" fmla="*/ 3083090 h 3367356"/>
              <a:gd name="connsiteX8" fmla="*/ 4282728 w 4373939"/>
              <a:gd name="connsiteY8" fmla="*/ 836278 h 3367356"/>
              <a:gd name="connsiteX9" fmla="*/ 4054128 w 4373939"/>
              <a:gd name="connsiteY9" fmla="*/ 39444 h 3367356"/>
              <a:gd name="connsiteX10" fmla="*/ 3636117 w 4373939"/>
              <a:gd name="connsiteY10" fmla="*/ 209261 h 336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73939" h="3367356">
                <a:moveTo>
                  <a:pt x="3636117" y="209261"/>
                </a:moveTo>
                <a:cubicBezTo>
                  <a:pt x="3545766" y="348598"/>
                  <a:pt x="3611080" y="522770"/>
                  <a:pt x="3512020" y="875467"/>
                </a:cubicBezTo>
                <a:cubicBezTo>
                  <a:pt x="3412960" y="1228164"/>
                  <a:pt x="3485894" y="2010847"/>
                  <a:pt x="3041757" y="2325444"/>
                </a:cubicBezTo>
                <a:cubicBezTo>
                  <a:pt x="2597620" y="2640041"/>
                  <a:pt x="1333788" y="2674876"/>
                  <a:pt x="847197" y="2763050"/>
                </a:cubicBezTo>
                <a:cubicBezTo>
                  <a:pt x="360606" y="2851224"/>
                  <a:pt x="227799" y="2767404"/>
                  <a:pt x="122208" y="2854490"/>
                </a:cubicBezTo>
                <a:cubicBezTo>
                  <a:pt x="16617" y="2941576"/>
                  <a:pt x="-127075" y="3202833"/>
                  <a:pt x="213648" y="3285564"/>
                </a:cubicBezTo>
                <a:cubicBezTo>
                  <a:pt x="554371" y="3368295"/>
                  <a:pt x="1505782" y="3384624"/>
                  <a:pt x="2166545" y="3350878"/>
                </a:cubicBezTo>
                <a:cubicBezTo>
                  <a:pt x="2827308" y="3317132"/>
                  <a:pt x="3825528" y="3502190"/>
                  <a:pt x="4178225" y="3083090"/>
                </a:cubicBezTo>
                <a:cubicBezTo>
                  <a:pt x="4530922" y="2663990"/>
                  <a:pt x="4303411" y="1343552"/>
                  <a:pt x="4282728" y="836278"/>
                </a:cubicBezTo>
                <a:cubicBezTo>
                  <a:pt x="4262045" y="329004"/>
                  <a:pt x="4159719" y="149390"/>
                  <a:pt x="4054128" y="39444"/>
                </a:cubicBezTo>
                <a:cubicBezTo>
                  <a:pt x="3948537" y="-70502"/>
                  <a:pt x="3726468" y="69924"/>
                  <a:pt x="3636117" y="209261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0C4EA9-84E5-4011-9AC9-B1351827C230}"/>
                  </a:ext>
                </a:extLst>
              </p:cNvPr>
              <p:cNvSpPr txBox="1"/>
              <p:nvPr/>
            </p:nvSpPr>
            <p:spPr>
              <a:xfrm>
                <a:off x="8483932" y="4970082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0C4EA9-84E5-4011-9AC9-B1351827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932" y="4970082"/>
                <a:ext cx="388760" cy="332399"/>
              </a:xfrm>
              <a:prstGeom prst="rect">
                <a:avLst/>
              </a:prstGeom>
              <a:blipFill>
                <a:blip r:embed="rId8"/>
                <a:stretch>
                  <a:fillRect l="-20635" t="-3636" r="-7937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5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606-0701-4F9E-BAF8-12A5E3D8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</p:spPr>
            <p:txBody>
              <a:bodyPr/>
              <a:lstStyle/>
              <a:p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set of vertices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forms a partition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  <a:blipFill>
                <a:blip r:embed="rId2"/>
                <a:stretch>
                  <a:fillRect l="-933" t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3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4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5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6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7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8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81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</p:spPr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  <a:blipFill>
                <a:blip r:embed="rId3"/>
                <a:stretch>
                  <a:fillRect l="-933" t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5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</p:spPr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a center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  <a:blipFill>
                <a:blip r:embed="rId3"/>
                <a:stretch>
                  <a:fillRect l="-933" t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1D6A92E-24DD-4C20-9CEE-E8EBE76A1808}"/>
              </a:ext>
            </a:extLst>
          </p:cNvPr>
          <p:cNvSpPr/>
          <p:nvPr/>
        </p:nvSpPr>
        <p:spPr>
          <a:xfrm>
            <a:off x="2775330" y="3973300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4691022" y="429733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5D540-9B24-4CB2-9373-B1BF780F1B04}"/>
              </a:ext>
            </a:extLst>
          </p:cNvPr>
          <p:cNvSpPr/>
          <p:nvPr/>
        </p:nvSpPr>
        <p:spPr>
          <a:xfrm>
            <a:off x="8614692" y="501317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</p:spPr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a center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WLOG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  <a:blipFill>
                <a:blip r:embed="rId3"/>
                <a:stretch>
                  <a:fillRect l="-933" t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1D6A92E-24DD-4C20-9CEE-E8EBE76A1808}"/>
              </a:ext>
            </a:extLst>
          </p:cNvPr>
          <p:cNvSpPr/>
          <p:nvPr/>
        </p:nvSpPr>
        <p:spPr>
          <a:xfrm>
            <a:off x="2775330" y="3973300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4691022" y="429733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5D540-9B24-4CB2-9373-B1BF780F1B04}"/>
              </a:ext>
            </a:extLst>
          </p:cNvPr>
          <p:cNvSpPr/>
          <p:nvPr/>
        </p:nvSpPr>
        <p:spPr>
          <a:xfrm>
            <a:off x="8614692" y="501317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/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/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03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/>
                  <a:t>Intuition</a:t>
                </a:r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optimal solution, assigning 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/>
                  <a:t>is “not too bad”.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  <a:blipFill>
                <a:blip r:embed="rId3"/>
                <a:stretch>
                  <a:fillRect l="-1067" t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1D6A92E-24DD-4C20-9CEE-E8EBE76A1808}"/>
              </a:ext>
            </a:extLst>
          </p:cNvPr>
          <p:cNvSpPr/>
          <p:nvPr/>
        </p:nvSpPr>
        <p:spPr>
          <a:xfrm>
            <a:off x="2775330" y="3973300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4691022" y="429733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5D540-9B24-4CB2-9373-B1BF780F1B04}"/>
              </a:ext>
            </a:extLst>
          </p:cNvPr>
          <p:cNvSpPr/>
          <p:nvPr/>
        </p:nvSpPr>
        <p:spPr>
          <a:xfrm>
            <a:off x="8614692" y="501317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/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/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3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8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Facility Location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</p:spPr>
            <p:txBody>
              <a:bodyPr/>
              <a:lstStyle/>
              <a:p>
                <a:r>
                  <a:rPr lang="en-US" altLang="zh-CN" dirty="0"/>
                  <a:t>Build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facilities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  <a:blipFill>
                <a:blip r:embed="rId2"/>
                <a:stretch>
                  <a:fillRect l="-933" t="-7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264A134-219E-92A5-A84E-347A76B8100B}"/>
              </a:ext>
            </a:extLst>
          </p:cNvPr>
          <p:cNvSpPr txBox="1"/>
          <p:nvPr/>
        </p:nvSpPr>
        <p:spPr>
          <a:xfrm>
            <a:off x="6094412" y="1921403"/>
            <a:ext cx="21804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建</a:t>
            </a:r>
            <a:r>
              <a:rPr kumimoji="1" lang="en-US" altLang="zh-CN" sz="2400" dirty="0"/>
              <a:t>k</a:t>
            </a:r>
            <a:r>
              <a:rPr kumimoji="1" lang="zh-CN" altLang="en-US" sz="2400" dirty="0"/>
              <a:t>个基础设施</a:t>
            </a:r>
          </a:p>
        </p:txBody>
      </p:sp>
    </p:spTree>
    <p:extLst>
      <p:ext uri="{BB962C8B-B14F-4D97-AF65-F5344CB8AC3E}">
        <p14:creationId xmlns:p14="http://schemas.microsoft.com/office/powerpoint/2010/main" val="16023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44E7A87-1E84-2C74-D352-B478F7B82D5A}"/>
              </a:ext>
            </a:extLst>
          </p:cNvPr>
          <p:cNvSpPr txBox="1"/>
          <p:nvPr/>
        </p:nvSpPr>
        <p:spPr>
          <a:xfrm>
            <a:off x="1077686" y="402771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一个很泛化的情况</a:t>
            </a:r>
          </a:p>
        </p:txBody>
      </p:sp>
    </p:spTree>
    <p:extLst>
      <p:ext uri="{BB962C8B-B14F-4D97-AF65-F5344CB8AC3E}">
        <p14:creationId xmlns:p14="http://schemas.microsoft.com/office/powerpoint/2010/main" val="24924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By triangle inequality,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5728B-40CE-4F21-9CCC-26B5283FE467}"/>
              </a:ext>
            </a:extLst>
          </p:cNvPr>
          <p:cNvCxnSpPr>
            <a:cxnSpLocks/>
            <a:stCxn id="18" idx="7"/>
            <a:endCxn id="10" idx="3"/>
          </p:cNvCxnSpPr>
          <p:nvPr/>
        </p:nvCxnSpPr>
        <p:spPr>
          <a:xfrm flipV="1">
            <a:off x="8990411" y="3657468"/>
            <a:ext cx="889924" cy="1165015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/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636" r="-550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EF6CC6-CEFD-4885-B383-90A8D4166489}"/>
              </a:ext>
            </a:extLst>
          </p:cNvPr>
          <p:cNvSpPr/>
          <p:nvPr/>
        </p:nvSpPr>
        <p:spPr>
          <a:xfrm>
            <a:off x="2926060" y="5930755"/>
            <a:ext cx="4968552" cy="782971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By triangle inequality,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Dist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its closest center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5728B-40CE-4F21-9CCC-26B5283FE467}"/>
              </a:ext>
            </a:extLst>
          </p:cNvPr>
          <p:cNvCxnSpPr>
            <a:cxnSpLocks/>
            <a:stCxn id="18" idx="7"/>
            <a:endCxn id="10" idx="3"/>
          </p:cNvCxnSpPr>
          <p:nvPr/>
        </p:nvCxnSpPr>
        <p:spPr>
          <a:xfrm flipV="1">
            <a:off x="8990411" y="3657468"/>
            <a:ext cx="889924" cy="1165015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/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636" r="-550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DE86B-A4DE-4977-944B-CC488612A68F}"/>
                  </a:ext>
                </a:extLst>
              </p:cNvPr>
              <p:cNvSpPr txBox="1"/>
              <p:nvPr/>
            </p:nvSpPr>
            <p:spPr>
              <a:xfrm>
                <a:off x="3070076" y="5930755"/>
                <a:ext cx="4824536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dirty="0"/>
                  <a:t>Otherwise: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DE86B-A4DE-4977-944B-CC488612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076" y="5930755"/>
                <a:ext cx="4824536" cy="757130"/>
              </a:xfrm>
              <a:prstGeom prst="rect">
                <a:avLst/>
              </a:prstGeom>
              <a:blipFill>
                <a:blip r:embed="rId11"/>
                <a:stretch>
                  <a:fillRect l="-2023" t="-11290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Up 14">
            <a:extLst>
              <a:ext uri="{FF2B5EF4-FFF2-40B4-BE49-F238E27FC236}">
                <a16:creationId xmlns:a16="http://schemas.microsoft.com/office/drawing/2014/main" id="{E545DB23-429B-47B3-8981-531EAB0C65CD}"/>
              </a:ext>
            </a:extLst>
          </p:cNvPr>
          <p:cNvSpPr/>
          <p:nvPr/>
        </p:nvSpPr>
        <p:spPr>
          <a:xfrm>
            <a:off x="5230316" y="5605998"/>
            <a:ext cx="360040" cy="216024"/>
          </a:xfrm>
          <a:prstGeom prst="up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548336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By triangle inequality,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Dist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its closest center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is arbitrary,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548336"/>
              </a:xfrm>
              <a:blipFill>
                <a:blip r:embed="rId3"/>
                <a:stretch>
                  <a:fillRect l="-933" t="-1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5728B-40CE-4F21-9CCC-26B5283FE467}"/>
              </a:ext>
            </a:extLst>
          </p:cNvPr>
          <p:cNvCxnSpPr>
            <a:cxnSpLocks/>
            <a:stCxn id="18" idx="7"/>
            <a:endCxn id="10" idx="3"/>
          </p:cNvCxnSpPr>
          <p:nvPr/>
        </p:nvCxnSpPr>
        <p:spPr>
          <a:xfrm flipV="1">
            <a:off x="8990411" y="3657468"/>
            <a:ext cx="889924" cy="1165015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/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636" r="-550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9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</p:spPr>
            <p:txBody>
              <a:bodyPr/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  <a:blipFill>
                <a:blip r:embed="rId3"/>
                <a:stretch>
                  <a:fillRect l="-1172" t="-2000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5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</p:spPr>
            <p:txBody>
              <a:bodyPr/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  <a:p>
                <a:r>
                  <a:rPr lang="en-US" altLang="zh-CN" dirty="0"/>
                  <a:t>Additionally,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  <a:blipFill>
                <a:blip r:embed="rId3"/>
                <a:stretch>
                  <a:fillRect l="-1172" t="-2000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D6A50-3D45-4869-997F-1C17126774E6}"/>
              </a:ext>
            </a:extLst>
          </p:cNvPr>
          <p:cNvCxnSpPr>
            <a:stCxn id="8" idx="7"/>
            <a:endCxn id="12" idx="3"/>
          </p:cNvCxnSpPr>
          <p:nvPr/>
        </p:nvCxnSpPr>
        <p:spPr>
          <a:xfrm flipV="1">
            <a:off x="8990411" y="3996647"/>
            <a:ext cx="1033940" cy="82583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E8F68F-9548-44C7-8C4E-20DEDB77FFA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DD347-C1B7-4E3C-A646-8D8BD2FE594A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0003260" y="4017738"/>
            <a:ext cx="72008" cy="7919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2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</p:spPr>
            <p:txBody>
              <a:bodyPr/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  <a:p>
                <a:r>
                  <a:rPr lang="en-US" altLang="zh-CN" dirty="0"/>
                  <a:t>Additionally,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≤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+   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  <a:blipFill>
                <a:blip r:embed="rId3"/>
                <a:stretch>
                  <a:fillRect l="-1172" t="-2000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D6A50-3D45-4869-997F-1C17126774E6}"/>
              </a:ext>
            </a:extLst>
          </p:cNvPr>
          <p:cNvCxnSpPr>
            <a:stCxn id="8" idx="7"/>
            <a:endCxn id="12" idx="3"/>
          </p:cNvCxnSpPr>
          <p:nvPr/>
        </p:nvCxnSpPr>
        <p:spPr>
          <a:xfrm flipV="1">
            <a:off x="8990411" y="3996647"/>
            <a:ext cx="1033940" cy="82583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E8F68F-9548-44C7-8C4E-20DEDB77FFA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DD347-C1B7-4E3C-A646-8D8BD2FE594A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0003260" y="4017738"/>
            <a:ext cx="72008" cy="7919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431392-A0EC-4CA0-9298-3CCC0CB90192}"/>
                  </a:ext>
                </a:extLst>
              </p:cNvPr>
              <p:cNvSpPr txBox="1"/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431392-A0EC-4CA0-9298-3CCC0CB90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7C6375-5644-4DF1-97B8-03B4A70D78D0}"/>
                  </a:ext>
                </a:extLst>
              </p:cNvPr>
              <p:cNvSpPr txBox="1"/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7C6375-5644-4DF1-97B8-03B4A70D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704" r="-784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D7D330-6A43-4071-B1BA-C08ECEE33F50}"/>
                  </a:ext>
                </a:extLst>
              </p:cNvPr>
              <p:cNvSpPr txBox="1"/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D7D330-6A43-4071-B1BA-C08ECEE3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704" r="-5505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3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7643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  <a:p>
                <a:r>
                  <a:rPr lang="en-US" altLang="zh-CN" dirty="0"/>
                  <a:t>Additionally,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≤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+   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Putting together: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764360"/>
              </a:xfrm>
              <a:blipFill>
                <a:blip r:embed="rId3"/>
                <a:stretch>
                  <a:fillRect l="-1172" t="-1793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D6A50-3D45-4869-997F-1C17126774E6}"/>
              </a:ext>
            </a:extLst>
          </p:cNvPr>
          <p:cNvCxnSpPr>
            <a:stCxn id="8" idx="7"/>
            <a:endCxn id="12" idx="3"/>
          </p:cNvCxnSpPr>
          <p:nvPr/>
        </p:nvCxnSpPr>
        <p:spPr>
          <a:xfrm flipV="1">
            <a:off x="8990411" y="3996647"/>
            <a:ext cx="1033940" cy="82583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E8F68F-9548-44C7-8C4E-20DEDB77FFA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DD347-C1B7-4E3C-A646-8D8BD2FE594A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0003260" y="4017738"/>
            <a:ext cx="72008" cy="7919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81E9F-A6A4-49EC-97B0-4AE2625D39B2}"/>
                  </a:ext>
                </a:extLst>
              </p:cNvPr>
              <p:cNvSpPr txBox="1"/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81E9F-A6A4-49EC-97B0-4AE2625D3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06471F-0AB4-4129-A03F-610FECE3C254}"/>
                  </a:ext>
                </a:extLst>
              </p:cNvPr>
              <p:cNvSpPr txBox="1"/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06471F-0AB4-4129-A03F-610FECE3C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704" r="-784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BDA869-4A94-410C-B6E6-A63A834BBB1E}"/>
                  </a:ext>
                </a:extLst>
              </p:cNvPr>
              <p:cNvSpPr txBox="1"/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BDA869-4A94-410C-B6E6-A63A834BB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704" r="-5505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5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Facility Location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</p:spPr>
            <p:txBody>
              <a:bodyPr/>
              <a:lstStyle/>
              <a:p>
                <a:r>
                  <a:rPr lang="en-US" altLang="zh-CN" dirty="0"/>
                  <a:t>Build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facilities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  <a:blipFill>
                <a:blip r:embed="rId2"/>
                <a:stretch>
                  <a:fillRect l="-933" t="-7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169F-4A12-4105-BFFC-5F55DA4E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are done!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50EBC-25D3-4473-8095-9E660439C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Theorem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The greedy algorithm is a 2-approximation algorithm.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We have proved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for both cases below:</a:t>
                </a:r>
              </a:p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Can you analyze the time complexity for the algorithm?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50EBC-25D3-4473-8095-9E660439C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7190-8970-42E1-8966-C5D5A6CC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Questions as Before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1539-FACD-4DB7-9292-7F3C9DC2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Theorem</a:t>
            </a:r>
            <a:r>
              <a:rPr lang="en-US" altLang="zh-CN" dirty="0">
                <a:solidFill>
                  <a:schemeClr val="accent6"/>
                </a:solidFill>
              </a:rPr>
              <a:t>. The greedy algorithm is a 2-approximation algorithm.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Question: Can we do better?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Same algorithm with a more careful analysis?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Another more clever algorithm?</a:t>
            </a:r>
            <a:endParaRPr lang="zh-CN" altLang="en-US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9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CB9F-18EA-41C2-B241-ED8EFE04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0F355-FC00-4473-9C61-0F93D405B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NO!</a:t>
                </a:r>
              </a:p>
              <a:p>
                <a:r>
                  <a:rPr lang="en-US" altLang="zh-CN" dirty="0"/>
                  <a:t>A tight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first center is chosen arbitrarily,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may be chosen!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0F355-FC00-4473-9C61-0F93D405B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C6F2E93-1677-468B-A820-93199F060ED7}"/>
              </a:ext>
            </a:extLst>
          </p:cNvPr>
          <p:cNvSpPr/>
          <p:nvPr/>
        </p:nvSpPr>
        <p:spPr>
          <a:xfrm>
            <a:off x="3574132" y="5589240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C81538-1C2E-4953-A207-2526B7871E45}"/>
              </a:ext>
            </a:extLst>
          </p:cNvPr>
          <p:cNvSpPr/>
          <p:nvPr/>
        </p:nvSpPr>
        <p:spPr>
          <a:xfrm>
            <a:off x="4870276" y="55890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2C2EF1-6B75-4FF8-B203-FD6CC9E5DF72}"/>
              </a:ext>
            </a:extLst>
          </p:cNvPr>
          <p:cNvSpPr/>
          <p:nvPr/>
        </p:nvSpPr>
        <p:spPr>
          <a:xfrm>
            <a:off x="6166420" y="55890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EC4F9B-D7BD-4330-B4DE-42AD7B2736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718148" y="5661046"/>
            <a:ext cx="1152128" cy="20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16EE3-4844-49E6-8DEF-53C2342398D2}"/>
              </a:ext>
            </a:extLst>
          </p:cNvPr>
          <p:cNvCxnSpPr/>
          <p:nvPr/>
        </p:nvCxnSpPr>
        <p:spPr>
          <a:xfrm flipV="1">
            <a:off x="5018167" y="5661046"/>
            <a:ext cx="1152128" cy="20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CEE2CE-12D3-4111-BCC1-0D78E34ACB2E}"/>
                  </a:ext>
                </a:extLst>
              </p:cNvPr>
              <p:cNvSpPr txBox="1"/>
              <p:nvPr/>
            </p:nvSpPr>
            <p:spPr>
              <a:xfrm>
                <a:off x="3523606" y="5791234"/>
                <a:ext cx="2450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CEE2CE-12D3-4111-BCC1-0D78E34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06" y="5791234"/>
                <a:ext cx="245067" cy="332399"/>
              </a:xfrm>
              <a:prstGeom prst="rect">
                <a:avLst/>
              </a:prstGeom>
              <a:blipFill>
                <a:blip r:embed="rId3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97DA98-7C45-4301-80BE-B05C6AB4C08C}"/>
                  </a:ext>
                </a:extLst>
              </p:cNvPr>
              <p:cNvSpPr txBox="1"/>
              <p:nvPr/>
            </p:nvSpPr>
            <p:spPr>
              <a:xfrm>
                <a:off x="4819750" y="5791234"/>
                <a:ext cx="2450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97DA98-7C45-4301-80BE-B05C6AB4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750" y="5791234"/>
                <a:ext cx="245067" cy="332399"/>
              </a:xfrm>
              <a:prstGeom prst="rect">
                <a:avLst/>
              </a:prstGeom>
              <a:blipFill>
                <a:blip r:embed="rId4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ED7ECB-093B-4319-B56F-D296847F9D13}"/>
                  </a:ext>
                </a:extLst>
              </p:cNvPr>
              <p:cNvSpPr txBox="1"/>
              <p:nvPr/>
            </p:nvSpPr>
            <p:spPr>
              <a:xfrm>
                <a:off x="6115894" y="5791234"/>
                <a:ext cx="29758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ED7ECB-093B-4319-B56F-D296847F9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894" y="5791234"/>
                <a:ext cx="297581" cy="332399"/>
              </a:xfrm>
              <a:prstGeom prst="rect">
                <a:avLst/>
              </a:prstGeom>
              <a:blipFill>
                <a:blip r:embed="rId5"/>
                <a:stretch>
                  <a:fillRect l="-14286" r="-1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3D58-46E2-4FEE-8D6E-67B3B379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Well, this looks like cheating!</a:t>
            </a:r>
          </a:p>
          <a:p>
            <a:r>
              <a:rPr lang="en-US" altLang="zh-CN" dirty="0"/>
              <a:t>How about this? We modify the algorithm such that the first center is chosen that minimizing the distance to the farthest vertex.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90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 doesn’t work…</a:t>
                </a:r>
              </a:p>
              <a:p>
                <a:r>
                  <a:rPr lang="en-US" altLang="zh-CN" dirty="0"/>
                  <a:t>Tight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 a “line”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292614E-EE73-4532-939F-D6269070593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D58145-7966-4E1E-92B6-CB0C3599265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AC2E6D-0C10-4C19-8688-4E7DFCBC7ABE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38F038-5773-46D0-859F-E00D686CB066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42200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D7568D-48F1-4592-A506-EB60A7333FED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ADC75-BAAF-49F6-B775-EE6B8C12901F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7A222-DB90-498A-802A-60D3BAA88FF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92606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2C9F4A3-A8E5-4CD4-B973-94D94A2AE560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B61A2A-FFCA-4094-A53A-F8A16EB50C72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B54F5-238F-451C-8478-11F4BF04CD6C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343011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61E62F-FE6C-4FF7-B885-C5ECC3DCE875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63FC4A-C80B-4B0F-86D4-112541B2C3F3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0E758-72B3-4692-85A8-C88FFC14798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93417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0A0A-21EA-4342-B17E-A3E78E6C384A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6C3058-41EC-4D9F-8C1A-3E8DB3656D32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F76DE2-69E4-4C2B-9523-9CF095CB5322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43822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31756-A180-4126-BDAD-8A5F6D488A59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D393F8-9D14-4AA9-BD9D-2134066BB2D1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45ADC-6578-4DA7-AF6D-5FFF08AF0EB7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94228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945E3-FE0E-4C64-BE63-764B1368468C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662F32-CCC4-4E77-8BF5-D634095CE95F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D7DA52-1A16-43E9-A4BA-BD0CD9BD7AD6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544634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C3984AE-7E55-4CB5-BF2B-A7E9B811D1D3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3A51BA-2718-4BD4-981B-ED0659D607B6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550C19-CFA4-4B73-B4BC-876E3A0C5B6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95039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BC87AE4-F8AF-441B-8243-7EA885972435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A1CEE8-A162-4FCF-A779-FFB848FCD579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31671A-8022-4571-A98D-650B9D900DF0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45445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7EAD44-50CE-456C-A7C3-12773B149281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CB1169-1CC1-4993-98D1-5D3AF5544D34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E22C9F-9C8F-4185-AA1A-9C6D2E1D504C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95850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1DAC1FA-9989-4027-8F7B-FC71F73F5895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C4625C-76B8-4CE4-9A90-F0EC1C48899F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F7BA56-0DA0-4DD5-8E35-F81ADFF9156F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746256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A74FD3-C9D0-4F1E-A527-739E1A3D7EBA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5FCB14-37B1-49CB-A8F9-DD6C0E7B1F90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955DF-51F3-46B5-9858-57234E828921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796662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B2DF0B1-77D7-4894-877A-E9038E3DBCA9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C7799F-627F-47CB-86C3-5AEEB47E4D15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50A01F-43E4-405B-8138-3BE2CB9ABE34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847067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29E89C-E634-476E-BEE6-07B4053F6650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 doesn’t work…</a:t>
                </a:r>
              </a:p>
              <a:p>
                <a:r>
                  <a:rPr lang="en-US" altLang="zh-CN" dirty="0"/>
                  <a:t>Tight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 a “line”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Greedy: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292614E-EE73-4532-939F-D6269070593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D58145-7966-4E1E-92B6-CB0C3599265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AC2E6D-0C10-4C19-8688-4E7DFCBC7ABE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38F038-5773-46D0-859F-E00D686CB066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42200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D7568D-48F1-4592-A506-EB60A7333FED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ADC75-BAAF-49F6-B775-EE6B8C12901F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7A222-DB90-498A-802A-60D3BAA88FF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92606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2C9F4A3-A8E5-4CD4-B973-94D94A2AE560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B61A2A-FFCA-4094-A53A-F8A16EB50C72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B54F5-238F-451C-8478-11F4BF04CD6C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343011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61E62F-FE6C-4FF7-B885-C5ECC3DCE875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63FC4A-C80B-4B0F-86D4-112541B2C3F3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0E758-72B3-4692-85A8-C88FFC14798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93417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0A0A-21EA-4342-B17E-A3E78E6C384A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6C3058-41EC-4D9F-8C1A-3E8DB3656D32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F76DE2-69E4-4C2B-9523-9CF095CB5322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43822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31756-A180-4126-BDAD-8A5F6D488A59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D393F8-9D14-4AA9-BD9D-2134066BB2D1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45ADC-6578-4DA7-AF6D-5FFF08AF0EB7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94228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945E3-FE0E-4C64-BE63-764B1368468C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662F32-CCC4-4E77-8BF5-D634095CE95F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D7DA52-1A16-43E9-A4BA-BD0CD9BD7AD6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544634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C3984AE-7E55-4CB5-BF2B-A7E9B811D1D3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3A51BA-2718-4BD4-981B-ED0659D607B6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550C19-CFA4-4B73-B4BC-876E3A0C5B6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95039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BC87AE4-F8AF-441B-8243-7EA885972435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A1CEE8-A162-4FCF-A779-FFB848FCD579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31671A-8022-4571-A98D-650B9D900DF0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45445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7EAD44-50CE-456C-A7C3-12773B149281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CB1169-1CC1-4993-98D1-5D3AF5544D34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E22C9F-9C8F-4185-AA1A-9C6D2E1D504C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95850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1DAC1FA-9989-4027-8F7B-FC71F73F5895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C4625C-76B8-4CE4-9A90-F0EC1C48899F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F7BA56-0DA0-4DD5-8E35-F81ADFF9156F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746256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A74FD3-C9D0-4F1E-A527-739E1A3D7EBA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5FCB14-37B1-49CB-A8F9-DD6C0E7B1F90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955DF-51F3-46B5-9858-57234E828921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796662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B2DF0B1-77D7-4894-877A-E9038E3DBCA9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C7799F-627F-47CB-86C3-5AEEB47E4D15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50A01F-43E4-405B-8138-3BE2CB9ABE34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847067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29E89C-E634-476E-BEE6-07B4053F6650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 doesn’t work…</a:t>
                </a:r>
              </a:p>
              <a:p>
                <a:r>
                  <a:rPr lang="en-US" altLang="zh-CN" dirty="0"/>
                  <a:t>Tight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 a “line”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Greedy: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Optimal solution: choose the one-fourth and three-fourth points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292614E-EE73-4532-939F-D6269070593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D58145-7966-4E1E-92B6-CB0C3599265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AC2E6D-0C10-4C19-8688-4E7DFCBC7ABE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38F038-5773-46D0-859F-E00D686CB066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42200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D7568D-48F1-4592-A506-EB60A7333FED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ADC75-BAAF-49F6-B775-EE6B8C12901F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7A222-DB90-498A-802A-60D3BAA88FF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92606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2C9F4A3-A8E5-4CD4-B973-94D94A2AE560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B61A2A-FFCA-4094-A53A-F8A16EB50C72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B54F5-238F-451C-8478-11F4BF04CD6C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343011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61E62F-FE6C-4FF7-B885-C5ECC3DCE875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63FC4A-C80B-4B0F-86D4-112541B2C3F3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0E758-72B3-4692-85A8-C88FFC14798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93417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0A0A-21EA-4342-B17E-A3E78E6C384A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6C3058-41EC-4D9F-8C1A-3E8DB3656D32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F76DE2-69E4-4C2B-9523-9CF095CB5322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43822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31756-A180-4126-BDAD-8A5F6D488A59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D393F8-9D14-4AA9-BD9D-2134066BB2D1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45ADC-6578-4DA7-AF6D-5FFF08AF0EB7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94228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945E3-FE0E-4C64-BE63-764B1368468C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662F32-CCC4-4E77-8BF5-D634095CE95F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D7DA52-1A16-43E9-A4BA-BD0CD9BD7AD6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544634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C3984AE-7E55-4CB5-BF2B-A7E9B811D1D3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3A51BA-2718-4BD4-981B-ED0659D607B6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550C19-CFA4-4B73-B4BC-876E3A0C5B6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95039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BC87AE4-F8AF-441B-8243-7EA885972435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A1CEE8-A162-4FCF-A779-FFB848FCD579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31671A-8022-4571-A98D-650B9D900DF0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45445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7EAD44-50CE-456C-A7C3-12773B149281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CB1169-1CC1-4993-98D1-5D3AF5544D34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E22C9F-9C8F-4185-AA1A-9C6D2E1D504C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95850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1DAC1FA-9989-4027-8F7B-FC71F73F5895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C4625C-76B8-4CE4-9A90-F0EC1C48899F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F7BA56-0DA0-4DD5-8E35-F81ADFF9156F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746256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A74FD3-C9D0-4F1E-A527-739E1A3D7EBA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5FCB14-37B1-49CB-A8F9-DD6C0E7B1F90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955DF-51F3-46B5-9858-57234E828921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796662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B2DF0B1-77D7-4894-877A-E9038E3DBCA9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C7799F-627F-47CB-86C3-5AEEB47E4D15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50A01F-43E4-405B-8138-3BE2CB9ABE34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847067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29E89C-E634-476E-BEE6-07B4053F6650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F9C6044-247F-4CCC-BD60-8486811B0AA0}"/>
              </a:ext>
            </a:extLst>
          </p:cNvPr>
          <p:cNvSpPr/>
          <p:nvPr/>
        </p:nvSpPr>
        <p:spPr>
          <a:xfrm>
            <a:off x="227798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40B081-06A1-4D13-BC11-D1919CCB6F4B}"/>
              </a:ext>
            </a:extLst>
          </p:cNvPr>
          <p:cNvSpPr/>
          <p:nvPr/>
        </p:nvSpPr>
        <p:spPr>
          <a:xfrm>
            <a:off x="227798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737463-CCCF-4119-AECB-1C13EF5508A4}"/>
              </a:ext>
            </a:extLst>
          </p:cNvPr>
          <p:cNvSpPr/>
          <p:nvPr/>
        </p:nvSpPr>
        <p:spPr>
          <a:xfrm>
            <a:off x="278204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08A5EB-DA6D-4131-956B-B40A30022225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2422004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6E61AD1-D8E1-49BF-A8F0-544E421FD9C3}"/>
              </a:ext>
            </a:extLst>
          </p:cNvPr>
          <p:cNvSpPr/>
          <p:nvPr/>
        </p:nvSpPr>
        <p:spPr>
          <a:xfrm>
            <a:off x="278204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B22B2C1-B8A2-467A-88A1-B4A5029EEFBF}"/>
              </a:ext>
            </a:extLst>
          </p:cNvPr>
          <p:cNvSpPr/>
          <p:nvPr/>
        </p:nvSpPr>
        <p:spPr>
          <a:xfrm>
            <a:off x="3286100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02DE16-E9DA-4DEA-8A36-6276F6A15188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2926060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6D2FABF-9C34-44E0-862A-12E36809E5A1}"/>
              </a:ext>
            </a:extLst>
          </p:cNvPr>
          <p:cNvSpPr/>
          <p:nvPr/>
        </p:nvSpPr>
        <p:spPr>
          <a:xfrm>
            <a:off x="3286100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FF8AE0-5FF3-4C85-AF8E-9E02167AF23E}"/>
              </a:ext>
            </a:extLst>
          </p:cNvPr>
          <p:cNvSpPr/>
          <p:nvPr/>
        </p:nvSpPr>
        <p:spPr>
          <a:xfrm>
            <a:off x="379015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23E854-B533-4835-A51D-3C5C05B7D9A0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3430116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35E8AF1-5629-493C-BE5A-F23955A77F10}"/>
              </a:ext>
            </a:extLst>
          </p:cNvPr>
          <p:cNvSpPr/>
          <p:nvPr/>
        </p:nvSpPr>
        <p:spPr>
          <a:xfrm>
            <a:off x="3790156" y="6021288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C7FF3C4-7934-40ED-8E3E-05B9637452F2}"/>
              </a:ext>
            </a:extLst>
          </p:cNvPr>
          <p:cNvSpPr/>
          <p:nvPr/>
        </p:nvSpPr>
        <p:spPr>
          <a:xfrm>
            <a:off x="429421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AF0EA69-04AA-4A52-9128-A42F178817D2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3934172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2D66259-E78B-49A9-BFD3-27664079890F}"/>
              </a:ext>
            </a:extLst>
          </p:cNvPr>
          <p:cNvSpPr/>
          <p:nvPr/>
        </p:nvSpPr>
        <p:spPr>
          <a:xfrm>
            <a:off x="429421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B0F4E7-B360-478B-89B3-C659060C1C11}"/>
              </a:ext>
            </a:extLst>
          </p:cNvPr>
          <p:cNvSpPr/>
          <p:nvPr/>
        </p:nvSpPr>
        <p:spPr>
          <a:xfrm>
            <a:off x="479826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9E9869-A2F2-4DBF-B5A7-9D77C7EB8C7D}"/>
              </a:ext>
            </a:extLst>
          </p:cNvPr>
          <p:cNvCxnSpPr>
            <a:stCxn id="64" idx="6"/>
            <a:endCxn id="65" idx="2"/>
          </p:cNvCxnSpPr>
          <p:nvPr/>
        </p:nvCxnSpPr>
        <p:spPr>
          <a:xfrm>
            <a:off x="4438228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8473DDD-D11C-419A-B277-29D40D37DDA5}"/>
              </a:ext>
            </a:extLst>
          </p:cNvPr>
          <p:cNvSpPr/>
          <p:nvPr/>
        </p:nvSpPr>
        <p:spPr>
          <a:xfrm>
            <a:off x="479826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12A2DCD-113C-4B0C-92E3-002C95E5FD17}"/>
              </a:ext>
            </a:extLst>
          </p:cNvPr>
          <p:cNvSpPr/>
          <p:nvPr/>
        </p:nvSpPr>
        <p:spPr>
          <a:xfrm>
            <a:off x="530232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AFB2FFF-F8D3-4315-A187-CE0B2C6954A3}"/>
              </a:ext>
            </a:extLst>
          </p:cNvPr>
          <p:cNvCxnSpPr>
            <a:stCxn id="67" idx="6"/>
            <a:endCxn id="68" idx="2"/>
          </p:cNvCxnSpPr>
          <p:nvPr/>
        </p:nvCxnSpPr>
        <p:spPr>
          <a:xfrm>
            <a:off x="4942284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84254307-DC02-4914-B0B7-8EB12CC37964}"/>
              </a:ext>
            </a:extLst>
          </p:cNvPr>
          <p:cNvSpPr/>
          <p:nvPr/>
        </p:nvSpPr>
        <p:spPr>
          <a:xfrm>
            <a:off x="530232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780B10-88C5-43C9-BC94-0EBE51A69BB4}"/>
              </a:ext>
            </a:extLst>
          </p:cNvPr>
          <p:cNvSpPr/>
          <p:nvPr/>
        </p:nvSpPr>
        <p:spPr>
          <a:xfrm>
            <a:off x="5806380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AC6022-71A8-4C18-B5CC-35A268732FB9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5446340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5B940AF-5764-4F7A-9C8D-D9435D5C6484}"/>
              </a:ext>
            </a:extLst>
          </p:cNvPr>
          <p:cNvSpPr/>
          <p:nvPr/>
        </p:nvSpPr>
        <p:spPr>
          <a:xfrm>
            <a:off x="5806380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315C61C-81B8-4F85-BAEE-69D03384FCB3}"/>
              </a:ext>
            </a:extLst>
          </p:cNvPr>
          <p:cNvSpPr/>
          <p:nvPr/>
        </p:nvSpPr>
        <p:spPr>
          <a:xfrm>
            <a:off x="631043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72E2DE-FB05-4C8E-A2FA-4518EF54F5B8}"/>
              </a:ext>
            </a:extLst>
          </p:cNvPr>
          <p:cNvCxnSpPr>
            <a:stCxn id="73" idx="6"/>
            <a:endCxn id="74" idx="2"/>
          </p:cNvCxnSpPr>
          <p:nvPr/>
        </p:nvCxnSpPr>
        <p:spPr>
          <a:xfrm>
            <a:off x="5950396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A0B3656-CE69-45CA-9AE5-A42C52EBF918}"/>
              </a:ext>
            </a:extLst>
          </p:cNvPr>
          <p:cNvSpPr/>
          <p:nvPr/>
        </p:nvSpPr>
        <p:spPr>
          <a:xfrm>
            <a:off x="631043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9736BC9-8E2D-4267-9BDC-26A10DA9C931}"/>
              </a:ext>
            </a:extLst>
          </p:cNvPr>
          <p:cNvSpPr/>
          <p:nvPr/>
        </p:nvSpPr>
        <p:spPr>
          <a:xfrm>
            <a:off x="681449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D3EF4A1-FB2E-4E7E-9C8F-ACEC25E8EF27}"/>
              </a:ext>
            </a:extLst>
          </p:cNvPr>
          <p:cNvCxnSpPr>
            <a:stCxn id="76" idx="6"/>
            <a:endCxn id="77" idx="2"/>
          </p:cNvCxnSpPr>
          <p:nvPr/>
        </p:nvCxnSpPr>
        <p:spPr>
          <a:xfrm>
            <a:off x="6454452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2E21722-F7EE-4A62-A92D-0280EFC96ADA}"/>
              </a:ext>
            </a:extLst>
          </p:cNvPr>
          <p:cNvSpPr/>
          <p:nvPr/>
        </p:nvSpPr>
        <p:spPr>
          <a:xfrm>
            <a:off x="681449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7924AC6-190F-4BC1-A9B7-12A990ECEF63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4E8CE4-F5A8-42BE-9308-5F7184604358}"/>
              </a:ext>
            </a:extLst>
          </p:cNvPr>
          <p:cNvCxnSpPr>
            <a:stCxn id="79" idx="6"/>
            <a:endCxn id="80" idx="2"/>
          </p:cNvCxnSpPr>
          <p:nvPr/>
        </p:nvCxnSpPr>
        <p:spPr>
          <a:xfrm>
            <a:off x="6958508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1EFC068F-86BA-4562-B6C0-5D106B3EEF4D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A52342F-5ED8-4122-8F84-44DED4C0A64E}"/>
              </a:ext>
            </a:extLst>
          </p:cNvPr>
          <p:cNvSpPr/>
          <p:nvPr/>
        </p:nvSpPr>
        <p:spPr>
          <a:xfrm>
            <a:off x="782260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5109BC-0323-43BC-86DA-CAE21A5CE4F5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>
            <a:off x="7462564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3C753B6-28F9-45C9-8BE8-0F71834D9142}"/>
              </a:ext>
            </a:extLst>
          </p:cNvPr>
          <p:cNvSpPr/>
          <p:nvPr/>
        </p:nvSpPr>
        <p:spPr>
          <a:xfrm>
            <a:off x="782260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08F3D0A-FC49-4C39-B8D8-4BAC870F37AF}"/>
              </a:ext>
            </a:extLst>
          </p:cNvPr>
          <p:cNvSpPr/>
          <p:nvPr/>
        </p:nvSpPr>
        <p:spPr>
          <a:xfrm>
            <a:off x="8326660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AF9C2F-C96F-456F-AA8F-803130FA3755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7966620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9ABC737-945F-4244-B5B1-274603D2827A}"/>
              </a:ext>
            </a:extLst>
          </p:cNvPr>
          <p:cNvSpPr/>
          <p:nvPr/>
        </p:nvSpPr>
        <p:spPr>
          <a:xfrm>
            <a:off x="8326660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0F0BC1E-FFE1-4651-8C6A-39D5BACD2578}"/>
              </a:ext>
            </a:extLst>
          </p:cNvPr>
          <p:cNvSpPr/>
          <p:nvPr/>
        </p:nvSpPr>
        <p:spPr>
          <a:xfrm>
            <a:off x="883071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2601AE9-DCCE-466F-A73F-DA2E41F2303E}"/>
              </a:ext>
            </a:extLst>
          </p:cNvPr>
          <p:cNvCxnSpPr>
            <a:stCxn id="88" idx="6"/>
            <a:endCxn id="89" idx="2"/>
          </p:cNvCxnSpPr>
          <p:nvPr/>
        </p:nvCxnSpPr>
        <p:spPr>
          <a:xfrm>
            <a:off x="8470676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26A8CA1E-0141-4760-A30B-534F867E9A10}"/>
              </a:ext>
            </a:extLst>
          </p:cNvPr>
          <p:cNvSpPr/>
          <p:nvPr/>
        </p:nvSpPr>
        <p:spPr>
          <a:xfrm>
            <a:off x="883071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A2F5-08DF-4A45-A4D8-DDB70B5A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Hardness-of-Approximation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6CDFA-9A98-4EBB-8169-C4BF9BF98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accent5"/>
                    </a:solidFill>
                  </a:rPr>
                  <a:t>Unlikely…</a:t>
                </a:r>
              </a:p>
              <a:p>
                <a:r>
                  <a:rPr lang="en-US" altLang="zh-CN" dirty="0">
                    <a:solidFill>
                      <a:schemeClr val="accent6"/>
                    </a:solidFill>
                  </a:rPr>
                  <a:t>A polynomial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(2−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-approximation algorithm for K-center is unlikely (for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).</a:t>
                </a:r>
              </a:p>
              <a:p>
                <a:endParaRPr lang="en-US" altLang="zh-CN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Idea of reduction:</a:t>
                </a:r>
              </a:p>
              <a:p>
                <a:r>
                  <a:rPr lang="en-US" altLang="zh-CN" dirty="0">
                    <a:solidFill>
                      <a:schemeClr val="accent2"/>
                    </a:solidFill>
                  </a:rPr>
                  <a:t>K-center</a:t>
                </a:r>
                <a:r>
                  <a:rPr lang="en-US" altLang="zh-CN" dirty="0"/>
                  <a:t> is “at least as hard as” the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Dominating Set</a:t>
                </a:r>
                <a:r>
                  <a:rPr lang="en-US" altLang="zh-CN" dirty="0"/>
                  <a:t> Problem</a:t>
                </a:r>
              </a:p>
              <a:p>
                <a:r>
                  <a:rPr lang="en-US" altLang="zh-CN" dirty="0">
                    <a:solidFill>
                      <a:schemeClr val="accent2"/>
                    </a:solidFill>
                  </a:rPr>
                  <a:t>Dominating Set </a:t>
                </a:r>
                <a:r>
                  <a:rPr lang="en-US" altLang="zh-CN" dirty="0"/>
                  <a:t>is a known hard problem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6CDFA-9A98-4EBB-8169-C4BF9BF98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0" t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6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D5A3E-E13F-46D0-A76E-BDD4704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Dominating 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B797-90C7-4A7C-B3AF-CE19D1FBE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451992"/>
              </a:xfrm>
            </p:spPr>
            <p:txBody>
              <a:bodyPr/>
              <a:lstStyle/>
              <a:p>
                <a:r>
                  <a:rPr lang="en-US" altLang="zh-CN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dominating set</a:t>
                </a:r>
                <a:r>
                  <a:rPr lang="en-US" altLang="zh-CN" dirty="0"/>
                  <a:t> is a subset of 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 that, 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there is a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is adjacent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B797-90C7-4A7C-B3AF-CE19D1FBE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451992"/>
              </a:xfrm>
              <a:blipFill>
                <a:blip r:embed="rId2"/>
                <a:stretch>
                  <a:fillRect l="-933" t="-5882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EE4BF65-29DD-4559-A3C2-ABECAD211BA1}"/>
              </a:ext>
            </a:extLst>
          </p:cNvPr>
          <p:cNvSpPr/>
          <p:nvPr/>
        </p:nvSpPr>
        <p:spPr>
          <a:xfrm>
            <a:off x="5790024" y="349917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C7E0B-04E5-4D47-A55C-B4A60FAAA6AC}"/>
              </a:ext>
            </a:extLst>
          </p:cNvPr>
          <p:cNvSpPr/>
          <p:nvPr/>
        </p:nvSpPr>
        <p:spPr>
          <a:xfrm>
            <a:off x="4433172" y="5858916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A7F548-B2D9-48C1-B05A-43E0B51474F6}"/>
              </a:ext>
            </a:extLst>
          </p:cNvPr>
          <p:cNvSpPr/>
          <p:nvPr/>
        </p:nvSpPr>
        <p:spPr>
          <a:xfrm>
            <a:off x="1306515" y="6163717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612577-E2EC-4C6B-8CA2-5FEF2F333D91}"/>
              </a:ext>
            </a:extLst>
          </p:cNvPr>
          <p:cNvSpPr/>
          <p:nvPr/>
        </p:nvSpPr>
        <p:spPr>
          <a:xfrm>
            <a:off x="923057" y="3980957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5DBD4A-965A-4D12-96FC-B8A8406EF7DA}"/>
              </a:ext>
            </a:extLst>
          </p:cNvPr>
          <p:cNvSpPr/>
          <p:nvPr/>
        </p:nvSpPr>
        <p:spPr>
          <a:xfrm>
            <a:off x="2953418" y="5487748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0EB7D8-27FF-4CC8-AD36-B77143F731A2}"/>
              </a:ext>
            </a:extLst>
          </p:cNvPr>
          <p:cNvSpPr/>
          <p:nvPr/>
        </p:nvSpPr>
        <p:spPr>
          <a:xfrm>
            <a:off x="3243469" y="3268115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F9327E2B-C51C-4976-80D8-40A2B0F05A2B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109870" y="3427570"/>
            <a:ext cx="2160957" cy="646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E792D44C-27DA-4156-9B5B-6F13D0ACF5C6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926060" y="3454928"/>
            <a:ext cx="410816" cy="922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>
            <a:extLst>
              <a:ext uri="{FF2B5EF4-FFF2-40B4-BE49-F238E27FC236}">
                <a16:creationId xmlns:a16="http://schemas.microsoft.com/office/drawing/2014/main" id="{660C5B13-EEA4-4205-9B92-34891EBAE989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 flipV="1">
            <a:off x="1109870" y="3592581"/>
            <a:ext cx="4680154" cy="481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2002909-7596-488D-B051-E6BF1A80ECA4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1465970" y="4509120"/>
            <a:ext cx="1327993" cy="1681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4">
            <a:extLst>
              <a:ext uri="{FF2B5EF4-FFF2-40B4-BE49-F238E27FC236}">
                <a16:creationId xmlns:a16="http://schemas.microsoft.com/office/drawing/2014/main" id="{AD2D2871-A36A-4827-B543-5C0020EEA7B9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>
            <a:off x="1082512" y="4140412"/>
            <a:ext cx="1870906" cy="1440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0">
            <a:extLst>
              <a:ext uri="{FF2B5EF4-FFF2-40B4-BE49-F238E27FC236}">
                <a16:creationId xmlns:a16="http://schemas.microsoft.com/office/drawing/2014/main" id="{6F018D19-0642-4A8E-B489-1358BB1EF8D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339766" y="4629884"/>
            <a:ext cx="186813" cy="1229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3">
            <a:extLst>
              <a:ext uri="{FF2B5EF4-FFF2-40B4-BE49-F238E27FC236}">
                <a16:creationId xmlns:a16="http://schemas.microsoft.com/office/drawing/2014/main" id="{FF5701FD-AF9B-4469-983F-FC332A9F257B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3112873" y="4602526"/>
            <a:ext cx="1160844" cy="912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6">
            <a:extLst>
              <a:ext uri="{FF2B5EF4-FFF2-40B4-BE49-F238E27FC236}">
                <a16:creationId xmlns:a16="http://schemas.microsoft.com/office/drawing/2014/main" id="{44C16F72-03A1-4424-9DEA-54526AE056E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26060" y="4509120"/>
            <a:ext cx="1534470" cy="1377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9">
            <a:extLst>
              <a:ext uri="{FF2B5EF4-FFF2-40B4-BE49-F238E27FC236}">
                <a16:creationId xmlns:a16="http://schemas.microsoft.com/office/drawing/2014/main" id="{BE93BB29-5F29-459E-B82E-5B7C1667F60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1493328" y="5952323"/>
            <a:ext cx="2939844" cy="3048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2">
            <a:extLst>
              <a:ext uri="{FF2B5EF4-FFF2-40B4-BE49-F238E27FC236}">
                <a16:creationId xmlns:a16="http://schemas.microsoft.com/office/drawing/2014/main" id="{2FF773AF-0794-408C-8096-E7DABE5D0E7E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4592627" y="3658629"/>
            <a:ext cx="1224755" cy="2227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87F3321-ED42-4566-8C77-C1366E3389F8}"/>
              </a:ext>
            </a:extLst>
          </p:cNvPr>
          <p:cNvSpPr txBox="1"/>
          <p:nvPr/>
        </p:nvSpPr>
        <p:spPr>
          <a:xfrm>
            <a:off x="1629916" y="6350530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dominating set</a:t>
            </a:r>
            <a:endParaRPr lang="zh-CN" altLang="en-US" sz="2400" dirty="0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F01DD4AB-CC98-4E24-A20B-2E1445CBCD20}"/>
              </a:ext>
            </a:extLst>
          </p:cNvPr>
          <p:cNvSpPr/>
          <p:nvPr/>
        </p:nvSpPr>
        <p:spPr>
          <a:xfrm>
            <a:off x="4218557" y="448802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2A8DCD1E-FC7A-40B2-8AF1-B8A26BE1A484}"/>
              </a:ext>
            </a:extLst>
          </p:cNvPr>
          <p:cNvSpPr/>
          <p:nvPr/>
        </p:nvSpPr>
        <p:spPr>
          <a:xfrm>
            <a:off x="2783479" y="4357889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8A97ACF1-05AC-4342-AFD7-C13901647918}"/>
              </a:ext>
            </a:extLst>
          </p:cNvPr>
          <p:cNvSpPr/>
          <p:nvPr/>
        </p:nvSpPr>
        <p:spPr>
          <a:xfrm>
            <a:off x="11789883" y="349917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8EFD2FEA-0A6F-44B0-B559-F16351D0B135}"/>
              </a:ext>
            </a:extLst>
          </p:cNvPr>
          <p:cNvSpPr/>
          <p:nvPr/>
        </p:nvSpPr>
        <p:spPr>
          <a:xfrm>
            <a:off x="7306374" y="6163717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EAF2452E-F6E8-4E11-8534-9F8D3DEF74BA}"/>
              </a:ext>
            </a:extLst>
          </p:cNvPr>
          <p:cNvSpPr/>
          <p:nvPr/>
        </p:nvSpPr>
        <p:spPr>
          <a:xfrm>
            <a:off x="6922916" y="3980957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572982C8-13F6-43A8-A43F-F2C80A6B842C}"/>
              </a:ext>
            </a:extLst>
          </p:cNvPr>
          <p:cNvSpPr/>
          <p:nvPr/>
        </p:nvSpPr>
        <p:spPr>
          <a:xfrm>
            <a:off x="8953277" y="5487748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9">
            <a:extLst>
              <a:ext uri="{FF2B5EF4-FFF2-40B4-BE49-F238E27FC236}">
                <a16:creationId xmlns:a16="http://schemas.microsoft.com/office/drawing/2014/main" id="{3B0A9250-6A1D-4786-9D70-D56415E32880}"/>
              </a:ext>
            </a:extLst>
          </p:cNvPr>
          <p:cNvSpPr/>
          <p:nvPr/>
        </p:nvSpPr>
        <p:spPr>
          <a:xfrm>
            <a:off x="9243328" y="3268115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6">
            <a:extLst>
              <a:ext uri="{FF2B5EF4-FFF2-40B4-BE49-F238E27FC236}">
                <a16:creationId xmlns:a16="http://schemas.microsoft.com/office/drawing/2014/main" id="{D02A8323-06A4-43DE-B8C7-91B9222C4F19}"/>
              </a:ext>
            </a:extLst>
          </p:cNvPr>
          <p:cNvCxnSpPr>
            <a:cxnSpLocks/>
            <a:stCxn id="30" idx="6"/>
            <a:endCxn id="32" idx="3"/>
          </p:cNvCxnSpPr>
          <p:nvPr/>
        </p:nvCxnSpPr>
        <p:spPr>
          <a:xfrm flipV="1">
            <a:off x="7109729" y="3427570"/>
            <a:ext cx="2160957" cy="646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2EEF9AB4-7534-4757-A0DB-12A1CF658FCE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8925919" y="3454928"/>
            <a:ext cx="410816" cy="922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7C9C4820-6C11-41A9-A3D5-C1499F65FDC0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 flipV="1">
            <a:off x="7109729" y="3592581"/>
            <a:ext cx="4680154" cy="481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1">
            <a:extLst>
              <a:ext uri="{FF2B5EF4-FFF2-40B4-BE49-F238E27FC236}">
                <a16:creationId xmlns:a16="http://schemas.microsoft.com/office/drawing/2014/main" id="{86A9FF5A-1306-4270-8240-DEA2E9495BD9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7465829" y="4509120"/>
            <a:ext cx="1327993" cy="1681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4">
            <a:extLst>
              <a:ext uri="{FF2B5EF4-FFF2-40B4-BE49-F238E27FC236}">
                <a16:creationId xmlns:a16="http://schemas.microsoft.com/office/drawing/2014/main" id="{1C94A197-B852-475A-9F39-185B26799223}"/>
              </a:ext>
            </a:extLst>
          </p:cNvPr>
          <p:cNvCxnSpPr>
            <a:cxnSpLocks/>
            <a:stCxn id="30" idx="5"/>
            <a:endCxn id="31" idx="2"/>
          </p:cNvCxnSpPr>
          <p:nvPr/>
        </p:nvCxnSpPr>
        <p:spPr>
          <a:xfrm>
            <a:off x="7082371" y="4140412"/>
            <a:ext cx="1870906" cy="1440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0">
            <a:extLst>
              <a:ext uri="{FF2B5EF4-FFF2-40B4-BE49-F238E27FC236}">
                <a16:creationId xmlns:a16="http://schemas.microsoft.com/office/drawing/2014/main" id="{C37E31E3-4CB5-4079-B30E-34C922E48E66}"/>
              </a:ext>
            </a:extLst>
          </p:cNvPr>
          <p:cNvCxnSpPr>
            <a:cxnSpLocks/>
          </p:cNvCxnSpPr>
          <p:nvPr/>
        </p:nvCxnSpPr>
        <p:spPr>
          <a:xfrm flipH="1" flipV="1">
            <a:off x="10339625" y="4629884"/>
            <a:ext cx="186813" cy="1229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3">
            <a:extLst>
              <a:ext uri="{FF2B5EF4-FFF2-40B4-BE49-F238E27FC236}">
                <a16:creationId xmlns:a16="http://schemas.microsoft.com/office/drawing/2014/main" id="{0AE6A50E-1E55-482E-9778-10A0A452B90C}"/>
              </a:ext>
            </a:extLst>
          </p:cNvPr>
          <p:cNvCxnSpPr>
            <a:cxnSpLocks/>
            <a:stCxn id="31" idx="7"/>
          </p:cNvCxnSpPr>
          <p:nvPr/>
        </p:nvCxnSpPr>
        <p:spPr>
          <a:xfrm flipV="1">
            <a:off x="9112732" y="4602526"/>
            <a:ext cx="1160844" cy="912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6">
            <a:extLst>
              <a:ext uri="{FF2B5EF4-FFF2-40B4-BE49-F238E27FC236}">
                <a16:creationId xmlns:a16="http://schemas.microsoft.com/office/drawing/2014/main" id="{B820E03F-F3BC-4A48-83B3-E8181305788F}"/>
              </a:ext>
            </a:extLst>
          </p:cNvPr>
          <p:cNvCxnSpPr>
            <a:cxnSpLocks/>
          </p:cNvCxnSpPr>
          <p:nvPr/>
        </p:nvCxnSpPr>
        <p:spPr>
          <a:xfrm>
            <a:off x="8925919" y="4509120"/>
            <a:ext cx="1534470" cy="1377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9">
            <a:extLst>
              <a:ext uri="{FF2B5EF4-FFF2-40B4-BE49-F238E27FC236}">
                <a16:creationId xmlns:a16="http://schemas.microsoft.com/office/drawing/2014/main" id="{0B01E3FF-254B-41F3-9EF7-42D67AB06C78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7493187" y="5952323"/>
            <a:ext cx="2939844" cy="3048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82">
            <a:extLst>
              <a:ext uri="{FF2B5EF4-FFF2-40B4-BE49-F238E27FC236}">
                <a16:creationId xmlns:a16="http://schemas.microsoft.com/office/drawing/2014/main" id="{BB9FE58D-D19A-4FA0-B8AE-B3B95533FA85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10592486" y="3658629"/>
            <a:ext cx="1224755" cy="2227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7BB1784-9F33-4486-9624-A6020E41E9D5}"/>
              </a:ext>
            </a:extLst>
          </p:cNvPr>
          <p:cNvSpPr txBox="1"/>
          <p:nvPr/>
        </p:nvSpPr>
        <p:spPr>
          <a:xfrm>
            <a:off x="7629775" y="6350530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not a dominating set</a:t>
            </a:r>
            <a:endParaRPr lang="zh-CN" altLang="en-US" sz="2400" dirty="0"/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9019D80F-C3AE-4A60-A58F-074A66199B3B}"/>
              </a:ext>
            </a:extLst>
          </p:cNvPr>
          <p:cNvSpPr/>
          <p:nvPr/>
        </p:nvSpPr>
        <p:spPr>
          <a:xfrm>
            <a:off x="10218416" y="448802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74D5CE79-CE86-46C1-A154-1E0CF4C01C82}"/>
              </a:ext>
            </a:extLst>
          </p:cNvPr>
          <p:cNvSpPr/>
          <p:nvPr/>
        </p:nvSpPr>
        <p:spPr>
          <a:xfrm>
            <a:off x="8783104" y="4346632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">
            <a:extLst>
              <a:ext uri="{FF2B5EF4-FFF2-40B4-BE49-F238E27FC236}">
                <a16:creationId xmlns:a16="http://schemas.microsoft.com/office/drawing/2014/main" id="{171792D8-C883-45C8-AE46-D501B274D121}"/>
              </a:ext>
            </a:extLst>
          </p:cNvPr>
          <p:cNvSpPr/>
          <p:nvPr/>
        </p:nvSpPr>
        <p:spPr>
          <a:xfrm>
            <a:off x="10432672" y="5861949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17">
            <a:extLst>
              <a:ext uri="{FF2B5EF4-FFF2-40B4-BE49-F238E27FC236}">
                <a16:creationId xmlns:a16="http://schemas.microsoft.com/office/drawing/2014/main" id="{877D2C0E-DFF5-4F08-B3B0-7E4A30BFB936}"/>
              </a:ext>
            </a:extLst>
          </p:cNvPr>
          <p:cNvSpPr/>
          <p:nvPr/>
        </p:nvSpPr>
        <p:spPr>
          <a:xfrm>
            <a:off x="10060905" y="4212678"/>
            <a:ext cx="531581" cy="3367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EBB98D-A70A-8254-FB6C-08EB67839954}"/>
              </a:ext>
            </a:extLst>
          </p:cNvPr>
          <p:cNvSpPr txBox="1"/>
          <p:nvPr/>
        </p:nvSpPr>
        <p:spPr>
          <a:xfrm>
            <a:off x="6150429" y="1001486"/>
            <a:ext cx="32624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这两个红点构成的集合</a:t>
            </a:r>
          </a:p>
        </p:txBody>
      </p:sp>
    </p:spTree>
    <p:extLst>
      <p:ext uri="{BB962C8B-B14F-4D97-AF65-F5344CB8AC3E}">
        <p14:creationId xmlns:p14="http://schemas.microsoft.com/office/powerpoint/2010/main" val="25966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ABA3-4FD9-4AE2-9DF3-443D0606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Dominating Set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3519A-C95C-4A0F-9A2D-00741499C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accent4"/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4"/>
                    </a:solidFill>
                  </a:rPr>
                  <a:t>DominatingSet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] </a:t>
                </a:r>
                <a:r>
                  <a:rPr lang="en-US" altLang="zh-CN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an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, decide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a dominating set with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Theorem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</a:t>
                </a:r>
                <a:r>
                  <a:rPr lang="en-US" altLang="zh-CN" dirty="0" err="1">
                    <a:solidFill>
                      <a:schemeClr val="accent6"/>
                    </a:solidFill>
                  </a:rPr>
                  <a:t>DominatingSet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 is NP-complete.</a:t>
                </a:r>
              </a:p>
              <a:p>
                <a:pPr lvl="1"/>
                <a:r>
                  <a:rPr lang="en-US" altLang="zh-CN" dirty="0"/>
                  <a:t>We do not believe </a:t>
                </a:r>
                <a:r>
                  <a:rPr lang="en-US" altLang="zh-CN" dirty="0" err="1"/>
                  <a:t>DominatingSet</a:t>
                </a:r>
                <a:r>
                  <a:rPr lang="en-US" altLang="zh-CN" dirty="0"/>
                  <a:t> admits a polynomial time algorithm.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We will prove it in later lectures.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3519A-C95C-4A0F-9A2D-00741499C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1" t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4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4999"/>
                <a:ext cx="10404646" cy="15478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Build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facilities</a:t>
                </a:r>
              </a:p>
              <a:p>
                <a:r>
                  <a:rPr lang="en-US" altLang="zh-CN" dirty="0"/>
                  <a:t>Objective: minimize the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maximum</a:t>
                </a:r>
                <a:r>
                  <a:rPr lang="en-US" altLang="zh-CN" dirty="0"/>
                  <a:t> distance between any vertex to its closest facility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4999"/>
                <a:ext cx="10404646" cy="1547848"/>
              </a:xfrm>
              <a:blipFill>
                <a:blip r:embed="rId2"/>
                <a:stretch>
                  <a:fillRect l="-820" t="-5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9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B995-DE60-B303-7676-899DCFD0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F4553C-BB34-6C81-E76D-EB75728C0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540550" cy="467836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A polynomial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(2−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-approximation algorithm for K-center is unlikely (for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).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Claim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If there exists a polynomial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(2−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-approximation algorithm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for K-center, then there exists a polynomial time algorithm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that solves </a:t>
                </a:r>
                <a:r>
                  <a:rPr lang="en-US" altLang="zh-CN" dirty="0" err="1">
                    <a:solidFill>
                      <a:schemeClr val="accent6"/>
                    </a:solidFill>
                  </a:rPr>
                  <a:t>DominatingSet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does the followings:</a:t>
                </a:r>
              </a:p>
              <a:p>
                <a:r>
                  <a:rPr lang="en-US" altLang="zh-CN" dirty="0"/>
                  <a:t>Given a </a:t>
                </a:r>
                <a:r>
                  <a:rPr lang="en-US" altLang="zh-CN" dirty="0" err="1"/>
                  <a:t>DominatingSet</a:t>
                </a:r>
                <a:r>
                  <a:rPr lang="en-US" altLang="zh-CN" dirty="0"/>
                  <a:t> input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apply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if and only if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the K-center solution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output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has cost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r>
                  <a:rPr lang="en-US" altLang="zh-CN" dirty="0"/>
                  <a:t>Can you see why?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F4553C-BB34-6C81-E76D-EB75728C0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540550" cy="4678362"/>
              </a:xfrm>
              <a:blipFill>
                <a:blip r:embed="rId2"/>
                <a:stretch>
                  <a:fillRect l="-931" t="-1897" r="-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A87ADBD-6970-B558-FA35-2E50D77AED7F}"/>
              </a:ext>
            </a:extLst>
          </p:cNvPr>
          <p:cNvSpPr txBox="1"/>
          <p:nvPr/>
        </p:nvSpPr>
        <p:spPr>
          <a:xfrm>
            <a:off x="4996543" y="1121229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整数</a:t>
            </a:r>
          </a:p>
        </p:txBody>
      </p:sp>
    </p:spTree>
    <p:extLst>
      <p:ext uri="{BB962C8B-B14F-4D97-AF65-F5344CB8AC3E}">
        <p14:creationId xmlns:p14="http://schemas.microsoft.com/office/powerpoint/2010/main" val="360630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CAAC9-64A4-4E16-97EA-EB4CF3D8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Search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52C4B-9A3F-4642-B3C6-2487AFDB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Max-Cut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4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15B6-6FF9-4A40-8242-AE8FC3C8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Search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6B8F3-A81E-47DB-B70A-B4508B7E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with a solution (normally an arbitrary one).</a:t>
            </a:r>
          </a:p>
          <a:p>
            <a:r>
              <a:rPr lang="en-US" altLang="zh-CN" dirty="0"/>
              <a:t>Improve it by “local updates”.</a:t>
            </a:r>
          </a:p>
          <a:p>
            <a:r>
              <a:rPr lang="en-US" altLang="zh-CN" dirty="0"/>
              <a:t>Until no more update improves the objective.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7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6ACE-0C09-4093-A6B1-6C738678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Search vs Greedy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6AF2-73A2-44FF-A418-4B637342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Similarity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They are both “greedy”: follow locally optimal moves</a:t>
            </a:r>
          </a:p>
          <a:p>
            <a:pPr marL="0" indent="0">
              <a:buNone/>
            </a:pPr>
            <a:r>
              <a:rPr lang="en-US" altLang="zh-CN" b="1" dirty="0"/>
              <a:t>Difference</a:t>
            </a:r>
            <a:r>
              <a:rPr lang="en-US" altLang="zh-CN" dirty="0"/>
              <a:t>: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Greedy</a:t>
            </a:r>
            <a:r>
              <a:rPr lang="en-US" altLang="zh-CN" dirty="0"/>
              <a:t>: iteratively </a:t>
            </a:r>
            <a:r>
              <a:rPr lang="en-US" altLang="zh-CN" dirty="0">
                <a:solidFill>
                  <a:schemeClr val="accent2"/>
                </a:solidFill>
              </a:rPr>
              <a:t>build</a:t>
            </a:r>
            <a:r>
              <a:rPr lang="en-US" altLang="zh-CN" dirty="0"/>
              <a:t> a solution in a greedy way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Local Search</a:t>
            </a:r>
            <a:r>
              <a:rPr lang="en-US" altLang="zh-CN" dirty="0"/>
              <a:t>: start from a solution, and iteratively </a:t>
            </a:r>
            <a:r>
              <a:rPr lang="en-US" altLang="zh-CN" dirty="0">
                <a:solidFill>
                  <a:schemeClr val="accent2"/>
                </a:solidFill>
              </a:rPr>
              <a:t>improve</a:t>
            </a:r>
            <a:r>
              <a:rPr lang="en-US" altLang="zh-CN" dirty="0"/>
              <a:t> it in a greedy way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39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144-3B79-4FC7-BD06-9DA9E392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Max-Cut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5295-5367-4C24-ACD5-08BFC6AFC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chemeClr val="accent4"/>
                    </a:solidFill>
                  </a:rPr>
                  <a:t>Definition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.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cut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is a partition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The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value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of the cut is defined by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 the set of edges between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accent4"/>
                    </a:solidFill>
                  </a:rPr>
                  <a:t>[</a:t>
                </a:r>
                <a:r>
                  <a:rPr lang="en-US" altLang="zh-CN" b="1" dirty="0">
                    <a:solidFill>
                      <a:schemeClr val="accent4"/>
                    </a:solidFill>
                  </a:rPr>
                  <a:t>Max-Cut Problem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] </a:t>
                </a:r>
                <a:r>
                  <a:rPr lang="en-US" altLang="zh-CN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find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cut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with the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maximum</a:t>
                </a:r>
                <a:r>
                  <a:rPr lang="en-US" altLang="zh-CN" dirty="0"/>
                  <a:t> value.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[Karp, 1972] Max-Cut is NP-hard.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5295-5367-4C24-ACD5-08BFC6AFC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22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5962-185E-4EC3-9B80-59330F86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Local Search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F47B0-C7CE-4A0D-9DD1-6EC8CA96E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Start with any partition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If moving a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increases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move it.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Terminate until no such movement is possible.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F47B0-C7CE-4A0D-9DD1-6EC8CA96E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5316186" y="392520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5409569" y="4111970"/>
            <a:ext cx="186764" cy="1228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4182994" y="4084619"/>
            <a:ext cx="1160542" cy="91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502950" y="4018589"/>
            <a:ext cx="1769346" cy="334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5662364" y="3140968"/>
            <a:ext cx="1224436" cy="2227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5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5316186" y="3925206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5409569" y="4111970"/>
            <a:ext cx="186764" cy="12287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4182994" y="4084619"/>
            <a:ext cx="1160542" cy="91234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502950" y="4018589"/>
            <a:ext cx="1769346" cy="3342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5662364" y="3140968"/>
            <a:ext cx="1224436" cy="2227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82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1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24440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Yellow vertices: vertices closest to the yellow center. (break tie arbitrarily)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2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6522031" y="2111482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2"/>
            <a:endCxn id="8" idx="4"/>
          </p:cNvCxnSpPr>
          <p:nvPr/>
        </p:nvCxnSpPr>
        <p:spPr>
          <a:xfrm flipH="1">
            <a:off x="4406939" y="2204864"/>
            <a:ext cx="2115092" cy="732456"/>
          </a:xfrm>
          <a:prstGeom prst="line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 flipH="1">
            <a:off x="5530301" y="2298246"/>
            <a:ext cx="1085112" cy="30697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1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6522031" y="2111482"/>
            <a:ext cx="186764" cy="1867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flipH="1">
            <a:off x="4500321" y="2204864"/>
            <a:ext cx="2021710" cy="639074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 flipH="1">
            <a:off x="5530301" y="2298246"/>
            <a:ext cx="1085112" cy="30697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5DEB37F-1608-425C-A080-86DF7FDECEEF}"/>
              </a:ext>
            </a:extLst>
          </p:cNvPr>
          <p:cNvSpPr txBox="1"/>
          <p:nvPr/>
        </p:nvSpPr>
        <p:spPr>
          <a:xfrm>
            <a:off x="7192270" y="5637143"/>
            <a:ext cx="424847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No more update can improve.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Terminate…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2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9702-528C-48FC-874A-51BBEA8D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24213-364F-44AA-82D5-1058AE409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Each update searches for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vertices.</a:t>
                </a:r>
              </a:p>
              <a:p>
                <a:r>
                  <a:rPr lang="en-US" altLang="zh-CN" dirty="0"/>
                  <a:t>For each vertex, decide if the update is beneficial takes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</a:p>
              <a:p>
                <a:r>
                  <a:rPr lang="en-US" altLang="zh-CN" dirty="0"/>
                  <a:t>Total number of updates is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Each update increases the cut size by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Overall: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- polynomial time!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24213-364F-44AA-82D5-1058AE409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08575B1-6301-0C9C-B6DD-405172FA8F35}"/>
              </a:ext>
            </a:extLst>
          </p:cNvPr>
          <p:cNvSpPr txBox="1"/>
          <p:nvPr/>
        </p:nvSpPr>
        <p:spPr>
          <a:xfrm>
            <a:off x="8326660" y="2998453"/>
            <a:ext cx="32624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每轮至少赚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，赚</a:t>
            </a:r>
            <a:r>
              <a:rPr kumimoji="1" lang="en-US" altLang="zh-CN" sz="2400" dirty="0"/>
              <a:t>E</a:t>
            </a:r>
            <a:r>
              <a:rPr kumimoji="1" lang="zh-CN" altLang="en-US" sz="2400" dirty="0"/>
              <a:t>条边</a:t>
            </a:r>
          </a:p>
        </p:txBody>
      </p:sp>
    </p:spTree>
    <p:extLst>
      <p:ext uri="{BB962C8B-B14F-4D97-AF65-F5344CB8AC3E}">
        <p14:creationId xmlns:p14="http://schemas.microsoft.com/office/powerpoint/2010/main" val="17924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D0BC-2F51-450F-9726-9B953E3A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Approximation Guarantee?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CAA03-E89F-4DA5-BCA7-849C45F8B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: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incident edges in the cut.</a:t>
                </a:r>
              </a:p>
              <a:p>
                <a:r>
                  <a:rPr lang="en-US" altLang="zh-CN" dirty="0"/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an obvious upper bound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Therefore,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 local search algorithm is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zh-CN" dirty="0"/>
                  <a:t>-approximation.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CAA03-E89F-4DA5-BCA7-849C45F8B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4C7FEB9-631A-9160-466C-6223B254AF9A}"/>
              </a:ext>
            </a:extLst>
          </p:cNvPr>
          <p:cNvSpPr txBox="1"/>
          <p:nvPr/>
        </p:nvSpPr>
        <p:spPr>
          <a:xfrm>
            <a:off x="10406743" y="4430486"/>
            <a:ext cx="12426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最大化</a:t>
            </a:r>
            <a:r>
              <a:rPr kumimoji="1" lang="en-US" altLang="zh-CN" sz="2400" dirty="0"/>
              <a:t>c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900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86C005-6D03-42D6-BA4F-D637E33B49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Can the algorithm do better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zh-CN" dirty="0"/>
                  <a:t>-approximation?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86C005-6D03-42D6-BA4F-D637E33B4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t="-714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66C-855D-4624-B84D-07978163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No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Can you give a tight example?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5237DB-C165-BDD8-AF10-E42AE98A86B5}"/>
              </a:ext>
            </a:extLst>
          </p:cNvPr>
          <p:cNvSpPr txBox="1"/>
          <p:nvPr/>
        </p:nvSpPr>
        <p:spPr>
          <a:xfrm>
            <a:off x="2743200" y="3679371"/>
            <a:ext cx="313518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/>
              <a:t>A---B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/>
              <a:t>|        |  </a:t>
            </a:r>
          </a:p>
          <a:p>
            <a:pPr>
              <a:lnSpc>
                <a:spcPct val="90000"/>
              </a:lnSpc>
            </a:pPr>
            <a:r>
              <a:rPr kumimoji="1" lang="en-US" altLang="zh-CN" sz="2400"/>
              <a:t>C--- D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368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3B4-2E77-4093-BD1B-078144C8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 there better approximation algorithms?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22D9-C72F-4D8A-9D06-0D1D1EF6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Yes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Goemans</a:t>
            </a:r>
            <a:r>
              <a:rPr lang="en-US" altLang="zh-CN" dirty="0"/>
              <a:t> and Williamson] 0.878-approximation</a:t>
            </a:r>
          </a:p>
          <a:p>
            <a:r>
              <a:rPr lang="en-US" altLang="zh-CN" dirty="0"/>
              <a:t>Semi-definite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8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76BC-5366-430E-A4E2-2623CA1F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Desserts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187E-089B-426D-B127-AA5B9813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you design a natural local search algorithm for K-centers?</a:t>
            </a:r>
          </a:p>
          <a:p>
            <a:r>
              <a:rPr lang="en-US" altLang="zh-CN" dirty="0"/>
              <a:t>What is the approximation ratio of the algorithm?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1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24440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Red vertices: vertices closest to the red center. (break tie arbitrarily)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24440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Brown vertices: vertices closest to the brown center. (break tie arbitrarily)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96448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Maximum distance between a vertex to its closest center</a:t>
            </a:r>
          </a:p>
          <a:p>
            <a:r>
              <a:rPr lang="en-US" altLang="zh-CN" dirty="0"/>
              <a:t>Cost = 3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2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17069</TotalTime>
  <Words>2760</Words>
  <Application>Microsoft Macintosh PowerPoint</Application>
  <PresentationFormat>自定义</PresentationFormat>
  <Paragraphs>492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Microsoft YaHei UI</vt:lpstr>
      <vt:lpstr>Arial</vt:lpstr>
      <vt:lpstr>Cambria Math</vt:lpstr>
      <vt:lpstr>Consolas</vt:lpstr>
      <vt:lpstr>Corbel</vt:lpstr>
      <vt:lpstr>黑板 16 x 9</vt:lpstr>
      <vt:lpstr>Greedy-Based Approximation Algorithms</vt:lpstr>
      <vt:lpstr>Greedy-Based Approximation Algorithms</vt:lpstr>
      <vt:lpstr>Facility Location</vt:lpstr>
      <vt:lpstr>Facility Location</vt:lpstr>
      <vt:lpstr>K-Centers</vt:lpstr>
      <vt:lpstr>K-Centers</vt:lpstr>
      <vt:lpstr>K-Centers</vt:lpstr>
      <vt:lpstr>K-Centers</vt:lpstr>
      <vt:lpstr>K-Centers</vt:lpstr>
      <vt:lpstr>K-Centers</vt:lpstr>
      <vt:lpstr>Metric Space</vt:lpstr>
      <vt:lpstr>A Metric Space Example</vt:lpstr>
      <vt:lpstr>K-Centers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2-Approximation</vt:lpstr>
      <vt:lpstr>Notation</vt:lpstr>
      <vt:lpstr>Notation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2: A∩X_i=∅ for some i</vt:lpstr>
      <vt:lpstr>Case 2: A∩X_i=∅ for some i</vt:lpstr>
      <vt:lpstr>Case 2: A∩X_i=∅ for some i</vt:lpstr>
      <vt:lpstr>Case 2: A∩X_i=∅ for some i</vt:lpstr>
      <vt:lpstr>Case 2: A∩X_i=∅ for some i</vt:lpstr>
      <vt:lpstr>We are done!</vt:lpstr>
      <vt:lpstr>Same Questions as Before</vt:lpstr>
      <vt:lpstr>Same algorithm with a better analysis?</vt:lpstr>
      <vt:lpstr>Same algorithm with a better analysis?</vt:lpstr>
      <vt:lpstr>Same algorithm with a better analysis?</vt:lpstr>
      <vt:lpstr>Same algorithm with a better analysis?</vt:lpstr>
      <vt:lpstr>Same algorithm with a better analysis?</vt:lpstr>
      <vt:lpstr>Hardness-of-Approximation</vt:lpstr>
      <vt:lpstr>Dominating Set</vt:lpstr>
      <vt:lpstr>Dominating Set Problem</vt:lpstr>
      <vt:lpstr>Reduction</vt:lpstr>
      <vt:lpstr>Local Search</vt:lpstr>
      <vt:lpstr>Local Search</vt:lpstr>
      <vt:lpstr>Local Search vs Greedy</vt:lpstr>
      <vt:lpstr>Max-Cut</vt:lpstr>
      <vt:lpstr>A Local Search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Time Complexity?</vt:lpstr>
      <vt:lpstr>Approximation Guarantee?</vt:lpstr>
      <vt:lpstr>Can the algorithm do better than 0.5-approximation?</vt:lpstr>
      <vt:lpstr>Are there better approximation algorithms?</vt:lpstr>
      <vt:lpstr>Desserts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yuhao zhang</dc:creator>
  <cp:lastModifiedBy>黄 奔皓</cp:lastModifiedBy>
  <cp:revision>1364</cp:revision>
  <dcterms:created xsi:type="dcterms:W3CDTF">2021-04-23T06:12:59Z</dcterms:created>
  <dcterms:modified xsi:type="dcterms:W3CDTF">2023-04-06T09:36:40Z</dcterms:modified>
</cp:coreProperties>
</file>