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94"/>
  </p:notesMasterIdLst>
  <p:handoutMasterIdLst>
    <p:handoutMasterId r:id="rId95"/>
  </p:handoutMasterIdLst>
  <p:sldIdLst>
    <p:sldId id="259" r:id="rId2"/>
    <p:sldId id="370" r:id="rId3"/>
    <p:sldId id="287" r:id="rId4"/>
    <p:sldId id="293" r:id="rId5"/>
    <p:sldId id="294" r:id="rId6"/>
    <p:sldId id="295" r:id="rId7"/>
    <p:sldId id="377"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78" r:id="rId21"/>
    <p:sldId id="308" r:id="rId22"/>
    <p:sldId id="309" r:id="rId23"/>
    <p:sldId id="310" r:id="rId24"/>
    <p:sldId id="311" r:id="rId25"/>
    <p:sldId id="312" r:id="rId26"/>
    <p:sldId id="313" r:id="rId27"/>
    <p:sldId id="314" r:id="rId28"/>
    <p:sldId id="315" r:id="rId29"/>
    <p:sldId id="379" r:id="rId30"/>
    <p:sldId id="389" r:id="rId31"/>
    <p:sldId id="316" r:id="rId32"/>
    <p:sldId id="317" r:id="rId33"/>
    <p:sldId id="318" r:id="rId34"/>
    <p:sldId id="319" r:id="rId35"/>
    <p:sldId id="320" r:id="rId36"/>
    <p:sldId id="39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81" r:id="rId55"/>
    <p:sldId id="338" r:id="rId56"/>
    <p:sldId id="339" r:id="rId57"/>
    <p:sldId id="340" r:id="rId58"/>
    <p:sldId id="341" r:id="rId59"/>
    <p:sldId id="391" r:id="rId60"/>
    <p:sldId id="342" r:id="rId61"/>
    <p:sldId id="343" r:id="rId62"/>
    <p:sldId id="344" r:id="rId63"/>
    <p:sldId id="345" r:id="rId64"/>
    <p:sldId id="347" r:id="rId65"/>
    <p:sldId id="348" r:id="rId66"/>
    <p:sldId id="349" r:id="rId67"/>
    <p:sldId id="350" r:id="rId68"/>
    <p:sldId id="392" r:id="rId69"/>
    <p:sldId id="351" r:id="rId70"/>
    <p:sldId id="352" r:id="rId71"/>
    <p:sldId id="353" r:id="rId72"/>
    <p:sldId id="354" r:id="rId73"/>
    <p:sldId id="355" r:id="rId74"/>
    <p:sldId id="356" r:id="rId75"/>
    <p:sldId id="357" r:id="rId76"/>
    <p:sldId id="358" r:id="rId77"/>
    <p:sldId id="359" r:id="rId78"/>
    <p:sldId id="393" r:id="rId79"/>
    <p:sldId id="360" r:id="rId80"/>
    <p:sldId id="361" r:id="rId81"/>
    <p:sldId id="362" r:id="rId82"/>
    <p:sldId id="363" r:id="rId83"/>
    <p:sldId id="364" r:id="rId84"/>
    <p:sldId id="394" r:id="rId85"/>
    <p:sldId id="365" r:id="rId86"/>
    <p:sldId id="366" r:id="rId87"/>
    <p:sldId id="367" r:id="rId88"/>
    <p:sldId id="368" r:id="rId89"/>
    <p:sldId id="369" r:id="rId90"/>
    <p:sldId id="386" r:id="rId91"/>
    <p:sldId id="387" r:id="rId92"/>
    <p:sldId id="388"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8" autoAdjust="0"/>
    <p:restoredTop sz="71088" autoAdjust="0"/>
  </p:normalViewPr>
  <p:slideViewPr>
    <p:cSldViewPr snapToGrid="0">
      <p:cViewPr varScale="1">
        <p:scale>
          <a:sx n="89" d="100"/>
          <a:sy n="89" d="100"/>
        </p:scale>
        <p:origin x="1728" y="168"/>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2022/10/12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740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8928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31375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92923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710667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077901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37899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84598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5572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6622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985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702150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2985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643920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449380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176054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907846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1579332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09233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34878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649567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26062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72034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25474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1264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3617155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9272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39949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8609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54214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3027842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796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32471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28620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8704920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73770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18679188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3251596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2066554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buFont typeface="Wingdings" panose="05000000000000000000" pitchFamily="2" charset="2"/>
              <a:buChar char="Ø"/>
              <a:defRPr/>
            </a:pPr>
            <a:endParaRPr lang="zh-CN" altLang="zh-CN" sz="1200" b="0" dirty="0">
              <a:latin typeface="华文楷体" pitchFamily="2" charset="-122"/>
              <a:ea typeface="华文楷体" pitchFamily="2" charset="-122"/>
            </a:endParaRPr>
          </a:p>
        </p:txBody>
      </p:sp>
    </p:spTree>
    <p:extLst>
      <p:ext uri="{BB962C8B-B14F-4D97-AF65-F5344CB8AC3E}">
        <p14:creationId xmlns:p14="http://schemas.microsoft.com/office/powerpoint/2010/main" val="40497550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7474839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65567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7192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2734429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2502561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endParaRPr lang="zh-CN" altLang="zh-CN" dirty="0">
              <a:latin typeface="Arial" panose="020B0604020202020204" pitchFamily="34" charset="0"/>
            </a:endParaRPr>
          </a:p>
        </p:txBody>
      </p:sp>
    </p:spTree>
    <p:extLst>
      <p:ext uri="{BB962C8B-B14F-4D97-AF65-F5344CB8AC3E}">
        <p14:creationId xmlns:p14="http://schemas.microsoft.com/office/powerpoint/2010/main" val="816384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30825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192793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83028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041613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4183858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622449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7546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36008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136059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924006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408800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4779173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5909416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960999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002330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594657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1483253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782935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74640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63563971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806238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38279643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7853864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286217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8508483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556747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450537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日常生活中，个人手头事务的处理通常采取这样的策略；操作系统中进程的调度、管理也是采用优先队列进行管理的。如在操作系统的进程管理中，每个进程由唯一的进程号、优先级值标识。进程优先级值通常在</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之间，</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为优先级最高，</a:t>
            </a:r>
            <a:r>
              <a:rPr lang="en-US" altLang="zh-CN" sz="1200" kern="1200" dirty="0">
                <a:solidFill>
                  <a:schemeClr val="tx1"/>
                </a:solidFill>
                <a:effectLst/>
                <a:latin typeface="+mn-lt"/>
                <a:ea typeface="+mn-ea"/>
                <a:cs typeface="+mn-cs"/>
              </a:rPr>
              <a:t>40</a:t>
            </a:r>
            <a:r>
              <a:rPr lang="zh-CN" altLang="zh-CN" sz="1200" kern="1200" dirty="0">
                <a:solidFill>
                  <a:schemeClr val="tx1"/>
                </a:solidFill>
                <a:effectLst/>
                <a:latin typeface="+mn-lt"/>
                <a:ea typeface="+mn-ea"/>
                <a:cs typeface="+mn-cs"/>
              </a:rPr>
              <a:t>为最低。操作系统一般将打印进程视为最不急需的任务，赋予它最低的优先级。这样，操作系统就可以根据进程的优先级来确定如何对它们进行调度。</a:t>
            </a:r>
            <a:endParaRPr lang="en-US" altLang="zh-CN" dirty="0">
              <a:latin typeface="Arial" panose="020B0604020202020204" pitchFamily="34" charset="0"/>
            </a:endParaRPr>
          </a:p>
        </p:txBody>
      </p:sp>
    </p:spTree>
    <p:extLst>
      <p:ext uri="{BB962C8B-B14F-4D97-AF65-F5344CB8AC3E}">
        <p14:creationId xmlns:p14="http://schemas.microsoft.com/office/powerpoint/2010/main" val="416842628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8784474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914888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3062711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58648250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6754473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144817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26089299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en-US" altLang="zh-CN" dirty="0">
                <a:latin typeface="Arial" panose="020B0604020202020204" pitchFamily="34" charset="0"/>
              </a:rPr>
              <a:t>1.</a:t>
            </a:r>
          </a:p>
        </p:txBody>
      </p:sp>
    </p:spTree>
    <p:extLst>
      <p:ext uri="{BB962C8B-B14F-4D97-AF65-F5344CB8AC3E}">
        <p14:creationId xmlns:p14="http://schemas.microsoft.com/office/powerpoint/2010/main" val="308978557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97567791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7781340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108470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5332456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09629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4454543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805095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第三章 栈和队列</a:t>
            </a:r>
            <a:endParaRPr lang="zh-CN" altLang="en-US" sz="2400" dirty="0">
              <a:latin typeface="华文楷体" panose="02010600040101010101" pitchFamily="2" charset="-122"/>
              <a:ea typeface="华文楷体" panose="02010600040101010101" pitchFamily="2" charset="-122"/>
            </a:endParaRPr>
          </a:p>
        </p:txBody>
      </p:sp>
      <p:sp>
        <p:nvSpPr>
          <p:cNvPr id="5" name="副标题 4">
            <a:extLst>
              <a:ext uri="{FF2B5EF4-FFF2-40B4-BE49-F238E27FC236}">
                <a16:creationId xmlns:a16="http://schemas.microsoft.com/office/drawing/2014/main" id="{92D6EE7D-32F7-4327-A7A9-38D84D82A4A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134603" y="1605028"/>
            <a:ext cx="11913706" cy="3970318"/>
          </a:xfrm>
          <a:prstGeom prst="rect">
            <a:avLst/>
          </a:prstGeom>
          <a:noFill/>
        </p:spPr>
        <p:txBody>
          <a:bodyPr wrap="square" rtlCol="0">
            <a:spAutoFit/>
          </a:bodyPr>
          <a:lstStyle/>
          <a:p>
            <a:r>
              <a:rPr lang="en-US" altLang="zh-CN" dirty="0"/>
              <a:t> </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100);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 Top == -1 ); }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栈空返回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 { return (Top == maxSize-1);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push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pop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delete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释放栈占用的动态数组</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78736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初始化顺序栈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 new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(!array)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Top=-1;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initSize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&gt;::top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返回栈顶元素的值，不改变栈顶</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return array[Top];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148165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3288" y="754146"/>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顺序栈类成员函数的实现：</a:t>
            </a:r>
          </a:p>
        </p:txBody>
      </p:sp>
      <p:sp>
        <p:nvSpPr>
          <p:cNvPr id="3" name="文本框 2"/>
          <p:cNvSpPr txBox="1"/>
          <p:nvPr/>
        </p:nvSpPr>
        <p:spPr>
          <a:xfrm>
            <a:off x="278294" y="1328329"/>
            <a:ext cx="11913706" cy="5262979"/>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&amp;e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将元素</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压入栈顶，使其成为新的栈顶元素。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栈满时从新分配</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2</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倍的空间，并将原空间内容拷入</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array[++Top] = e;      	//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新结点放入新的栈顶位置。</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&gt;::pop()//</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将栈顶元素弹栈。</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if (Top==-1) throw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479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函数</a:t>
            </a:r>
            <a:r>
              <a:rPr lang="en-US" altLang="zh-CN" sz="2800" b="0" dirty="0">
                <a:ea typeface="华文楷体" pitchFamily="2" charset="-122"/>
                <a:cs typeface="Times New Roman" panose="02020603050405020304" pitchFamily="18" charset="0"/>
              </a:rPr>
              <a:t>initialize(</a:t>
            </a:r>
            <a:r>
              <a:rPr lang="en-US" altLang="zh-CN" sz="2800" b="0" dirty="0" err="1">
                <a:ea typeface="华文楷体" pitchFamily="2" charset="-122"/>
                <a:cs typeface="Times New Roman" panose="02020603050405020304" pitchFamily="18" charset="0"/>
              </a:rPr>
              <a:t>seqStack</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seqStack</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因某时可能扩大空间，造成</a:t>
            </a:r>
            <a:r>
              <a:rPr lang="en-US" altLang="zh-CN" sz="2800" b="0" dirty="0">
                <a:ea typeface="华文楷体" pitchFamily="2" charset="-122"/>
                <a:cs typeface="Times New Roman" panose="02020603050405020304" pitchFamily="18" charset="0"/>
              </a:rPr>
              <a:t>O(n)</a:t>
            </a:r>
            <a:r>
              <a:rPr lang="zh-CN" altLang="zh-CN" sz="2800" b="0" dirty="0">
                <a:ea typeface="华文楷体" pitchFamily="2" charset="-122"/>
                <a:cs typeface="Times New Roman" panose="02020603050405020304" pitchFamily="18" charset="0"/>
              </a:rPr>
              <a:t>时间消耗，但按照“分期付款式”法，分摊到单次的插入操作，时间复杂度仍为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基本操作效率分析：</a:t>
            </a:r>
          </a:p>
        </p:txBody>
      </p:sp>
    </p:spTree>
    <p:extLst>
      <p:ext uri="{BB962C8B-B14F-4D97-AF65-F5344CB8AC3E}">
        <p14:creationId xmlns:p14="http://schemas.microsoft.com/office/powerpoint/2010/main" val="50784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7"/>
            <a:ext cx="11903716" cy="230980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编写程序从键盘上依次输入一串字符（以回车键结束）。要求将该串字符按照输入顺序的逆序在屏幕上输出。</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在程序中可以建立一个顺序栈，将输入的字符依次入栈，最后再依次出栈，便能得到逆序结果。</a:t>
            </a:r>
            <a:r>
              <a:rPr lang="zh-CN" altLang="en-US" sz="2800" b="0" dirty="0">
                <a:latin typeface="华文楷体" pitchFamily="2" charset="-122"/>
                <a:ea typeface="华文楷体" pitchFamily="2" charset="-122"/>
              </a:rPr>
              <a:t>  </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051118"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顺序栈的应用（测试）</a:t>
            </a:r>
          </a:p>
        </p:txBody>
      </p:sp>
    </p:spTree>
    <p:extLst>
      <p:ext uri="{BB962C8B-B14F-4D97-AF65-F5344CB8AC3E}">
        <p14:creationId xmlns:p14="http://schemas.microsoft.com/office/powerpoint/2010/main" val="313735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5158359" cy="4734953"/>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#include &lt;</a:t>
            </a:r>
            <a:r>
              <a:rPr lang="en-US" altLang="zh-CN" sz="2800" b="0" dirty="0" err="1">
                <a:ea typeface="华文楷体" panose="02010600040101010101" pitchFamily="2" charset="-122"/>
                <a:cs typeface="Times New Roman" panose="02020603050405020304" pitchFamily="18" charset="0"/>
              </a:rPr>
              <a:t>iostream</a:t>
            </a:r>
            <a:r>
              <a:rPr lang="en-US" altLang="zh-CN" sz="2800" b="0" dirty="0">
                <a:ea typeface="华文楷体" panose="02010600040101010101" pitchFamily="2" charset="-122"/>
                <a:cs typeface="Times New Roman" panose="02020603050405020304" pitchFamily="18" charset="0"/>
              </a:rPr>
              <a:t>&gt;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#include "</a:t>
            </a:r>
            <a:r>
              <a:rPr lang="en-US" altLang="zh-CN" sz="2800" b="0" dirty="0" err="1">
                <a:ea typeface="华文楷体" panose="02010600040101010101" pitchFamily="2" charset="-122"/>
                <a:cs typeface="Times New Roman" panose="02020603050405020304" pitchFamily="18" charset="0"/>
              </a:rPr>
              <a:t>seqStack.h</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using namespace </a:t>
            </a:r>
            <a:r>
              <a:rPr lang="en-US" altLang="zh-CN" sz="2800" b="0" dirty="0" err="1">
                <a:ea typeface="华文楷体" panose="02010600040101010101" pitchFamily="2" charset="-122"/>
                <a:cs typeface="Times New Roman" panose="02020603050405020304" pitchFamily="18" charset="0"/>
              </a:rPr>
              <a:t>std</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int</a:t>
            </a:r>
            <a:r>
              <a:rPr lang="en-US" altLang="zh-CN" sz="2800" b="0" dirty="0">
                <a:ea typeface="华文楷体" panose="02010600040101010101" pitchFamily="2" charset="-122"/>
                <a:cs typeface="Times New Roman" panose="02020603050405020304" pitchFamily="18" charset="0"/>
              </a:rPr>
              <a:t> main()</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r>
              <a:rPr lang="zh-CN" altLang="zh-CN" sz="2800" b="0" dirty="0">
                <a:ea typeface="华文楷体" panose="02010600040101010101" pitchFamily="2" charset="-122"/>
                <a:cs typeface="Times New Roman" panose="02020603050405020304" pitchFamily="18" charset="0"/>
              </a:rPr>
              <a:t>声明一个栈。</a:t>
            </a:r>
            <a:endParaRPr lang="en-US"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seqStack</a:t>
            </a:r>
            <a:r>
              <a:rPr lang="en-US" altLang="zh-CN" sz="2800" b="0" dirty="0">
                <a:ea typeface="华文楷体" panose="02010600040101010101" pitchFamily="2" charset="-122"/>
                <a:cs typeface="Times New Roman" panose="02020603050405020304" pitchFamily="18" charset="0"/>
              </a:rPr>
              <a:t>&lt;char&gt; s;</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char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dirty="0">
                <a:ea typeface="华文楷体" panose="02010600040101010101" pitchFamily="2" charset="-122"/>
                <a:cs typeface="Times New Roman" panose="02020603050405020304" pitchFamily="18" charset="0"/>
              </a:rPr>
              <a:t> </a:t>
            </a:r>
            <a:endParaRPr lang="zh-CN" altLang="zh-CN" sz="28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顺序栈结构的应用</a:t>
            </a:r>
            <a:r>
              <a:rPr lang="en-US" altLang="zh-CN" dirty="0">
                <a:latin typeface="华文楷体" panose="02010600040101010101" pitchFamily="2" charset="-122"/>
                <a:ea typeface="华文楷体" panose="02010600040101010101" pitchFamily="2" charset="-122"/>
              </a:rPr>
              <a:t>(main.cpp)</a:t>
            </a:r>
            <a:endParaRPr lang="zh-CN" altLang="en-US" dirty="0">
              <a:latin typeface="华文楷体" panose="02010600040101010101" pitchFamily="2" charset="-122"/>
              <a:ea typeface="华文楷体" panose="02010600040101010101" pitchFamily="2" charset="-122"/>
            </a:endParaRPr>
          </a:p>
        </p:txBody>
      </p:sp>
      <p:sp>
        <p:nvSpPr>
          <p:cNvPr id="4" name="Rectangle 3"/>
          <p:cNvSpPr txBox="1">
            <a:spLocks noChangeArrowheads="1"/>
          </p:cNvSpPr>
          <p:nvPr/>
        </p:nvSpPr>
        <p:spPr>
          <a:xfrm>
            <a:off x="5110002" y="1384449"/>
            <a:ext cx="7081998" cy="535117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sz="2800" b="0" dirty="0">
                <a:latin typeface="+mn-lt"/>
              </a:rPr>
              <a:t>   </a:t>
            </a:r>
            <a:r>
              <a:rPr lang="en-US" altLang="zh-CN" sz="2800" b="0" dirty="0">
                <a:ea typeface="华文楷体" panose="02010600040101010101" pitchFamily="2" charset="-122"/>
                <a:cs typeface="Times New Roman" panose="02020603050405020304" pitchFamily="18" charset="0"/>
              </a:rPr>
              <a:t>//</a:t>
            </a:r>
            <a:r>
              <a:rPr lang="zh-CN" altLang="zh-CN" sz="2800" b="0" dirty="0">
                <a:ea typeface="华文楷体" panose="02010600040101010101" pitchFamily="2" charset="-122"/>
                <a:cs typeface="Times New Roman" panose="02020603050405020304" pitchFamily="18" charset="0"/>
              </a:rPr>
              <a:t>从键盘输入若干字符（结束用回车），</a:t>
            </a:r>
            <a:endParaRPr lang="en-US"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依照输入次序分别进栈</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&lt;&lt;“Input the elements</a:t>
            </a:r>
            <a:r>
              <a:rPr lang="zh-CN" altLang="zh-CN" sz="2800" b="0" dirty="0">
                <a:ea typeface="华文楷体" panose="02010600040101010101" pitchFamily="2" charset="-122"/>
                <a:cs typeface="Times New Roman" panose="02020603050405020304" pitchFamily="18" charset="0"/>
              </a:rPr>
              <a:t>，</a:t>
            </a:r>
            <a:r>
              <a:rPr lang="en-US" altLang="zh-CN" sz="2800" b="0" dirty="0">
                <a:ea typeface="华文楷体" panose="02010600040101010101" pitchFamily="2" charset="-122"/>
                <a:cs typeface="Times New Roman" panose="02020603050405020304" pitchFamily="18" charset="0"/>
              </a:rPr>
              <a:t>”</a:t>
            </a: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&lt;&lt;press enter to an end: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!='\n')</a:t>
            </a:r>
            <a:endParaRPr lang="zh-CN" altLang="zh-CN" sz="2800" b="0" dirty="0">
              <a:ea typeface="华文楷体" panose="02010600040101010101" pitchFamily="2" charset="-122"/>
              <a:cs typeface="Times New Roman" panose="02020603050405020304" pitchFamily="18" charset="0"/>
            </a:endParaRPr>
          </a:p>
          <a:p>
            <a:pPr marL="0" indent="0">
              <a:buFont typeface="Wingdings" panose="05000000000000000000" pitchFamily="2" charset="2"/>
              <a:buNone/>
            </a:pP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s.push</a:t>
            </a:r>
            <a:r>
              <a:rPr lang="en-US" altLang="zh-CN" sz="2800" b="0" dirty="0">
                <a:ea typeface="华文楷体" panose="02010600040101010101" pitchFamily="2" charset="-122"/>
                <a:cs typeface="Times New Roman" panose="02020603050405020304" pitchFamily="18" charset="0"/>
              </a:rPr>
              <a: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cin.get</a:t>
            </a:r>
            <a:r>
              <a:rPr lang="en-US" altLang="zh-CN" sz="2800" b="0" dirty="0">
                <a:ea typeface="华文楷体" panose="02010600040101010101" pitchFamily="2" charset="-122"/>
                <a:cs typeface="Times New Roman" panose="02020603050405020304" pitchFamily="18" charset="0"/>
              </a:rPr>
              <a:t>();   }</a:t>
            </a:r>
            <a:endParaRPr lang="zh-CN" altLang="zh-CN" sz="2800" b="0" dirty="0">
              <a:ea typeface="华文楷体" panose="02010600040101010101" pitchFamily="2" charset="-122"/>
              <a:cs typeface="Times New Roman" panose="02020603050405020304" pitchFamily="18" charset="0"/>
            </a:endParaRPr>
          </a:p>
        </p:txBody>
      </p:sp>
      <p:cxnSp>
        <p:nvCxnSpPr>
          <p:cNvPr id="3" name="直接连接符 2"/>
          <p:cNvCxnSpPr/>
          <p:nvPr/>
        </p:nvCxnSpPr>
        <p:spPr>
          <a:xfrm>
            <a:off x="4830417" y="1384449"/>
            <a:ext cx="39757" cy="54735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632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0525490" cy="5112640"/>
          </a:xfrm>
        </p:spPr>
        <p:txBody>
          <a:bodyPr>
            <a:noAutofit/>
          </a:bodyPr>
          <a:lstStyle/>
          <a:p>
            <a:pPr marL="0" indent="0">
              <a:buNone/>
            </a:pPr>
            <a:r>
              <a:rPr lang="en-US" altLang="zh-CN" sz="2800" b="0" dirty="0">
                <a:ea typeface="华文楷体" panose="02010600040101010101" pitchFamily="2" charset="-122"/>
                <a:cs typeface="Times New Roman" panose="02020603050405020304" pitchFamily="18" charset="0"/>
              </a:rPr>
              <a:t>          //</a:t>
            </a:r>
            <a:r>
              <a:rPr lang="zh-CN" altLang="zh-CN" sz="2800" b="0" dirty="0">
                <a:ea typeface="华文楷体" panose="02010600040101010101" pitchFamily="2" charset="-122"/>
                <a:cs typeface="Times New Roman" panose="02020603050405020304" pitchFamily="18" charset="0"/>
              </a:rPr>
              <a:t>将栈中的结点逐个出栈，并输出到屏幕上。</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&lt;&lt;"output the elements in the stack one by one:";</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while ( !</a:t>
            </a:r>
            <a:r>
              <a:rPr lang="en-US" altLang="zh-CN" sz="2800" b="0" dirty="0" err="1">
                <a:ea typeface="华文楷体" panose="02010600040101010101" pitchFamily="2" charset="-122"/>
                <a:cs typeface="Times New Roman" panose="02020603050405020304" pitchFamily="18" charset="0"/>
              </a:rPr>
              <a:t>s.isEmpty</a:t>
            </a:r>
            <a:r>
              <a:rPr lang="en-US" altLang="zh-CN" sz="2800" b="0" dirty="0">
                <a:ea typeface="华文楷体" panose="02010600040101010101" pitchFamily="2" charset="-122"/>
                <a:cs typeface="Times New Roman" panose="02020603050405020304" pitchFamily="18" charset="0"/>
              </a:rPr>
              <a:t>() ) {</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 = </a:t>
            </a:r>
            <a:r>
              <a:rPr lang="en-US" altLang="zh-CN" sz="2800" b="0" dirty="0" err="1">
                <a:ea typeface="华文楷体" panose="02010600040101010101" pitchFamily="2" charset="-122"/>
                <a:cs typeface="Times New Roman" panose="02020603050405020304" pitchFamily="18" charset="0"/>
              </a:rPr>
              <a:t>s.top</a:t>
            </a: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s.pop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ctemp</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 	</a:t>
            </a:r>
          </a:p>
          <a:p>
            <a:pPr marL="0" indent="0">
              <a:buNone/>
            </a:pPr>
            <a:r>
              <a:rPr lang="en-US" altLang="zh-CN" sz="2800" b="0" dirty="0">
                <a:ea typeface="华文楷体" panose="02010600040101010101" pitchFamily="2" charset="-122"/>
                <a:cs typeface="Times New Roman" panose="02020603050405020304" pitchFamily="18" charset="0"/>
              </a:rPr>
              <a:t>          </a:t>
            </a:r>
            <a:r>
              <a:rPr lang="en-US" altLang="zh-CN" sz="2800" b="0" dirty="0" err="1">
                <a:ea typeface="华文楷体" panose="02010600040101010101" pitchFamily="2" charset="-122"/>
                <a:cs typeface="Times New Roman" panose="02020603050405020304" pitchFamily="18" charset="0"/>
              </a:rPr>
              <a:t>cout</a:t>
            </a:r>
            <a:r>
              <a:rPr lang="en-US" altLang="zh-CN" sz="2800" b="0" dirty="0">
                <a:ea typeface="华文楷体" panose="02010600040101010101" pitchFamily="2" charset="-122"/>
                <a:cs typeface="Times New Roman" panose="02020603050405020304" pitchFamily="18" charset="0"/>
              </a:rPr>
              <a:t>&lt;&lt;</a:t>
            </a:r>
            <a:r>
              <a:rPr lang="en-US" altLang="zh-CN" sz="2800" b="0" dirty="0" err="1">
                <a:ea typeface="华文楷体" panose="02010600040101010101" pitchFamily="2" charset="-122"/>
                <a:cs typeface="Times New Roman" panose="02020603050405020304" pitchFamily="18" charset="0"/>
              </a:rPr>
              <a:t>endl</a:t>
            </a:r>
            <a:r>
              <a:rPr lang="en-US" altLang="zh-CN" sz="2800" b="0" dirty="0">
                <a:ea typeface="华文楷体" panose="02010600040101010101" pitchFamily="2" charset="-122"/>
                <a:cs typeface="Times New Roman" panose="02020603050405020304" pitchFamily="18" charset="0"/>
              </a:rPr>
              <a:t>;</a:t>
            </a:r>
            <a:endParaRPr lang="zh-CN" altLang="zh-CN" sz="2800" b="0" dirty="0">
              <a:ea typeface="华文楷体" panose="02010600040101010101" pitchFamily="2" charset="-122"/>
              <a:cs typeface="Times New Roman" panose="02020603050405020304" pitchFamily="18" charset="0"/>
            </a:endParaRPr>
          </a:p>
          <a:p>
            <a:pPr marL="0" indent="0">
              <a:buNone/>
            </a:pPr>
            <a:r>
              <a:rPr lang="en-US" altLang="zh-CN" sz="2800" b="0" dirty="0">
                <a:ea typeface="华文楷体" panose="02010600040101010101" pitchFamily="2" charset="-122"/>
                <a:cs typeface="Times New Roman" panose="02020603050405020304" pitchFamily="18" charset="0"/>
              </a:rPr>
              <a:t>	return 0;  }</a:t>
            </a:r>
            <a:endParaRPr lang="zh-CN" altLang="zh-CN" sz="2800" b="0" dirty="0">
              <a:ea typeface="华文楷体" panose="02010600040101010101" pitchFamily="2" charset="-122"/>
              <a:cs typeface="Times New Roman" panose="02020603050405020304" pitchFamily="18" charset="0"/>
            </a:endParaRPr>
          </a:p>
          <a:p>
            <a:pPr marL="0" indent="0">
              <a:buNone/>
            </a:pPr>
            <a:endParaRPr lang="zh-CN" altLang="zh-CN" sz="2800" dirty="0">
              <a:latin typeface="+mn-lt"/>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Times New Roman" panose="02020603050405020304" pitchFamily="18" charset="0"/>
                <a:ea typeface="华文楷体" panose="02010600040101010101" pitchFamily="2" charset="-122"/>
                <a:cs typeface="Times New Roman" panose="02020603050405020304" pitchFamily="18" charset="0"/>
              </a:rPr>
              <a:t>顺序栈结构的应用</a:t>
            </a:r>
            <a:r>
              <a:rPr lang="en-US" altLang="zh-CN" dirty="0">
                <a:latin typeface="Times New Roman" panose="02020603050405020304" pitchFamily="18" charset="0"/>
                <a:ea typeface="华文楷体" panose="02010600040101010101" pitchFamily="2" charset="-122"/>
                <a:cs typeface="Times New Roman" panose="02020603050405020304" pitchFamily="18" charset="0"/>
              </a:rPr>
              <a:t>(main.cpp)</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9607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0525490" cy="5112640"/>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在实际应用中，有时需要同时使用多个数据类型相同的栈。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栈中的元素个数因进栈、出栈操作动态地变化，所有栈不一定同时达到栈满，有时一些栈满而另一些栈尚余空间。</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为了提高空间使用率，可以在同一块连续的空间中设置多个栈。</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多个栈间共享空间，这些栈称为</a:t>
            </a:r>
            <a:r>
              <a:rPr lang="zh-CN" altLang="zh-CN" sz="2800" dirty="0">
                <a:latin typeface="华文楷体" panose="02010600040101010101" pitchFamily="2" charset="-122"/>
                <a:ea typeface="华文楷体" panose="02010600040101010101" pitchFamily="2" charset="-122"/>
                <a:cs typeface="Times New Roman" panose="02020603050405020304" pitchFamily="18" charset="0"/>
              </a:rPr>
              <a:t>“共享栈”</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共享栈的特点是每个栈拥有一个连续的小空间</a:t>
            </a:r>
            <a:r>
              <a:rPr lang="en-US" altLang="zh-CN" sz="2800" b="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sz="2800" b="0" dirty="0">
                <a:latin typeface="华文楷体" panose="02010600040101010101" pitchFamily="2" charset="-122"/>
                <a:ea typeface="华文楷体" panose="02010600040101010101" pitchFamily="2" charset="-122"/>
                <a:cs typeface="Times New Roman" panose="02020603050405020304" pitchFamily="18" charset="0"/>
              </a:rPr>
              <a:t>所有共享栈拥有一个大的连续空间。 </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共享栈：</a:t>
            </a:r>
          </a:p>
        </p:txBody>
      </p:sp>
    </p:spTree>
    <p:extLst>
      <p:ext uri="{BB962C8B-B14F-4D97-AF65-F5344CB8AC3E}">
        <p14:creationId xmlns:p14="http://schemas.microsoft.com/office/powerpoint/2010/main" val="405698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共享栈</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907782" y="1708183"/>
            <a:ext cx="7193214" cy="2559740"/>
          </a:xfrm>
          <a:prstGeom prst="rect">
            <a:avLst/>
          </a:prstGeom>
          <a:noFill/>
          <a:ln>
            <a:noFill/>
          </a:ln>
        </p:spPr>
      </p:pic>
      <p:sp>
        <p:nvSpPr>
          <p:cNvPr id="5" name="矩形 4"/>
          <p:cNvSpPr/>
          <p:nvPr/>
        </p:nvSpPr>
        <p:spPr>
          <a:xfrm>
            <a:off x="459917" y="4608021"/>
            <a:ext cx="10751422" cy="1384995"/>
          </a:xfrm>
          <a:prstGeom prst="rect">
            <a:avLst/>
          </a:prstGeom>
        </p:spPr>
        <p:txBody>
          <a:bodyPr wrap="square">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假设有</a:t>
            </a:r>
            <a:r>
              <a:rPr lang="en-US" altLang="zh-CN" sz="2800" dirty="0">
                <a:latin typeface="Times New Roman" panose="02020603050405020304" pitchFamily="18" charset="0"/>
                <a:ea typeface="华文楷体" pitchFamily="2" charset="-122"/>
                <a:cs typeface="Times New Roman" panose="02020603050405020304" pitchFamily="18" charset="0"/>
              </a:rPr>
              <a:t>m</a:t>
            </a:r>
            <a:r>
              <a:rPr lang="zh-CN" altLang="zh-CN" sz="2800" dirty="0">
                <a:latin typeface="Times New Roman" panose="02020603050405020304" pitchFamily="18" charset="0"/>
                <a:ea typeface="华文楷体" pitchFamily="2" charset="-122"/>
                <a:cs typeface="Times New Roman" panose="02020603050405020304" pitchFamily="18" charset="0"/>
              </a:rPr>
              <a:t>个栈，第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第</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zh-CN" altLang="zh-CN" sz="2800" dirty="0">
                <a:latin typeface="Times New Roman" panose="02020603050405020304" pitchFamily="18" charset="0"/>
                <a:ea typeface="华文楷体" pitchFamily="2" charset="-122"/>
                <a:cs typeface="Times New Roman" panose="02020603050405020304" pitchFamily="18" charset="0"/>
              </a:rPr>
              <a:t>个栈栈满条件为</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&lt;m-1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]=bottom[i+1]</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en-US" altLang="zh-CN" sz="2800" dirty="0">
                <a:latin typeface="Times New Roman" panose="02020603050405020304" pitchFamily="18" charset="0"/>
                <a:ea typeface="华文楷体" pitchFamily="2" charset="-122"/>
                <a:cs typeface="Times New Roman" panose="02020603050405020304" pitchFamily="18" charset="0"/>
              </a:rPr>
              <a:t>                                      </a:t>
            </a:r>
            <a:r>
              <a:rPr lang="zh-CN" altLang="zh-CN" sz="2800" dirty="0">
                <a:latin typeface="Times New Roman" panose="02020603050405020304" pitchFamily="18" charset="0"/>
                <a:ea typeface="华文楷体" pitchFamily="2" charset="-122"/>
                <a:cs typeface="Times New Roman" panose="02020603050405020304" pitchFamily="18" charset="0"/>
              </a:rPr>
              <a:t>当</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=m-1</a:t>
            </a:r>
            <a:r>
              <a:rPr lang="zh-CN" altLang="zh-CN" sz="2800" dirty="0">
                <a:latin typeface="Times New Roman" panose="02020603050405020304" pitchFamily="18" charset="0"/>
                <a:ea typeface="华文楷体" pitchFamily="2" charset="-122"/>
                <a:cs typeface="Times New Roman" panose="02020603050405020304" pitchFamily="18" charset="0"/>
              </a:rPr>
              <a:t>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a:t>
            </a:r>
            <a:r>
              <a:rPr lang="en-US" altLang="zh-CN" sz="2800" dirty="0" err="1">
                <a:latin typeface="Times New Roman" panose="02020603050405020304" pitchFamily="18" charset="0"/>
                <a:ea typeface="华文楷体" pitchFamily="2" charset="-122"/>
                <a:cs typeface="Times New Roman" panose="02020603050405020304" pitchFamily="18" charset="0"/>
              </a:rPr>
              <a:t>maxSize</a:t>
            </a:r>
            <a:r>
              <a:rPr lang="zh-CN" altLang="zh-CN" sz="2800" dirty="0">
                <a:latin typeface="Times New Roman" panose="02020603050405020304" pitchFamily="18" charset="0"/>
                <a:ea typeface="华文楷体" pitchFamily="2" charset="-122"/>
                <a:cs typeface="Times New Roman" panose="02020603050405020304" pitchFamily="18" charset="0"/>
              </a:rPr>
              <a:t>。</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2" name="文本框 1"/>
          <p:cNvSpPr txBox="1"/>
          <p:nvPr/>
        </p:nvSpPr>
        <p:spPr>
          <a:xfrm>
            <a:off x="744583" y="1881052"/>
            <a:ext cx="1632857" cy="1815882"/>
          </a:xfrm>
          <a:prstGeom prst="rect">
            <a:avLst/>
          </a:prstGeom>
          <a:noFill/>
        </p:spPr>
        <p:txBody>
          <a:bodyPr wrap="square" rtlCol="0">
            <a:spAutoFit/>
          </a:bodyPr>
          <a:lstStyle/>
          <a:p>
            <a:r>
              <a:rPr lang="en-US" altLang="zh-CN" sz="2800" dirty="0">
                <a:latin typeface="华文楷体" panose="02010600040101010101" pitchFamily="2" charset="-122"/>
                <a:ea typeface="华文楷体" panose="02010600040101010101" pitchFamily="2" charset="-122"/>
              </a:rPr>
              <a:t>top</a:t>
            </a:r>
            <a:r>
              <a:rPr lang="zh-CN" altLang="en-US" sz="2800" dirty="0">
                <a:latin typeface="华文楷体" panose="02010600040101010101" pitchFamily="2" charset="-122"/>
                <a:ea typeface="华文楷体" panose="02010600040101010101" pitchFamily="2" charset="-122"/>
              </a:rPr>
              <a:t>指向实际栈顶的后一个位置</a:t>
            </a:r>
          </a:p>
        </p:txBody>
      </p:sp>
    </p:spTree>
    <p:extLst>
      <p:ext uri="{BB962C8B-B14F-4D97-AF65-F5344CB8AC3E}">
        <p14:creationId xmlns:p14="http://schemas.microsoft.com/office/powerpoint/2010/main" val="199859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9917" y="793902"/>
            <a:ext cx="11162884" cy="574183"/>
          </a:xfrm>
        </p:spPr>
        <p:txBody>
          <a:bodyPr/>
          <a:lstStyle/>
          <a:p>
            <a:r>
              <a:rPr lang="zh-CN" altLang="en-US" dirty="0">
                <a:latin typeface="华文楷体" panose="02010600040101010101" pitchFamily="2" charset="-122"/>
                <a:ea typeface="华文楷体" panose="02010600040101010101" pitchFamily="2" charset="-122"/>
              </a:rPr>
              <a:t>双共享栈</a:t>
            </a:r>
          </a:p>
        </p:txBody>
      </p:sp>
      <p:sp>
        <p:nvSpPr>
          <p:cNvPr id="5" name="矩形 4"/>
          <p:cNvSpPr/>
          <p:nvPr/>
        </p:nvSpPr>
        <p:spPr>
          <a:xfrm>
            <a:off x="459917" y="1443861"/>
            <a:ext cx="10115318" cy="954107"/>
          </a:xfrm>
          <a:prstGeom prst="rect">
            <a:avLst/>
          </a:prstGeom>
        </p:spPr>
        <p:txBody>
          <a:bodyPr wrap="square">
            <a:spAutoFit/>
          </a:bodyPr>
          <a:lstStyle/>
          <a:p>
            <a:r>
              <a:rPr lang="zh-CN" altLang="zh-CN" sz="2800" dirty="0">
                <a:latin typeface="华文楷体" pitchFamily="2" charset="-122"/>
                <a:ea typeface="华文楷体" pitchFamily="2" charset="-122"/>
              </a:rPr>
              <a:t>可以将两个栈相向设置，即两个栈的栈底分别设置在连续空间的两个端点。</a:t>
            </a:r>
            <a:endParaRPr lang="zh-CN" altLang="en-US" sz="2800" dirty="0">
              <a:latin typeface="华文楷体" pitchFamily="2" charset="-122"/>
              <a:ea typeface="华文楷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567014" y="2273772"/>
            <a:ext cx="7491387" cy="2855637"/>
          </a:xfrm>
          <a:prstGeom prst="rect">
            <a:avLst/>
          </a:prstGeom>
          <a:noFill/>
          <a:ln>
            <a:noFill/>
          </a:ln>
        </p:spPr>
      </p:pic>
      <p:sp>
        <p:nvSpPr>
          <p:cNvPr id="2" name="文本框 1"/>
          <p:cNvSpPr txBox="1"/>
          <p:nvPr/>
        </p:nvSpPr>
        <p:spPr>
          <a:xfrm>
            <a:off x="587767" y="5159981"/>
            <a:ext cx="10907184" cy="1384995"/>
          </a:xfrm>
          <a:prstGeom prst="rect">
            <a:avLst/>
          </a:prstGeom>
          <a:noFill/>
        </p:spPr>
        <p:txBody>
          <a:bodyPr wrap="square" rtlCol="0">
            <a:spAutoFit/>
          </a:bodyPr>
          <a:lstStyle/>
          <a:p>
            <a:r>
              <a:rPr lang="zh-CN" altLang="zh-CN" sz="2800" dirty="0">
                <a:latin typeface="Times New Roman" panose="02020603050405020304" pitchFamily="18" charset="0"/>
                <a:ea typeface="华文楷体" pitchFamily="2" charset="-122"/>
                <a:cs typeface="Times New Roman" panose="02020603050405020304" pitchFamily="18" charset="0"/>
              </a:rPr>
              <a:t>栈空的条件</a:t>
            </a:r>
            <a:r>
              <a:rPr lang="en-US" altLang="zh-CN" sz="2800" dirty="0">
                <a:latin typeface="Times New Roman" panose="02020603050405020304" pitchFamily="18" charset="0"/>
                <a:ea typeface="华文楷体" pitchFamily="2" charset="-122"/>
                <a:cs typeface="Times New Roman" panose="02020603050405020304" pitchFamily="18" charset="0"/>
              </a:rPr>
              <a:t>top[</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]=bottom[</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 </a:t>
            </a:r>
            <a:r>
              <a:rPr lang="en-US" altLang="zh-CN" sz="2800" dirty="0" err="1">
                <a:latin typeface="Times New Roman" panose="02020603050405020304" pitchFamily="18" charset="0"/>
                <a:ea typeface="华文楷体" pitchFamily="2" charset="-122"/>
                <a:cs typeface="Times New Roman" panose="02020603050405020304" pitchFamily="18" charset="0"/>
              </a:rPr>
              <a:t>i</a:t>
            </a:r>
            <a:r>
              <a:rPr lang="en-US" altLang="zh-CN" sz="2800" dirty="0">
                <a:latin typeface="Times New Roman" panose="02020603050405020304" pitchFamily="18" charset="0"/>
                <a:ea typeface="华文楷体" pitchFamily="2" charset="-122"/>
                <a:cs typeface="Times New Roman" panose="02020603050405020304" pitchFamily="18" charset="0"/>
              </a:rPr>
              <a:t>=0</a:t>
            </a:r>
            <a:r>
              <a:rPr lang="zh-CN" altLang="zh-CN" sz="2800" dirty="0">
                <a:latin typeface="Times New Roman" panose="02020603050405020304" pitchFamily="18" charset="0"/>
                <a:ea typeface="华文楷体" pitchFamily="2" charset="-122"/>
                <a:cs typeface="Times New Roman" panose="02020603050405020304" pitchFamily="18" charset="0"/>
              </a:rPr>
              <a:t>或</a:t>
            </a:r>
            <a:r>
              <a:rPr lang="en-US" altLang="zh-CN" sz="2800" dirty="0">
                <a:latin typeface="Times New Roman" panose="02020603050405020304" pitchFamily="18" charset="0"/>
                <a:ea typeface="华文楷体" pitchFamily="2" charset="-122"/>
                <a:cs typeface="Times New Roman" panose="02020603050405020304" pitchFamily="18" charset="0"/>
              </a:rPr>
              <a:t>1</a:t>
            </a:r>
            <a:r>
              <a:rPr lang="zh-CN" altLang="zh-CN" sz="2800" dirty="0">
                <a:latin typeface="Times New Roman" panose="02020603050405020304" pitchFamily="18" charset="0"/>
                <a:ea typeface="华文楷体" pitchFamily="2" charset="-122"/>
                <a:cs typeface="Times New Roman" panose="02020603050405020304" pitchFamily="18" charset="0"/>
              </a:rPr>
              <a:t>，两个栈不一定同时为空；</a:t>
            </a:r>
            <a:endParaRPr lang="en-US" altLang="zh-CN" sz="2800" dirty="0">
              <a:latin typeface="Times New Roman" panose="02020603050405020304" pitchFamily="18" charset="0"/>
              <a:ea typeface="华文楷体" pitchFamily="2" charset="-122"/>
              <a:cs typeface="Times New Roman" panose="02020603050405020304" pitchFamily="18" charset="0"/>
            </a:endParaRPr>
          </a:p>
          <a:p>
            <a:r>
              <a:rPr lang="zh-CN" altLang="zh-CN" sz="2800" dirty="0">
                <a:latin typeface="Times New Roman" panose="02020603050405020304" pitchFamily="18" charset="0"/>
                <a:ea typeface="华文楷体" pitchFamily="2" charset="-122"/>
                <a:cs typeface="Times New Roman" panose="02020603050405020304" pitchFamily="18" charset="0"/>
              </a:rPr>
              <a:t>栈满的条件</a:t>
            </a:r>
            <a:r>
              <a:rPr lang="en-US" altLang="zh-CN" sz="2800" dirty="0">
                <a:latin typeface="Times New Roman" panose="02020603050405020304" pitchFamily="18" charset="0"/>
                <a:ea typeface="华文楷体" pitchFamily="2" charset="-122"/>
                <a:cs typeface="Times New Roman" panose="02020603050405020304" pitchFamily="18" charset="0"/>
              </a:rPr>
              <a:t>top[0]=top[1]</a:t>
            </a:r>
            <a:r>
              <a:rPr lang="zh-CN" altLang="zh-CN" sz="2800" dirty="0">
                <a:latin typeface="Times New Roman" panose="02020603050405020304" pitchFamily="18" charset="0"/>
                <a:ea typeface="华文楷体" pitchFamily="2" charset="-122"/>
                <a:cs typeface="Times New Roman" panose="02020603050405020304" pitchFamily="18" charset="0"/>
              </a:rPr>
              <a:t>，即两个栈当中只剩下一个空位置的时候栈满，两个栈必定同时栈满。</a:t>
            </a:r>
            <a:endParaRPr lang="zh-CN" altLang="en-US" sz="2800" dirty="0">
              <a:latin typeface="Times New Roman" panose="02020603050405020304" pitchFamily="18" charset="0"/>
              <a:ea typeface="华文楷体" pitchFamily="2" charset="-122"/>
              <a:cs typeface="Times New Roman" panose="02020603050405020304" pitchFamily="18" charset="0"/>
            </a:endParaRPr>
          </a:p>
        </p:txBody>
      </p:sp>
      <p:sp>
        <p:nvSpPr>
          <p:cNvPr id="4" name="椭圆 3"/>
          <p:cNvSpPr/>
          <p:nvPr/>
        </p:nvSpPr>
        <p:spPr>
          <a:xfrm>
            <a:off x="11622801" y="6544976"/>
            <a:ext cx="238273" cy="1693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3052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271197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链式栈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86094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283729"/>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用不连续的空间和附加指针来存储元素及元素间的关系。</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栈顶指针</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指向处于栈顶的结点，即单链表中的首结点。</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12174" y="3180521"/>
            <a:ext cx="6031825" cy="3319670"/>
          </a:xfrm>
          <a:prstGeom prst="rect">
            <a:avLst/>
          </a:prstGeom>
          <a:noFill/>
          <a:ln>
            <a:noFill/>
          </a:ln>
        </p:spPr>
      </p:pic>
    </p:spTree>
    <p:extLst>
      <p:ext uri="{BB962C8B-B14F-4D97-AF65-F5344CB8AC3E}">
        <p14:creationId xmlns:p14="http://schemas.microsoft.com/office/powerpoint/2010/main" val="3974495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20000"/>
          </a:bodyPr>
          <a:lstStyle/>
          <a:p>
            <a:pPr marL="0" lvl="0" indent="0">
              <a:buNone/>
            </a:pPr>
            <a:r>
              <a:rPr lang="zh-CN" altLang="zh-CN" sz="3000" b="0" dirty="0">
                <a:ea typeface="华文楷体" pitchFamily="2" charset="-122"/>
                <a:cs typeface="Times New Roman" panose="02020603050405020304" pitchFamily="18" charset="0"/>
              </a:rPr>
              <a:t>进栈操作</a:t>
            </a:r>
            <a:r>
              <a:rPr lang="en-US" altLang="zh-CN" sz="3000" b="0" dirty="0">
                <a:ea typeface="华文楷体" pitchFamily="2" charset="-122"/>
                <a:cs typeface="Times New Roman" panose="02020603050405020304" pitchFamily="18" charset="0"/>
              </a:rPr>
              <a:t>push</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a:t>
            </a:r>
            <a:r>
              <a:rPr lang="zh-CN" altLang="zh-CN" sz="3000" b="0" dirty="0">
                <a:ea typeface="华文楷体" pitchFamily="2" charset="-122"/>
                <a:cs typeface="Times New Roman" panose="02020603050405020304" pitchFamily="18" charset="0"/>
              </a:rPr>
              <a:t>）申请新的结点空间，</a:t>
            </a:r>
            <a:r>
              <a:rPr lang="en-US" altLang="zh-CN" sz="3000" b="0" dirty="0">
                <a:ea typeface="华文楷体" pitchFamily="2" charset="-122"/>
                <a:cs typeface="Times New Roman" panose="02020603050405020304" pitchFamily="18" charset="0"/>
              </a:rPr>
              <a:t>data</a:t>
            </a:r>
            <a:r>
              <a:rPr lang="zh-CN" altLang="zh-CN" sz="3000" b="0" dirty="0">
                <a:ea typeface="华文楷体" pitchFamily="2" charset="-122"/>
                <a:cs typeface="Times New Roman" panose="02020603050405020304" pitchFamily="18" charset="0"/>
              </a:rPr>
              <a:t>字段为进栈元素值，</a:t>
            </a:r>
            <a:r>
              <a:rPr lang="en-US" altLang="zh-CN" sz="3000" b="0" dirty="0">
                <a:ea typeface="华文楷体" pitchFamily="2" charset="-122"/>
                <a:cs typeface="Times New Roman" panose="02020603050405020304" pitchFamily="18" charset="0"/>
              </a:rPr>
              <a:t>next</a:t>
            </a:r>
            <a:r>
              <a:rPr lang="zh-CN" altLang="zh-CN" sz="3000" b="0" dirty="0">
                <a:ea typeface="华文楷体" pitchFamily="2" charset="-122"/>
                <a:cs typeface="Times New Roman" panose="02020603050405020304" pitchFamily="18" charset="0"/>
              </a:rPr>
              <a:t>字段指向首结点。 </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）栈顶指向新结点。</a:t>
            </a:r>
            <a:endParaRPr lang="en-US" altLang="zh-CN" sz="3000" b="0" dirty="0">
              <a:ea typeface="华文楷体" pitchFamily="2" charset="-122"/>
              <a:cs typeface="Times New Roman" panose="02020603050405020304" pitchFamily="18" charset="0"/>
            </a:endParaRPr>
          </a:p>
          <a:p>
            <a:pPr marL="0" indent="0">
              <a:buNone/>
            </a:pPr>
            <a:endParaRPr lang="zh-CN" altLang="zh-CN" sz="3000" b="0" dirty="0">
              <a:ea typeface="华文楷体" pitchFamily="2" charset="-122"/>
              <a:cs typeface="Times New Roman" panose="02020603050405020304" pitchFamily="18" charset="0"/>
            </a:endParaRPr>
          </a:p>
          <a:p>
            <a:pPr marL="0" lvl="0" indent="0">
              <a:buNone/>
            </a:pPr>
            <a:r>
              <a:rPr lang="zh-CN" altLang="zh-CN" sz="3000" b="0" dirty="0">
                <a:ea typeface="华文楷体" pitchFamily="2" charset="-122"/>
                <a:cs typeface="Times New Roman" panose="02020603050405020304" pitchFamily="18" charset="0"/>
              </a:rPr>
              <a:t>出栈操作</a:t>
            </a:r>
            <a:r>
              <a:rPr lang="en-US" altLang="zh-CN" sz="3000" b="0" dirty="0">
                <a:ea typeface="华文楷体" pitchFamily="2" charset="-122"/>
                <a:cs typeface="Times New Roman" panose="02020603050405020304" pitchFamily="18" charset="0"/>
              </a:rPr>
              <a:t>pop</a:t>
            </a:r>
            <a:r>
              <a:rPr lang="zh-CN" altLang="zh-CN" sz="3000" b="0" dirty="0">
                <a:ea typeface="华文楷体" pitchFamily="2" charset="-122"/>
                <a:cs typeface="Times New Roman" panose="02020603050405020304" pitchFamily="18" charset="0"/>
              </a:rPr>
              <a:t>的实现，按照以下操作顺序：</a:t>
            </a:r>
          </a:p>
          <a:p>
            <a:pPr marL="0" indent="0">
              <a:buNone/>
            </a:pPr>
            <a:r>
              <a:rPr lang="en-US" altLang="zh-CN" sz="3000" b="0" dirty="0">
                <a:ea typeface="华文楷体" pitchFamily="2" charset="-122"/>
                <a:cs typeface="Times New Roman" panose="02020603050405020304" pitchFamily="18" charset="0"/>
              </a:rPr>
              <a:t>1)   </a:t>
            </a:r>
            <a:r>
              <a:rPr lang="zh-CN" altLang="zh-CN" sz="3000" b="0" dirty="0">
                <a:ea typeface="华文楷体" pitchFamily="2" charset="-122"/>
                <a:cs typeface="Times New Roman" panose="02020603050405020304" pitchFamily="18" charset="0"/>
              </a:rPr>
              <a:t>记住栈顶结点的地址。</a:t>
            </a:r>
          </a:p>
          <a:p>
            <a:pPr marL="0" indent="0">
              <a:buNone/>
            </a:pPr>
            <a:r>
              <a:rPr lang="en-US" altLang="zh-CN" sz="3000" b="0" dirty="0">
                <a:ea typeface="华文楷体" pitchFamily="2" charset="-122"/>
                <a:cs typeface="Times New Roman" panose="02020603050405020304" pitchFamily="18" charset="0"/>
              </a:rPr>
              <a:t>2</a:t>
            </a:r>
            <a:r>
              <a:rPr lang="zh-CN" altLang="zh-CN" sz="3000" b="0" dirty="0">
                <a:ea typeface="华文楷体" pitchFamily="2" charset="-122"/>
                <a:cs typeface="Times New Roman" panose="02020603050405020304" pitchFamily="18" charset="0"/>
              </a:rPr>
              <a:t>）将原栈顶的直接后继设为新的栈顶。 </a:t>
            </a:r>
          </a:p>
          <a:p>
            <a:pPr marL="0" indent="0">
              <a:buNone/>
            </a:pPr>
            <a:r>
              <a:rPr lang="en-US" altLang="zh-CN" sz="3000" b="0" dirty="0">
                <a:ea typeface="华文楷体" pitchFamily="2" charset="-122"/>
                <a:cs typeface="Times New Roman" panose="02020603050405020304" pitchFamily="18" charset="0"/>
              </a:rPr>
              <a:t>3</a:t>
            </a:r>
            <a:r>
              <a:rPr lang="zh-CN" altLang="zh-CN" sz="3000" b="0" dirty="0">
                <a:ea typeface="华文楷体" pitchFamily="2" charset="-122"/>
                <a:cs typeface="Times New Roman" panose="02020603050405020304" pitchFamily="18" charset="0"/>
              </a:rPr>
              <a:t>）释放原来栈顶结点空间。</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链式栈基本操作分析：</a:t>
            </a:r>
          </a:p>
        </p:txBody>
      </p:sp>
    </p:spTree>
    <p:extLst>
      <p:ext uri="{BB962C8B-B14F-4D97-AF65-F5344CB8AC3E}">
        <p14:creationId xmlns:p14="http://schemas.microsoft.com/office/powerpoint/2010/main" val="2117950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586458"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88284" y="1328329"/>
            <a:ext cx="94620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84163"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outOfBound</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template &lt;class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class Node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friend class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linkStack</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private:</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data;</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 *next;</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public:</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Node(){next = 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Node(</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const</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elemType</a:t>
            </a: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&amp;x, Node *p=NULL)</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data = x; next = p; }</a:t>
            </a:r>
            <a:endParaRPr kumimoji="0" lang="en-US" altLang="zh-CN"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4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398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链式栈类的声明</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328329"/>
            <a:ext cx="1229465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public:</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初始化栈，使其为空栈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isEmpty</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(Top==NULL);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栈为空返回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否则返回</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bool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isFull</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false; };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栈满</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true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false</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。结点空间不连续，故总能满足</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void 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813465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&gt;::top()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return Top-&gt;data;</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&gt;::push(</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const</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&amp;e)</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new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&gt;(e, Top);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2915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268406" y="1542247"/>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void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linkStack</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&gt;::pop()</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Node&lt;</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if (!Top) throw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栈空</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记住原栈顶结点空间，用于弹栈后的空间释放</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 Top-&gt;next;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实际将栈顶结点弹出栈</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delete </a:t>
            </a:r>
            <a:r>
              <a:rPr lang="en-US" altLang="zh-CN" sz="2400" dirty="0" err="1">
                <a:latin typeface="Times New Roman" panose="02020603050405020304" pitchFamily="18" charset="0"/>
                <a:ea typeface="华文楷体" panose="02010600040101010101" pitchFamily="2" charset="-122"/>
                <a:cs typeface="Times New Roman" panose="02020603050405020304" pitchFamily="18" charset="0"/>
              </a:rPr>
              <a:t>tmp</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释放原栈顶结点空间</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6139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68406" y="754146"/>
            <a:ext cx="7305212"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链式栈基本操作的实现</a:t>
            </a:r>
          </a:p>
        </p:txBody>
      </p:sp>
      <p:sp>
        <p:nvSpPr>
          <p:cNvPr id="2"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3"/>
          <p:cNvSpPr>
            <a:spLocks noChangeArrowheads="1"/>
          </p:cNvSpPr>
          <p:nvPr/>
        </p:nvSpPr>
        <p:spPr bwMode="auto">
          <a:xfrm>
            <a:off x="0" y="1625275"/>
            <a:ext cx="991925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dirty="0">
                <a:latin typeface="Times New Roman" panose="02020603050405020304" pitchFamily="18" charset="0"/>
                <a:cs typeface="Times New Roman" panose="02020603050405020304" pitchFamily="18" charset="0"/>
              </a:rPr>
              <a:t>template &lt;class </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endParaRPr lang="zh-CN" altLang="zh-CN" sz="2400" dirty="0">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a:t>
            </a:r>
            <a:r>
              <a:rPr lang="en-US" altLang="zh-CN" sz="2400" dirty="0" err="1">
                <a:latin typeface="Times New Roman" panose="02020603050405020304" pitchFamily="18" charset="0"/>
                <a:cs typeface="Times New Roman" panose="02020603050405020304" pitchFamily="18" charset="0"/>
              </a:rPr>
              <a:t>linkStack</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Node&lt;</a:t>
            </a:r>
            <a:r>
              <a:rPr lang="en-US" altLang="zh-CN" sz="2400" dirty="0" err="1">
                <a:latin typeface="Times New Roman" panose="02020603050405020304" pitchFamily="18" charset="0"/>
                <a:cs typeface="Times New Roman" panose="02020603050405020304" pitchFamily="18" charset="0"/>
              </a:rPr>
              <a:t>elemType</a:t>
            </a:r>
            <a:r>
              <a:rPr lang="en-US" altLang="zh-CN" sz="2400" dirty="0">
                <a:latin typeface="Times New Roman" panose="02020603050405020304" pitchFamily="18" charset="0"/>
                <a:cs typeface="Times New Roman" panose="02020603050405020304" pitchFamily="18" charset="0"/>
              </a:rPr>
              <a:t>&gt;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while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 = Top;</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Top=Top-&gt;next;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delete </a:t>
            </a:r>
            <a:r>
              <a:rPr lang="en-US" altLang="zh-CN" sz="2400" dirty="0" err="1">
                <a:latin typeface="Times New Roman" panose="02020603050405020304" pitchFamily="18" charset="0"/>
                <a:cs typeface="Times New Roman" panose="02020603050405020304" pitchFamily="18" charset="0"/>
              </a:rPr>
              <a:t>tmp</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717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4556049"/>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析构函数将栈中的所有结点清除，</a:t>
            </a:r>
            <a:r>
              <a:rPr lang="zh-CN" altLang="en-US" sz="2800" b="0" dirty="0">
                <a:ea typeface="华文楷体" pitchFamily="2" charset="-122"/>
                <a:cs typeface="Times New Roman" panose="02020603050405020304" pitchFamily="18" charset="0"/>
              </a:rPr>
              <a:t>空间回收，</a:t>
            </a:r>
            <a:r>
              <a:rPr lang="zh-CN" altLang="zh-CN" sz="2800" b="0" dirty="0">
                <a:ea typeface="华文楷体" pitchFamily="2" charset="-122"/>
                <a:cs typeface="Times New Roman" panose="02020603050405020304" pitchFamily="18" charset="0"/>
              </a:rPr>
              <a:t>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构造函数、</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push</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pop</a:t>
            </a:r>
            <a:r>
              <a:rPr lang="zh-CN" altLang="zh-CN" sz="2800" b="0" dirty="0">
                <a:ea typeface="华文楷体" pitchFamily="2" charset="-122"/>
                <a:cs typeface="Times New Roman" panose="02020603050405020304" pitchFamily="18" charset="0"/>
              </a:rPr>
              <a:t>的时间复杂度均为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链式栈性能分析：</a:t>
            </a:r>
          </a:p>
        </p:txBody>
      </p:sp>
      <p:sp>
        <p:nvSpPr>
          <p:cNvPr id="2" name="椭圆 1"/>
          <p:cNvSpPr/>
          <p:nvPr/>
        </p:nvSpPr>
        <p:spPr>
          <a:xfrm>
            <a:off x="11451169" y="6261653"/>
            <a:ext cx="253152" cy="2567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9640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栈的应用</a:t>
            </a:r>
            <a:endParaRPr lang="en-US" altLang="zh-CN" sz="2800" dirty="0">
              <a:solidFill>
                <a:srgbClr val="FF0000"/>
              </a:solidFill>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934574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如果元素到达线性结构的时间越晚，离开的时间就越早，这种线性结构称为</a:t>
            </a:r>
            <a:r>
              <a:rPr lang="zh-CN" altLang="zh-CN" sz="2800" dirty="0">
                <a:latin typeface="华文楷体" pitchFamily="2" charset="-122"/>
                <a:ea typeface="华文楷体" pitchFamily="2" charset="-122"/>
              </a:rPr>
              <a:t>栈（</a:t>
            </a:r>
            <a:r>
              <a:rPr lang="en-US" altLang="zh-CN" sz="2800" dirty="0">
                <a:latin typeface="华文楷体" pitchFamily="2" charset="-122"/>
                <a:ea typeface="华文楷体" pitchFamily="2" charset="-122"/>
              </a:rPr>
              <a:t>Stack</a:t>
            </a:r>
            <a:r>
              <a:rPr lang="zh-CN" altLang="zh-CN" sz="2800" dirty="0">
                <a:latin typeface="华文楷体" pitchFamily="2" charset="-122"/>
                <a:ea typeface="华文楷体" pitchFamily="2" charset="-122"/>
              </a:rPr>
              <a:t>）或堆栈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因为元素之间的关系是由到达、离开的时间决定的，因此栈通常被称为时间有序表。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而到达和离开的含义就是插入和删除操作，因此栈可以看作是插入和删除操作位置受限的线性表。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spTree>
    <p:extLst>
      <p:ext uri="{BB962C8B-B14F-4D97-AF65-F5344CB8AC3E}">
        <p14:creationId xmlns:p14="http://schemas.microsoft.com/office/powerpoint/2010/main" val="58393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括号匹配</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表达式计算</a:t>
            </a:r>
            <a:endParaRPr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13162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58862"/>
            <a:ext cx="11162883" cy="1601781"/>
          </a:xfrm>
        </p:spPr>
        <p:txBody>
          <a:bodyPr>
            <a:normAutofit/>
          </a:bodyPr>
          <a:lstStyle/>
          <a:p>
            <a:pPr>
              <a:buFont typeface="Wingdings" panose="05000000000000000000" pitchFamily="2" charset="2"/>
              <a:buChar char="Ø"/>
            </a:pPr>
            <a:r>
              <a:rPr lang="zh-CN" altLang="en-US" b="0" dirty="0">
                <a:latin typeface="华文楷体" pitchFamily="2" charset="-122"/>
                <a:ea typeface="华文楷体" pitchFamily="2" charset="-122"/>
              </a:rPr>
              <a:t>编译器做</a:t>
            </a:r>
            <a:r>
              <a:rPr lang="zh-CN" altLang="zh-CN" b="0" dirty="0">
                <a:latin typeface="华文楷体" pitchFamily="2" charset="-122"/>
                <a:ea typeface="华文楷体" pitchFamily="2" charset="-122"/>
              </a:rPr>
              <a:t>语法检查的任务之一是检查符号是否配对，最简单的符号匹配问题是括号是否匹配，如开括号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后面必须依次跟随相应的闭括号</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及</a:t>
            </a:r>
            <a:r>
              <a:rPr lang="en-US" altLang="zh-CN" b="0" dirty="0">
                <a:latin typeface="华文楷体" pitchFamily="2" charset="-122"/>
                <a:ea typeface="华文楷体" pitchFamily="2" charset="-122"/>
              </a:rPr>
              <a:t> )</a:t>
            </a:r>
            <a:r>
              <a:rPr lang="zh-CN" altLang="zh-CN" b="0" dirty="0">
                <a:latin typeface="华文楷体" pitchFamily="2" charset="-122"/>
                <a:ea typeface="华文楷体" pitchFamily="2" charset="-122"/>
              </a:rPr>
              <a:t>。</a:t>
            </a:r>
            <a:endParaRPr lang="en-US" altLang="zh-CN" b="0" dirty="0">
              <a:latin typeface="华文楷体" pitchFamily="2" charset="-122"/>
              <a:ea typeface="华文楷体" pitchFamily="2" charset="-122"/>
            </a:endParaRPr>
          </a:p>
          <a:p>
            <a:pPr>
              <a:buFont typeface="Wingdings" panose="05000000000000000000" pitchFamily="2" charset="2"/>
              <a:buChar char="Ø"/>
            </a:pPr>
            <a:r>
              <a:rPr lang="zh-CN" altLang="zh-CN" b="0" dirty="0">
                <a:latin typeface="华文楷体" pitchFamily="2" charset="-122"/>
                <a:ea typeface="华文楷体" pitchFamily="2" charset="-122"/>
              </a:rPr>
              <a:t>如下段程序中的括号、引号是否匹配。</a:t>
            </a:r>
          </a:p>
        </p:txBody>
      </p:sp>
      <p:sp>
        <p:nvSpPr>
          <p:cNvPr id="8194" name="Rectangle 2"/>
          <p:cNvSpPr>
            <a:spLocks noGrp="1" noRot="1" noChangeArrowheads="1"/>
          </p:cNvSpPr>
          <p:nvPr>
            <p:ph type="title"/>
          </p:nvPr>
        </p:nvSpPr>
        <p:spPr>
          <a:xfrm>
            <a:off x="224093" y="774024"/>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括号配对：</a:t>
            </a:r>
          </a:p>
        </p:txBody>
      </p:sp>
      <p:sp>
        <p:nvSpPr>
          <p:cNvPr id="2" name="文本框 1"/>
          <p:cNvSpPr txBox="1"/>
          <p:nvPr/>
        </p:nvSpPr>
        <p:spPr>
          <a:xfrm>
            <a:off x="644411" y="3160643"/>
            <a:ext cx="9442174" cy="3816429"/>
          </a:xfrm>
          <a:prstGeom prst="rect">
            <a:avLst/>
          </a:prstGeom>
          <a:noFill/>
        </p:spPr>
        <p:txBody>
          <a:bodyPr wrap="square" rtlCol="0">
            <a:spAutoFit/>
          </a:bodyPr>
          <a:lstStyle/>
          <a:p>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main()</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int</a:t>
            </a:r>
            <a:r>
              <a:rPr lang="en-US" altLang="zh-CN" sz="2800" dirty="0">
                <a:latin typeface="Times New Roman" panose="02020603050405020304" pitchFamily="18" charset="0"/>
                <a:cs typeface="Times New Roman" panose="02020603050405020304" pitchFamily="18" charset="0"/>
              </a:rPr>
              <a:t> a[20],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for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&lt;20; </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   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]=3*(19-i)/5*(12-6);</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cout</a:t>
            </a:r>
            <a:r>
              <a:rPr lang="en-US" altLang="zh-CN" sz="2800" dirty="0">
                <a:latin typeface="Times New Roman" panose="02020603050405020304" pitchFamily="18" charset="0"/>
                <a:cs typeface="Times New Roman" panose="02020603050405020304" pitchFamily="18" charset="0"/>
              </a:rPr>
              <a:t>&lt;&lt;a[</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]&lt;&lt;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/t</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return 0;</a:t>
            </a:r>
            <a:endParaRPr lang="zh-CN"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882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fontScale="92500" lnSpcReduction="10000"/>
          </a:bodyPr>
          <a:lstStyle/>
          <a:p>
            <a:pPr marL="514350" lvl="0" indent="-514350">
              <a:buFont typeface="+mj-lt"/>
              <a:buAutoNum type="arabicPeriod"/>
            </a:pPr>
            <a:r>
              <a:rPr lang="zh-CN" altLang="zh-CN" sz="2800" b="0" dirty="0">
                <a:latin typeface="华文楷体" pitchFamily="2" charset="-122"/>
                <a:ea typeface="华文楷体" pitchFamily="2" charset="-122"/>
              </a:rPr>
              <a:t>首先创建一个字符栈。</a:t>
            </a:r>
          </a:p>
          <a:p>
            <a:pPr marL="514350" lvl="0" indent="-514350">
              <a:buFont typeface="+mj-lt"/>
              <a:buAutoNum type="arabicPeriod"/>
            </a:pPr>
            <a:r>
              <a:rPr lang="zh-CN" altLang="zh-CN" sz="2800" b="0" dirty="0">
                <a:latin typeface="华文楷体" pitchFamily="2" charset="-122"/>
                <a:ea typeface="华文楷体" pitchFamily="2" charset="-122"/>
              </a:rPr>
              <a:t>从源程序中读入字符。</a:t>
            </a:r>
          </a:p>
          <a:p>
            <a:pPr marL="457200" lvl="1" indent="0">
              <a:buNone/>
            </a:pPr>
            <a:r>
              <a:rPr lang="zh-CN" altLang="zh-CN" sz="2400" b="0" dirty="0">
                <a:latin typeface="华文楷体" pitchFamily="2" charset="-122"/>
                <a:ea typeface="华文楷体" pitchFamily="2" charset="-122"/>
              </a:rPr>
              <a:t>如果读入的是开括号，将其进栈。</a:t>
            </a:r>
          </a:p>
          <a:p>
            <a:pPr marL="457200" lvl="1" indent="0">
              <a:buNone/>
            </a:pPr>
            <a:r>
              <a:rPr lang="zh-CN" altLang="zh-CN" sz="2400" b="0" dirty="0">
                <a:latin typeface="华文楷体" pitchFamily="2" charset="-122"/>
                <a:ea typeface="华文楷体" pitchFamily="2" charset="-122"/>
              </a:rPr>
              <a:t>如果读入的是闭括号但栈是空的，说明少开括号，报错并结束。</a:t>
            </a:r>
          </a:p>
          <a:p>
            <a:pPr marL="457200" lvl="1" indent="0">
              <a:buNone/>
            </a:pPr>
            <a:r>
              <a:rPr lang="zh-CN" altLang="zh-CN" sz="2400" b="0" dirty="0">
                <a:latin typeface="华文楷体" pitchFamily="2" charset="-122"/>
                <a:ea typeface="华文楷体" pitchFamily="2" charset="-122"/>
              </a:rPr>
              <a:t>如果读入的是闭括号但栈不空，将栈中的开括号出栈。如果出栈的开括号和读入的闭括号不是同种类型（如一个为小括号，一个为中括号），说明不匹配，报错并结束。</a:t>
            </a:r>
          </a:p>
          <a:p>
            <a:pPr marL="514350" lvl="0" indent="-514350">
              <a:buFont typeface="+mj-lt"/>
              <a:buAutoNum type="arabicPeriod"/>
            </a:pPr>
            <a:r>
              <a:rPr lang="zh-CN" altLang="zh-CN" sz="2800" b="0" dirty="0">
                <a:latin typeface="华文楷体" pitchFamily="2" charset="-122"/>
                <a:ea typeface="华文楷体" pitchFamily="2" charset="-122"/>
              </a:rPr>
              <a:t>继续从文件中读入下一个符号，非结束符则转向</a:t>
            </a:r>
            <a:r>
              <a:rPr lang="en-US" altLang="zh-CN" sz="2800" b="0" dirty="0">
                <a:latin typeface="华文楷体" pitchFamily="2" charset="-122"/>
                <a:ea typeface="华文楷体" pitchFamily="2" charset="-122"/>
              </a:rPr>
              <a:t>2)</a:t>
            </a:r>
            <a:r>
              <a:rPr lang="zh-CN" altLang="zh-CN" sz="2800" b="0" dirty="0">
                <a:latin typeface="华文楷体" pitchFamily="2" charset="-122"/>
                <a:ea typeface="华文楷体" pitchFamily="2" charset="-122"/>
              </a:rPr>
              <a:t>，否则转向</a:t>
            </a:r>
            <a:r>
              <a:rPr lang="en-US" altLang="zh-CN" sz="2800" b="0" dirty="0">
                <a:latin typeface="华文楷体" pitchFamily="2" charset="-122"/>
                <a:ea typeface="华文楷体" pitchFamily="2" charset="-122"/>
              </a:rPr>
              <a:t>4)</a:t>
            </a:r>
            <a:r>
              <a:rPr lang="zh-CN" altLang="zh-CN" sz="2800" b="0" dirty="0">
                <a:latin typeface="华文楷体" pitchFamily="2" charset="-122"/>
                <a:ea typeface="华文楷体" pitchFamily="2" charset="-122"/>
              </a:rPr>
              <a:t>。</a:t>
            </a:r>
          </a:p>
          <a:p>
            <a:pPr marL="514350" lvl="0" indent="-514350">
              <a:buFont typeface="+mj-lt"/>
              <a:buAutoNum type="arabicPeriod"/>
            </a:pPr>
            <a:r>
              <a:rPr lang="zh-CN" altLang="zh-CN" sz="2800" b="0" dirty="0">
                <a:latin typeface="华文楷体" pitchFamily="2" charset="-122"/>
                <a:ea typeface="华文楷体" pitchFamily="2" charset="-122"/>
              </a:rPr>
              <a:t>如果栈非空，说明开括号多了，报错并结束；</a:t>
            </a:r>
          </a:p>
          <a:p>
            <a:pPr marL="514350" indent="-514350">
              <a:buFont typeface="+mj-lt"/>
              <a:buAutoNum type="arabicPeriod"/>
            </a:pPr>
            <a:r>
              <a:rPr lang="zh-CN" altLang="zh-CN" sz="2800" b="0" dirty="0">
                <a:latin typeface="华文楷体" pitchFamily="2" charset="-122"/>
                <a:ea typeface="华文楷体" pitchFamily="2" charset="-122"/>
              </a:rPr>
              <a:t>否则括号配对成功，结束。</a:t>
            </a: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括号匹配算法：</a:t>
            </a:r>
          </a:p>
        </p:txBody>
      </p:sp>
    </p:spTree>
    <p:extLst>
      <p:ext uri="{BB962C8B-B14F-4D97-AF65-F5344CB8AC3E}">
        <p14:creationId xmlns:p14="http://schemas.microsoft.com/office/powerpoint/2010/main" val="414732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2"/>
            <a:ext cx="11903716" cy="5192154"/>
          </a:xfrm>
        </p:spPr>
        <p:txBody>
          <a:bodyPr>
            <a:normAutofit fontScale="77500" lnSpcReduction="20000"/>
          </a:bodyPr>
          <a:lstStyle/>
          <a:p>
            <a:pPr marL="0" indent="0">
              <a:buNone/>
            </a:pPr>
            <a:r>
              <a:rPr lang="en-US" altLang="zh-CN" sz="2600" b="0" dirty="0">
                <a:cs typeface="Times New Roman" panose="02020603050405020304" pitchFamily="18" charset="0"/>
              </a:rPr>
              <a:t>#include &lt;</a:t>
            </a:r>
            <a:r>
              <a:rPr lang="en-US" altLang="zh-CN" sz="2600" b="0" dirty="0" err="1">
                <a:cs typeface="Times New Roman" panose="02020603050405020304" pitchFamily="18" charset="0"/>
              </a:rPr>
              <a:t>iostream</a:t>
            </a:r>
            <a:r>
              <a:rPr lang="en-US" altLang="zh-CN" sz="2600" b="0" dirty="0">
                <a:cs typeface="Times New Roman" panose="02020603050405020304" pitchFamily="18" charset="0"/>
              </a:rPr>
              <a:t>&gt;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#include "</a:t>
            </a:r>
            <a:r>
              <a:rPr lang="en-US" altLang="zh-CN" sz="2600" b="0" dirty="0" err="1">
                <a:cs typeface="Times New Roman" panose="02020603050405020304" pitchFamily="18" charset="0"/>
              </a:rPr>
              <a:t>linkStack.h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using namespace </a:t>
            </a:r>
            <a:r>
              <a:rPr lang="en-US" altLang="zh-CN" sz="2600" b="0" dirty="0" err="1">
                <a:cs typeface="Times New Roman" panose="02020603050405020304" pitchFamily="18" charset="0"/>
              </a:rPr>
              <a:t>std</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main()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[20];</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linkStack</a:t>
            </a:r>
            <a:r>
              <a:rPr lang="en-US" altLang="zh-CN" sz="2600" b="0" dirty="0">
                <a:cs typeface="Times New Roman" panose="02020603050405020304" pitchFamily="18" charset="0"/>
              </a:rPr>
              <a:t>&lt;char&gt; s;  //</a:t>
            </a:r>
            <a:r>
              <a:rPr lang="zh-CN" altLang="zh-CN" sz="2600" b="0" dirty="0">
                <a:cs typeface="Times New Roman" panose="02020603050405020304" pitchFamily="18" charset="0"/>
              </a:rPr>
              <a:t>建立一个字符栈</a:t>
            </a:r>
          </a:p>
          <a:p>
            <a:pPr marL="0" indent="0">
              <a:buNone/>
            </a:pPr>
            <a:r>
              <a:rPr lang="en-US" altLang="zh-CN" sz="2600" b="0" dirty="0">
                <a:cs typeface="Times New Roman" panose="02020603050405020304" pitchFamily="18" charset="0"/>
              </a:rPr>
              <a:t>    char </a:t>
            </a:r>
            <a:r>
              <a:rPr lang="en-US" altLang="zh-CN" sz="2600" b="0" dirty="0" err="1">
                <a:cs typeface="Times New Roman" panose="02020603050405020304" pitchFamily="18" charset="0"/>
              </a:rPr>
              <a:t>ch</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int</a:t>
            </a:r>
            <a:r>
              <a:rPr lang="en-US" altLang="zh-CN" sz="2600" b="0" dirty="0">
                <a:cs typeface="Times New Roman" panose="02020603050405020304" pitchFamily="18" charset="0"/>
              </a:rPr>
              <a:t> </a:t>
            </a:r>
            <a:r>
              <a:rPr lang="en-US" altLang="zh-CN" sz="2600" b="0" dirty="0" err="1">
                <a:cs typeface="Times New Roman" panose="02020603050405020304" pitchFamily="18" charset="0"/>
              </a:rPr>
              <a:t>i</a:t>
            </a:r>
            <a:r>
              <a:rPr lang="en-US" altLang="zh-CN" sz="2600" b="0" dirty="0">
                <a:cs typeface="Times New Roman" panose="02020603050405020304" pitchFamily="18" charset="0"/>
              </a:rPr>
              <a:t>;</a:t>
            </a:r>
          </a:p>
          <a:p>
            <a:pPr marL="0" indent="0">
              <a:buNone/>
            </a:pP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&lt;&lt;"Input the string: ";</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cin.getline</a:t>
            </a:r>
            <a:r>
              <a:rPr lang="en-US" altLang="zh-CN" sz="2600" b="0" dirty="0">
                <a:cs typeface="Times New Roman" panose="02020603050405020304" pitchFamily="18" charset="0"/>
              </a:rPr>
              <a: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20, '\n');</a:t>
            </a:r>
            <a:endParaRPr lang="zh-CN" altLang="zh-CN" sz="2600" b="0" dirty="0">
              <a:cs typeface="Times New Roman" panose="02020603050405020304" pitchFamily="18" charset="0"/>
            </a:endParaRPr>
          </a:p>
          <a:p>
            <a:pPr marL="0" indent="0">
              <a:buNone/>
            </a:pPr>
            <a:r>
              <a:rPr lang="en-US" altLang="zh-CN" sz="2600" b="0" dirty="0">
                <a:cs typeface="Times New Roman" panose="02020603050405020304" pitchFamily="18" charset="0"/>
              </a:rPr>
              <a:t>    </a:t>
            </a:r>
            <a:r>
              <a:rPr lang="en-US" altLang="zh-CN" sz="2600" b="0" dirty="0" err="1">
                <a:cs typeface="Times New Roman" panose="02020603050405020304" pitchFamily="18" charset="0"/>
              </a:rPr>
              <a:t>cout</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 "&lt;&lt;</a:t>
            </a:r>
            <a:r>
              <a:rPr lang="en-US" altLang="zh-CN" sz="2600" b="0" dirty="0" err="1">
                <a:cs typeface="Times New Roman" panose="02020603050405020304" pitchFamily="18" charset="0"/>
              </a:rPr>
              <a:t>str</a:t>
            </a:r>
            <a:r>
              <a:rPr lang="en-US" altLang="zh-CN" sz="2600" b="0" dirty="0">
                <a:cs typeface="Times New Roman" panose="02020603050405020304" pitchFamily="18" charset="0"/>
              </a:rPr>
              <a:t>&lt;&lt;</a:t>
            </a:r>
            <a:r>
              <a:rPr lang="en-US" altLang="zh-CN" sz="2600" b="0" dirty="0" err="1">
                <a:cs typeface="Times New Roman" panose="02020603050405020304" pitchFamily="18" charset="0"/>
              </a:rPr>
              <a:t>endl</a:t>
            </a:r>
            <a:r>
              <a:rPr lang="en-US" altLang="zh-CN" sz="2600" b="0" dirty="0">
                <a:cs typeface="Times New Roman" panose="02020603050405020304" pitchFamily="18" charset="0"/>
              </a:rPr>
              <a:t>;</a:t>
            </a:r>
            <a:endParaRPr lang="zh-CN" altLang="zh-CN" sz="2600" b="0" dirty="0">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
        <p:nvSpPr>
          <p:cNvPr id="2" name="矩形 1"/>
          <p:cNvSpPr/>
          <p:nvPr/>
        </p:nvSpPr>
        <p:spPr>
          <a:xfrm>
            <a:off x="7081104" y="1872734"/>
            <a:ext cx="4852610" cy="523220"/>
          </a:xfrm>
          <a:prstGeom prst="rect">
            <a:avLst/>
          </a:prstGeom>
        </p:spPr>
        <p:txBody>
          <a:bodyPr wrap="none">
            <a:spAutoFit/>
          </a:bodyPr>
          <a:lstStyle/>
          <a:p>
            <a:r>
              <a:rPr lang="zh-CN" altLang="en-US" sz="2800" b="1" dirty="0">
                <a:latin typeface="华文楷体" panose="02010600040101010101" pitchFamily="2" charset="-122"/>
                <a:ea typeface="华文楷体" panose="02010600040101010101" pitchFamily="2" charset="-122"/>
              </a:rPr>
              <a:t>（为简化，假设只有小括号）</a:t>
            </a:r>
          </a:p>
        </p:txBody>
      </p:sp>
    </p:spTree>
    <p:extLst>
      <p:ext uri="{BB962C8B-B14F-4D97-AF65-F5344CB8AC3E}">
        <p14:creationId xmlns:p14="http://schemas.microsoft.com/office/powerpoint/2010/main" val="1371763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586333"/>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switch(</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r>
              <a:rPr lang="zh-CN" altLang="zh-CN" sz="2000" b="0" dirty="0">
                <a:cs typeface="Times New Roman" panose="02020603050405020304" pitchFamily="18" charset="0"/>
              </a:rPr>
              <a:t>读入一个闭括号，栈却空，找不到匹配的开括号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&lt;&lt;"An opening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1;</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01583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7"/>
            <a:ext cx="11903716" cy="4635562"/>
          </a:xfrm>
        </p:spPr>
        <p:txBody>
          <a:bodyPr>
            <a:noAutofit/>
          </a:bodyPr>
          <a:lstStyle/>
          <a:p>
            <a:pPr marL="0" indent="0">
              <a:buNone/>
            </a:pPr>
            <a:r>
              <a:rPr lang="en-US" altLang="zh-CN" sz="1600" b="0" dirty="0">
                <a:cs typeface="Times New Roman" panose="02020603050405020304" pitchFamily="18" charset="0"/>
              </a:rPr>
              <a:t>      </a:t>
            </a:r>
            <a:r>
              <a:rPr lang="en-US" altLang="zh-CN" dirty="0">
                <a:cs typeface="Times New Roman" panose="02020603050405020304" pitchFamily="18" charset="0"/>
              </a:rPr>
              <a:t>             </a:t>
            </a:r>
            <a:r>
              <a:rPr lang="en-US" altLang="zh-CN" sz="2000" b="0" dirty="0">
                <a:cs typeface="Times New Roman" panose="02020603050405020304" pitchFamily="18" charset="0"/>
              </a:rPr>
              <a:t>else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if (!</a:t>
            </a:r>
            <a:r>
              <a:rPr lang="en-US" altLang="zh-CN" sz="2000" b="0" dirty="0" err="1">
                <a:cs typeface="Times New Roman" panose="02020603050405020304" pitchFamily="18" charset="0"/>
              </a:rPr>
              <a:t>s.isEmpty</a:t>
            </a:r>
            <a:r>
              <a:rPr lang="en-US" altLang="zh-CN" sz="2000" b="0" dirty="0">
                <a:cs typeface="Times New Roman" panose="02020603050405020304" pitchFamily="18" charset="0"/>
              </a:rPr>
              <a:t>()) //</a:t>
            </a:r>
            <a:r>
              <a:rPr lang="zh-CN" altLang="zh-CN" sz="2000" b="0" dirty="0">
                <a:cs typeface="Times New Roman" panose="02020603050405020304" pitchFamily="18" charset="0"/>
              </a:rPr>
              <a:t>式子读入结束，发现栈中还有多余的开括号</a:t>
            </a: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cout</a:t>
            </a:r>
            <a:r>
              <a:rPr lang="en-US" altLang="zh-CN" sz="2000" b="0" dirty="0">
                <a:cs typeface="Times New Roman" panose="02020603050405020304" pitchFamily="18" charset="0"/>
              </a:rPr>
              <a:t>&lt;&lt;"A closing bracket ')' is expected!\n";</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0;</a:t>
            </a:r>
          </a:p>
          <a:p>
            <a:pPr marL="0" indent="0">
              <a:buNone/>
            </a:pP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核心而简单的算术表达式中括号匹配检测程序</a:t>
            </a:r>
            <a:r>
              <a:rPr lang="zh-CN" altLang="en-US" dirty="0">
                <a:latin typeface="华文楷体" panose="02010600040101010101" pitchFamily="2" charset="-122"/>
                <a:ea typeface="华文楷体" panose="02010600040101010101" pitchFamily="2" charset="-122"/>
              </a:rPr>
              <a:t>：</a:t>
            </a:r>
          </a:p>
        </p:txBody>
      </p:sp>
      <p:sp>
        <p:nvSpPr>
          <p:cNvPr id="2" name="椭圆 1"/>
          <p:cNvSpPr/>
          <p:nvPr/>
        </p:nvSpPr>
        <p:spPr>
          <a:xfrm>
            <a:off x="11652069" y="6296297"/>
            <a:ext cx="182880" cy="24819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4992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341246" y="2213206"/>
            <a:ext cx="3941876" cy="3251089"/>
          </a:xfrm>
        </p:spPr>
        <p:txBody>
          <a:bodyPr>
            <a:noAutofit/>
          </a:bodyPr>
          <a:lstStyle/>
          <a:p>
            <a:pPr marL="0" indent="0">
              <a:lnSpc>
                <a:spcPct val="115000"/>
              </a:lnSpc>
              <a:buNone/>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括号匹配</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表达式计算</a:t>
            </a:r>
            <a:endParaRPr lang="en-US" altLang="zh-CN" sz="2800" dirty="0">
              <a:solidFill>
                <a:srgbClr val="FF0000"/>
              </a:solidFill>
              <a:latin typeface="华文楷体" pitchFamily="2" charset="-122"/>
              <a:ea typeface="华文楷体" pitchFamily="2" charset="-122"/>
            </a:endParaRPr>
          </a:p>
        </p:txBody>
      </p:sp>
    </p:spTree>
    <p:extLst>
      <p:ext uri="{BB962C8B-B14F-4D97-AF65-F5344CB8AC3E}">
        <p14:creationId xmlns:p14="http://schemas.microsoft.com/office/powerpoint/2010/main" val="3121595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17848" y="1539551"/>
            <a:ext cx="11303735" cy="5083317"/>
          </a:xfrm>
        </p:spPr>
        <p:txBody>
          <a:bodyPr>
            <a:normAutofit fontScale="85000" lnSpcReduction="10000"/>
          </a:bodyPr>
          <a:lstStyle/>
          <a:p>
            <a:pPr marL="0" indent="0">
              <a:buNone/>
            </a:pPr>
            <a:r>
              <a:rPr lang="zh-CN" altLang="zh-CN" sz="2800" b="0" dirty="0">
                <a:ea typeface="华文楷体" pitchFamily="2" charset="-122"/>
                <a:cs typeface="Times New Roman" panose="02020603050405020304" pitchFamily="18" charset="0"/>
              </a:rPr>
              <a:t>算术表达式是</a:t>
            </a:r>
            <a:r>
              <a:rPr lang="zh-CN" altLang="en-US" sz="2800" b="0" dirty="0">
                <a:ea typeface="华文楷体" pitchFamily="2" charset="-122"/>
                <a:cs typeface="Times New Roman" panose="02020603050405020304" pitchFamily="18" charset="0"/>
              </a:rPr>
              <a:t>编程语言中一个</a:t>
            </a:r>
            <a:r>
              <a:rPr lang="zh-CN" altLang="zh-CN" sz="2800" b="0" dirty="0">
                <a:ea typeface="华文楷体" pitchFamily="2" charset="-122"/>
                <a:cs typeface="Times New Roman" panose="02020603050405020304" pitchFamily="18" charset="0"/>
              </a:rPr>
              <a:t>最基本的组成元素，由操作数、运算符及括号构成。</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以下分析中，</a:t>
            </a:r>
            <a:r>
              <a:rPr lang="zh-CN" altLang="zh-CN" sz="2800" b="0" dirty="0">
                <a:ea typeface="华文楷体" pitchFamily="2" charset="-122"/>
                <a:cs typeface="Times New Roman" panose="02020603050405020304" pitchFamily="18" charset="0"/>
              </a:rPr>
              <a:t>为了简化，限定操作数为一位整数；运算符为加、减、乘、除四种二元运算符；括号仅含有小括号，如：</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算术表达式中运算符出现在两个操作数之间，这种形式称为</a:t>
            </a:r>
            <a:r>
              <a:rPr lang="zh-CN" altLang="zh-CN" sz="2800" dirty="0">
                <a:ea typeface="华文楷体" pitchFamily="2" charset="-122"/>
                <a:cs typeface="Times New Roman" panose="02020603050405020304" pitchFamily="18" charset="0"/>
              </a:rPr>
              <a:t>中缀式</a:t>
            </a:r>
            <a:r>
              <a:rPr lang="zh-CN" altLang="en-US" sz="2800" b="0" dirty="0">
                <a:ea typeface="华文楷体" pitchFamily="2" charset="-122"/>
                <a:cs typeface="Times New Roman" panose="02020603050405020304" pitchFamily="18" charset="0"/>
              </a:rPr>
              <a:t>，运算符在前称为</a:t>
            </a:r>
            <a:r>
              <a:rPr lang="zh-CN" altLang="en-US" sz="2800" dirty="0">
                <a:ea typeface="华文楷体" pitchFamily="2" charset="-122"/>
                <a:cs typeface="Times New Roman" panose="02020603050405020304" pitchFamily="18" charset="0"/>
              </a:rPr>
              <a:t>前缀式或波兰式</a:t>
            </a:r>
            <a:r>
              <a:rPr lang="zh-CN" altLang="en-US" sz="2800" b="0" dirty="0">
                <a:ea typeface="华文楷体" pitchFamily="2" charset="-122"/>
                <a:cs typeface="Times New Roman" panose="02020603050405020304" pitchFamily="18" charset="0"/>
              </a:rPr>
              <a:t>，运算符在后称</a:t>
            </a:r>
            <a:r>
              <a:rPr lang="zh-CN" altLang="en-US" sz="2800" dirty="0">
                <a:ea typeface="华文楷体" pitchFamily="2" charset="-122"/>
                <a:cs typeface="Times New Roman" panose="02020603050405020304" pitchFamily="18" charset="0"/>
              </a:rPr>
              <a:t>后缀式或逆波兰式</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中缀式有利于人的理解，但不便于计算机处理</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前缀式不便于人理解，但可去掉括号；</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后缀式不便于人理解，可去掉括号，更便于计算机计算。</a:t>
            </a:r>
            <a:endParaRPr lang="en-US" altLang="zh-CN" sz="2800" b="0" dirty="0">
              <a:ea typeface="华文楷体" pitchFamily="2" charset="-122"/>
              <a:cs typeface="Times New Roman" panose="02020603050405020304" pitchFamily="18" charset="0"/>
            </a:endParaRPr>
          </a:p>
          <a:p>
            <a:pPr marL="258763" indent="0">
              <a:buNone/>
            </a:pPr>
            <a:r>
              <a:rPr lang="zh-CN" altLang="zh-CN" sz="2800" b="0" dirty="0">
                <a:ea typeface="华文楷体" pitchFamily="2" charset="-122"/>
                <a:cs typeface="Times New Roman" panose="02020603050405020304" pitchFamily="18" charset="0"/>
              </a:rPr>
              <a:t>在编译时，编译器首先要把中缀式转换成后缀式</a:t>
            </a:r>
            <a:r>
              <a:rPr lang="zh-CN" altLang="en-US"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表达式计算：</a:t>
            </a:r>
          </a:p>
        </p:txBody>
      </p:sp>
    </p:spTree>
    <p:extLst>
      <p:ext uri="{BB962C8B-B14F-4D97-AF65-F5344CB8AC3E}">
        <p14:creationId xmlns:p14="http://schemas.microsoft.com/office/powerpoint/2010/main" val="2820645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4595805"/>
          </a:xfrm>
        </p:spPr>
        <p:txBody>
          <a:bodyPr>
            <a:normAutofit fontScale="77500" lnSpcReduction="20000"/>
          </a:bodyPr>
          <a:lstStyle/>
          <a:p>
            <a:pPr marL="0" indent="0">
              <a:lnSpc>
                <a:spcPct val="115000"/>
              </a:lnSpc>
              <a:buNone/>
              <a:defRPr/>
            </a:pPr>
            <a:r>
              <a:rPr lang="zh-CN" altLang="en-US" sz="2800" b="0" dirty="0">
                <a:ea typeface="华文楷体" pitchFamily="2" charset="-122"/>
                <a:cs typeface="Times New Roman" panose="02020603050405020304" pitchFamily="18" charset="0"/>
              </a:rPr>
              <a:t>表达式计算涉及到两个方面的工作：</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中缀式转换为后缀式</a:t>
            </a:r>
            <a:endParaRPr lang="en-US" altLang="zh-CN" sz="2800" b="0" dirty="0">
              <a:ea typeface="华文楷体" pitchFamily="2" charset="-122"/>
              <a:cs typeface="Times New Roman" panose="02020603050405020304" pitchFamily="18" charset="0"/>
            </a:endParaRPr>
          </a:p>
          <a:p>
            <a:pPr>
              <a:lnSpc>
                <a:spcPct val="115000"/>
              </a:lnSpc>
              <a:buFont typeface="Wingdings" panose="05000000000000000000" pitchFamily="2" charset="2"/>
              <a:buChar char="Ø"/>
              <a:defRPr/>
            </a:pPr>
            <a:r>
              <a:rPr lang="zh-CN" altLang="en-US" sz="2800" b="0" dirty="0">
                <a:ea typeface="华文楷体" pitchFamily="2" charset="-122"/>
                <a:cs typeface="Times New Roman" panose="02020603050405020304" pitchFamily="18" charset="0"/>
              </a:rPr>
              <a:t>后缀式计算</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如，表达式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后缀式经过一次从左到右的扫描即可计算出结果。</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表达式计算</a:t>
            </a:r>
          </a:p>
        </p:txBody>
      </p:sp>
      <p:sp>
        <p:nvSpPr>
          <p:cNvPr id="2" name="椭圆 1"/>
          <p:cNvSpPr/>
          <p:nvPr/>
        </p:nvSpPr>
        <p:spPr>
          <a:xfrm>
            <a:off x="11194869" y="5995851"/>
            <a:ext cx="256299" cy="300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2614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37659" cy="346274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如，表达式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在后缀式中可以看出：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后缀式的计算</a:t>
            </a:r>
          </a:p>
        </p:txBody>
      </p:sp>
    </p:spTree>
    <p:extLst>
      <p:ext uri="{BB962C8B-B14F-4D97-AF65-F5344CB8AC3E}">
        <p14:creationId xmlns:p14="http://schemas.microsoft.com/office/powerpoint/2010/main" val="29325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1621660"/>
          </a:xfrm>
        </p:spPr>
        <p:txBody>
          <a:bodyPr>
            <a:normAutofit lnSpcReduction="10000"/>
          </a:bodyPr>
          <a:lstStyle/>
          <a:p>
            <a:pPr>
              <a:buFont typeface="Wingdings" panose="05000000000000000000" pitchFamily="2" charset="2"/>
              <a:buChar char="Ø"/>
            </a:pPr>
            <a:r>
              <a:rPr lang="zh-CN" altLang="zh-CN" sz="2800" b="0" dirty="0">
                <a:latin typeface="华文楷体" pitchFamily="2" charset="-122"/>
                <a:ea typeface="华文楷体" pitchFamily="2" charset="-122"/>
              </a:rPr>
              <a:t>乒乓球盒的进球和出球，它遵循了最后进盒的球反而最先出盒，即所谓的后进先出</a:t>
            </a:r>
            <a:r>
              <a:rPr lang="en-US" altLang="zh-CN" sz="2800" b="0" dirty="0">
                <a:latin typeface="华文楷体" pitchFamily="2" charset="-122"/>
                <a:ea typeface="华文楷体" pitchFamily="2" charset="-122"/>
              </a:rPr>
              <a:t>(LIFO, Last In First Out)</a:t>
            </a:r>
            <a:r>
              <a:rPr lang="zh-CN" altLang="zh-CN" sz="2800" b="0" dirty="0">
                <a:latin typeface="华文楷体" pitchFamily="2" charset="-122"/>
                <a:ea typeface="华文楷体" pitchFamily="2" charset="-122"/>
              </a:rPr>
              <a:t>或先进后出</a:t>
            </a:r>
            <a:r>
              <a:rPr lang="en-US" altLang="zh-CN" sz="2800" b="0" dirty="0">
                <a:latin typeface="华文楷体" pitchFamily="2" charset="-122"/>
                <a:ea typeface="华文楷体" pitchFamily="2" charset="-122"/>
              </a:rPr>
              <a:t>(FILO, First In Last Out)</a:t>
            </a:r>
            <a:r>
              <a:rPr lang="zh-CN" altLang="zh-CN" sz="2800" b="0" dirty="0">
                <a:latin typeface="华文楷体" pitchFamily="2" charset="-122"/>
                <a:ea typeface="华文楷体" pitchFamily="2" charset="-122"/>
              </a:rPr>
              <a:t>结构。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栈的定义：</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572702" y="3319670"/>
            <a:ext cx="5094219" cy="3220277"/>
          </a:xfrm>
          <a:prstGeom prst="rect">
            <a:avLst/>
          </a:prstGeom>
          <a:noFill/>
          <a:ln>
            <a:noFill/>
          </a:ln>
        </p:spPr>
      </p:pic>
    </p:spTree>
    <p:extLst>
      <p:ext uri="{BB962C8B-B14F-4D97-AF65-F5344CB8AC3E}">
        <p14:creationId xmlns:p14="http://schemas.microsoft.com/office/powerpoint/2010/main" val="3729273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65846"/>
            <a:ext cx="11903716" cy="4913857"/>
          </a:xfrm>
        </p:spPr>
        <p:txBody>
          <a:bodyPr>
            <a:normAutofit lnSpcReduction="10000"/>
          </a:bodyPr>
          <a:lstStyle/>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声明一个操作数栈，依次读入后缀式中的字符。</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若读到的是操作数，将其进栈；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若读到的是运算符，将栈顶的两个操作数出栈。后弹出的操作数为被操作数，先弹出的为操作数。将出栈的两个操作数完成运算符所规定的运算后将结果进栈。</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继续读入后缀式中的字符，如上处理，最后直到后缀式中所有字符读入完毕。</a:t>
            </a:r>
            <a:endParaRPr lang="en-US" altLang="zh-CN" sz="2800" b="0" dirty="0">
              <a:latin typeface="华文楷体" pitchFamily="2" charset="-122"/>
              <a:ea typeface="华文楷体" pitchFamily="2" charset="-122"/>
            </a:endParaRPr>
          </a:p>
          <a:p>
            <a:pPr marL="514350" indent="-514350">
              <a:lnSpc>
                <a:spcPct val="115000"/>
              </a:lnSpc>
              <a:buFont typeface="+mj-lt"/>
              <a:buAutoNum type="arabicPeriod"/>
              <a:defRPr/>
            </a:pPr>
            <a:r>
              <a:rPr lang="zh-CN" altLang="zh-CN" sz="2800" b="0" dirty="0">
                <a:latin typeface="华文楷体" pitchFamily="2" charset="-122"/>
                <a:ea typeface="华文楷体" pitchFamily="2" charset="-122"/>
              </a:rPr>
              <a:t>当完成以上操作后，栈中只剩一个操作数，弹出该操作数，它就是表达式的计算结果。</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p>
        </p:txBody>
      </p:sp>
    </p:spTree>
    <p:extLst>
      <p:ext uri="{BB962C8B-B14F-4D97-AF65-F5344CB8AC3E}">
        <p14:creationId xmlns:p14="http://schemas.microsoft.com/office/powerpoint/2010/main" val="3141851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a:t>
            </a:r>
            <a:r>
              <a:rPr lang="en-US" altLang="zh-CN" b="0" dirty="0">
                <a:latin typeface="华文楷体" pitchFamily="2" charset="-122"/>
                <a:ea typeface="华文楷体" pitchFamily="2" charset="-122"/>
              </a:rPr>
              <a:t> </a:t>
            </a:r>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5 7 2 3*-*8 2/+</a:t>
            </a:r>
            <a:r>
              <a:rPr lang="zh-CN" altLang="en-US" dirty="0">
                <a:latin typeface="华文楷体" panose="02010600040101010101" pitchFamily="2" charset="-122"/>
                <a:ea typeface="华文楷体" panose="02010600040101010101" pitchFamily="2" charset="-122"/>
              </a:rPr>
              <a:t>为例</a:t>
            </a:r>
          </a:p>
        </p:txBody>
      </p:sp>
      <p:graphicFrame>
        <p:nvGraphicFramePr>
          <p:cNvPr id="7" name="表格 6"/>
          <p:cNvGraphicFramePr>
            <a:graphicFrameLocks noGrp="1"/>
          </p:cNvGraphicFramePr>
          <p:nvPr/>
        </p:nvGraphicFramePr>
        <p:xfrm>
          <a:off x="447309" y="1590261"/>
          <a:ext cx="10088168" cy="4909930"/>
        </p:xfrm>
        <a:graphic>
          <a:graphicData uri="http://schemas.openxmlformats.org/drawingml/2006/table">
            <a:tbl>
              <a:tblPr>
                <a:tableStyleId>{5C22544A-7EE6-4342-B048-85BDC9FD1C3A}</a:tableStyleId>
              </a:tblPr>
              <a:tblGrid>
                <a:gridCol w="536829">
                  <a:extLst>
                    <a:ext uri="{9D8B030D-6E8A-4147-A177-3AD203B41FA5}">
                      <a16:colId xmlns:a16="http://schemas.microsoft.com/office/drawing/2014/main" val="2147569652"/>
                    </a:ext>
                  </a:extLst>
                </a:gridCol>
                <a:gridCol w="2658748">
                  <a:extLst>
                    <a:ext uri="{9D8B030D-6E8A-4147-A177-3AD203B41FA5}">
                      <a16:colId xmlns:a16="http://schemas.microsoft.com/office/drawing/2014/main" val="3614013973"/>
                    </a:ext>
                  </a:extLst>
                </a:gridCol>
                <a:gridCol w="1722803">
                  <a:extLst>
                    <a:ext uri="{9D8B030D-6E8A-4147-A177-3AD203B41FA5}">
                      <a16:colId xmlns:a16="http://schemas.microsoft.com/office/drawing/2014/main" val="2119936203"/>
                    </a:ext>
                  </a:extLst>
                </a:gridCol>
                <a:gridCol w="858640">
                  <a:extLst>
                    <a:ext uri="{9D8B030D-6E8A-4147-A177-3AD203B41FA5}">
                      <a16:colId xmlns:a16="http://schemas.microsoft.com/office/drawing/2014/main" val="2354335855"/>
                    </a:ext>
                  </a:extLst>
                </a:gridCol>
                <a:gridCol w="2586965">
                  <a:extLst>
                    <a:ext uri="{9D8B030D-6E8A-4147-A177-3AD203B41FA5}">
                      <a16:colId xmlns:a16="http://schemas.microsoft.com/office/drawing/2014/main" val="4100271397"/>
                    </a:ext>
                  </a:extLst>
                </a:gridCol>
                <a:gridCol w="1724183">
                  <a:extLst>
                    <a:ext uri="{9D8B030D-6E8A-4147-A177-3AD203B41FA5}">
                      <a16:colId xmlns:a16="http://schemas.microsoft.com/office/drawing/2014/main" val="400103855"/>
                    </a:ext>
                  </a:extLst>
                </a:gridCol>
              </a:tblGrid>
              <a:tr h="797006">
                <a:tc>
                  <a:txBody>
                    <a:bodyPr/>
                    <a:lstStyle/>
                    <a:p>
                      <a:pPr algn="ctr">
                        <a:spcAft>
                          <a:spcPts val="0"/>
                        </a:spcAft>
                      </a:pPr>
                      <a:r>
                        <a:rPr lang="zh-CN" sz="2400" kern="100" dirty="0">
                          <a:effectLst/>
                        </a:rPr>
                        <a:t>步骤</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dirty="0">
                          <a:effectLst/>
                        </a:rPr>
                        <a:t>读剩的后缀式</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步骤</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读剩的后缀式</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kern="100">
                          <a:effectLst/>
                        </a:rPr>
                        <a:t>栈中内容</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69270239"/>
                  </a:ext>
                </a:extLst>
              </a:tr>
              <a:tr h="466872">
                <a:tc>
                  <a:txBody>
                    <a:bodyPr/>
                    <a:lstStyle/>
                    <a:p>
                      <a:pPr algn="ctr">
                        <a:spcAft>
                          <a:spcPts val="0"/>
                        </a:spcAft>
                      </a:pPr>
                      <a:r>
                        <a:rPr lang="en-US" sz="2400" kern="100" dirty="0">
                          <a:effectLst/>
                        </a:rPr>
                        <a:t>1</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10</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8</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8913485"/>
                  </a:ext>
                </a:extLst>
              </a:tr>
              <a:tr h="444641">
                <a:tc>
                  <a:txBody>
                    <a:bodyPr/>
                    <a:lstStyle/>
                    <a:p>
                      <a:pPr algn="ctr">
                        <a:spcAft>
                          <a:spcPts val="0"/>
                        </a:spcAft>
                      </a:pPr>
                      <a:r>
                        <a:rPr lang="en-US" sz="2400" kern="100" dirty="0">
                          <a:effectLst/>
                        </a:rPr>
                        <a:t>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4</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7238176"/>
                  </a:ext>
                </a:extLst>
              </a:tr>
              <a:tr h="466872">
                <a:tc>
                  <a:txBody>
                    <a:bodyPr/>
                    <a:lstStyle/>
                    <a:p>
                      <a:pPr algn="ctr">
                        <a:spcAft>
                          <a:spcPts val="0"/>
                        </a:spcAft>
                      </a:pPr>
                      <a:r>
                        <a:rPr lang="en-US" sz="2400" kern="100" dirty="0">
                          <a:effectLst/>
                        </a:rPr>
                        <a:t>3</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2</a:t>
                      </a:r>
                      <a:r>
                        <a:rPr lang="en-US" sz="2400" kern="100">
                          <a:effectLst/>
                        </a:rPr>
                        <a:t> </a:t>
                      </a: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12</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9</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90378567"/>
                  </a:ext>
                </a:extLst>
              </a:tr>
              <a:tr h="444641">
                <a:tc>
                  <a:txBody>
                    <a:bodyPr/>
                    <a:lstStyle/>
                    <a:p>
                      <a:pPr algn="ctr">
                        <a:spcAft>
                          <a:spcPts val="0"/>
                        </a:spcAft>
                      </a:pPr>
                      <a:r>
                        <a:rPr lang="en-US" sz="2400" kern="100" dirty="0">
                          <a:effectLst/>
                        </a:rPr>
                        <a:t>4</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3</a:t>
                      </a: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1972207"/>
                  </a:ext>
                </a:extLst>
              </a:tr>
              <a:tr h="444641">
                <a:tc>
                  <a:txBody>
                    <a:bodyPr/>
                    <a:lstStyle/>
                    <a:p>
                      <a:pPr algn="ctr">
                        <a:spcAft>
                          <a:spcPts val="0"/>
                        </a:spcAft>
                      </a:pPr>
                      <a:r>
                        <a:rPr lang="en-US" sz="2400" kern="100" dirty="0">
                          <a:effectLst/>
                        </a:rPr>
                        <a:t>5</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a:t>
                      </a:r>
                      <a:r>
                        <a:rPr lang="en-US" sz="2400" u="sng" kern="100" dirty="0">
                          <a:effectLst/>
                        </a:rPr>
                        <a:t>8</a:t>
                      </a:r>
                      <a:r>
                        <a:rPr lang="en-US" sz="2400" kern="100" dirty="0">
                          <a:effectLst/>
                        </a:rPr>
                        <a:t> </a:t>
                      </a: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2</a:t>
                      </a:r>
                      <a:r>
                        <a:rPr lang="en-US" sz="2400" kern="100">
                          <a:effectLst/>
                        </a:rPr>
                        <a:t> </a:t>
                      </a:r>
                      <a:r>
                        <a:rPr lang="en-US" sz="2400" u="sng" kern="100">
                          <a:effectLst/>
                        </a:rPr>
                        <a:t>3</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14</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1353223"/>
                  </a:ext>
                </a:extLst>
              </a:tr>
              <a:tr h="466872">
                <a:tc>
                  <a:txBody>
                    <a:bodyPr/>
                    <a:lstStyle/>
                    <a:p>
                      <a:pPr algn="ctr">
                        <a:spcAft>
                          <a:spcPts val="0"/>
                        </a:spcAft>
                      </a:pPr>
                      <a:r>
                        <a:rPr lang="en-US" sz="2400" kern="100" dirty="0">
                          <a:effectLst/>
                        </a:rPr>
                        <a:t>6</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7</a:t>
                      </a:r>
                      <a:r>
                        <a:rPr lang="en-US" sz="2400" kern="100">
                          <a:effectLst/>
                        </a:rPr>
                        <a:t> </a:t>
                      </a:r>
                      <a:r>
                        <a:rPr lang="en-US" sz="2400" u="sng" kern="100">
                          <a:effectLst/>
                        </a:rPr>
                        <a:t>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3481524"/>
                  </a:ext>
                </a:extLst>
              </a:tr>
              <a:tr h="444641">
                <a:tc>
                  <a:txBody>
                    <a:bodyPr/>
                    <a:lstStyle/>
                    <a:p>
                      <a:pPr algn="ctr">
                        <a:spcAft>
                          <a:spcPts val="0"/>
                        </a:spcAft>
                      </a:pPr>
                      <a:r>
                        <a:rPr lang="en-US" sz="2400" kern="100" dirty="0">
                          <a:effectLst/>
                        </a:rPr>
                        <a:t>7</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a:t>
                      </a: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r>
                        <a:rPr lang="en-US" sz="2400" kern="100">
                          <a:effectLst/>
                        </a:rPr>
                        <a:t> </a:t>
                      </a:r>
                      <a:r>
                        <a:rPr lang="en-US" sz="2400" u="sng" kern="100">
                          <a:effectLst/>
                        </a:rPr>
                        <a:t>1</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16</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9174463"/>
                  </a:ext>
                </a:extLst>
              </a:tr>
              <a:tr h="466872">
                <a:tc>
                  <a:txBody>
                    <a:bodyPr/>
                    <a:lstStyle/>
                    <a:p>
                      <a:pPr algn="ctr">
                        <a:spcAft>
                          <a:spcPts val="0"/>
                        </a:spcAft>
                      </a:pPr>
                      <a:r>
                        <a:rPr lang="en-US" sz="2400"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a:effectLst/>
                        </a:rPr>
                        <a:t>8</a:t>
                      </a:r>
                      <a:r>
                        <a:rPr lang="en-US" sz="2400" kern="100">
                          <a:effectLst/>
                        </a:rPr>
                        <a:t> </a:t>
                      </a:r>
                      <a:r>
                        <a:rPr lang="en-US" sz="2400" u="sng" kern="100">
                          <a:effectLst/>
                        </a:rPr>
                        <a:t>2</a:t>
                      </a:r>
                      <a:r>
                        <a:rPr lang="en-US" sz="2400" kern="100">
                          <a:effectLst/>
                        </a:rPr>
                        <a:t>/+</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a:effectLst/>
                        </a:rPr>
                        <a:t>5</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a:effectLst/>
                        </a:rPr>
                        <a:t>17</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a:effectLst/>
                        </a:rPr>
                        <a:t> </a:t>
                      </a:r>
                      <a:endParaRPr lang="zh-CN" sz="2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81814345"/>
                  </a:ext>
                </a:extLst>
              </a:tr>
              <a:tr h="466872">
                <a:tc>
                  <a:txBody>
                    <a:bodyPr/>
                    <a:lstStyle/>
                    <a:p>
                      <a:pPr algn="ctr">
                        <a:spcAft>
                          <a:spcPts val="0"/>
                        </a:spcAft>
                      </a:pPr>
                      <a:r>
                        <a:rPr lang="en-US" sz="2400" kern="100" dirty="0">
                          <a:effectLst/>
                        </a:rPr>
                        <a:t>9</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u="sng" kern="100" dirty="0">
                          <a:effectLst/>
                        </a:rPr>
                        <a:t>2</a:t>
                      </a:r>
                      <a:r>
                        <a:rPr lang="en-US" sz="2400" kern="100" dirty="0">
                          <a:effectLst/>
                        </a:rPr>
                        <a:t>/+</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u="sng" kern="100" dirty="0">
                          <a:effectLst/>
                        </a:rPr>
                        <a:t>5</a:t>
                      </a:r>
                      <a:r>
                        <a:rPr lang="en-US" sz="2400" kern="100" dirty="0">
                          <a:effectLst/>
                        </a:rPr>
                        <a:t> </a:t>
                      </a:r>
                      <a:r>
                        <a:rPr lang="en-US" sz="2400" u="sng" kern="100" dirty="0">
                          <a:effectLst/>
                        </a:rPr>
                        <a:t>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2400" kern="100" dirty="0">
                          <a:effectLst/>
                        </a:rPr>
                        <a:t>18</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r">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kern="100" dirty="0">
                          <a:effectLst/>
                        </a:rPr>
                        <a:t> </a:t>
                      </a:r>
                      <a:endParaRPr lang="zh-CN" sz="2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42255738"/>
                  </a:ext>
                </a:extLst>
              </a:tr>
            </a:tbl>
          </a:graphicData>
        </a:graphic>
      </p:graphicFrame>
    </p:spTree>
    <p:extLst>
      <p:ext uri="{BB962C8B-B14F-4D97-AF65-F5344CB8AC3E}">
        <p14:creationId xmlns:p14="http://schemas.microsoft.com/office/powerpoint/2010/main" val="9258481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06821"/>
            <a:ext cx="11903716" cy="5112640"/>
          </a:xfrm>
        </p:spPr>
        <p:txBody>
          <a:bodyPr>
            <a:noAutofit/>
          </a:bodyPr>
          <a:lstStyle/>
          <a:p>
            <a:pPr marL="0" indent="0">
              <a:buNone/>
            </a:pP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calcPost</a:t>
            </a:r>
            <a:r>
              <a:rPr lang="en-US" altLang="zh-CN" sz="2000" b="0" dirty="0">
                <a:cs typeface="Times New Roman" panose="02020603050405020304" pitchFamily="18" charset="0"/>
              </a:rPr>
              <a:t>(char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op1, op2, op;   </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linkStack</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int</a:t>
            </a:r>
            <a:r>
              <a:rPr lang="en-US" altLang="zh-CN" sz="2000" b="0" dirty="0">
                <a:cs typeface="Times New Roman" panose="02020603050405020304" pitchFamily="18" charset="0"/>
              </a:rPr>
              <a:t>&gt; s;</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if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]&gt;='0')&amp;&amp;(</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]&lt;='9')) //</a:t>
            </a:r>
            <a:r>
              <a:rPr lang="zh-CN" altLang="zh-CN" sz="2000" b="0" dirty="0">
                <a:cs typeface="Times New Roman" panose="02020603050405020304" pitchFamily="18" charset="0"/>
              </a:rPr>
              <a:t>数字转为整数后进栈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 =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 - '0';</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a:t>
            </a:r>
            <a:r>
              <a:rPr lang="en-US" altLang="zh-CN" sz="2000" b="0" dirty="0" err="1">
                <a:cs typeface="Times New Roman" panose="02020603050405020304" pitchFamily="18" charset="0"/>
              </a:rPr>
              <a:t>tmp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p>
          <a:p>
            <a:pPr marL="0" indent="0">
              <a:buNone/>
            </a:pPr>
            <a:r>
              <a:rPr lang="en-US" altLang="zh-CN" sz="2000" b="0" dirty="0">
                <a:cs typeface="Times New Roman" panose="02020603050405020304" pitchFamily="18" charset="0"/>
              </a:rPr>
              <a:t>        else</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op2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 //</a:t>
            </a:r>
            <a:r>
              <a:rPr lang="zh-CN" altLang="zh-CN" sz="2000" b="0" dirty="0">
                <a:cs typeface="Times New Roman" panose="02020603050405020304" pitchFamily="18" charset="0"/>
              </a:rPr>
              <a:t>栈顶整数出栈</a:t>
            </a:r>
            <a:r>
              <a:rPr lang="en-US" altLang="zh-CN" sz="2000" b="0" dirty="0">
                <a:cs typeface="Times New Roman" panose="02020603050405020304" pitchFamily="18" charset="0"/>
              </a:rPr>
              <a:t>      op1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计算后缀式算法实现</a:t>
            </a:r>
          </a:p>
        </p:txBody>
      </p:sp>
    </p:spTree>
    <p:extLst>
      <p:ext uri="{BB962C8B-B14F-4D97-AF65-F5344CB8AC3E}">
        <p14:creationId xmlns:p14="http://schemas.microsoft.com/office/powerpoint/2010/main" val="4013436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8041" y="870717"/>
            <a:ext cx="10227315" cy="5669232"/>
          </a:xfrm>
        </p:spPr>
        <p:txBody>
          <a:bodyPr>
            <a:noAutofit/>
          </a:bodyPr>
          <a:lstStyle/>
          <a:p>
            <a:pPr marL="0" indent="0">
              <a:buNone/>
            </a:pPr>
            <a:r>
              <a:rPr lang="en-US" altLang="zh-CN" sz="2000" b="0" dirty="0">
                <a:cs typeface="Times New Roman" panose="02020603050405020304" pitchFamily="18" charset="0"/>
              </a:rPr>
              <a:t>            switch (</a:t>
            </a:r>
            <a:r>
              <a:rPr lang="en-US" altLang="zh-CN" sz="2000" b="0" dirty="0" err="1">
                <a:cs typeface="Times New Roman" panose="02020603050405020304" pitchFamily="18" charset="0"/>
              </a:rPr>
              <a:t>sufStr</a:t>
            </a:r>
            <a:r>
              <a:rPr lang="en-US" altLang="zh-CN" sz="2000" b="0" dirty="0">
                <a:cs typeface="Times New Roman" panose="02020603050405020304" pitchFamily="18" charset="0"/>
              </a:rPr>
              <a:t>[</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case '*': op = op1*op2; break; //</a:t>
            </a:r>
            <a:r>
              <a:rPr lang="zh-CN" altLang="zh-CN" sz="2000" b="0" dirty="0">
                <a:cs typeface="Times New Roman" panose="02020603050405020304" pitchFamily="18" charset="0"/>
              </a:rPr>
              <a:t>如果是运算符为</a:t>
            </a:r>
            <a:r>
              <a:rPr lang="en-US" altLang="zh-CN" sz="2000" b="0" dirty="0">
                <a:cs typeface="Times New Roman" panose="02020603050405020304" pitchFamily="18" charset="0"/>
              </a:rPr>
              <a:t>'*',</a:t>
            </a:r>
            <a:r>
              <a:rPr lang="zh-CN" altLang="zh-CN" sz="2000" b="0" dirty="0">
                <a:cs typeface="Times New Roman" panose="02020603050405020304" pitchFamily="18" charset="0"/>
              </a:rPr>
              <a:t>则做</a:t>
            </a:r>
            <a:r>
              <a:rPr lang="en-US" altLang="zh-CN" sz="2000" b="0" dirty="0">
                <a:cs typeface="Times New Roman" panose="02020603050405020304" pitchFamily="18" charset="0"/>
              </a:rPr>
              <a:t>*</a:t>
            </a:r>
            <a:r>
              <a:rPr lang="zh-CN" altLang="zh-CN" sz="2000" b="0" dirty="0">
                <a:cs typeface="Times New Roman" panose="02020603050405020304" pitchFamily="18" charset="0"/>
              </a:rPr>
              <a:t>运算</a:t>
            </a: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case '-': op = op1-op2; break;      </a:t>
            </a: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r>
              <a:rPr lang="en-US" altLang="zh-CN" sz="2000" b="0" dirty="0" err="1">
                <a:cs typeface="Times New Roman" panose="02020603050405020304" pitchFamily="18" charset="0"/>
              </a:rPr>
              <a:t>s.push</a:t>
            </a:r>
            <a:r>
              <a:rPr lang="en-US" altLang="zh-CN" sz="2000" b="0" dirty="0">
                <a:cs typeface="Times New Roman" panose="02020603050405020304" pitchFamily="18" charset="0"/>
              </a:rPr>
              <a:t>(op); //</a:t>
            </a:r>
            <a:r>
              <a:rPr lang="zh-CN" altLang="zh-CN" sz="2000" b="0" dirty="0">
                <a:cs typeface="Times New Roman" panose="02020603050405020304" pitchFamily="18" charset="0"/>
              </a:rPr>
              <a:t>每一步计算结果进栈</a:t>
            </a:r>
          </a:p>
          <a:p>
            <a:pPr marL="0" indent="0">
              <a:buNone/>
            </a:pPr>
            <a:r>
              <a:rPr lang="en-US" altLang="zh-CN" sz="2000" b="0" dirty="0">
                <a:cs typeface="Times New Roman" panose="02020603050405020304" pitchFamily="18" charset="0"/>
              </a:rPr>
              <a:t>        }    </a:t>
            </a:r>
            <a:r>
              <a:rPr lang="en-US" altLang="zh-CN" sz="2000" b="0" dirty="0" err="1">
                <a:cs typeface="Times New Roman" panose="02020603050405020304" pitchFamily="18" charset="0"/>
              </a:rPr>
              <a:t>i</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op = </a:t>
            </a:r>
            <a:r>
              <a:rPr lang="en-US" altLang="zh-CN" sz="2000" b="0" dirty="0" err="1">
                <a:cs typeface="Times New Roman" panose="02020603050405020304" pitchFamily="18" charset="0"/>
              </a:rPr>
              <a:t>s.top</a:t>
            </a:r>
            <a:r>
              <a:rPr lang="en-US" altLang="zh-CN" sz="2000" b="0" dirty="0">
                <a:cs typeface="Times New Roman" panose="02020603050405020304" pitchFamily="18" charset="0"/>
              </a:rPr>
              <a:t>(); </a:t>
            </a:r>
            <a:r>
              <a:rPr lang="en-US" altLang="zh-CN" sz="2000" b="0" dirty="0" err="1">
                <a:cs typeface="Times New Roman" panose="02020603050405020304" pitchFamily="18" charset="0"/>
              </a:rPr>
              <a:t>s.pop</a:t>
            </a: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return op;        }</a:t>
            </a:r>
          </a:p>
        </p:txBody>
      </p:sp>
      <p:sp>
        <p:nvSpPr>
          <p:cNvPr id="3" name="文本框 2"/>
          <p:cNvSpPr txBox="1"/>
          <p:nvPr/>
        </p:nvSpPr>
        <p:spPr>
          <a:xfrm>
            <a:off x="6738730" y="2862470"/>
            <a:ext cx="4711148" cy="1384995"/>
          </a:xfrm>
          <a:prstGeom prst="rect">
            <a:avLst/>
          </a:prstGeom>
          <a:noFill/>
        </p:spPr>
        <p:txBody>
          <a:bodyPr wrap="square" rtlCol="0">
            <a:spAutoFit/>
          </a:bodyPr>
          <a:lstStyle/>
          <a:p>
            <a:r>
              <a:rPr lang="zh-CN" altLang="en-US" sz="2800" dirty="0">
                <a:latin typeface="华文楷体" panose="02010600040101010101" pitchFamily="2" charset="-122"/>
                <a:ea typeface="华文楷体" panose="02010600040101010101" pitchFamily="2" charset="-122"/>
              </a:rPr>
              <a:t>从算法中可以看出，对后缀式字符串从左到右一次扫描即可计算完毕。</a:t>
            </a:r>
          </a:p>
        </p:txBody>
      </p:sp>
      <p:sp>
        <p:nvSpPr>
          <p:cNvPr id="2" name="椭圆 1"/>
          <p:cNvSpPr/>
          <p:nvPr/>
        </p:nvSpPr>
        <p:spPr>
          <a:xfrm>
            <a:off x="11449878" y="6309360"/>
            <a:ext cx="189128" cy="23058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14432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619498"/>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表达式</a:t>
            </a:r>
            <a:r>
              <a:rPr lang="en-US" altLang="zh-CN" sz="2800" b="0" dirty="0">
                <a:ea typeface="华文楷体" pitchFamily="2" charset="-122"/>
                <a:cs typeface="Times New Roman" panose="02020603050405020304" pitchFamily="18" charset="0"/>
              </a:rPr>
              <a:t>5*(7-2*3)+8/2</a:t>
            </a:r>
            <a:r>
              <a:rPr lang="zh-CN" altLang="zh-CN" sz="2800" b="0" dirty="0">
                <a:ea typeface="华文楷体" pitchFamily="2" charset="-122"/>
                <a:cs typeface="Times New Roman" panose="02020603050405020304" pitchFamily="18" charset="0"/>
              </a:rPr>
              <a:t>转换为后缀式为： </a:t>
            </a:r>
            <a:r>
              <a:rPr lang="en-US" altLang="zh-CN" sz="2800" b="0" dirty="0">
                <a:ea typeface="华文楷体" pitchFamily="2" charset="-122"/>
                <a:cs typeface="Times New Roman" panose="02020603050405020304" pitchFamily="18" charset="0"/>
              </a:rPr>
              <a:t>5 7 2 3*-*8 2/+</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手工转换时，先计算的先转换，即按照计算的优先级来。</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观察后缀式，可以看出：</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en-US" sz="2800" b="0" dirty="0">
                <a:ea typeface="华文楷体" pitchFamily="2" charset="-122"/>
                <a:cs typeface="Times New Roman" panose="02020603050405020304" pitchFamily="18" charset="0"/>
              </a:rPr>
              <a:t>从左至右，操作数保持原来的相对位置，操作符是先计算的先出现。</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ea typeface="华文楷体" pitchFamily="2" charset="-122"/>
              <a:cs typeface="Times New Roman" panose="02020603050405020304" pitchFamily="18" charset="0"/>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a:t>
            </a:r>
          </a:p>
        </p:txBody>
      </p:sp>
    </p:spTree>
    <p:extLst>
      <p:ext uri="{BB962C8B-B14F-4D97-AF65-F5344CB8AC3E}">
        <p14:creationId xmlns:p14="http://schemas.microsoft.com/office/powerpoint/2010/main" val="4180916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如：输出到屏幕或追加到保存后缀式的字符串中</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当读入的是操作符时，当读入的运算符优先级高时，</a:t>
            </a:r>
            <a:r>
              <a:rPr lang="zh-CN" altLang="en-US" sz="2800" b="0" dirty="0">
                <a:latin typeface="华文楷体" pitchFamily="2" charset="-122"/>
                <a:ea typeface="华文楷体" pitchFamily="2" charset="-122"/>
              </a:rPr>
              <a:t>因不知是否后续读入的操作符优先级更高，</a:t>
            </a:r>
            <a:r>
              <a:rPr lang="zh-CN" altLang="zh-CN" sz="2800" b="0" dirty="0">
                <a:latin typeface="华文楷体" pitchFamily="2" charset="-122"/>
                <a:ea typeface="华文楷体" pitchFamily="2" charset="-122"/>
              </a:rPr>
              <a:t>只能将本次读入的运算符暂存，继续读入中缀式。当读入的运算符优先级低时，才可能计算刚才暂存的运算符</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即输出</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；在暂存机构中，越是后面存入的操作符，优先级越高，越先出来进行计算，这种结构就是</a:t>
            </a:r>
            <a:r>
              <a:rPr lang="zh-CN" altLang="zh-CN" sz="2800" dirty="0">
                <a:latin typeface="华文楷体" pitchFamily="2" charset="-122"/>
                <a:ea typeface="华文楷体" pitchFamily="2" charset="-122"/>
              </a:rPr>
              <a:t>栈</a:t>
            </a:r>
            <a:r>
              <a:rPr lang="zh-CN" altLang="zh-CN" sz="2800" b="0" dirty="0">
                <a:latin typeface="华文楷体" pitchFamily="2" charset="-122"/>
                <a:ea typeface="华文楷体" pitchFamily="2" charset="-122"/>
              </a:rPr>
              <a:t>，处于栈顶的运算符的优先级最高。</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相同运算符，先进栈的优先级高于后进栈的。</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4024519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3083922"/>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表达式中的括号也可以看作是一种操作符，其中开括号具有两面性：即将进入栈的开括号，优先级最高；已经在栈顶的开括号，优先级最低。括号在后缀式中是要消失的，消失靠闭括号。当读入一个闭括号时，计算之前进栈的运算符，直到遇到一个开括号，然后开闭括号双双消失即可。</a:t>
            </a: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中缀式转后缀式算法分析：</a:t>
            </a:r>
          </a:p>
        </p:txBody>
      </p:sp>
    </p:spTree>
    <p:extLst>
      <p:ext uri="{BB962C8B-B14F-4D97-AF65-F5344CB8AC3E}">
        <p14:creationId xmlns:p14="http://schemas.microsoft.com/office/powerpoint/2010/main" val="3610854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5291545"/>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对一个中缀表达式，从左至右顺序读入各操作数、运算符。</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当读入的是操作数时，直接输出 </a:t>
            </a:r>
            <a:r>
              <a:rPr lang="zh-CN" altLang="en-US"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当读入的符号是开括号，直接进栈。</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当读入的符号是闭括号，反复进行栈顶元素出栈、输出，直到弹栈的是开括号。</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当读入的是操作符时，</a:t>
            </a:r>
            <a:r>
              <a:rPr lang="zh-CN" altLang="en-US" sz="2800" b="0" dirty="0">
                <a:latin typeface="华文楷体" pitchFamily="2" charset="-122"/>
                <a:ea typeface="华文楷体" pitchFamily="2" charset="-122"/>
              </a:rPr>
              <a:t>如果栈顶操作符的优先级更高，反复弹栈、输出直到栈顶元素优先级低于读入操作符的优先级，读入操作符压栈；如果栈顶操作符的优先级低，</a:t>
            </a:r>
            <a:r>
              <a:rPr lang="zh-CN" altLang="zh-CN" sz="2800" b="0" dirty="0">
                <a:latin typeface="华文楷体" pitchFamily="2" charset="-122"/>
                <a:ea typeface="华文楷体" pitchFamily="2" charset="-122"/>
              </a:rPr>
              <a:t>读入的运算符</a:t>
            </a:r>
            <a:r>
              <a:rPr lang="zh-CN" altLang="en-US" sz="2800" b="0" dirty="0">
                <a:latin typeface="华文楷体" pitchFamily="2" charset="-122"/>
                <a:ea typeface="华文楷体" pitchFamily="2" charset="-122"/>
              </a:rPr>
              <a:t>进栈。</a:t>
            </a:r>
            <a:endParaRPr lang="en-US" altLang="zh-CN" sz="2800" b="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中缀式转后缀式算法：</a:t>
            </a:r>
          </a:p>
        </p:txBody>
      </p:sp>
    </p:spTree>
    <p:extLst>
      <p:ext uri="{BB962C8B-B14F-4D97-AF65-F5344CB8AC3E}">
        <p14:creationId xmlns:p14="http://schemas.microsoft.com/office/powerpoint/2010/main" val="697803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481005"/>
          </a:xfrm>
        </p:spPr>
        <p:txBody>
          <a:bodyPr>
            <a:noAutofit/>
          </a:bodyPr>
          <a:lstStyle/>
          <a:p>
            <a:pPr marL="0" indent="0">
              <a:lnSpc>
                <a:spcPct val="115000"/>
              </a:lnSpc>
              <a:buNone/>
              <a:defRPr/>
            </a:pPr>
            <a:r>
              <a:rPr lang="zh-CN" altLang="zh-CN" b="0" dirty="0">
                <a:ea typeface="华文楷体" pitchFamily="2" charset="-122"/>
                <a:cs typeface="Times New Roman" panose="02020603050405020304" pitchFamily="18" charset="0"/>
              </a:rPr>
              <a:t>设立一个用于保存运算符的堆栈，先将一个底垫</a:t>
            </a:r>
            <a:r>
              <a:rPr lang="en-US" altLang="zh-CN" b="0" dirty="0">
                <a:ea typeface="华文楷体" pitchFamily="2" charset="-122"/>
                <a:cs typeface="Times New Roman" panose="02020603050405020304" pitchFamily="18" charset="0"/>
              </a:rPr>
              <a:t>’#’</a:t>
            </a:r>
            <a:r>
              <a:rPr lang="zh-CN" altLang="zh-CN" b="0" dirty="0">
                <a:ea typeface="华文楷体" pitchFamily="2" charset="-122"/>
                <a:cs typeface="Times New Roman" panose="02020603050405020304" pitchFamily="18" charset="0"/>
              </a:rPr>
              <a:t>压栈，设其优先级为最低。</a:t>
            </a:r>
            <a:endParaRPr lang="en-US" altLang="zh-CN"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fontScale="90000"/>
          </a:bodyPr>
          <a:lstStyle/>
          <a:p>
            <a:pPr marL="838200" indent="-838200">
              <a:defRPr/>
            </a:pPr>
            <a:r>
              <a:rPr lang="zh-CN" altLang="en-US" dirty="0">
                <a:latin typeface="Times New Roman" panose="02020603050405020304" pitchFamily="18" charset="0"/>
                <a:ea typeface="华文楷体" panose="02010600040101010101" pitchFamily="2" charset="-122"/>
                <a:cs typeface="Times New Roman" panose="02020603050405020304" pitchFamily="18" charset="0"/>
              </a:rPr>
              <a:t>中缀式转后缀式算法示例：</a:t>
            </a:r>
            <a:r>
              <a:rPr lang="en-US" altLang="zh-CN" b="0" dirty="0">
                <a:latin typeface="Times New Roman" panose="02020603050405020304" pitchFamily="18" charset="0"/>
                <a:ea typeface="华文楷体" pitchFamily="2" charset="-122"/>
                <a:cs typeface="Times New Roman" panose="02020603050405020304" pitchFamily="18" charset="0"/>
              </a:rPr>
              <a:t>5*(7-2*3)+8/2</a:t>
            </a:r>
            <a:r>
              <a:rPr lang="zh-CN" altLang="zh-CN" b="0" dirty="0">
                <a:latin typeface="Times New Roman" panose="02020603050405020304" pitchFamily="18" charset="0"/>
                <a:ea typeface="华文楷体" pitchFamily="2" charset="-122"/>
                <a:cs typeface="Times New Roman" panose="02020603050405020304" pitchFamily="18" charset="0"/>
              </a:rPr>
              <a:t>转换为 </a:t>
            </a:r>
            <a:r>
              <a:rPr lang="en-US" altLang="zh-CN" b="0" dirty="0">
                <a:latin typeface="Times New Roman" panose="02020603050405020304" pitchFamily="18" charset="0"/>
                <a:ea typeface="华文楷体" pitchFamily="2" charset="-122"/>
                <a:cs typeface="Times New Roman" panose="02020603050405020304" pitchFamily="18" charset="0"/>
              </a:rPr>
              <a:t>5 7 2 3*-*8 2/+</a:t>
            </a:r>
            <a:endParaRPr lang="zh-CN" altLang="en-US" dirty="0">
              <a:latin typeface="Times New Roman" panose="02020603050405020304" pitchFamily="18" charset="0"/>
              <a:ea typeface="华文楷体" panose="02010600040101010101" pitchFamily="2" charset="-122"/>
              <a:cs typeface="Times New Roman" panose="02020603050405020304" pitchFamily="18" charset="0"/>
            </a:endParaRP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104735" y="2285588"/>
            <a:ext cx="4866447" cy="4294116"/>
          </a:xfrm>
          <a:prstGeom prst="rect">
            <a:avLst/>
          </a:prstGeom>
          <a:noFill/>
          <a:ln>
            <a:noFill/>
          </a:ln>
        </p:spPr>
      </p:pic>
    </p:spTree>
    <p:extLst>
      <p:ext uri="{BB962C8B-B14F-4D97-AF65-F5344CB8AC3E}">
        <p14:creationId xmlns:p14="http://schemas.microsoft.com/office/powerpoint/2010/main" val="26050765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3"/>
            <a:ext cx="8815959" cy="4556049"/>
          </a:xfrm>
        </p:spPr>
        <p:txBody>
          <a:bodyPr>
            <a:normAutofit/>
          </a:bodyPr>
          <a:lstStyle/>
          <a:p>
            <a:pPr marL="0" indent="0">
              <a:buNone/>
            </a:pPr>
            <a:r>
              <a:rPr lang="en-US" altLang="zh-CN" b="0" dirty="0"/>
              <a:t>void </a:t>
            </a:r>
            <a:r>
              <a:rPr lang="en-US" altLang="zh-CN" b="0" dirty="0" err="1"/>
              <a:t>inToSufForm</a:t>
            </a:r>
            <a:r>
              <a:rPr lang="en-US" altLang="zh-CN" b="0" dirty="0"/>
              <a:t>(char *</a:t>
            </a:r>
            <a:r>
              <a:rPr lang="en-US" altLang="zh-CN" b="0" dirty="0" err="1"/>
              <a:t>inStr</a:t>
            </a:r>
            <a:r>
              <a:rPr lang="en-US" altLang="zh-CN" b="0" dirty="0"/>
              <a:t>, char *</a:t>
            </a:r>
            <a:r>
              <a:rPr lang="en-US" altLang="zh-CN" b="0" dirty="0" err="1"/>
              <a:t>sufStr</a:t>
            </a:r>
            <a:r>
              <a:rPr lang="en-US" altLang="zh-CN" b="0" dirty="0"/>
              <a:t>)</a:t>
            </a:r>
            <a:endParaRPr lang="zh-CN" altLang="zh-CN" b="0" dirty="0"/>
          </a:p>
          <a:p>
            <a:pPr marL="0" indent="0">
              <a:buNone/>
            </a:pPr>
            <a:r>
              <a:rPr lang="en-US" altLang="zh-CN" b="0" dirty="0"/>
              <a:t>{  </a:t>
            </a:r>
            <a:r>
              <a:rPr lang="en-US" altLang="zh-CN" b="0" dirty="0" err="1"/>
              <a:t>linkStack</a:t>
            </a:r>
            <a:r>
              <a:rPr lang="en-US" altLang="zh-CN" b="0" dirty="0"/>
              <a:t>&lt;char&gt; s; //</a:t>
            </a:r>
            <a:r>
              <a:rPr lang="zh-CN" altLang="zh-CN" b="0" dirty="0"/>
              <a:t>用字符栈</a:t>
            </a:r>
            <a:r>
              <a:rPr lang="en-US" altLang="zh-CN" b="0" dirty="0"/>
              <a:t>         </a:t>
            </a:r>
            <a:r>
              <a:rPr lang="en-US" altLang="zh-CN" b="0" dirty="0" err="1"/>
              <a:t>int</a:t>
            </a:r>
            <a:r>
              <a:rPr lang="en-US" altLang="zh-CN" b="0" dirty="0"/>
              <a:t> </a:t>
            </a:r>
            <a:r>
              <a:rPr lang="en-US" altLang="zh-CN" b="0" dirty="0" err="1"/>
              <a:t>i,j</a:t>
            </a:r>
            <a:r>
              <a:rPr lang="en-US" altLang="zh-CN" b="0" dirty="0"/>
              <a:t>;   char </a:t>
            </a:r>
            <a:r>
              <a:rPr lang="en-US" altLang="zh-CN" b="0" dirty="0" err="1"/>
              <a:t>topCh</a:t>
            </a:r>
            <a:r>
              <a:rPr lang="en-US" altLang="zh-CN" b="0" dirty="0"/>
              <a:t>;</a:t>
            </a:r>
            <a:endParaRPr lang="zh-CN" altLang="zh-CN" b="0" dirty="0"/>
          </a:p>
          <a:p>
            <a:pPr marL="0" indent="0">
              <a:buNone/>
            </a:pPr>
            <a:r>
              <a:rPr lang="en-US" altLang="zh-CN" b="0" dirty="0"/>
              <a:t>    </a:t>
            </a:r>
          </a:p>
          <a:p>
            <a:pPr marL="0" indent="0">
              <a:buNone/>
            </a:pPr>
            <a:r>
              <a:rPr lang="en-US" altLang="zh-CN" b="0" dirty="0"/>
              <a:t>    </a:t>
            </a:r>
            <a:r>
              <a:rPr lang="en-US" altLang="zh-CN" b="0" dirty="0" err="1"/>
              <a:t>s.push</a:t>
            </a:r>
            <a:r>
              <a:rPr lang="en-US" altLang="zh-CN" b="0" dirty="0"/>
              <a:t>('#'); //</a:t>
            </a:r>
            <a:r>
              <a:rPr lang="zh-CN" altLang="zh-CN" b="0" dirty="0"/>
              <a:t>铺垫一个底垫</a:t>
            </a:r>
            <a:r>
              <a:rPr lang="en-US" altLang="zh-CN" b="0" dirty="0"/>
              <a:t>               </a:t>
            </a:r>
            <a:r>
              <a:rPr lang="en-US" altLang="zh-CN" b="0" dirty="0" err="1"/>
              <a:t>i</a:t>
            </a:r>
            <a:r>
              <a:rPr lang="en-US" altLang="zh-CN" b="0" dirty="0"/>
              <a:t>=0;j=0</a:t>
            </a:r>
          </a:p>
          <a:p>
            <a:pPr marL="0" indent="0">
              <a:buNone/>
            </a:pPr>
            <a:r>
              <a:rPr lang="en-US" altLang="zh-CN" b="0" dirty="0"/>
              <a:t>    while (</a:t>
            </a:r>
            <a:r>
              <a:rPr lang="en-US" altLang="zh-CN" b="0" dirty="0" err="1"/>
              <a:t>inStr</a:t>
            </a:r>
            <a:r>
              <a:rPr lang="en-US" altLang="zh-CN" b="0" dirty="0"/>
              <a:t>[</a:t>
            </a:r>
            <a:r>
              <a:rPr lang="en-US" altLang="zh-CN" b="0" dirty="0" err="1"/>
              <a:t>i</a:t>
            </a:r>
            <a:r>
              <a:rPr lang="en-US" altLang="zh-CN" b="0" dirty="0"/>
              <a:t>]!='\0')</a:t>
            </a:r>
            <a:endParaRPr lang="zh-CN" altLang="zh-CN" b="0" dirty="0"/>
          </a:p>
          <a:p>
            <a:pPr marL="0" indent="0">
              <a:buNone/>
            </a:pPr>
            <a:r>
              <a:rPr lang="en-US" altLang="zh-CN" b="0" dirty="0"/>
              <a:t>    {      if ((</a:t>
            </a:r>
            <a:r>
              <a:rPr lang="en-US" altLang="zh-CN" b="0" dirty="0" err="1"/>
              <a:t>inStr</a:t>
            </a:r>
            <a:r>
              <a:rPr lang="en-US" altLang="zh-CN" b="0" dirty="0"/>
              <a:t>[</a:t>
            </a:r>
            <a:r>
              <a:rPr lang="en-US" altLang="zh-CN" b="0" dirty="0" err="1"/>
              <a:t>i</a:t>
            </a:r>
            <a:r>
              <a:rPr lang="en-US" altLang="zh-CN" b="0" dirty="0"/>
              <a:t>]&gt;='0')&amp;&amp;(</a:t>
            </a:r>
            <a:r>
              <a:rPr lang="en-US" altLang="zh-CN" b="0" dirty="0" err="1"/>
              <a:t>inStr</a:t>
            </a:r>
            <a:r>
              <a:rPr lang="en-US" altLang="zh-CN" b="0" dirty="0"/>
              <a:t>[</a:t>
            </a:r>
            <a:r>
              <a:rPr lang="en-US" altLang="zh-CN" b="0" dirty="0" err="1"/>
              <a:t>i</a:t>
            </a:r>
            <a:r>
              <a:rPr lang="en-US" altLang="zh-CN" b="0" dirty="0"/>
              <a:t>]&lt;='9'))</a:t>
            </a:r>
            <a:endParaRPr lang="zh-CN" altLang="zh-CN" b="0" dirty="0"/>
          </a:p>
          <a:p>
            <a:pPr marL="0" indent="0">
              <a:buNone/>
            </a:pPr>
            <a:r>
              <a:rPr lang="en-US" altLang="zh-CN" b="0" dirty="0"/>
              <a:t>            </a:t>
            </a:r>
            <a:r>
              <a:rPr lang="en-US" altLang="zh-CN" b="0" dirty="0" err="1"/>
              <a:t>sufStr</a:t>
            </a:r>
            <a:r>
              <a:rPr lang="en-US" altLang="zh-CN" b="0" dirty="0"/>
              <a:t>[</a:t>
            </a:r>
            <a:r>
              <a:rPr lang="en-US" altLang="zh-CN" b="0" dirty="0" err="1"/>
              <a:t>j++</a:t>
            </a:r>
            <a:r>
              <a:rPr lang="en-US" altLang="zh-CN" b="0" dirty="0"/>
              <a:t>]=</a:t>
            </a:r>
            <a:r>
              <a:rPr lang="en-US" altLang="zh-CN" b="0" dirty="0" err="1"/>
              <a:t>inStr</a:t>
            </a:r>
            <a:r>
              <a:rPr lang="en-US" altLang="zh-CN" b="0" dirty="0"/>
              <a:t>[</a:t>
            </a:r>
            <a:r>
              <a:rPr lang="en-US" altLang="zh-CN" b="0" dirty="0" err="1"/>
              <a:t>i</a:t>
            </a:r>
            <a:r>
              <a:rPr lang="en-US" altLang="zh-CN" b="0" dirty="0"/>
              <a:t>++];;</a:t>
            </a:r>
            <a:endParaRPr lang="zh-CN" altLang="zh-CN"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56491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78133"/>
            <a:ext cx="11162883" cy="4623276"/>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栈的首部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元素最早到达的部分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栈底</a:t>
            </a:r>
            <a:r>
              <a:rPr lang="en-US" altLang="zh-CN" sz="2800" dirty="0">
                <a:latin typeface="华文楷体" pitchFamily="2" charset="-122"/>
                <a:ea typeface="华文楷体" pitchFamily="2" charset="-122"/>
              </a:rPr>
              <a:t>(bottom)</a:t>
            </a:r>
            <a:r>
              <a:rPr lang="zh-CN"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栈结构的尾部</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元素最晚到达的部分</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称为</a:t>
            </a:r>
            <a:r>
              <a:rPr lang="zh-CN" altLang="zh-CN" sz="2800" dirty="0">
                <a:latin typeface="华文楷体" pitchFamily="2" charset="-122"/>
                <a:ea typeface="华文楷体" pitchFamily="2" charset="-122"/>
              </a:rPr>
              <a:t>栈顶（</a:t>
            </a:r>
            <a:r>
              <a:rPr lang="en-US" altLang="zh-CN" sz="2800" dirty="0">
                <a:latin typeface="华文楷体" pitchFamily="2" charset="-122"/>
                <a:ea typeface="华文楷体" pitchFamily="2" charset="-122"/>
              </a:rPr>
              <a:t>top</a:t>
            </a:r>
            <a:r>
              <a:rPr lang="zh-CN" altLang="zh-CN"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 。 </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为了保证栈的先进后出或后进先出的特点，元素的插入和删除操作都必须在栈顶进行。元素从栈顶删除的行为，称为</a:t>
            </a:r>
            <a:r>
              <a:rPr lang="zh-CN" altLang="zh-CN" sz="2800" dirty="0">
                <a:latin typeface="华文楷体" pitchFamily="2" charset="-122"/>
                <a:ea typeface="华文楷体" pitchFamily="2" charset="-122"/>
              </a:rPr>
              <a:t>出栈或者弹栈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pop</a:t>
            </a:r>
            <a:r>
              <a:rPr lang="zh-CN" altLang="zh-CN" sz="2800" b="0" dirty="0">
                <a:latin typeface="华文楷体" pitchFamily="2" charset="-122"/>
                <a:ea typeface="华文楷体" pitchFamily="2" charset="-122"/>
              </a:rPr>
              <a:t>）</a:t>
            </a:r>
            <a:r>
              <a:rPr lang="en-US" altLang="zh-CN" sz="2800" b="0" dirty="0">
                <a:latin typeface="华文楷体" pitchFamily="2" charset="-122"/>
                <a:ea typeface="华文楷体" pitchFamily="2" charset="-122"/>
              </a:rPr>
              <a:t>; </a:t>
            </a:r>
            <a:r>
              <a:rPr lang="zh-CN" altLang="zh-CN" sz="2800" b="0" dirty="0">
                <a:latin typeface="华文楷体" pitchFamily="2" charset="-122"/>
                <a:ea typeface="华文楷体" pitchFamily="2" charset="-122"/>
              </a:rPr>
              <a:t>元素在栈顶位置插入的行为，称为</a:t>
            </a:r>
            <a:r>
              <a:rPr lang="zh-CN" altLang="zh-CN" sz="2800" dirty="0">
                <a:latin typeface="华文楷体" pitchFamily="2" charset="-122"/>
                <a:ea typeface="华文楷体" pitchFamily="2" charset="-122"/>
              </a:rPr>
              <a:t>进栈或者压栈</a:t>
            </a:r>
            <a:r>
              <a:rPr lang="zh-CN" altLang="zh-CN" sz="2800" b="0" dirty="0">
                <a:latin typeface="华文楷体" pitchFamily="2" charset="-122"/>
                <a:ea typeface="华文楷体" pitchFamily="2" charset="-122"/>
              </a:rPr>
              <a:t>操作（</a:t>
            </a:r>
            <a:r>
              <a:rPr lang="en-US" altLang="zh-CN" sz="2800" b="0" dirty="0">
                <a:latin typeface="华文楷体" pitchFamily="2" charset="-122"/>
                <a:ea typeface="华文楷体" pitchFamily="2" charset="-122"/>
              </a:rPr>
              <a:t>push</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读</a:t>
            </a:r>
            <a:r>
              <a:rPr lang="zh-CN" altLang="zh-CN" sz="2800" b="0" dirty="0">
                <a:latin typeface="华文楷体" pitchFamily="2" charset="-122"/>
                <a:ea typeface="华文楷体" pitchFamily="2" charset="-122"/>
              </a:rPr>
              <a:t>取栈顶元素数据值的操作，称为</a:t>
            </a:r>
            <a:r>
              <a:rPr lang="zh-CN" altLang="zh-CN" sz="2800" dirty="0">
                <a:latin typeface="华文楷体" pitchFamily="2" charset="-122"/>
                <a:ea typeface="华文楷体" pitchFamily="2" charset="-122"/>
              </a:rPr>
              <a:t>取栈顶</a:t>
            </a:r>
            <a:r>
              <a:rPr lang="zh-CN" altLang="zh-CN" sz="2800" b="0" dirty="0">
                <a:latin typeface="华文楷体" pitchFamily="2" charset="-122"/>
                <a:ea typeface="华文楷体" pitchFamily="2" charset="-122"/>
              </a:rPr>
              <a:t>内容操作</a:t>
            </a:r>
            <a:r>
              <a:rPr lang="en-US" altLang="zh-CN" sz="2800" b="0" dirty="0">
                <a:latin typeface="华文楷体" pitchFamily="2" charset="-122"/>
                <a:ea typeface="华文楷体" pitchFamily="2" charset="-122"/>
              </a:rPr>
              <a:t>(top)</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当栈中元素个数为零时，称为</a:t>
            </a:r>
            <a:r>
              <a:rPr lang="zh-CN" altLang="zh-CN" sz="2800" dirty="0">
                <a:latin typeface="华文楷体" pitchFamily="2" charset="-122"/>
                <a:ea typeface="华文楷体" pitchFamily="2" charset="-122"/>
              </a:rPr>
              <a:t>空栈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栈相关术语：</a:t>
            </a:r>
          </a:p>
        </p:txBody>
      </p:sp>
    </p:spTree>
    <p:extLst>
      <p:ext uri="{BB962C8B-B14F-4D97-AF65-F5344CB8AC3E}">
        <p14:creationId xmlns:p14="http://schemas.microsoft.com/office/powerpoint/2010/main" val="3777928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else {   switch (</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case '(':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 break; //</a:t>
            </a:r>
            <a:r>
              <a:rPr lang="zh-CN" altLang="zh-CN" b="0" dirty="0">
                <a:ea typeface="华文楷体" panose="02010600040101010101" pitchFamily="2" charset="-122"/>
                <a:cs typeface="Times New Roman" panose="02020603050405020304" pitchFamily="18" charset="0"/>
              </a:rPr>
              <a:t>优先级最高，直接入栈</a:t>
            </a:r>
          </a:p>
          <a:p>
            <a:pPr marL="0" indent="0">
              <a:buNone/>
            </a:pPr>
            <a:r>
              <a:rPr lang="en-US" altLang="zh-CN" b="0" dirty="0">
                <a:ea typeface="华文楷体" panose="02010600040101010101" pitchFamily="2" charset="-122"/>
                <a:cs typeface="Times New Roman" panose="02020603050405020304" pitchFamily="18" charset="0"/>
              </a:rPr>
              <a:t>                 case ')':   //</a:t>
            </a:r>
            <a:r>
              <a:rPr lang="zh-CN" altLang="zh-CN" b="0" dirty="0">
                <a:ea typeface="华文楷体" panose="02010600040101010101" pitchFamily="2" charset="-122"/>
                <a:cs typeface="Times New Roman" panose="02020603050405020304" pitchFamily="18" charset="0"/>
              </a:rPr>
              <a:t>弹栈，弹出元素进入后缀式，直到弹出一个左括号</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字符不入栈</a:t>
            </a: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1892094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28329"/>
            <a:ext cx="11903716" cy="5251375"/>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为左结合，故后来者优先级低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中缀转后缀式算法实现</a:t>
            </a:r>
          </a:p>
        </p:txBody>
      </p:sp>
    </p:spTree>
    <p:extLst>
      <p:ext uri="{BB962C8B-B14F-4D97-AF65-F5344CB8AC3E}">
        <p14:creationId xmlns:p14="http://schemas.microsoft.com/office/powerpoint/2010/main" val="2102728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612712"/>
            <a:ext cx="11903716"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case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case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!='(')&amp;&amp;(</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只有左括号和底垫优先级比</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a:t>
            </a:r>
            <a:r>
              <a:rPr lang="en-US" altLang="zh-CN" b="0" dirty="0">
                <a:ea typeface="华文楷体" panose="02010600040101010101" pitchFamily="2" charset="-122"/>
                <a:cs typeface="Times New Roman" panose="02020603050405020304" pitchFamily="18" charset="0"/>
              </a:rPr>
              <a:t>-</a:t>
            </a:r>
            <a:r>
              <a:rPr lang="zh-CN" altLang="zh-CN" b="0" dirty="0">
                <a:ea typeface="华文楷体" panose="02010600040101010101" pitchFamily="2" charset="-122"/>
                <a:cs typeface="Times New Roman" panose="02020603050405020304" pitchFamily="18" charset="0"/>
              </a:rPr>
              <a:t>低</a:t>
            </a: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s.push</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break;</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}//switch</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}//else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a:t>
            </a:r>
            <a:endParaRPr lang="zh-CN" altLang="zh-CN"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3761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7078" y="612712"/>
            <a:ext cx="7832035" cy="6245288"/>
          </a:xfrm>
        </p:spPr>
        <p:txBody>
          <a:bodyPr>
            <a:noAutofit/>
          </a:bodyPr>
          <a:lstStyle/>
          <a:p>
            <a:pPr marL="0" indent="0">
              <a:buNone/>
            </a:pP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将栈中还没有弹出的操作符弹空</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while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j++</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s.pop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topCh</a:t>
            </a:r>
            <a:r>
              <a:rPr lang="en-US" altLang="zh-CN" b="0" dirty="0">
                <a:ea typeface="华文楷体" panose="02010600040101010101" pitchFamily="2" charset="-122"/>
                <a:cs typeface="Times New Roman" panose="02020603050405020304" pitchFamily="18" charset="0"/>
              </a:rPr>
              <a:t> = </a:t>
            </a:r>
            <a:r>
              <a:rPr lang="en-US" altLang="zh-CN" b="0" dirty="0" err="1">
                <a:ea typeface="华文楷体" panose="02010600040101010101" pitchFamily="2" charset="-122"/>
                <a:cs typeface="Times New Roman" panose="02020603050405020304" pitchFamily="18" charset="0"/>
              </a:rPr>
              <a:t>s.top</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sufStr</a:t>
            </a:r>
            <a:r>
              <a:rPr lang="en-US" altLang="zh-CN" b="0" dirty="0">
                <a:ea typeface="华文楷体" panose="02010600040101010101" pitchFamily="2" charset="-122"/>
                <a:cs typeface="Times New Roman" panose="02020603050405020304" pitchFamily="18" charset="0"/>
              </a:rPr>
              <a:t>[j]='\0'; //</a:t>
            </a:r>
            <a:r>
              <a:rPr lang="zh-CN" altLang="zh-CN" b="0" dirty="0">
                <a:ea typeface="华文楷体" panose="02010600040101010101" pitchFamily="2" charset="-122"/>
                <a:cs typeface="Times New Roman" panose="02020603050405020304" pitchFamily="18" charset="0"/>
              </a:rPr>
              <a:t>后缀字符串加结束符</a:t>
            </a:r>
            <a:r>
              <a:rPr lang="en-US" altLang="zh-CN" b="0" dirty="0">
                <a:ea typeface="华文楷体" panose="02010600040101010101" pitchFamily="2" charset="-122"/>
                <a:cs typeface="Times New Roman" panose="02020603050405020304" pitchFamily="18" charset="0"/>
              </a:rPr>
              <a:t>'\0'</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325497" y="6309360"/>
            <a:ext cx="300446" cy="2351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593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1476698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如果元素到达线性结构的时间越早，离开</a:t>
            </a:r>
            <a:r>
              <a:rPr lang="zh-CN" altLang="en-US" sz="2800" b="0" dirty="0">
                <a:latin typeface="华文楷体" pitchFamily="2" charset="-122"/>
                <a:ea typeface="华文楷体" pitchFamily="2" charset="-122"/>
              </a:rPr>
              <a:t>的</a:t>
            </a:r>
            <a:r>
              <a:rPr lang="zh-CN" altLang="zh-CN" sz="2800" b="0" dirty="0">
                <a:latin typeface="华文楷体" pitchFamily="2" charset="-122"/>
                <a:ea typeface="华文楷体" pitchFamily="2" charset="-122"/>
              </a:rPr>
              <a:t>时间就越早，这种线性结构称为</a:t>
            </a:r>
            <a:r>
              <a:rPr lang="zh-CN" altLang="zh-CN" sz="2800" dirty="0">
                <a:latin typeface="华文楷体" pitchFamily="2" charset="-122"/>
                <a:ea typeface="华文楷体" pitchFamily="2" charset="-122"/>
              </a:rPr>
              <a:t>队（</a:t>
            </a:r>
            <a:r>
              <a:rPr lang="en-US" altLang="zh-CN" sz="2800" dirty="0">
                <a:latin typeface="华文楷体" pitchFamily="2" charset="-122"/>
                <a:ea typeface="华文楷体" pitchFamily="2" charset="-122"/>
              </a:rPr>
              <a:t>Queue</a:t>
            </a:r>
            <a:r>
              <a:rPr lang="zh-CN" altLang="zh-CN" sz="2800" dirty="0">
                <a:latin typeface="华文楷体" pitchFamily="2" charset="-122"/>
                <a:ea typeface="华文楷体" pitchFamily="2" charset="-122"/>
              </a:rPr>
              <a:t>）或者队列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因为元素之间的关系是由到达、离开的时间决定的，因此队列通常被称为时间有序表。</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而到达和离开的含义就是插入和删除操作，因此队列可以看作是插入和删除操作位置受限的线性表。</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spTree>
    <p:extLst>
      <p:ext uri="{BB962C8B-B14F-4D97-AF65-F5344CB8AC3E}">
        <p14:creationId xmlns:p14="http://schemas.microsoft.com/office/powerpoint/2010/main" val="594011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2734841"/>
          </a:xfrm>
        </p:spPr>
        <p:txBody>
          <a:bodyPr>
            <a:normAutofit fontScale="85000" lnSpcReduction="2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客户在银行窗口前排队存取款、计算机系统中打印管理器对打印队列的处理都采用了先来先服务</a:t>
            </a:r>
            <a:r>
              <a:rPr lang="en-US" altLang="zh-CN" sz="2800" b="0" dirty="0">
                <a:ea typeface="华文楷体" pitchFamily="2" charset="-122"/>
                <a:cs typeface="Times New Roman" panose="02020603050405020304" pitchFamily="18" charset="0"/>
              </a:rPr>
              <a:t>(FIFO, First In First Out)</a:t>
            </a:r>
            <a:r>
              <a:rPr lang="zh-CN" altLang="zh-CN" sz="2800" b="0" dirty="0">
                <a:ea typeface="华文楷体" pitchFamily="2" charset="-122"/>
                <a:cs typeface="Times New Roman" panose="02020603050405020304" pitchFamily="18" charset="0"/>
              </a:rPr>
              <a:t>的方式。</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可以将队列想象为一段管道，元素从一端流入，从另一端流出。流入端称为</a:t>
            </a:r>
            <a:r>
              <a:rPr lang="zh-CN" altLang="zh-CN" sz="2800" dirty="0">
                <a:ea typeface="华文楷体" pitchFamily="2" charset="-122"/>
                <a:cs typeface="Times New Roman" panose="02020603050405020304" pitchFamily="18" charset="0"/>
              </a:rPr>
              <a:t>队尾</a:t>
            </a:r>
            <a:r>
              <a:rPr lang="zh-CN" altLang="zh-CN" sz="2800" b="0" dirty="0">
                <a:ea typeface="华文楷体" pitchFamily="2" charset="-122"/>
                <a:cs typeface="Times New Roman" panose="02020603050405020304" pitchFamily="18" charset="0"/>
              </a:rPr>
              <a:t>，流出端称为</a:t>
            </a:r>
            <a:r>
              <a:rPr lang="zh-CN" altLang="zh-CN" sz="2800" dirty="0">
                <a:ea typeface="华文楷体" pitchFamily="2" charset="-122"/>
                <a:cs typeface="Times New Roman" panose="02020603050405020304" pitchFamily="18" charset="0"/>
              </a:rPr>
              <a:t>队首</a:t>
            </a:r>
            <a:r>
              <a:rPr lang="zh-CN" altLang="zh-CN" dirty="0">
                <a:ea typeface="华文楷体" panose="02010600040101010101" pitchFamily="2" charset="-122"/>
                <a:cs typeface="Times New Roman" panose="02020603050405020304" pitchFamily="18" charset="0"/>
              </a:rPr>
              <a:t>。</a:t>
            </a:r>
            <a:endParaRPr lang="en-US" altLang="zh-CN" dirty="0">
              <a:ea typeface="华文楷体" panose="02010600040101010101" pitchFamily="2" charset="-122"/>
              <a:cs typeface="Times New Roman" panose="02020603050405020304" pitchFamily="18" charset="0"/>
            </a:endParaRPr>
          </a:p>
          <a:p>
            <a:pPr>
              <a:buFont typeface="Wingdings" panose="05000000000000000000" pitchFamily="2" charset="2"/>
              <a:buChar char="Ø"/>
            </a:pPr>
            <a:r>
              <a:rPr lang="zh-CN" altLang="zh-CN" sz="2900" b="0" dirty="0">
                <a:ea typeface="华文楷体" pitchFamily="2" charset="-122"/>
                <a:cs typeface="Times New Roman" panose="02020603050405020304" pitchFamily="18" charset="0"/>
              </a:rPr>
              <a:t>元素从队首删除的操作，称为</a:t>
            </a:r>
            <a:r>
              <a:rPr lang="zh-CN" altLang="zh-CN" sz="2900" dirty="0">
                <a:ea typeface="华文楷体" pitchFamily="2" charset="-122"/>
                <a:cs typeface="Times New Roman" panose="02020603050405020304" pitchFamily="18" charset="0"/>
              </a:rPr>
              <a:t>出队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deQueue</a:t>
            </a:r>
            <a:r>
              <a:rPr lang="zh-CN" altLang="zh-CN" sz="2900" b="0" dirty="0">
                <a:ea typeface="华文楷体" pitchFamily="2" charset="-122"/>
                <a:cs typeface="Times New Roman" panose="02020603050405020304" pitchFamily="18" charset="0"/>
              </a:rPr>
              <a:t>）；元素在队尾位置插入的操作，称为</a:t>
            </a:r>
            <a:r>
              <a:rPr lang="zh-CN" altLang="zh-CN" sz="2900" dirty="0">
                <a:ea typeface="华文楷体" pitchFamily="2" charset="-122"/>
                <a:cs typeface="Times New Roman" panose="02020603050405020304" pitchFamily="18" charset="0"/>
              </a:rPr>
              <a:t>进队</a:t>
            </a:r>
            <a:r>
              <a:rPr lang="zh-CN" altLang="zh-CN" sz="2900" b="0" dirty="0">
                <a:ea typeface="华文楷体" pitchFamily="2" charset="-122"/>
                <a:cs typeface="Times New Roman" panose="02020603050405020304" pitchFamily="18" charset="0"/>
              </a:rPr>
              <a:t>（</a:t>
            </a:r>
            <a:r>
              <a:rPr lang="en-US" altLang="zh-CN" sz="2900" b="0" dirty="0" err="1">
                <a:ea typeface="华文楷体" pitchFamily="2" charset="-122"/>
                <a:cs typeface="Times New Roman" panose="02020603050405020304" pitchFamily="18" charset="0"/>
              </a:rPr>
              <a:t>enQueue</a:t>
            </a:r>
            <a:r>
              <a:rPr lang="zh-CN" altLang="zh-CN" sz="2900" b="0" dirty="0">
                <a:ea typeface="华文楷体" pitchFamily="2" charset="-122"/>
                <a:cs typeface="Times New Roman" panose="02020603050405020304" pitchFamily="18" charset="0"/>
              </a:rPr>
              <a:t>）。</a:t>
            </a:r>
            <a:endParaRPr lang="en-US" altLang="zh-CN" sz="29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队列的定义：</a:t>
            </a:r>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3286332" y="4657518"/>
            <a:ext cx="4863756" cy="1663769"/>
          </a:xfrm>
          <a:prstGeom prst="rect">
            <a:avLst/>
          </a:prstGeom>
          <a:noFill/>
          <a:ln>
            <a:noFill/>
          </a:ln>
        </p:spPr>
      </p:pic>
    </p:spTree>
    <p:extLst>
      <p:ext uri="{BB962C8B-B14F-4D97-AF65-F5344CB8AC3E}">
        <p14:creationId xmlns:p14="http://schemas.microsoft.com/office/powerpoint/2010/main" val="3710553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6"/>
            <a:ext cx="11903716" cy="2130902"/>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队列的基本操作包括</a:t>
            </a:r>
            <a:r>
              <a:rPr lang="en-US" altLang="zh-CN" sz="2800" b="0" dirty="0">
                <a:ea typeface="华文楷体" pitchFamily="2" charset="-122"/>
                <a:cs typeface="Times New Roman" panose="02020603050405020304" pitchFamily="18" charset="0"/>
              </a:rPr>
              <a:t>:</a:t>
            </a:r>
          </a:p>
          <a:p>
            <a:pPr marL="0" indent="0">
              <a:lnSpc>
                <a:spcPct val="115000"/>
              </a:lnSpc>
              <a:buNone/>
              <a:defRPr/>
            </a:pPr>
            <a:r>
              <a:rPr lang="zh-CN" altLang="zh-CN" sz="2800" b="0" dirty="0">
                <a:ea typeface="华文楷体" pitchFamily="2" charset="-122"/>
                <a:cs typeface="Times New Roman" panose="02020603050405020304" pitchFamily="18" charset="0"/>
              </a:rPr>
              <a:t>构造队列</a:t>
            </a:r>
            <a:r>
              <a:rPr lang="en-US" altLang="zh-CN" sz="2800" b="0" dirty="0">
                <a:ea typeface="华文楷体" pitchFamily="2" charset="-122"/>
                <a:cs typeface="Times New Roman" panose="02020603050405020304" pitchFamily="18" charset="0"/>
              </a:rPr>
              <a:t>initialize</a:t>
            </a:r>
            <a:r>
              <a:rPr lang="zh-CN" altLang="zh-CN" sz="2800" b="0" dirty="0">
                <a:ea typeface="华文楷体" pitchFamily="2" charset="-122"/>
                <a:cs typeface="Times New Roman" panose="02020603050405020304" pitchFamily="18" charset="0"/>
              </a:rPr>
              <a:t>、判队空</a:t>
            </a:r>
            <a:r>
              <a:rPr lang="en-US" altLang="zh-CN" sz="2800" b="0" dirty="0" err="1">
                <a:ea typeface="华文楷体" pitchFamily="2" charset="-122"/>
                <a:cs typeface="Times New Roman" panose="02020603050405020304" pitchFamily="18" charset="0"/>
              </a:rPr>
              <a:t>isEmpty</a:t>
            </a:r>
            <a:r>
              <a:rPr lang="zh-CN" altLang="zh-CN" sz="2800" b="0" dirty="0">
                <a:ea typeface="华文楷体" pitchFamily="2" charset="-122"/>
                <a:cs typeface="Times New Roman" panose="02020603050405020304" pitchFamily="18" charset="0"/>
              </a:rPr>
              <a:t>、判队满</a:t>
            </a:r>
            <a:r>
              <a:rPr lang="en-US" altLang="zh-CN" sz="2800" b="0" dirty="0" err="1">
                <a:ea typeface="华文楷体" pitchFamily="2" charset="-122"/>
                <a:cs typeface="Times New Roman" panose="02020603050405020304" pitchFamily="18" charset="0"/>
              </a:rPr>
              <a:t>isFull</a:t>
            </a:r>
            <a:r>
              <a:rPr lang="zh-CN" altLang="zh-CN" sz="2800" b="0" dirty="0">
                <a:ea typeface="华文楷体" pitchFamily="2" charset="-122"/>
                <a:cs typeface="Times New Roman" panose="02020603050405020304" pitchFamily="18" charset="0"/>
              </a:rPr>
              <a:t>、读队首元素</a:t>
            </a:r>
            <a:r>
              <a:rPr lang="en-US" altLang="zh-CN" sz="2800" b="0" dirty="0">
                <a:ea typeface="华文楷体" pitchFamily="2" charset="-122"/>
                <a:cs typeface="Times New Roman" panose="02020603050405020304" pitchFamily="18" charset="0"/>
              </a:rPr>
              <a:t>front</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进</a:t>
            </a:r>
            <a:r>
              <a:rPr lang="zh-CN" altLang="en-US" sz="2800" b="0" dirty="0">
                <a:ea typeface="华文楷体" pitchFamily="2" charset="-122"/>
                <a:cs typeface="Times New Roman" panose="02020603050405020304" pitchFamily="18" charset="0"/>
              </a:rPr>
              <a:t>队</a:t>
            </a:r>
            <a:r>
              <a:rPr lang="en-US" altLang="zh-CN" sz="2800" b="0" dirty="0" err="1">
                <a:ea typeface="华文楷体" pitchFamily="2" charset="-122"/>
                <a:cs typeface="Times New Roman" panose="02020603050405020304" pitchFamily="18" charset="0"/>
              </a:rPr>
              <a:t>enQueue</a:t>
            </a:r>
            <a:r>
              <a:rPr lang="zh-CN" altLang="zh-CN" sz="2800" b="0" dirty="0">
                <a:ea typeface="华文楷体" pitchFamily="2" charset="-122"/>
                <a:cs typeface="Times New Roman" panose="02020603050405020304" pitchFamily="18" charset="0"/>
              </a:rPr>
              <a:t>、出队</a:t>
            </a:r>
            <a:r>
              <a:rPr lang="en-US" altLang="zh-CN" sz="2800" b="0" dirty="0" err="1">
                <a:ea typeface="华文楷体" pitchFamily="2" charset="-122"/>
                <a:cs typeface="Times New Roman" panose="02020603050405020304" pitchFamily="18" charset="0"/>
              </a:rPr>
              <a:t>deQueue</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销毁队列</a:t>
            </a:r>
            <a:r>
              <a:rPr lang="en-US" altLang="zh-CN" sz="2800" b="0" dirty="0">
                <a:ea typeface="华文楷体" pitchFamily="2" charset="-122"/>
                <a:cs typeface="Times New Roman" panose="02020603050405020304" pitchFamily="18" charset="0"/>
              </a:rPr>
              <a:t>destroy</a:t>
            </a:r>
            <a:r>
              <a:rPr lang="zh-CN" altLang="zh-CN" sz="2800" b="0" dirty="0">
                <a:ea typeface="华文楷体" pitchFamily="2" charset="-122"/>
                <a:cs typeface="Times New Roman" panose="02020603050405020304" pitchFamily="18" charset="0"/>
              </a:rPr>
              <a:t>。 </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队列的基本操作：</a:t>
            </a:r>
          </a:p>
        </p:txBody>
      </p:sp>
    </p:spTree>
    <p:extLst>
      <p:ext uri="{BB962C8B-B14F-4D97-AF65-F5344CB8AC3E}">
        <p14:creationId xmlns:p14="http://schemas.microsoft.com/office/powerpoint/2010/main" val="433814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0" y="1328329"/>
            <a:ext cx="11903716" cy="5371057"/>
          </a:xfrm>
        </p:spPr>
        <p:txBody>
          <a:bodyPr>
            <a:noAutofit/>
          </a:bodyPr>
          <a:lstStyle/>
          <a:p>
            <a:pPr marL="0" indent="0">
              <a:buNone/>
            </a:pPr>
            <a:r>
              <a:rPr lang="en-US" altLang="zh-CN" sz="2000" dirty="0">
                <a:ea typeface="华文楷体" panose="02010600040101010101" pitchFamily="2" charset="-122"/>
                <a:cs typeface="Times New Roman" panose="02020603050405020304" pitchFamily="18" charset="0"/>
              </a:rPr>
              <a:t>     </a:t>
            </a:r>
            <a:r>
              <a:rPr lang="en-US" altLang="zh-CN" sz="2000" b="0" dirty="0">
                <a:ea typeface="华文楷体" panose="02010600040101010101" pitchFamily="2" charset="-122"/>
                <a:cs typeface="Times New Roman" panose="02020603050405020304" pitchFamily="18" charset="0"/>
              </a:rPr>
              <a:t>Data: { x</a:t>
            </a:r>
            <a:r>
              <a:rPr lang="en-US" altLang="zh-CN" sz="2000" b="0" baseline="-25000" dirty="0">
                <a:ea typeface="华文楷体" panose="02010600040101010101" pitchFamily="2" charset="-122"/>
                <a:cs typeface="Times New Roman" panose="02020603050405020304" pitchFamily="18" charset="0"/>
              </a:rPr>
              <a:t>i </a:t>
            </a:r>
            <a:r>
              <a:rPr lang="en-US" altLang="zh-CN" sz="2000" b="0" dirty="0">
                <a:ea typeface="华文楷体" panose="02010600040101010101" pitchFamily="2" charset="-122"/>
                <a:cs typeface="Times New Roman" panose="02020603050405020304" pitchFamily="18" charset="0"/>
              </a:rPr>
              <a:t>| 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ElemSet</a:t>
            </a: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=1,2,3,……n, n &gt; 0} </a:t>
            </a:r>
            <a:r>
              <a:rPr lang="zh-CN" altLang="zh-CN" sz="2000" b="0" dirty="0">
                <a:ea typeface="华文楷体" panose="02010600040101010101" pitchFamily="2" charset="-122"/>
                <a:cs typeface="Times New Roman" panose="02020603050405020304" pitchFamily="18" charset="0"/>
              </a:rPr>
              <a:t>或 </a:t>
            </a:r>
            <a:r>
              <a:rPr lang="en-US" altLang="zh-CN" sz="2000" b="0" dirty="0">
                <a:ea typeface="华文楷体" panose="02010600040101010101" pitchFamily="2" charset="-122"/>
                <a:cs typeface="Times New Roman" panose="02020603050405020304" pitchFamily="18" charset="0"/>
              </a:rPr>
              <a:t>Φ; </a:t>
            </a:r>
            <a:r>
              <a:rPr lang="en-US" altLang="zh-CN" sz="2000" b="0" dirty="0" err="1">
                <a:ea typeface="华文楷体" panose="02010600040101010101" pitchFamily="2" charset="-122"/>
                <a:cs typeface="Times New Roman" panose="02020603050405020304" pitchFamily="18" charset="0"/>
              </a:rPr>
              <a:t>ElemSet</a:t>
            </a:r>
            <a:r>
              <a:rPr lang="zh-CN" altLang="zh-CN" sz="2000" b="0" dirty="0">
                <a:ea typeface="华文楷体" panose="02010600040101010101" pitchFamily="2" charset="-122"/>
                <a:cs typeface="Times New Roman" panose="02020603050405020304" pitchFamily="18" charset="0"/>
              </a:rPr>
              <a:t>为元素集合。</a:t>
            </a:r>
          </a:p>
          <a:p>
            <a:pPr marL="0" indent="0">
              <a:buNone/>
            </a:pPr>
            <a:r>
              <a:rPr lang="en-US" altLang="zh-CN" sz="2000" b="0" dirty="0">
                <a:ea typeface="华文楷体" panose="02010600040101010101" pitchFamily="2" charset="-122"/>
                <a:cs typeface="Times New Roman" panose="02020603050405020304" pitchFamily="18" charset="0"/>
              </a:rPr>
              <a:t>     Relation: {&lt;x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rPr>
              <a:t>&gt;|x</a:t>
            </a:r>
            <a:r>
              <a:rPr lang="en-US" altLang="zh-CN" sz="2000" b="0" baseline="-25000" dirty="0">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,x</a:t>
            </a:r>
            <a:r>
              <a:rPr lang="en-US" altLang="zh-CN" sz="2000" b="0" baseline="-25000" dirty="0">
                <a:ea typeface="华文楷体" panose="02010600040101010101" pitchFamily="2" charset="-122"/>
                <a:cs typeface="Times New Roman" panose="02020603050405020304" pitchFamily="18" charset="0"/>
              </a:rPr>
              <a:t>i+1</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a:t>
            </a:r>
            <a:r>
              <a:rPr lang="en-US" altLang="zh-CN" sz="2000" b="0" dirty="0">
                <a:ea typeface="华文楷体" panose="02010600040101010101" pitchFamily="2" charset="-122"/>
                <a:cs typeface="Times New Roman" panose="02020603050405020304" pitchFamily="18" charset="0"/>
              </a:rPr>
              <a:t>ElemSet, </a:t>
            </a:r>
            <a:r>
              <a:rPr lang="en-US" altLang="zh-CN" sz="2000" b="0" dirty="0" err="1">
                <a:ea typeface="华文楷体" panose="02010600040101010101" pitchFamily="2" charset="-122"/>
                <a:cs typeface="Times New Roman" panose="02020603050405020304" pitchFamily="18" charset="0"/>
              </a:rPr>
              <a:t>i</a:t>
            </a:r>
            <a:r>
              <a:rPr lang="en-US" altLang="zh-CN" sz="2000" b="0" dirty="0">
                <a:ea typeface="华文楷体" panose="02010600040101010101" pitchFamily="2" charset="-122"/>
                <a:cs typeface="Times New Roman" panose="02020603050405020304" pitchFamily="18" charset="0"/>
              </a:rPr>
              <a:t>=1,2,3,</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n-1}, x</a:t>
            </a:r>
            <a:r>
              <a:rPr lang="en-US" altLang="zh-CN" sz="2000" b="0" baseline="-25000" dirty="0">
                <a:ea typeface="华文楷体" panose="02010600040101010101" pitchFamily="2" charset="-122"/>
                <a:cs typeface="Times New Roman" panose="02020603050405020304" pitchFamily="18" charset="0"/>
              </a:rPr>
              <a:t>1</a:t>
            </a:r>
            <a:r>
              <a:rPr lang="zh-CN" altLang="zh-CN" sz="2000" b="0" dirty="0">
                <a:ea typeface="华文楷体" panose="02010600040101010101" pitchFamily="2" charset="-122"/>
                <a:cs typeface="Times New Roman" panose="02020603050405020304" pitchFamily="18" charset="0"/>
              </a:rPr>
              <a:t>为队首，</a:t>
            </a:r>
            <a:r>
              <a:rPr lang="en-US" altLang="zh-CN" sz="2000" b="0" dirty="0" err="1">
                <a:ea typeface="华文楷体" panose="02010600040101010101" pitchFamily="2" charset="-122"/>
                <a:cs typeface="Times New Roman" panose="02020603050405020304" pitchFamily="18" charset="0"/>
              </a:rPr>
              <a:t>x</a:t>
            </a:r>
            <a:r>
              <a:rPr lang="en-US" altLang="zh-CN" sz="2000" b="0" baseline="-25000" dirty="0" err="1">
                <a:ea typeface="华文楷体" panose="02010600040101010101" pitchFamily="2" charset="-122"/>
                <a:cs typeface="Times New Roman" panose="02020603050405020304" pitchFamily="18" charset="0"/>
              </a:rPr>
              <a:t>n</a:t>
            </a:r>
            <a:r>
              <a:rPr lang="zh-CN" altLang="zh-CN" sz="2000" b="0" dirty="0">
                <a:ea typeface="华文楷体" panose="02010600040101010101" pitchFamily="2" charset="-122"/>
                <a:cs typeface="Times New Roman" panose="02020603050405020304" pitchFamily="18" charset="0"/>
              </a:rPr>
              <a:t>为队尾。</a:t>
            </a:r>
          </a:p>
          <a:p>
            <a:pPr marL="0" indent="0">
              <a:buNone/>
            </a:pPr>
            <a:r>
              <a:rPr lang="en-US" altLang="zh-CN" sz="2000" b="0" dirty="0">
                <a:ea typeface="华文楷体" panose="02010600040101010101" pitchFamily="2" charset="-122"/>
                <a:cs typeface="Times New Roman" panose="02020603050405020304" pitchFamily="18" charset="0"/>
              </a:rPr>
              <a:t>     Operations:</a:t>
            </a:r>
            <a:endParaRPr lang="zh-CN" altLang="zh-CN" sz="2000" b="0" dirty="0">
              <a:ea typeface="华文楷体" panose="02010600040101010101" pitchFamily="2" charset="-122"/>
              <a:cs typeface="Times New Roman" panose="02020603050405020304" pitchFamily="18" charset="0"/>
            </a:endParaRPr>
          </a:p>
          <a:p>
            <a:pPr marL="0" indent="0">
              <a:buNone/>
            </a:pPr>
            <a:r>
              <a:rPr lang="en-US" altLang="zh-CN" sz="2000" b="0" dirty="0">
                <a:ea typeface="华文楷体" panose="02010600040101010101" pitchFamily="2" charset="-122"/>
                <a:cs typeface="Times New Roman" panose="02020603050405020304" pitchFamily="18" charset="0"/>
              </a:rPr>
              <a:t>	initialize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分配相应空间及初始化。</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isEmpty</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a:t>
            </a:r>
            <a:r>
              <a:rPr lang="zh-CN" altLang="en-US" sz="2000" b="0" dirty="0">
                <a:ea typeface="华文楷体" panose="02010600040101010101" pitchFamily="2" charset="-122"/>
                <a:cs typeface="Times New Roman" panose="02020603050405020304" pitchFamily="18" charset="0"/>
              </a:rPr>
              <a:t>：</a:t>
            </a:r>
            <a:r>
              <a:rPr lang="zh-CN" altLang="zh-CN" sz="2000" b="0" dirty="0">
                <a:ea typeface="华文楷体" panose="02010600040101010101" pitchFamily="2" charset="-122"/>
                <a:cs typeface="Times New Roman" panose="02020603050405020304" pitchFamily="18" charset="0"/>
              </a:rPr>
              <a:t>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为空返回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a:t>
            </a:r>
            <a:r>
              <a:rPr lang="en-US" altLang="zh-CN" sz="2000" b="0" dirty="0" err="1">
                <a:ea typeface="华文楷体" panose="02010600040101010101" pitchFamily="2" charset="-122"/>
                <a:cs typeface="Times New Roman" panose="02020603050405020304" pitchFamily="18" charset="0"/>
              </a:rPr>
              <a:t>isFull</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前提：无</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结果：</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为满返回</a:t>
            </a:r>
            <a:r>
              <a:rPr lang="en-US" altLang="zh-CN" sz="2000" b="0" dirty="0">
                <a:ea typeface="华文楷体" panose="02010600040101010101" pitchFamily="2" charset="-122"/>
                <a:cs typeface="Times New Roman" panose="02020603050405020304" pitchFamily="18" charset="0"/>
              </a:rPr>
              <a:t>true</a:t>
            </a:r>
            <a:r>
              <a:rPr lang="zh-CN" altLang="zh-CN" sz="2000" b="0" dirty="0">
                <a:ea typeface="华文楷体" panose="02010600040101010101" pitchFamily="2" charset="-122"/>
                <a:cs typeface="Times New Roman" panose="02020603050405020304" pitchFamily="18" charset="0"/>
              </a:rPr>
              <a:t>，否则返回</a:t>
            </a:r>
            <a:r>
              <a:rPr lang="en-US" altLang="zh-CN" sz="2000" b="0" dirty="0">
                <a:ea typeface="华文楷体" panose="02010600040101010101" pitchFamily="2" charset="-122"/>
                <a:cs typeface="Times New Roman" panose="02020603050405020304" pitchFamily="18" charset="0"/>
              </a:rPr>
              <a:t>false</a:t>
            </a:r>
            <a:r>
              <a:rPr lang="zh-CN" altLang="zh-CN" sz="2000" b="0" dirty="0">
                <a:ea typeface="华文楷体" panose="02010600040101010101" pitchFamily="2" charset="-122"/>
                <a:cs typeface="Times New Roman" panose="02020603050405020304" pitchFamily="18" charset="0"/>
              </a:rPr>
              <a:t>。</a:t>
            </a:r>
          </a:p>
          <a:p>
            <a:pPr marL="0" indent="0">
              <a:buNone/>
            </a:pPr>
            <a:r>
              <a:rPr lang="en-US" altLang="zh-CN" sz="2000" b="0" dirty="0">
                <a:ea typeface="华文楷体" panose="02010600040101010101" pitchFamily="2" charset="-122"/>
                <a:cs typeface="Times New Roman" panose="02020603050405020304" pitchFamily="18" charset="0"/>
              </a:rPr>
              <a:t>	front           </a:t>
            </a:r>
            <a:r>
              <a:rPr lang="zh-CN" altLang="zh-CN" sz="2000" b="0" dirty="0">
                <a:ea typeface="华文楷体" panose="02010600040101010101" pitchFamily="2" charset="-122"/>
                <a:cs typeface="Times New Roman" panose="02020603050405020304" pitchFamily="18" charset="0"/>
              </a:rPr>
              <a:t>前提：队</a:t>
            </a:r>
            <a:r>
              <a:rPr lang="en-US" altLang="zh-CN" sz="2000" b="0" dirty="0">
                <a:ea typeface="华文楷体" panose="02010600040101010101" pitchFamily="2" charset="-122"/>
                <a:cs typeface="Times New Roman" panose="02020603050405020304" pitchFamily="18" charset="0"/>
              </a:rPr>
              <a:t>Queue</a:t>
            </a:r>
            <a:r>
              <a:rPr lang="zh-CN" altLang="zh-CN" sz="2000" b="0" dirty="0">
                <a:ea typeface="华文楷体" panose="02010600040101010101" pitchFamily="2" charset="-122"/>
                <a:cs typeface="Times New Roman" panose="02020603050405020304" pitchFamily="18" charset="0"/>
              </a:rPr>
              <a:t>非空。</a:t>
            </a:r>
            <a:r>
              <a:rPr lang="zh-CN" altLang="en-US" sz="2000" b="0" dirty="0">
                <a:ea typeface="华文楷体" panose="02010600040101010101" pitchFamily="2" charset="-122"/>
                <a:cs typeface="Times New Roman" panose="02020603050405020304" pitchFamily="18" charset="0"/>
              </a:rPr>
              <a:t>结果</a:t>
            </a:r>
            <a:r>
              <a:rPr lang="zh-CN" altLang="zh-CN" sz="2000" b="0" dirty="0">
                <a:ea typeface="华文楷体" panose="02010600040101010101" pitchFamily="2" charset="-122"/>
                <a:cs typeface="Times New Roman" panose="02020603050405020304" pitchFamily="18" charset="0"/>
              </a:rPr>
              <a:t>：</a:t>
            </a:r>
            <a:r>
              <a:rPr lang="en-US" altLang="zh-CN" sz="2000" b="0" dirty="0">
                <a:ea typeface="华文楷体" panose="02010600040101010101" pitchFamily="2" charset="-122"/>
                <a:cs typeface="Times New Roman" panose="02020603050405020304" pitchFamily="18" charset="0"/>
              </a:rPr>
              <a:t>	</a:t>
            </a:r>
            <a:r>
              <a:rPr lang="zh-CN" altLang="zh-CN" sz="2000" b="0" dirty="0">
                <a:ea typeface="华文楷体" panose="02010600040101010101" pitchFamily="2" charset="-122"/>
                <a:cs typeface="Times New Roman" panose="02020603050405020304" pitchFamily="18" charset="0"/>
              </a:rPr>
              <a:t>返回相应队首元素的数据值，队首元素不变。</a:t>
            </a:r>
            <a:endParaRPr lang="en-US" altLang="zh-CN" sz="2000" b="0" dirty="0">
              <a:ea typeface="华文楷体" panose="02010600040101010101" pitchFamily="2" charset="-122"/>
              <a:cs typeface="Times New Roman" panose="02020603050405020304" pitchFamily="18" charset="0"/>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enqueue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非满，已知待进队的数据值。</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结果：将该数据值的元素队进队，使其成为新的队尾元素。</a:t>
            </a:r>
            <a:endParaRPr lang="en-US" altLang="zh-CN" sz="2000" b="0" dirty="0">
              <a:ea typeface="华文楷体" panose="02010600040101010101" pitchFamily="2" charset="-122"/>
              <a:cs typeface="Times New Roman" panose="02020603050405020304" pitchFamily="18" charset="0"/>
              <a:sym typeface="Symbol" panose="05050102010706020507" pitchFamily="18" charset="2"/>
            </a:endParaRP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err="1">
                <a:ea typeface="华文楷体" panose="02010600040101010101" pitchFamily="2" charset="-122"/>
                <a:cs typeface="Times New Roman" panose="02020603050405020304" pitchFamily="18" charset="0"/>
                <a:sym typeface="Symbol" panose="05050102010706020507" pitchFamily="18" charset="2"/>
              </a:rPr>
              <a:t>dequeue</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非空。结果：	将队首元素出队，该元素不再成为队首元素。</a:t>
            </a:r>
          </a:p>
          <a:p>
            <a:pPr marL="0" lvl="0" indent="0" fontAlgn="base">
              <a:spcAft>
                <a:spcPct val="0"/>
              </a:spcAft>
              <a:buNone/>
              <a:tabLst>
                <a:tab pos="266700" algn="l"/>
                <a:tab pos="533400" algn="l"/>
                <a:tab pos="800100" algn="l"/>
                <a:tab pos="1066800" algn="l"/>
                <a:tab pos="1333500" algn="l"/>
                <a:tab pos="1600200" algn="l"/>
                <a:tab pos="1866900" algn="l"/>
                <a:tab pos="2133600" algn="l"/>
                <a:tab pos="2400300" algn="l"/>
                <a:tab pos="4819650" algn="l"/>
              </a:tabLst>
            </a:pPr>
            <a:r>
              <a:rPr lang="zh-CN" altLang="en-US" sz="2000" b="0" dirty="0">
                <a:ea typeface="华文楷体" panose="02010600040101010101" pitchFamily="2" charset="-122"/>
                <a:cs typeface="Times New Roman" panose="02020603050405020304" pitchFamily="18" charset="0"/>
                <a:sym typeface="Symbol" panose="05050102010706020507" pitchFamily="18" charset="2"/>
              </a:rPr>
              <a:t>			 </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destroy        </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前提：无。结果：销毁并释放队</a:t>
            </a:r>
            <a:r>
              <a:rPr lang="en-US" altLang="zh-CN" sz="2000" b="0" dirty="0">
                <a:ea typeface="华文楷体" panose="02010600040101010101" pitchFamily="2" charset="-122"/>
                <a:cs typeface="Times New Roman" panose="02020603050405020304" pitchFamily="18" charset="0"/>
                <a:sym typeface="Symbol" panose="05050102010706020507" pitchFamily="18" charset="2"/>
              </a:rPr>
              <a:t>Queue</a:t>
            </a:r>
            <a:r>
              <a:rPr lang="zh-CN" altLang="en-US" sz="2000" b="0" dirty="0">
                <a:ea typeface="华文楷体" panose="02010600040101010101" pitchFamily="2" charset="-122"/>
                <a:cs typeface="Times New Roman" panose="02020603050405020304" pitchFamily="18" charset="0"/>
                <a:sym typeface="Symbol" panose="05050102010706020507" pitchFamily="18" charset="2"/>
              </a:rPr>
              <a:t>占用的空间。 </a:t>
            </a:r>
          </a:p>
          <a:p>
            <a:pPr marL="0" indent="0">
              <a:buNone/>
            </a:pPr>
            <a:endParaRPr lang="zh-CN" altLang="zh-CN" sz="2000" dirty="0">
              <a:ea typeface="华文楷体" panose="02010600040101010101" pitchFamily="2" charset="-122"/>
              <a:cs typeface="Times New Roman" panose="02020603050405020304" pitchFamily="18" charset="0"/>
            </a:endParaRPr>
          </a:p>
          <a:p>
            <a:pPr marL="0" indent="0">
              <a:buNone/>
              <a:defRPr/>
            </a:pPr>
            <a:endParaRPr lang="en-US" altLang="zh-CN" sz="2000" dirty="0">
              <a:ea typeface="华文楷体" panose="02010600040101010101"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288284" y="754146"/>
            <a:ext cx="11162884" cy="574183"/>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队列的抽象数据类型：</a:t>
            </a:r>
          </a:p>
        </p:txBody>
      </p:sp>
      <p:sp>
        <p:nvSpPr>
          <p:cNvPr id="2" name="椭圆 1"/>
          <p:cNvSpPr/>
          <p:nvPr/>
        </p:nvSpPr>
        <p:spPr>
          <a:xfrm>
            <a:off x="11573691" y="6413863"/>
            <a:ext cx="222069" cy="285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07237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顺序循环队列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410458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栈的抽象数据类型：</a:t>
            </a:r>
          </a:p>
        </p:txBody>
      </p:sp>
      <p:sp>
        <p:nvSpPr>
          <p:cNvPr id="2" name="Rectangle 2"/>
          <p:cNvSpPr>
            <a:spLocks noChangeArrowheads="1"/>
          </p:cNvSpPr>
          <p:nvPr/>
        </p:nvSpPr>
        <p:spPr bwMode="auto">
          <a:xfrm>
            <a:off x="4313581" y="779627"/>
            <a:ext cx="7354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栈</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Stack</a:t>
            </a:r>
            <a:r>
              <a:rPr kumimoji="0" lang="zh-CN" altLang="en-US"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的</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ADT</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Rectangle 3"/>
          <p:cNvSpPr>
            <a:spLocks noChangeArrowheads="1"/>
          </p:cNvSpPr>
          <p:nvPr/>
        </p:nvSpPr>
        <p:spPr bwMode="auto">
          <a:xfrm>
            <a:off x="437321" y="1579599"/>
            <a:ext cx="117546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Data:</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=1,2,3,……n, n &gt; 0}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或 </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Φ;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ElemSet</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为元素集合。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Relation:</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{&lt;x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&gt;|x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i+1</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ElemSet,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i</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=1,2,3,</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……n-1}, x</a:t>
            </a:r>
            <a:r>
              <a:rPr kumimoji="0" lang="en-US" altLang="zh-CN" sz="2400" b="0" i="0" u="none" strike="noStrike" cap="none" normalizeH="0" baseline="-3000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1</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为栈底，</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x</a:t>
            </a:r>
            <a:r>
              <a:rPr kumimoji="0" lang="en-US" altLang="zh-CN" sz="2400" b="0" i="0" u="none" strike="noStrike" cap="none" normalizeH="0" baseline="-3000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n</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为栈顶。</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Operations:</a:t>
            </a:r>
            <a:endParaRPr kumimoji="0" lang="en-US" altLang="zh-CN"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initialize</a:t>
            </a:r>
            <a:r>
              <a:rPr lang="en-US" altLang="zh-CN" sz="36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结果：栈初始化为一个空栈。</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isEmpty</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空返回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kumimoji="0" lang="zh-CN" altLang="en-US" sz="36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isFull</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前提：无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   </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结果：栈</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Stack</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满返回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true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，否则返回</a:t>
            </a:r>
            <a:r>
              <a:rPr kumimoji="0" lang="en-US" altLang="zh-CN"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false</a:t>
            </a:r>
            <a:r>
              <a:rPr kumimoji="0" lang="zh-CN" altLang="en-US" sz="2400" b="0" i="0" u="none" strike="noStrike" cap="none" normalizeH="0" baseline="0" dirty="0">
                <a:ln>
                  <a:noFill/>
                </a:ln>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sym typeface="Symbol" panose="05050102010706020507" pitchFamily="18" charset="2"/>
            </a:endParaRP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非空。结果：返回栈顶元素的值，栈顶元素不变。</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push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非满，已知待插入的元素。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结果：将该元素压栈，使其成为新的栈顶元素。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pop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非空。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将栈顶元素弹栈，该元素不再成为栈顶元素。</a:t>
            </a:r>
          </a:p>
          <a:p>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destroy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前提</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无。</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结果：释放栈</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Stack</a:t>
            </a:r>
            <a:r>
              <a:rPr lang="zh-CN" altLang="zh-CN" sz="2400" dirty="0">
                <a:latin typeface="Times New Roman" panose="02020603050405020304" pitchFamily="18" charset="0"/>
                <a:ea typeface="华文楷体" panose="02010600040101010101" pitchFamily="2" charset="-122"/>
                <a:cs typeface="Times New Roman" panose="02020603050405020304" pitchFamily="18" charset="0"/>
              </a:rPr>
              <a:t>占用的所有空间。</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椭圆 3"/>
          <p:cNvSpPr/>
          <p:nvPr/>
        </p:nvSpPr>
        <p:spPr>
          <a:xfrm>
            <a:off x="11821583" y="6466114"/>
            <a:ext cx="235434" cy="1917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3018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buNone/>
            </a:pPr>
            <a:r>
              <a:rPr lang="zh-CN" altLang="zh-CN" sz="2800" b="0" dirty="0">
                <a:ea typeface="华文楷体" pitchFamily="2" charset="-122"/>
                <a:cs typeface="Times New Roman" panose="02020603050405020304" pitchFamily="18" charset="0"/>
              </a:rPr>
              <a:t>用一组连续的空间存储队列中的元素及元素间关系，这样存储的队列称</a:t>
            </a:r>
            <a:r>
              <a:rPr lang="zh-CN" altLang="zh-CN" sz="2800" dirty="0">
                <a:ea typeface="华文楷体" pitchFamily="2" charset="-122"/>
                <a:cs typeface="Times New Roman" panose="02020603050405020304" pitchFamily="18" charset="0"/>
              </a:rPr>
              <a:t>顺序队列</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队列中的元素个数最多为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个，其下标的范围从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到</a:t>
            </a:r>
            <a:r>
              <a:rPr lang="en-US" altLang="zh-CN" sz="2800" b="0" dirty="0">
                <a:ea typeface="华文楷体" pitchFamily="2" charset="-122"/>
                <a:cs typeface="Times New Roman" panose="02020603050405020304" pitchFamily="18" charset="0"/>
              </a:rPr>
              <a:t>maxSize-1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zh-CN" sz="2800" b="0" dirty="0">
                <a:ea typeface="华文楷体" pitchFamily="2" charset="-122"/>
                <a:cs typeface="Times New Roman" panose="02020603050405020304" pitchFamily="18" charset="0"/>
              </a:rPr>
              <a:t>使用队首指针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指示队首元素</a:t>
            </a:r>
            <a:r>
              <a:rPr lang="zh-CN" altLang="en-US" sz="2800" b="0" dirty="0">
                <a:ea typeface="华文楷体" pitchFamily="2" charset="-122"/>
                <a:cs typeface="Times New Roman" panose="02020603050405020304" pitchFamily="18" charset="0"/>
              </a:rPr>
              <a:t>，使用</a:t>
            </a:r>
            <a:r>
              <a:rPr lang="zh-CN" altLang="zh-CN" sz="2800" b="0" dirty="0">
                <a:ea typeface="华文楷体" pitchFamily="2" charset="-122"/>
                <a:cs typeface="Times New Roman" panose="02020603050405020304" pitchFamily="18" charset="0"/>
              </a:rPr>
              <a:t>队尾指针</a:t>
            </a:r>
            <a:r>
              <a:rPr lang="en-US" altLang="zh-CN" sz="2800" b="0" dirty="0">
                <a:ea typeface="华文楷体" pitchFamily="2" charset="-122"/>
                <a:cs typeface="Times New Roman" panose="02020603050405020304" pitchFamily="18" charset="0"/>
              </a:rPr>
              <a:t>Rear</a:t>
            </a:r>
            <a:r>
              <a:rPr lang="zh-CN" altLang="en-US" sz="2800" b="0" dirty="0">
                <a:ea typeface="华文楷体" pitchFamily="2" charset="-122"/>
                <a:cs typeface="Times New Roman" panose="02020603050405020304" pitchFamily="18" charset="0"/>
              </a:rPr>
              <a:t>指示队尾元素</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t>
            </a:r>
            <a:r>
              <a:rPr lang="zh-CN" altLang="en-US" sz="2800" b="0" dirty="0">
                <a:ea typeface="华文楷体" pitchFamily="2" charset="-122"/>
                <a:cs typeface="Times New Roman" panose="02020603050405020304" pitchFamily="18" charset="0"/>
              </a:rPr>
              <a:t>便于出队进队操作。</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28213501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1"/>
            <a:ext cx="11162883" cy="2476424"/>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种方案：</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1</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给出的是实际队尾元素的地址。</a:t>
            </a:r>
            <a:r>
              <a:rPr lang="zh-CN" altLang="en-US" sz="2800" b="0" dirty="0">
                <a:ea typeface="华文楷体" pitchFamily="2" charset="-122"/>
                <a:cs typeface="Times New Roman" panose="02020603050405020304" pitchFamily="18" charset="0"/>
              </a:rPr>
              <a:t>特点：无法用</a:t>
            </a:r>
            <a:r>
              <a:rPr lang="en-US" altLang="zh-CN" sz="2800" b="0" dirty="0">
                <a:ea typeface="华文楷体" pitchFamily="2" charset="-122"/>
                <a:cs typeface="Times New Roman" panose="02020603050405020304" pitchFamily="18" charset="0"/>
              </a:rPr>
              <a:t>Front==Rear</a:t>
            </a:r>
            <a:r>
              <a:rPr lang="zh-CN" altLang="en-US" sz="2800" b="0" dirty="0">
                <a:ea typeface="华文楷体" pitchFamily="2" charset="-122"/>
                <a:cs typeface="Times New Roman" panose="02020603050405020304" pitchFamily="18" charset="0"/>
              </a:rPr>
              <a:t>作为队空标志</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425286" y="4778236"/>
            <a:ext cx="6221758" cy="1384024"/>
          </a:xfrm>
          <a:prstGeom prst="rect">
            <a:avLst/>
          </a:prstGeom>
          <a:noFill/>
          <a:ln>
            <a:noFill/>
          </a:ln>
        </p:spPr>
      </p:pic>
    </p:spTree>
    <p:extLst>
      <p:ext uri="{BB962C8B-B14F-4D97-AF65-F5344CB8AC3E}">
        <p14:creationId xmlns:p14="http://schemas.microsoft.com/office/powerpoint/2010/main" val="1498329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523885"/>
          </a:xfrm>
        </p:spPr>
        <p:txBody>
          <a:bodyPr>
            <a:normAutofit lnSpcReduction="10000"/>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判断队空或队满可以利用队首指针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和队尾指针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的关系</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有</a:t>
            </a: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种方案：</a:t>
            </a:r>
            <a:endParaRPr lang="en-US"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2</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队首指针</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给出的是实际队首元素的地址，队尾指针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给出的是实际队尾元素的</a:t>
            </a:r>
            <a:r>
              <a:rPr lang="zh-CN" altLang="en-US" sz="2800" b="0" dirty="0">
                <a:ea typeface="华文楷体" pitchFamily="2" charset="-122"/>
                <a:cs typeface="Times New Roman" panose="02020603050405020304" pitchFamily="18" charset="0"/>
              </a:rPr>
              <a:t>下一个空间</a:t>
            </a:r>
            <a:r>
              <a:rPr lang="zh-CN" altLang="zh-CN" sz="2800" b="0" dirty="0">
                <a:ea typeface="华文楷体" pitchFamily="2" charset="-122"/>
                <a:cs typeface="Times New Roman" panose="02020603050405020304" pitchFamily="18" charset="0"/>
              </a:rPr>
              <a:t>地址。</a:t>
            </a:r>
            <a:r>
              <a:rPr lang="zh-CN" altLang="en-US" sz="2800" b="0" dirty="0">
                <a:ea typeface="华文楷体" pitchFamily="2" charset="-122"/>
                <a:cs typeface="Times New Roman" panose="02020603050405020304" pitchFamily="18" charset="0"/>
              </a:rPr>
              <a:t>为防止队列后移造成的空间浪费，附加一个循环特征，称</a:t>
            </a:r>
            <a:r>
              <a:rPr lang="zh-CN" altLang="en-US" sz="2800" dirty="0">
                <a:ea typeface="华文楷体" pitchFamily="2" charset="-122"/>
                <a:cs typeface="Times New Roman" panose="02020603050405020304" pitchFamily="18" charset="0"/>
              </a:rPr>
              <a:t>顺序循环队列</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队空标志： </a:t>
            </a:r>
            <a:r>
              <a:rPr lang="en-US" altLang="zh-CN" sz="2800" b="0" dirty="0">
                <a:ea typeface="华文楷体" pitchFamily="2" charset="-122"/>
                <a:cs typeface="Times New Roman" panose="02020603050405020304" pitchFamily="18" charset="0"/>
              </a:rPr>
              <a:t>Rear==Front</a:t>
            </a:r>
          </a:p>
          <a:p>
            <a:pPr marL="0" indent="0">
              <a:buNone/>
            </a:pPr>
            <a:r>
              <a:rPr lang="zh-CN" altLang="en-US" sz="2800" b="0" dirty="0">
                <a:ea typeface="华文楷体" pitchFamily="2" charset="-122"/>
                <a:cs typeface="Times New Roman" panose="02020603050405020304" pitchFamily="18" charset="0"/>
              </a:rPr>
              <a:t>队满标志：</a:t>
            </a:r>
            <a:r>
              <a:rPr lang="en-US" altLang="zh-CN" sz="2800" b="0" dirty="0">
                <a:ea typeface="华文楷体" pitchFamily="2" charset="-122"/>
                <a:cs typeface="Times New Roman" panose="02020603050405020304" pitchFamily="18" charset="0"/>
              </a:rPr>
              <a:t>(Rear+1)%</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 Front</a:t>
            </a:r>
          </a:p>
          <a:p>
            <a:pPr marL="0" indent="0">
              <a:buNone/>
            </a:pP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顺序队列：</a:t>
            </a:r>
          </a:p>
        </p:txBody>
      </p:sp>
    </p:spTree>
    <p:extLst>
      <p:ext uri="{BB962C8B-B14F-4D97-AF65-F5344CB8AC3E}">
        <p14:creationId xmlns:p14="http://schemas.microsoft.com/office/powerpoint/2010/main" val="1387245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57350" y="915436"/>
            <a:ext cx="8003485" cy="5564877"/>
          </a:xfrm>
          <a:prstGeom prst="rect">
            <a:avLst/>
          </a:prstGeom>
          <a:noFill/>
          <a:ln>
            <a:noFill/>
          </a:ln>
        </p:spPr>
      </p:pic>
    </p:spTree>
    <p:extLst>
      <p:ext uri="{BB962C8B-B14F-4D97-AF65-F5344CB8AC3E}">
        <p14:creationId xmlns:p14="http://schemas.microsoft.com/office/powerpoint/2010/main" val="18701731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dirty="0">
                <a:ea typeface="华文楷体" panose="02010600040101010101" pitchFamily="2" charset="-122"/>
                <a:cs typeface="Times New Roman" panose="02020603050405020304" pitchFamily="18" charset="0"/>
              </a:rPr>
              <a:t>        </a:t>
            </a:r>
            <a:r>
              <a:rPr lang="en-US" altLang="zh-CN" b="0" dirty="0">
                <a:ea typeface="华文楷体" panose="02010600040101010101" pitchFamily="2" charset="-122"/>
                <a:cs typeface="Times New Roman" panose="02020603050405020304" pitchFamily="18" charset="0"/>
              </a:rPr>
              <a:t>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size=10); //</a:t>
            </a:r>
            <a:r>
              <a:rPr lang="zh-CN" altLang="zh-CN" b="0" dirty="0">
                <a:ea typeface="华文楷体" panose="02010600040101010101" pitchFamily="2" charset="-122"/>
                <a:cs typeface="Times New Roman" panose="02020603050405020304" pitchFamily="18" charset="0"/>
              </a:rPr>
              <a:t>初始化队列元素的存储空间</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顺序循环队列类的定义：</a:t>
            </a:r>
          </a:p>
        </p:txBody>
      </p:sp>
    </p:spTree>
    <p:extLst>
      <p:ext uri="{BB962C8B-B14F-4D97-AF65-F5344CB8AC3E}">
        <p14:creationId xmlns:p14="http://schemas.microsoft.com/office/powerpoint/2010/main" val="23701888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err="1">
                <a:cs typeface="Times New Roman" panose="02020603050405020304" pitchFamily="18" charset="0"/>
              </a:rPr>
              <a:t>seqQueue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seqQueue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 //</a:t>
            </a:r>
            <a:r>
              <a:rPr lang="zh-CN" altLang="zh-CN" b="0" dirty="0">
                <a:cs typeface="Times New Roman" panose="02020603050405020304" pitchFamily="18" charset="0"/>
              </a:rPr>
              <a:t>初始化队列元素的存储空间</a:t>
            </a: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array = new </a:t>
            </a:r>
            <a:r>
              <a:rPr lang="en-US" altLang="zh-CN" b="0" dirty="0" err="1">
                <a:cs typeface="Times New Roman" panose="02020603050405020304" pitchFamily="18" charset="0"/>
              </a:rPr>
              <a:t>elemType</a:t>
            </a:r>
            <a:r>
              <a:rPr lang="en-US" altLang="zh-CN" b="0" dirty="0">
                <a:cs typeface="Times New Roman" panose="02020603050405020304" pitchFamily="18" charset="0"/>
              </a:rPr>
              <a:t>[size]; //</a:t>
            </a:r>
            <a:r>
              <a:rPr lang="zh-CN" altLang="zh-CN" b="0" dirty="0">
                <a:cs typeface="Times New Roman" panose="02020603050405020304" pitchFamily="18" charset="0"/>
              </a:rPr>
              <a:t>申请实际的队列存储空间</a:t>
            </a:r>
          </a:p>
          <a:p>
            <a:pPr marL="0" indent="0">
              <a:buNone/>
            </a:pPr>
            <a:r>
              <a:rPr lang="en-US" altLang="zh-CN" b="0" dirty="0">
                <a:cs typeface="Times New Roman" panose="02020603050405020304" pitchFamily="18" charset="0"/>
              </a:rPr>
              <a:t>    if (!array) throw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顺序循环队列类成员函数的实现：</a:t>
            </a:r>
          </a:p>
        </p:txBody>
      </p:sp>
    </p:spTree>
    <p:extLst>
      <p:ext uri="{BB962C8B-B14F-4D97-AF65-F5344CB8AC3E}">
        <p14:creationId xmlns:p14="http://schemas.microsoft.com/office/powerpoint/2010/main" val="38051447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60528" y="731981"/>
            <a:ext cx="11162883" cy="6126019"/>
          </a:xfrm>
        </p:spPr>
        <p:txBody>
          <a:bodyPr>
            <a:normAutofit fontScale="85000" lnSpcReduction="20000"/>
          </a:bodyPr>
          <a:lstStyle/>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判断队空否，空返回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Front == Rear;}</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bool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r>
              <a:rPr lang="en-US" altLang="zh-CN" sz="3100" b="0" dirty="0" err="1">
                <a:ea typeface="华文楷体" panose="02010600040101010101" pitchFamily="2" charset="-122"/>
                <a:cs typeface="Times New Roman" panose="02020603050405020304" pitchFamily="18" charset="0"/>
              </a:rPr>
              <a:t>isFull</a:t>
            </a:r>
            <a:r>
              <a:rPr lang="en-US" altLang="zh-CN" sz="3100" b="0" dirty="0">
                <a:ea typeface="华文楷体" panose="02010600040101010101" pitchFamily="2" charset="-122"/>
                <a:cs typeface="Times New Roman" panose="02020603050405020304" pitchFamily="18" charset="0"/>
              </a:rPr>
              <a:t>() //</a:t>
            </a:r>
            <a:r>
              <a:rPr lang="zh-CN" altLang="zh-CN" sz="3100" b="0" dirty="0">
                <a:ea typeface="华文楷体" panose="02010600040101010101" pitchFamily="2" charset="-122"/>
                <a:cs typeface="Times New Roman" panose="02020603050405020304" pitchFamily="18" charset="0"/>
              </a:rPr>
              <a:t>判断队满否，满返回</a:t>
            </a:r>
            <a:r>
              <a:rPr lang="en-US" altLang="zh-CN" sz="3100" b="0" dirty="0">
                <a:ea typeface="华文楷体" panose="02010600040101010101" pitchFamily="2" charset="-122"/>
                <a:cs typeface="Times New Roman" panose="02020603050405020304" pitchFamily="18" charset="0"/>
              </a:rPr>
              <a:t>true</a:t>
            </a:r>
            <a:r>
              <a:rPr lang="zh-CN" altLang="zh-CN" sz="3100" b="0" dirty="0">
                <a:ea typeface="华文楷体" panose="02010600040101010101" pitchFamily="2" charset="-122"/>
                <a:cs typeface="Times New Roman" panose="02020603050405020304" pitchFamily="18" charset="0"/>
              </a:rPr>
              <a:t>，否则为</a:t>
            </a:r>
            <a:r>
              <a:rPr lang="en-US" altLang="zh-CN" sz="3100" b="0" dirty="0">
                <a:ea typeface="华文楷体" panose="02010600040101010101" pitchFamily="2" charset="-122"/>
                <a:cs typeface="Times New Roman" panose="02020603050405020304" pitchFamily="18" charset="0"/>
              </a:rPr>
              <a:t>false</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{return (Rear+1)%</a:t>
            </a:r>
            <a:r>
              <a:rPr lang="en-US" altLang="zh-CN" sz="3100" b="0" dirty="0" err="1">
                <a:ea typeface="华文楷体" panose="02010600040101010101" pitchFamily="2" charset="-122"/>
                <a:cs typeface="Times New Roman" panose="02020603050405020304" pitchFamily="18" charset="0"/>
              </a:rPr>
              <a:t>maxSize</a:t>
            </a:r>
            <a:r>
              <a:rPr lang="en-US" altLang="zh-CN" sz="3100" b="0" dirty="0">
                <a:ea typeface="华文楷体" panose="02010600040101010101" pitchFamily="2" charset="-122"/>
                <a:cs typeface="Times New Roman" panose="02020603050405020304" pitchFamily="18" charset="0"/>
              </a:rPr>
              <a:t> == Front;}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 </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a:ea typeface="华文楷体" panose="02010600040101010101" pitchFamily="2" charset="-122"/>
                <a:cs typeface="Times New Roman" panose="02020603050405020304" pitchFamily="18" charset="0"/>
              </a:rPr>
              <a:t>template &lt;class </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a:t>
            </a:r>
            <a:endParaRPr lang="zh-CN" altLang="zh-CN" sz="3100" b="0" dirty="0">
              <a:ea typeface="华文楷体" panose="02010600040101010101" pitchFamily="2" charset="-122"/>
              <a:cs typeface="Times New Roman" panose="02020603050405020304" pitchFamily="18" charset="0"/>
            </a:endParaRPr>
          </a:p>
          <a:p>
            <a:pPr marL="0" indent="0">
              <a:buNone/>
            </a:pP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 </a:t>
            </a:r>
            <a:r>
              <a:rPr lang="en-US" altLang="zh-CN" sz="3100" b="0" dirty="0" err="1">
                <a:ea typeface="华文楷体" panose="02010600040101010101" pitchFamily="2" charset="-122"/>
                <a:cs typeface="Times New Roman" panose="02020603050405020304" pitchFamily="18" charset="0"/>
              </a:rPr>
              <a:t>seqQueue</a:t>
            </a:r>
            <a:r>
              <a:rPr lang="en-US" altLang="zh-CN" sz="3100" b="0" dirty="0">
                <a:ea typeface="华文楷体" panose="02010600040101010101" pitchFamily="2" charset="-122"/>
                <a:cs typeface="Times New Roman" panose="02020603050405020304" pitchFamily="18" charset="0"/>
              </a:rPr>
              <a:t>&lt;</a:t>
            </a:r>
            <a:r>
              <a:rPr lang="en-US" altLang="zh-CN" sz="3100" b="0" dirty="0" err="1">
                <a:ea typeface="华文楷体" panose="02010600040101010101" pitchFamily="2" charset="-122"/>
                <a:cs typeface="Times New Roman" panose="02020603050405020304" pitchFamily="18" charset="0"/>
              </a:rPr>
              <a:t>elemType</a:t>
            </a:r>
            <a:r>
              <a:rPr lang="en-US" altLang="zh-CN" sz="3100" b="0" dirty="0">
                <a:ea typeface="华文楷体" panose="02010600040101010101" pitchFamily="2" charset="-122"/>
                <a:cs typeface="Times New Roman" panose="02020603050405020304" pitchFamily="18" charset="0"/>
              </a:rPr>
              <a:t>&gt;::front() //</a:t>
            </a:r>
            <a:r>
              <a:rPr lang="zh-CN" altLang="zh-CN" sz="3100"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sz="3100" b="0" dirty="0">
                <a:ea typeface="华文楷体" panose="02010600040101010101" pitchFamily="2" charset="-122"/>
                <a:cs typeface="Times New Roman" panose="02020603050405020304" pitchFamily="18" charset="0"/>
              </a:rPr>
              <a:t>{    if (</a:t>
            </a:r>
            <a:r>
              <a:rPr lang="en-US" altLang="zh-CN" sz="3100" b="0" dirty="0" err="1">
                <a:ea typeface="华文楷体" panose="02010600040101010101" pitchFamily="2" charset="-122"/>
                <a:cs typeface="Times New Roman" panose="02020603050405020304" pitchFamily="18" charset="0"/>
              </a:rPr>
              <a:t>isEmpty</a:t>
            </a:r>
            <a:r>
              <a:rPr lang="en-US" altLang="zh-CN" sz="3100" b="0" dirty="0">
                <a:ea typeface="华文楷体" panose="02010600040101010101" pitchFamily="2" charset="-122"/>
                <a:cs typeface="Times New Roman" panose="02020603050405020304" pitchFamily="18" charset="0"/>
              </a:rPr>
              <a:t>()) throw </a:t>
            </a:r>
            <a:r>
              <a:rPr lang="en-US" altLang="zh-CN" sz="3100" b="0" dirty="0" err="1">
                <a:ea typeface="华文楷体" panose="02010600040101010101" pitchFamily="2" charset="-122"/>
                <a:cs typeface="Times New Roman" panose="02020603050405020304" pitchFamily="18" charset="0"/>
              </a:rPr>
              <a:t>outOfBound</a:t>
            </a:r>
            <a:r>
              <a:rPr lang="en-US" altLang="zh-CN" sz="3100" b="0" dirty="0">
                <a:ea typeface="华文楷体" panose="02010600040101010101" pitchFamily="2" charset="-122"/>
                <a:cs typeface="Times New Roman" panose="02020603050405020304" pitchFamily="18" charset="0"/>
              </a:rPr>
              <a:t>();    return array[Front];  }</a:t>
            </a:r>
            <a:endParaRPr lang="zh-CN" altLang="zh-CN" sz="3100" b="0" dirty="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60904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0772" y="811495"/>
            <a:ext cx="11162883" cy="5807966"/>
          </a:xfrm>
        </p:spPr>
        <p:txBody>
          <a:bodyPr>
            <a:normAutofit lnSpcReduction="1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doubleSpace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array[Rear]=x;</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Rear = (Rear+1)%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void </a:t>
            </a:r>
            <a:r>
              <a:rPr lang="en-US" altLang="zh-CN" b="0" dirty="0" err="1">
                <a:ea typeface="华文楷体" panose="02010600040101010101" pitchFamily="2" charset="-122"/>
                <a:cs typeface="Times New Roman" panose="02020603050405020304" pitchFamily="18" charset="0"/>
              </a:rPr>
              <a:t>seqQueue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Front = (Front+1)%</a:t>
            </a:r>
            <a:r>
              <a:rPr lang="en-US" altLang="zh-CN" b="0" dirty="0" err="1">
                <a:ea typeface="华文楷体" panose="02010600040101010101" pitchFamily="2" charset="-122"/>
                <a:cs typeface="Times New Roman" panose="02020603050405020304" pitchFamily="18" charset="0"/>
              </a:rPr>
              <a:t>maxSize</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p:txBody>
      </p:sp>
      <p:sp>
        <p:nvSpPr>
          <p:cNvPr id="2" name="椭圆 1"/>
          <p:cNvSpPr/>
          <p:nvPr/>
        </p:nvSpPr>
        <p:spPr>
          <a:xfrm>
            <a:off x="11168743" y="6322423"/>
            <a:ext cx="169817" cy="2970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23083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链式队列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1868299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78741"/>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用单链表存储队列中的元素及元素关系。</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其中队首指针 </a:t>
            </a:r>
            <a:r>
              <a:rPr lang="en-US" altLang="zh-CN" sz="2800" b="0" dirty="0">
                <a:ea typeface="华文楷体" pitchFamily="2" charset="-122"/>
                <a:cs typeface="Times New Roman" panose="02020603050405020304" pitchFamily="18" charset="0"/>
              </a:rPr>
              <a:t>Front</a:t>
            </a:r>
            <a:r>
              <a:rPr lang="zh-CN" altLang="zh-CN" sz="2800" b="0" dirty="0">
                <a:ea typeface="华文楷体" pitchFamily="2" charset="-122"/>
                <a:cs typeface="Times New Roman" panose="02020603050405020304" pitchFamily="18" charset="0"/>
              </a:rPr>
              <a:t>指向队首结点、队尾指针</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指向队尾结点。</a:t>
            </a:r>
            <a:endParaRPr lang="en-US"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Front=Rear=NULL</a:t>
            </a:r>
            <a:r>
              <a:rPr lang="zh-CN" altLang="en-US" sz="2800" b="0" dirty="0">
                <a:ea typeface="华文楷体" pitchFamily="2" charset="-122"/>
                <a:cs typeface="Times New Roman" panose="02020603050405020304" pitchFamily="18" charset="0"/>
              </a:rPr>
              <a:t>，队满为假。</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237959" y="3924093"/>
            <a:ext cx="6548231" cy="1423160"/>
          </a:xfrm>
          <a:prstGeom prst="rect">
            <a:avLst/>
          </a:prstGeom>
          <a:noFill/>
          <a:ln>
            <a:noFill/>
          </a:ln>
        </p:spPr>
      </p:pic>
    </p:spTree>
    <p:extLst>
      <p:ext uri="{BB962C8B-B14F-4D97-AF65-F5344CB8AC3E}">
        <p14:creationId xmlns:p14="http://schemas.microsoft.com/office/powerpoint/2010/main" val="305351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solidFill>
                  <a:srgbClr val="FF0000"/>
                </a:solidFill>
                <a:latin typeface="华文楷体" pitchFamily="2" charset="-122"/>
                <a:ea typeface="华文楷体" pitchFamily="2" charset="-122"/>
              </a:rPr>
              <a:t>顺序栈</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2652807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1135775" y="1050032"/>
            <a:ext cx="9041893" cy="5390523"/>
          </a:xfrm>
          <a:prstGeom prst="rect">
            <a:avLst/>
          </a:prstGeom>
          <a:noFill/>
          <a:ln>
            <a:noFill/>
          </a:ln>
        </p:spPr>
      </p:pic>
    </p:spTree>
    <p:extLst>
      <p:ext uri="{BB962C8B-B14F-4D97-AF65-F5344CB8AC3E}">
        <p14:creationId xmlns:p14="http://schemas.microsoft.com/office/powerpoint/2010/main" val="3235627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a:bodyPr>
          <a:lstStyle/>
          <a:p>
            <a:pPr marL="0" indent="0">
              <a:buNone/>
            </a:pPr>
            <a:r>
              <a:rPr lang="en-US" altLang="zh-CN" b="0" dirty="0">
                <a:cs typeface="Times New Roman" panose="02020603050405020304" pitchFamily="18" charset="0"/>
              </a:rPr>
              <a:t>#</a:t>
            </a:r>
            <a:r>
              <a:rPr lang="en-US" altLang="zh-CN" b="0" dirty="0" err="1">
                <a:cs typeface="Times New Roman" panose="02020603050405020304" pitchFamily="18" charset="0"/>
              </a:rPr>
              <a:t>ifndef</a:t>
            </a:r>
            <a:r>
              <a:rPr lang="en-US" altLang="zh-CN" b="0" dirty="0">
                <a:cs typeface="Times New Roman" panose="02020603050405020304" pitchFamily="18" charset="0"/>
              </a:rPr>
              <a:t> LINKQUEUE_H_INCLUDED</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#define LINKQUEUE_H_INCLUDED</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illegalSize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b="0" dirty="0">
              <a:cs typeface="Times New Roman" panose="02020603050405020304" pitchFamily="18" charset="0"/>
            </a:endParaRPr>
          </a:p>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p>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10869998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59918" y="1368085"/>
            <a:ext cx="11162883" cy="5251376"/>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class Node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friend class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data;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 *next;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Node(){next = NULL;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Node *p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data = x; next = p;}</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链式队列类的定义：</a:t>
            </a:r>
          </a:p>
        </p:txBody>
      </p:sp>
    </p:spTree>
    <p:extLst>
      <p:ext uri="{BB962C8B-B14F-4D97-AF65-F5344CB8AC3E}">
        <p14:creationId xmlns:p14="http://schemas.microsoft.com/office/powerpoint/2010/main" val="32943087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0892" y="930762"/>
            <a:ext cx="11162883" cy="5629063"/>
          </a:xfrm>
        </p:spPr>
        <p:txBody>
          <a:bodyPr>
            <a:normAutofit fontScale="85000" lnSpcReduction="20000"/>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class </a:t>
            </a:r>
            <a:r>
              <a:rPr lang="en-US" altLang="zh-CN" b="0" dirty="0" err="1">
                <a:ea typeface="华文楷体" panose="02010600040101010101" pitchFamily="2" charset="-122"/>
                <a:cs typeface="Times New Roman" panose="02020603050405020304" pitchFamily="18" charset="0"/>
              </a:rPr>
              <a:t>linkQueue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private: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Node&lt;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 *Front, *Rear;</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public:</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(){Front = Rear = NULL; }; //</a:t>
            </a:r>
            <a:r>
              <a:rPr lang="zh-CN" altLang="zh-CN" b="0" dirty="0">
                <a:ea typeface="华文楷体" panose="02010600040101010101" pitchFamily="2" charset="-122"/>
                <a:cs typeface="Times New Roman" panose="02020603050405020304" pitchFamily="18" charset="0"/>
              </a:rPr>
              <a:t>初始化链式队列，使得其为空队</a:t>
            </a: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{return !Front; }; //</a:t>
            </a:r>
            <a:r>
              <a:rPr lang="zh-CN" altLang="zh-CN" b="0" dirty="0">
                <a:ea typeface="华文楷体" panose="02010600040101010101" pitchFamily="2" charset="-122"/>
                <a:cs typeface="Times New Roman" panose="02020603050405020304" pitchFamily="18" charset="0"/>
              </a:rPr>
              <a:t>判断队空否，空返回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bool </a:t>
            </a:r>
            <a:r>
              <a:rPr lang="en-US" altLang="zh-CN" b="0" dirty="0" err="1">
                <a:ea typeface="华文楷体" panose="02010600040101010101" pitchFamily="2" charset="-122"/>
                <a:cs typeface="Times New Roman" panose="02020603050405020304" pitchFamily="18" charset="0"/>
              </a:rPr>
              <a:t>isFull</a:t>
            </a:r>
            <a:r>
              <a:rPr lang="en-US" altLang="zh-CN" b="0" dirty="0">
                <a:ea typeface="华文楷体" panose="02010600040101010101" pitchFamily="2" charset="-122"/>
                <a:cs typeface="Times New Roman" panose="02020603050405020304" pitchFamily="18" charset="0"/>
              </a:rPr>
              <a:t>(){return false; };  //</a:t>
            </a:r>
            <a:r>
              <a:rPr lang="zh-CN" altLang="zh-CN" b="0" dirty="0">
                <a:ea typeface="华文楷体" panose="02010600040101010101" pitchFamily="2" charset="-122"/>
                <a:cs typeface="Times New Roman" panose="02020603050405020304" pitchFamily="18" charset="0"/>
              </a:rPr>
              <a:t>判断队满否，满返回</a:t>
            </a:r>
            <a:r>
              <a:rPr lang="en-US" altLang="zh-CN" b="0" dirty="0">
                <a:ea typeface="华文楷体" panose="02010600040101010101" pitchFamily="2" charset="-122"/>
                <a:cs typeface="Times New Roman" panose="02020603050405020304" pitchFamily="18" charset="0"/>
              </a:rPr>
              <a:t>true</a:t>
            </a:r>
            <a:r>
              <a:rPr lang="zh-CN" altLang="zh-CN" b="0" dirty="0">
                <a:ea typeface="华文楷体" panose="02010600040101010101" pitchFamily="2" charset="-122"/>
                <a:cs typeface="Times New Roman" panose="02020603050405020304" pitchFamily="18" charset="0"/>
              </a:rPr>
              <a:t>，否则为</a:t>
            </a:r>
            <a:r>
              <a:rPr lang="en-US" altLang="zh-CN" b="0" dirty="0">
                <a:ea typeface="华文楷体" panose="02010600040101010101" pitchFamily="2" charset="-122"/>
                <a:cs typeface="Times New Roman" panose="02020603050405020304" pitchFamily="18" charset="0"/>
              </a:rPr>
              <a:t>false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enQueue</a:t>
            </a:r>
            <a:r>
              <a:rPr lang="en-US" altLang="zh-CN" b="0" dirty="0">
                <a:ea typeface="华文楷体" panose="02010600040101010101" pitchFamily="2" charset="-122"/>
                <a:cs typeface="Times New Roman" panose="02020603050405020304" pitchFamily="18" charset="0"/>
              </a:rPr>
              <a:t>(</a:t>
            </a:r>
            <a:r>
              <a:rPr lang="en-US" altLang="zh-CN" b="0" dirty="0" err="1">
                <a:ea typeface="华文楷体" panose="02010600040101010101" pitchFamily="2" charset="-122"/>
                <a:cs typeface="Times New Roman" panose="02020603050405020304" pitchFamily="18" charset="0"/>
              </a:rPr>
              <a:t>const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&amp;x); //</a:t>
            </a:r>
            <a:r>
              <a:rPr lang="zh-CN" altLang="zh-CN" b="0" dirty="0">
                <a:ea typeface="华文楷体" panose="02010600040101010101" pitchFamily="2" charset="-122"/>
                <a:cs typeface="Times New Roman" panose="02020603050405020304" pitchFamily="18" charset="0"/>
              </a:rPr>
              <a:t>将</a:t>
            </a:r>
            <a:r>
              <a:rPr lang="en-US" altLang="zh-CN" b="0" dirty="0">
                <a:ea typeface="华文楷体" panose="02010600040101010101" pitchFamily="2" charset="-122"/>
                <a:cs typeface="Times New Roman" panose="02020603050405020304" pitchFamily="18" charset="0"/>
              </a:rPr>
              <a:t>x</a:t>
            </a:r>
            <a:r>
              <a:rPr lang="zh-CN" altLang="zh-CN" b="0" dirty="0">
                <a:ea typeface="华文楷体" panose="02010600040101010101" pitchFamily="2" charset="-122"/>
                <a:cs typeface="Times New Roman" panose="02020603050405020304" pitchFamily="18" charset="0"/>
              </a:rPr>
              <a:t>进队，成为新的队尾</a:t>
            </a:r>
          </a:p>
          <a:p>
            <a:pPr marL="0" indent="0">
              <a:buNone/>
            </a:pPr>
            <a:r>
              <a:rPr lang="en-US" altLang="zh-CN" b="0" dirty="0">
                <a:ea typeface="华文楷体" panose="02010600040101010101" pitchFamily="2" charset="-122"/>
                <a:cs typeface="Times New Roman" panose="02020603050405020304" pitchFamily="18" charset="0"/>
              </a:rPr>
              <a:t>        void </a:t>
            </a:r>
            <a:r>
              <a:rPr lang="en-US" altLang="zh-CN" b="0" dirty="0" err="1">
                <a:ea typeface="华文楷体" panose="02010600040101010101" pitchFamily="2" charset="-122"/>
                <a:cs typeface="Times New Roman" panose="02020603050405020304" pitchFamily="18" charset="0"/>
              </a:rPr>
              <a:t>deQueue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将队首元素出队</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释放队列元素所占据的动态数组</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Tree>
    <p:extLst>
      <p:ext uri="{BB962C8B-B14F-4D97-AF65-F5344CB8AC3E}">
        <p14:creationId xmlns:p14="http://schemas.microsoft.com/office/powerpoint/2010/main" val="8852618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566868"/>
            <a:ext cx="11162883" cy="4615272"/>
          </a:xfrm>
        </p:spPr>
        <p:txBody>
          <a:bodyPr>
            <a:normAutofit/>
          </a:bodyPr>
          <a:lstStyle/>
          <a:p>
            <a:pPr marL="0" indent="0">
              <a:buNone/>
            </a:pPr>
            <a:r>
              <a:rPr lang="en-US" altLang="zh-CN" b="0" dirty="0">
                <a:ea typeface="华文楷体" panose="02010600040101010101" pitchFamily="2" charset="-122"/>
                <a:cs typeface="Times New Roman" panose="02020603050405020304" pitchFamily="18" charset="0"/>
              </a:rPr>
              <a:t>template &lt;class </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linkQueue</a:t>
            </a:r>
            <a:r>
              <a:rPr lang="en-US" altLang="zh-CN" b="0" dirty="0">
                <a:ea typeface="华文楷体" panose="02010600040101010101" pitchFamily="2" charset="-122"/>
                <a:cs typeface="Times New Roman" panose="02020603050405020304" pitchFamily="18" charset="0"/>
              </a:rPr>
              <a:t>&lt;</a:t>
            </a:r>
            <a:r>
              <a:rPr lang="en-US" altLang="zh-CN" b="0" dirty="0" err="1">
                <a:ea typeface="华文楷体" panose="02010600040101010101" pitchFamily="2" charset="-122"/>
                <a:cs typeface="Times New Roman" panose="02020603050405020304" pitchFamily="18" charset="0"/>
              </a:rPr>
              <a:t>elemType</a:t>
            </a:r>
            <a:r>
              <a:rPr lang="en-US" altLang="zh-CN" b="0" dirty="0">
                <a:ea typeface="华文楷体" panose="02010600040101010101" pitchFamily="2" charset="-122"/>
                <a:cs typeface="Times New Roman" panose="02020603050405020304" pitchFamily="18" charset="0"/>
              </a:rPr>
              <a:t>&gt;::front() //</a:t>
            </a:r>
            <a:r>
              <a:rPr lang="zh-CN" altLang="zh-CN" b="0" dirty="0">
                <a:ea typeface="华文楷体" panose="02010600040101010101" pitchFamily="2" charset="-122"/>
                <a:cs typeface="Times New Roman" panose="02020603050405020304" pitchFamily="18" charset="0"/>
              </a:rPr>
              <a:t>读取队首元素的值，队首不变</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if (</a:t>
            </a:r>
            <a:r>
              <a:rPr lang="en-US" altLang="zh-CN" b="0" dirty="0" err="1">
                <a:ea typeface="华文楷体" panose="02010600040101010101" pitchFamily="2" charset="-122"/>
                <a:cs typeface="Times New Roman" panose="02020603050405020304" pitchFamily="18" charset="0"/>
              </a:rPr>
              <a:t>isEmpty</a:t>
            </a:r>
            <a:r>
              <a:rPr lang="en-US" altLang="zh-CN" b="0" dirty="0">
                <a:ea typeface="华文楷体" panose="02010600040101010101" pitchFamily="2" charset="-122"/>
                <a:cs typeface="Times New Roman" panose="02020603050405020304" pitchFamily="18" charset="0"/>
              </a:rPr>
              <a:t>()) throw </a:t>
            </a:r>
            <a:r>
              <a:rPr lang="en-US" altLang="zh-CN" b="0" dirty="0" err="1">
                <a:ea typeface="华文楷体" panose="02010600040101010101" pitchFamily="2" charset="-122"/>
                <a:cs typeface="Times New Roman" panose="02020603050405020304" pitchFamily="18" charset="0"/>
              </a:rPr>
              <a:t>outOfBound</a:t>
            </a: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return Front-&gt;data;</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7859510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1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enQueue</a:t>
            </a:r>
            <a:r>
              <a:rPr lang="en-US" altLang="zh-CN" b="0" dirty="0">
                <a:cs typeface="Times New Roman" panose="02020603050405020304" pitchFamily="18" charset="0"/>
              </a:rPr>
              <a:t>(const </a:t>
            </a:r>
            <a:r>
              <a:rPr lang="en-US" altLang="zh-CN" b="0" dirty="0" err="1">
                <a:cs typeface="Times New Roman" panose="02020603050405020304" pitchFamily="18" charset="0"/>
              </a:rPr>
              <a:t>elemType</a:t>
            </a:r>
            <a:r>
              <a:rPr lang="en-US" altLang="zh-CN" b="0" dirty="0">
                <a:cs typeface="Times New Roman" panose="02020603050405020304" pitchFamily="18" charset="0"/>
              </a:rPr>
              <a:t> &amp;x)  //</a:t>
            </a:r>
            <a:r>
              <a:rPr lang="zh-CN" altLang="zh-CN" b="0" dirty="0">
                <a:cs typeface="Times New Roman" panose="02020603050405020304" pitchFamily="18" charset="0"/>
              </a:rPr>
              <a:t>将</a:t>
            </a:r>
            <a:r>
              <a:rPr lang="en-US" altLang="zh-CN" b="0" dirty="0">
                <a:cs typeface="Times New Roman" panose="02020603050405020304" pitchFamily="18" charset="0"/>
              </a:rPr>
              <a:t>x</a:t>
            </a:r>
            <a:r>
              <a:rPr lang="zh-CN" altLang="zh-CN" b="0" dirty="0">
                <a:cs typeface="Times New Roman" panose="02020603050405020304" pitchFamily="18" charset="0"/>
              </a:rPr>
              <a:t>进队，成为新的队尾</a:t>
            </a:r>
          </a:p>
          <a:p>
            <a:pPr marL="0" indent="0">
              <a:buNone/>
            </a:pPr>
            <a:r>
              <a:rPr lang="en-US" altLang="zh-CN" b="0" dirty="0">
                <a:cs typeface="Times New Roman" panose="02020603050405020304" pitchFamily="18" charset="0"/>
              </a:rPr>
              <a:t>{  if (!Rear)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Rear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 Rear-&gt;next = new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Rear = Rear-&gt;next;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15159117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79797" y="1626502"/>
            <a:ext cx="11162883" cy="4615272"/>
          </a:xfrm>
        </p:spPr>
        <p:txBody>
          <a:bodyPr>
            <a:normAutofit fontScale="92500" lnSpcReduction="20000"/>
          </a:bodyPr>
          <a:lstStyle/>
          <a:p>
            <a:pPr marL="0" indent="0">
              <a:buNone/>
            </a:pPr>
            <a:r>
              <a:rPr lang="en-US" altLang="zh-CN" b="0" dirty="0">
                <a:cs typeface="Times New Roman" panose="02020603050405020304" pitchFamily="18" charset="0"/>
              </a:rPr>
              <a:t>template &lt;class </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linkQueue</a:t>
            </a:r>
            <a:r>
              <a:rPr lang="en-US" altLang="zh-CN" b="0" dirty="0">
                <a:cs typeface="Times New Roman" panose="02020603050405020304" pitchFamily="18" charset="0"/>
              </a:rPr>
              <a:t>&lt;</a:t>
            </a:r>
            <a:r>
              <a:rPr lang="en-US" altLang="zh-CN" b="0" dirty="0" err="1">
                <a:cs typeface="Times New Roman" panose="02020603050405020304" pitchFamily="18" charset="0"/>
              </a:rPr>
              <a:t>elemType</a:t>
            </a:r>
            <a:r>
              <a:rPr lang="en-US" altLang="zh-CN" b="0" dirty="0">
                <a:cs typeface="Times New Roman" panose="02020603050405020304" pitchFamily="18" charset="0"/>
              </a:rPr>
              <a:t>&gt;::</a:t>
            </a:r>
            <a:r>
              <a:rPr lang="en-US" altLang="zh-CN" b="0" dirty="0" err="1">
                <a:cs typeface="Times New Roman" panose="02020603050405020304" pitchFamily="18" charset="0"/>
              </a:rPr>
              <a:t>deQueue</a:t>
            </a:r>
            <a:r>
              <a:rPr lang="en-US" altLang="zh-CN" b="0" dirty="0">
                <a:cs typeface="Times New Roman" panose="02020603050405020304" pitchFamily="18" charset="0"/>
              </a:rPr>
              <a:t>() //</a:t>
            </a:r>
            <a:r>
              <a:rPr lang="zh-CN" altLang="zh-CN" b="0" dirty="0">
                <a:cs typeface="Times New Roman" panose="02020603050405020304" pitchFamily="18" charset="0"/>
              </a:rPr>
              <a:t>将队首元素出队</a:t>
            </a: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isEmpty</a:t>
            </a:r>
            <a:r>
              <a:rPr lang="en-US" altLang="zh-CN" b="0" dirty="0">
                <a:cs typeface="Times New Roman" panose="02020603050405020304" pitchFamily="18" charset="0"/>
              </a:rPr>
              <a:t>()) throw </a:t>
            </a:r>
            <a:r>
              <a:rPr lang="en-US" altLang="zh-CN" b="0" dirty="0" err="1">
                <a:cs typeface="Times New Roman" panose="02020603050405020304" pitchFamily="18" charset="0"/>
              </a:rPr>
              <a:t>outOfBound</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Node&lt;</a:t>
            </a:r>
            <a:r>
              <a:rPr lang="en-US" altLang="zh-CN" b="0" dirty="0" err="1">
                <a:cs typeface="Times New Roman" panose="02020603050405020304" pitchFamily="18" charset="0"/>
              </a:rPr>
              <a:t>elemType</a:t>
            </a:r>
            <a:r>
              <a:rPr lang="en-US" altLang="zh-CN" b="0" dirty="0">
                <a:cs typeface="Times New Roman" panose="02020603050405020304" pitchFamily="18" charset="0"/>
              </a:rPr>
              <a:t>&gt; *</a:t>
            </a:r>
            <a:r>
              <a:rPr lang="en-US" altLang="zh-CN" b="0" dirty="0" err="1">
                <a:cs typeface="Times New Roman" panose="02020603050405020304" pitchFamily="18" charset="0"/>
              </a:rPr>
              <a:t>tmp</a:t>
            </a:r>
            <a:r>
              <a:rPr lang="en-US" altLang="zh-CN" b="0" dirty="0">
                <a:cs typeface="Times New Roman" panose="02020603050405020304" pitchFamily="18" charset="0"/>
              </a:rPr>
              <a:t> = Front;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Front = Front-&gt;next;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delete </a:t>
            </a:r>
            <a:r>
              <a:rPr lang="en-US" altLang="zh-CN" b="0" dirty="0" err="1">
                <a:cs typeface="Times New Roman" panose="02020603050405020304" pitchFamily="18" charset="0"/>
              </a:rPr>
              <a:t>tmp</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(!Front) Rear = NULL;</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Tree>
    <p:extLst>
      <p:ext uri="{BB962C8B-B14F-4D97-AF65-F5344CB8AC3E}">
        <p14:creationId xmlns:p14="http://schemas.microsoft.com/office/powerpoint/2010/main" val="542106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9" y="1467476"/>
            <a:ext cx="11162883" cy="4953204"/>
          </a:xfrm>
        </p:spPr>
        <p:txBody>
          <a:bodyPr>
            <a:noAutofit/>
          </a:bodyPr>
          <a:lstStyle/>
          <a:p>
            <a:pPr marL="0" indent="0">
              <a:buNone/>
            </a:pPr>
            <a:r>
              <a:rPr lang="en-US" altLang="zh-CN" sz="2000" b="0" dirty="0">
                <a:cs typeface="Times New Roman" panose="02020603050405020304" pitchFamily="18" charset="0"/>
              </a:rPr>
              <a:t>template &lt;class </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endParaRPr lang="zh-CN" altLang="zh-CN" sz="2000" b="0" dirty="0">
              <a:cs typeface="Times New Roman" panose="02020603050405020304" pitchFamily="18" charset="0"/>
            </a:endParaRPr>
          </a:p>
          <a:p>
            <a:pPr marL="0" indent="0">
              <a:buNone/>
            </a:pP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a:t>
            </a:r>
            <a:r>
              <a:rPr lang="en-US" altLang="zh-CN" sz="2000" b="0" dirty="0" err="1">
                <a:cs typeface="Times New Roman" panose="02020603050405020304" pitchFamily="18" charset="0"/>
              </a:rPr>
              <a:t>linkQueue</a:t>
            </a:r>
            <a:r>
              <a:rPr lang="en-US" altLang="zh-CN" sz="2000" b="0" dirty="0">
                <a:cs typeface="Times New Roman" panose="02020603050405020304" pitchFamily="18" charset="0"/>
              </a:rPr>
              <a:t>() //</a:t>
            </a:r>
            <a:r>
              <a:rPr lang="zh-CN" altLang="zh-CN" sz="2000" b="0" dirty="0">
                <a:cs typeface="Times New Roman" panose="02020603050405020304" pitchFamily="18" charset="0"/>
              </a:rPr>
              <a:t>释放链式栈所占空间</a:t>
            </a:r>
          </a:p>
          <a:p>
            <a:pPr marL="0" indent="0">
              <a:buNone/>
            </a:pPr>
            <a:r>
              <a:rPr lang="en-US" altLang="zh-CN" sz="2000" b="0" dirty="0">
                <a:cs typeface="Times New Roman" panose="02020603050405020304" pitchFamily="18" charset="0"/>
              </a:rPr>
              <a:t>{  Node&lt;</a:t>
            </a:r>
            <a:r>
              <a:rPr lang="en-US" altLang="zh-CN" sz="2000" b="0" dirty="0" err="1">
                <a:cs typeface="Times New Roman" panose="02020603050405020304" pitchFamily="18" charset="0"/>
              </a:rPr>
              <a:t>elemType</a:t>
            </a:r>
            <a:r>
              <a:rPr lang="en-US" altLang="zh-CN" sz="2000" b="0" dirty="0">
                <a:cs typeface="Times New Roman" panose="02020603050405020304" pitchFamily="18" charset="0"/>
              </a:rPr>
              <a:t>&gt; *p;     p= 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while (p)</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       Front=Front-&gt;next;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delete p;    p=Front;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    }</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endParaRPr lang="zh-CN" altLang="zh-CN" sz="2000" b="0" dirty="0">
              <a:cs typeface="Times New Roman" panose="02020603050405020304" pitchFamily="18" charset="0"/>
            </a:endParaRPr>
          </a:p>
          <a:p>
            <a:pPr marL="0" indent="0">
              <a:buNone/>
            </a:pPr>
            <a:r>
              <a:rPr lang="en-US" altLang="zh-CN" sz="2000" b="0" dirty="0">
                <a:cs typeface="Times New Roman" panose="02020603050405020304" pitchFamily="18" charset="0"/>
              </a:rPr>
              <a:t>#</a:t>
            </a:r>
            <a:r>
              <a:rPr lang="en-US" altLang="zh-CN" sz="2000" b="0" dirty="0" err="1">
                <a:cs typeface="Times New Roman" panose="02020603050405020304" pitchFamily="18" charset="0"/>
              </a:rPr>
              <a:t>endif</a:t>
            </a:r>
            <a:r>
              <a:rPr lang="en-US" altLang="zh-CN" sz="2000" b="0" dirty="0">
                <a:cs typeface="Times New Roman" panose="02020603050405020304" pitchFamily="18" charset="0"/>
              </a:rPr>
              <a:t> // LINKQUEUE_H_INCLUDED</a:t>
            </a:r>
            <a:endParaRPr lang="en-US" altLang="zh-CN" b="0" dirty="0">
              <a:ea typeface="华文楷体" pitchFamily="2" charset="-122"/>
              <a:cs typeface="Times New Roman" panose="02020603050405020304" pitchFamily="18" charset="0"/>
            </a:endParaRPr>
          </a:p>
        </p:txBody>
      </p:sp>
      <p:sp>
        <p:nvSpPr>
          <p:cNvPr id="5" name="Rectangle 2"/>
          <p:cNvSpPr>
            <a:spLocks noGrp="1" noRot="1" noChangeArrowheads="1"/>
          </p:cNvSpPr>
          <p:nvPr>
            <p:ph type="title"/>
          </p:nvPr>
        </p:nvSpPr>
        <p:spPr>
          <a:xfrm>
            <a:off x="320769" y="793902"/>
            <a:ext cx="11162884" cy="574183"/>
          </a:xfrm>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链式队列类成员函数的实现：</a:t>
            </a:r>
          </a:p>
        </p:txBody>
      </p:sp>
      <p:sp>
        <p:nvSpPr>
          <p:cNvPr id="2" name="椭圆 1"/>
          <p:cNvSpPr/>
          <p:nvPr/>
        </p:nvSpPr>
        <p:spPr>
          <a:xfrm>
            <a:off x="11503532" y="6420680"/>
            <a:ext cx="331417" cy="2936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55898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优先队列</a:t>
            </a:r>
            <a:endParaRPr lang="en-US" altLang="zh-CN" sz="2800" b="1" dirty="0">
              <a:solidFill>
                <a:srgbClr val="FF0000"/>
              </a:solidFill>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队列的应用</a:t>
            </a:r>
          </a:p>
        </p:txBody>
      </p:sp>
    </p:spTree>
    <p:extLst>
      <p:ext uri="{BB962C8B-B14F-4D97-AF65-F5344CB8AC3E}">
        <p14:creationId xmlns:p14="http://schemas.microsoft.com/office/powerpoint/2010/main" val="354384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341070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有时进入队列中的元素具有优先级</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优先级可用一个优先数表示，一般优先数越小优先级越高</a:t>
            </a:r>
            <a:r>
              <a:rPr lang="en-US" altLang="zh-CN"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，出队时是按照优先级越高的元素出队越早，优先级越低出队越晚，优先级相同者按先进先出的原则处理，这种队列称</a:t>
            </a:r>
            <a:r>
              <a:rPr lang="zh-CN" altLang="zh-CN" sz="2800" dirty="0">
                <a:latin typeface="华文楷体" pitchFamily="2" charset="-122"/>
                <a:ea typeface="华文楷体" pitchFamily="2" charset="-122"/>
              </a:rPr>
              <a:t>优先队列</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优先队列存储方式：顺序存储、链式存储</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优先队列：</a:t>
            </a:r>
          </a:p>
        </p:txBody>
      </p:sp>
    </p:spTree>
    <p:extLst>
      <p:ext uri="{BB962C8B-B14F-4D97-AF65-F5344CB8AC3E}">
        <p14:creationId xmlns:p14="http://schemas.microsoft.com/office/powerpoint/2010/main" val="35479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1721051"/>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栈的顺序存储即使用连续的空间存储栈中的元素。可以将栈底放在数组的</a:t>
            </a:r>
            <a:r>
              <a:rPr lang="en-US" altLang="zh-CN" sz="2800" b="0" dirty="0">
                <a:latin typeface="华文楷体" pitchFamily="2" charset="-122"/>
                <a:ea typeface="华文楷体" pitchFamily="2" charset="-122"/>
              </a:rPr>
              <a:t>0</a:t>
            </a:r>
            <a:r>
              <a:rPr lang="zh-CN" altLang="zh-CN" sz="2800" b="0" dirty="0">
                <a:latin typeface="华文楷体" pitchFamily="2" charset="-122"/>
                <a:ea typeface="华文楷体" pitchFamily="2" charset="-122"/>
              </a:rPr>
              <a:t>下标位置，进栈和出栈总是在栈的同一端（栈顶）进行</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顺序方式存储的栈称为</a:t>
            </a:r>
            <a:r>
              <a:rPr lang="zh-CN" altLang="zh-CN" sz="2800" dirty="0">
                <a:latin typeface="华文楷体" pitchFamily="2" charset="-122"/>
                <a:ea typeface="华文楷体" pitchFamily="2" charset="-122"/>
              </a:rPr>
              <a:t>顺序栈</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顺序栈：</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956599" y="3419061"/>
            <a:ext cx="5742375" cy="3180523"/>
          </a:xfrm>
          <a:prstGeom prst="rect">
            <a:avLst/>
          </a:prstGeom>
          <a:noFill/>
          <a:ln>
            <a:noFill/>
          </a:ln>
        </p:spPr>
      </p:pic>
      <p:sp>
        <p:nvSpPr>
          <p:cNvPr id="2" name="文本框 1"/>
          <p:cNvSpPr txBox="1"/>
          <p:nvPr/>
        </p:nvSpPr>
        <p:spPr>
          <a:xfrm>
            <a:off x="7275443" y="4055215"/>
            <a:ext cx="4546139" cy="954107"/>
          </a:xfrm>
          <a:prstGeom prst="rect">
            <a:avLst/>
          </a:prstGeom>
          <a:noFill/>
        </p:spPr>
        <p:txBody>
          <a:bodyPr wrap="square" rtlCol="0">
            <a:spAutoFit/>
          </a:bodyPr>
          <a:lstStyle/>
          <a:p>
            <a:r>
              <a:rPr lang="zh-CN" altLang="en-US" sz="2800" dirty="0">
                <a:latin typeface="华文楷体" pitchFamily="2" charset="-122"/>
                <a:ea typeface="华文楷体" pitchFamily="2" charset="-122"/>
              </a:rPr>
              <a:t>栈空标志：</a:t>
            </a:r>
            <a:r>
              <a:rPr lang="en-US" altLang="zh-CN" sz="2800" dirty="0">
                <a:latin typeface="华文楷体" pitchFamily="2" charset="-122"/>
                <a:ea typeface="华文楷体" pitchFamily="2" charset="-122"/>
              </a:rPr>
              <a:t>top=-1</a:t>
            </a:r>
          </a:p>
          <a:p>
            <a:r>
              <a:rPr lang="zh-CN" altLang="en-US" sz="2800" dirty="0">
                <a:latin typeface="华文楷体" pitchFamily="2" charset="-122"/>
                <a:ea typeface="华文楷体" pitchFamily="2" charset="-122"/>
              </a:rPr>
              <a:t>栈满标志：</a:t>
            </a:r>
            <a:r>
              <a:rPr lang="en-US" altLang="zh-CN" sz="2800" dirty="0">
                <a:latin typeface="华文楷体" pitchFamily="2" charset="-122"/>
                <a:ea typeface="华文楷体" pitchFamily="2" charset="-122"/>
              </a:rPr>
              <a:t>top=maxSize-1</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29479890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702790"/>
          </a:xfrm>
        </p:spPr>
        <p:txBody>
          <a:bodyPr>
            <a:normAutofit/>
          </a:bodyPr>
          <a:lstStyle/>
          <a:p>
            <a:pPr marL="0" indent="0">
              <a:buNone/>
            </a:pPr>
            <a:r>
              <a:rPr lang="zh-CN" altLang="zh-CN" sz="2800" b="0" dirty="0">
                <a:latin typeface="华文楷体" pitchFamily="2" charset="-122"/>
                <a:ea typeface="华文楷体" pitchFamily="2" charset="-122"/>
              </a:rPr>
              <a:t>顺序优先队列中，用数组存放元素。</a:t>
            </a:r>
            <a:endParaRPr lang="en-US" altLang="zh-CN" sz="2800" b="0" dirty="0">
              <a:latin typeface="华文楷体" pitchFamily="2" charset="-122"/>
              <a:ea typeface="华文楷体" pitchFamily="2" charset="-122"/>
            </a:endParaRPr>
          </a:p>
          <a:p>
            <a:pPr marL="0" indent="0">
              <a:buNone/>
            </a:pPr>
            <a:r>
              <a:rPr lang="zh-CN" altLang="en-US" sz="2800" b="0" dirty="0">
                <a:latin typeface="华文楷体" pitchFamily="2" charset="-122"/>
                <a:ea typeface="华文楷体" pitchFamily="2" charset="-122"/>
              </a:rPr>
              <a:t>有两种存放策：</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1</a:t>
            </a:r>
            <a:r>
              <a:rPr lang="zh-CN" altLang="en-US" sz="2800" b="0" dirty="0">
                <a:latin typeface="华文楷体" pitchFamily="2" charset="-122"/>
                <a:ea typeface="华文楷体" pitchFamily="2" charset="-122"/>
              </a:rPr>
              <a:t>）进队按时间顺序存放，出队是优先级高者出队。</a:t>
            </a: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2)   </a:t>
            </a:r>
            <a:r>
              <a:rPr lang="zh-CN" altLang="en-US" sz="2800" b="0" dirty="0">
                <a:latin typeface="华文楷体" pitchFamily="2" charset="-122"/>
                <a:ea typeface="华文楷体" pitchFamily="2" charset="-122"/>
              </a:rPr>
              <a:t>进队按优先级顺序存放，出队是队首出队。</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25095718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162883" cy="4702790"/>
          </a:xfrm>
        </p:spPr>
        <p:txBody>
          <a:bodyPr>
            <a:normAutofit fontScale="92500" lnSpcReduction="10000"/>
          </a:bodyPr>
          <a:lstStyle/>
          <a:p>
            <a:pPr marL="0" indent="0">
              <a:buNone/>
            </a:pPr>
            <a:r>
              <a:rPr lang="zh-CN" altLang="en-US" sz="2800" dirty="0">
                <a:ea typeface="华文楷体" pitchFamily="2" charset="-122"/>
                <a:cs typeface="Times New Roman" panose="02020603050405020304" pitchFamily="18" charset="0"/>
              </a:rPr>
              <a:t>第一种策咯：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进队时，按照下标由小到大的顺序</a:t>
            </a:r>
            <a:r>
              <a:rPr lang="zh-CN" altLang="en-US" sz="2800" b="0" dirty="0">
                <a:ea typeface="华文楷体" pitchFamily="2" charset="-122"/>
                <a:cs typeface="Times New Roman" panose="02020603050405020304" pitchFamily="18" charset="0"/>
              </a:rPr>
              <a:t>即直接将元素放队尾，时间为</a:t>
            </a:r>
            <a:r>
              <a:rPr lang="en-US" altLang="zh-CN" sz="2800" b="0" dirty="0">
                <a:ea typeface="华文楷体" pitchFamily="2" charset="-122"/>
                <a:cs typeface="Times New Roman" panose="02020603050405020304" pitchFamily="18" charset="0"/>
              </a:rPr>
              <a:t>O(1)</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出队时，从所有元素中找到优先级最高的元素，然后删除</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357188" indent="0">
              <a:buNone/>
            </a:pPr>
            <a:r>
              <a:rPr lang="zh-CN" altLang="zh-CN" sz="2800" b="0" dirty="0">
                <a:ea typeface="华文楷体" pitchFamily="2" charset="-122"/>
                <a:cs typeface="Times New Roman" panose="02020603050405020304" pitchFamily="18" charset="0"/>
              </a:rPr>
              <a:t>为避免整个队列的后移，造成空间的浪费，当有元素出队时将队列中最后一个元素移到出队元素所在的存储位置，这样队列始终从</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下标开始到某个下标终止，中间不会出现空隙。</a:t>
            </a:r>
            <a:r>
              <a:rPr lang="zh-CN" altLang="en-US" sz="2800" b="0" dirty="0">
                <a:ea typeface="华文楷体" pitchFamily="2" charset="-122"/>
                <a:cs typeface="Times New Roman" panose="02020603050405020304" pitchFamily="18" charset="0"/>
              </a:rPr>
              <a:t>故</a:t>
            </a:r>
            <a:r>
              <a:rPr lang="zh-CN" altLang="zh-CN" sz="2800" b="0" dirty="0">
                <a:ea typeface="华文楷体" pitchFamily="2" charset="-122"/>
                <a:cs typeface="Times New Roman" panose="02020603050405020304" pitchFamily="18" charset="0"/>
              </a:rPr>
              <a:t>不需要像普通队列顺序存储时使用循环技术</a:t>
            </a:r>
            <a:r>
              <a:rPr lang="zh-CN" altLang="en-US" sz="2800" b="0" dirty="0">
                <a:ea typeface="华文楷体" pitchFamily="2" charset="-122"/>
                <a:cs typeface="Times New Roman" panose="02020603050405020304" pitchFamily="18" charset="0"/>
              </a:rPr>
              <a:t>。查找最高优先级元素时间为</a:t>
            </a:r>
            <a:r>
              <a:rPr lang="en-US" altLang="zh-CN" sz="2800" b="0" dirty="0">
                <a:ea typeface="华文楷体" pitchFamily="2" charset="-122"/>
                <a:cs typeface="Times New Roman" panose="02020603050405020304" pitchFamily="18" charset="0"/>
              </a:rPr>
              <a:t>O(n)</a:t>
            </a: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0;         </a:t>
            </a: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 = </a:t>
            </a:r>
            <a:r>
              <a:rPr lang="en-US" altLang="zh-CN" sz="2800" b="0" dirty="0" err="1">
                <a:ea typeface="华文楷体" pitchFamily="2" charset="-122"/>
                <a:cs typeface="Times New Roman" panose="02020603050405020304" pitchFamily="18" charset="0"/>
              </a:rPr>
              <a:t>maxSize</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469494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fontScale="92500" lnSpcReduction="20000"/>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元素按照优先数由小到大排列。</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元素进队时，先在队列中找到合适的插入位置，移动后面的元素，将新进元素插入，时间复杂度为</a:t>
            </a:r>
            <a:r>
              <a:rPr lang="en-US" altLang="zh-CN" sz="2800" b="0" dirty="0">
                <a:ea typeface="华文楷体" pitchFamily="2" charset="-122"/>
                <a:cs typeface="Times New Roman" panose="02020603050405020304" pitchFamily="18" charset="0"/>
              </a:rPr>
              <a:t>O(n)</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出队时，删除队首即</a:t>
            </a:r>
            <a:r>
              <a:rPr lang="en-US" altLang="zh-CN" sz="2800" b="0" dirty="0">
                <a:ea typeface="华文楷体" pitchFamily="2" charset="-122"/>
                <a:cs typeface="Times New Roman" panose="02020603050405020304" pitchFamily="18" charset="0"/>
              </a:rPr>
              <a:t>0</a:t>
            </a:r>
            <a:r>
              <a:rPr lang="zh-CN" altLang="zh-CN" sz="2800" b="0" dirty="0">
                <a:ea typeface="华文楷体" pitchFamily="2" charset="-122"/>
                <a:cs typeface="Times New Roman" panose="02020603050405020304" pitchFamily="18" charset="0"/>
              </a:rPr>
              <a:t>下标元素即可，为了避免后面元素的移动，可以采用顺序循环队列，时间复杂度为</a:t>
            </a:r>
            <a:r>
              <a:rPr lang="en-US" altLang="zh-CN" sz="2800" b="0" dirty="0">
                <a:ea typeface="华文楷体" pitchFamily="2" charset="-122"/>
                <a:cs typeface="Times New Roman" panose="02020603050405020304" pitchFamily="18" charset="0"/>
              </a:rPr>
              <a:t>O(1)</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设队尾</a:t>
            </a:r>
            <a:r>
              <a:rPr lang="en-US" altLang="zh-CN" sz="2800" b="0" dirty="0">
                <a:ea typeface="华文楷体" pitchFamily="2" charset="-122"/>
                <a:cs typeface="Times New Roman" panose="02020603050405020304" pitchFamily="18" charset="0"/>
              </a:rPr>
              <a:t>Rear</a:t>
            </a:r>
            <a:r>
              <a:rPr lang="zh-CN" altLang="zh-CN" sz="2800" b="0" dirty="0">
                <a:ea typeface="华文楷体" pitchFamily="2" charset="-122"/>
                <a:cs typeface="Times New Roman" panose="02020603050405020304" pitchFamily="18" charset="0"/>
              </a:rPr>
              <a:t>指针指向实际队尾元素的后一单元</a:t>
            </a:r>
            <a:r>
              <a:rPr lang="zh-CN" altLang="en-US"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a:p>
            <a:pPr marL="258763" indent="0">
              <a:buNone/>
            </a:pPr>
            <a:r>
              <a:rPr lang="zh-CN" altLang="en-US" sz="2800" b="0" dirty="0">
                <a:ea typeface="华文楷体" pitchFamily="2" charset="-122"/>
                <a:cs typeface="Times New Roman" panose="02020603050405020304" pitchFamily="18" charset="0"/>
              </a:rPr>
              <a:t>则</a:t>
            </a:r>
            <a:r>
              <a:rPr lang="zh-CN" altLang="zh-CN" sz="2800" b="0" dirty="0">
                <a:ea typeface="华文楷体" pitchFamily="2" charset="-122"/>
                <a:cs typeface="Times New Roman" panose="02020603050405020304" pitchFamily="18" charset="0"/>
              </a:rPr>
              <a:t>队空的条件为：</a:t>
            </a:r>
            <a:r>
              <a:rPr lang="en-US" altLang="zh-CN" sz="2800" b="0" dirty="0">
                <a:ea typeface="华文楷体" pitchFamily="2" charset="-122"/>
                <a:cs typeface="Times New Roman" panose="02020603050405020304" pitchFamily="18" charset="0"/>
              </a:rPr>
              <a:t>Rear == Front;  </a:t>
            </a:r>
          </a:p>
          <a:p>
            <a:pPr marL="258763" indent="0">
              <a:buNone/>
            </a:pPr>
            <a:r>
              <a:rPr lang="zh-CN" altLang="zh-CN" sz="2800" b="0" dirty="0">
                <a:ea typeface="华文楷体" pitchFamily="2" charset="-122"/>
                <a:cs typeface="Times New Roman" panose="02020603050405020304" pitchFamily="18" charset="0"/>
              </a:rPr>
              <a:t>队满的条件为：</a:t>
            </a:r>
            <a:r>
              <a:rPr lang="en-US" altLang="zh-CN" sz="2800" b="0" dirty="0">
                <a:ea typeface="华文楷体" pitchFamily="2" charset="-122"/>
                <a:cs typeface="Times New Roman" panose="02020603050405020304" pitchFamily="18" charset="0"/>
              </a:rPr>
              <a:t>(Rear+1</a:t>
            </a:r>
            <a:r>
              <a:rPr lang="zh-CN" altLang="en-US"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a:t>
            </a:r>
            <a:r>
              <a:rPr lang="en-US" altLang="zh-CN" sz="2800" b="0" dirty="0" err="1">
                <a:ea typeface="华文楷体" pitchFamily="2" charset="-122"/>
                <a:cs typeface="Times New Roman" panose="02020603050405020304" pitchFamily="18" charset="0"/>
              </a:rPr>
              <a:t>maxSize</a:t>
            </a:r>
            <a:r>
              <a:rPr lang="en-US" altLang="zh-CN" sz="2800" b="0" dirty="0">
                <a:ea typeface="华文楷体" pitchFamily="2" charset="-122"/>
                <a:cs typeface="Times New Roman" panose="02020603050405020304" pitchFamily="18" charset="0"/>
              </a:rPr>
              <a:t>= =Front</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顺序优先队列：</a:t>
            </a:r>
          </a:p>
        </p:txBody>
      </p:sp>
    </p:spTree>
    <p:extLst>
      <p:ext uri="{BB962C8B-B14F-4D97-AF65-F5344CB8AC3E}">
        <p14:creationId xmlns:p14="http://schemas.microsoft.com/office/powerpoint/2010/main" val="31977544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9106"/>
            <a:ext cx="11367649" cy="4702790"/>
          </a:xfrm>
        </p:spPr>
        <p:txBody>
          <a:bodyPr>
            <a:normAutofit/>
          </a:bodyPr>
          <a:lstStyle/>
          <a:p>
            <a:pPr marL="0" indent="0">
              <a:buNone/>
            </a:pPr>
            <a:r>
              <a:rPr lang="zh-CN" altLang="en-US" sz="2800" dirty="0">
                <a:ea typeface="华文楷体" pitchFamily="2" charset="-122"/>
                <a:cs typeface="Times New Roman" panose="02020603050405020304" pitchFamily="18" charset="0"/>
              </a:rPr>
              <a:t>第二种策咯：</a:t>
            </a:r>
            <a:endParaRPr lang="en-US" altLang="zh-CN" sz="280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单链表中的结点按照元素优先级递减</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即优先数增大</a:t>
            </a:r>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的次序排成一个有序链表，元素优先级最高的结点就是首结点。</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元素出队即删除首结点，时间复杂度为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元素进队，需要按照优先级大小找到合适的插入位置，然后插入元素结点，时间复杂度为</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，但不会引起队列中原有元素在内存中移动。</a:t>
            </a:r>
            <a:endParaRPr lang="en-US" altLang="zh-CN" sz="26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链式优先队列：</a:t>
            </a:r>
          </a:p>
        </p:txBody>
      </p:sp>
      <p:sp>
        <p:nvSpPr>
          <p:cNvPr id="2" name="椭圆 1"/>
          <p:cNvSpPr/>
          <p:nvPr/>
        </p:nvSpPr>
        <p:spPr>
          <a:xfrm>
            <a:off x="11534503" y="6221897"/>
            <a:ext cx="156754" cy="2964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87118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530363" y="2092436"/>
            <a:ext cx="3941876" cy="3251089"/>
          </a:xfrm>
        </p:spPr>
        <p:txBody>
          <a:bodyPr>
            <a:no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 </a:t>
            </a:r>
            <a:r>
              <a:rPr lang="zh-CN" altLang="en-US" sz="2800" dirty="0">
                <a:latin typeface="华文楷体" pitchFamily="2" charset="-122"/>
                <a:ea typeface="华文楷体" pitchFamily="2" charset="-122"/>
              </a:rPr>
              <a:t>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zh-CN" altLang="en-US" sz="2800" dirty="0">
                <a:latin typeface="华文楷体" pitchFamily="2" charset="-122"/>
                <a:ea typeface="华文楷体" pitchFamily="2" charset="-122"/>
              </a:rPr>
              <a:t>顺序栈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 链式栈</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栈的应用</a:t>
            </a:r>
            <a:endParaRPr lang="en-US" altLang="zh-CN" sz="2800" dirty="0">
              <a:latin typeface="华文楷体" pitchFamily="2" charset="-122"/>
              <a:ea typeface="华文楷体" pitchFamily="2" charset="-122"/>
            </a:endParaRPr>
          </a:p>
        </p:txBody>
      </p:sp>
      <p:sp>
        <p:nvSpPr>
          <p:cNvPr id="2" name="文本框 1"/>
          <p:cNvSpPr txBox="1"/>
          <p:nvPr/>
        </p:nvSpPr>
        <p:spPr>
          <a:xfrm>
            <a:off x="6915151" y="2176532"/>
            <a:ext cx="4071937" cy="3082895"/>
          </a:xfrm>
          <a:prstGeom prst="rect">
            <a:avLst/>
          </a:prstGeom>
          <a:noFill/>
        </p:spPr>
        <p:txBody>
          <a:bodyPr wrap="square" rtlCol="0">
            <a:spAutoFit/>
          </a:bodyPr>
          <a:lstStyle/>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顺序循环队列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链式队列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latin typeface="华文楷体" pitchFamily="2" charset="-122"/>
                <a:ea typeface="华文楷体" pitchFamily="2" charset="-122"/>
              </a:rPr>
              <a:t>优先队列</a:t>
            </a:r>
            <a:endParaRPr lang="en-US" altLang="zh-CN" sz="2800" b="1" dirty="0">
              <a:latin typeface="华文楷体" pitchFamily="2" charset="-122"/>
              <a:ea typeface="华文楷体" pitchFamily="2" charset="-122"/>
            </a:endParaRPr>
          </a:p>
          <a:p>
            <a:pPr marL="228600" indent="-228600">
              <a:lnSpc>
                <a:spcPct val="115000"/>
              </a:lnSpc>
              <a:spcBef>
                <a:spcPts val="1000"/>
              </a:spcBef>
              <a:buClr>
                <a:schemeClr val="accent1"/>
              </a:buClr>
              <a:buSzPct val="100000"/>
              <a:buFont typeface="Wingdings" panose="05000000000000000000" pitchFamily="2" charset="2"/>
              <a:buChar char="Ø"/>
              <a:defRPr/>
            </a:pPr>
            <a:r>
              <a:rPr lang="zh-CN" altLang="en-US" sz="2800" b="1" dirty="0">
                <a:solidFill>
                  <a:srgbClr val="FF0000"/>
                </a:solidFill>
                <a:latin typeface="华文楷体" pitchFamily="2" charset="-122"/>
                <a:ea typeface="华文楷体" pitchFamily="2" charset="-122"/>
              </a:rPr>
              <a:t>队列的应用</a:t>
            </a:r>
          </a:p>
        </p:txBody>
      </p:sp>
    </p:spTree>
    <p:extLst>
      <p:ext uri="{BB962C8B-B14F-4D97-AF65-F5344CB8AC3E}">
        <p14:creationId xmlns:p14="http://schemas.microsoft.com/office/powerpoint/2010/main" val="20541705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提供的服务窗口只有一个。</a:t>
            </a:r>
            <a:endParaRPr lang="en-US" altLang="zh-CN" sz="28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800" b="0" dirty="0">
                <a:ea typeface="华文楷体" pitchFamily="2" charset="-122"/>
                <a:cs typeface="Times New Roman" panose="02020603050405020304" pitchFamily="18" charset="0"/>
              </a:rPr>
              <a:t>可以采用队列对单服务窗口进行模拟，完成诸如计算用户的平均等待时间等任务。其结果可以用来了解单服务窗口的情况，从而辅助对相关问题进行决策。</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t> </a:t>
            </a:r>
            <a:r>
              <a:rPr lang="zh-CN" altLang="en-US" dirty="0">
                <a:latin typeface="华文楷体" panose="02010600040101010101" pitchFamily="2" charset="-122"/>
                <a:ea typeface="华文楷体" panose="02010600040101010101" pitchFamily="2" charset="-122"/>
              </a:rPr>
              <a:t>队列的应用：单服务窗口模拟</a:t>
            </a:r>
          </a:p>
        </p:txBody>
      </p:sp>
    </p:spTree>
    <p:extLst>
      <p:ext uri="{BB962C8B-B14F-4D97-AF65-F5344CB8AC3E}">
        <p14:creationId xmlns:p14="http://schemas.microsoft.com/office/powerpoint/2010/main" val="16608869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903716" cy="4595805"/>
          </a:xfrm>
        </p:spPr>
        <p:txBody>
          <a:bodyPr>
            <a:normAutofit/>
          </a:bodyPr>
          <a:lstStyle/>
          <a:p>
            <a:pPr marL="0" indent="0">
              <a:lnSpc>
                <a:spcPct val="115000"/>
              </a:lnSpc>
              <a:buNone/>
              <a:defRPr/>
            </a:pPr>
            <a:r>
              <a:rPr lang="zh-CN" altLang="zh-CN" sz="2800" b="0" dirty="0">
                <a:ea typeface="华文楷体" pitchFamily="2" charset="-122"/>
                <a:cs typeface="Times New Roman" panose="02020603050405020304" pitchFamily="18" charset="0"/>
              </a:rPr>
              <a:t>假设有一个小的银行服务网点，每天早晨</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点开门，下午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关门。一般开门后</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分钟内就会来一个客户，之后在上一个客户来后</a:t>
            </a:r>
            <a:r>
              <a:rPr lang="en-US" altLang="zh-CN" sz="2800" b="0" dirty="0">
                <a:ea typeface="华文楷体" pitchFamily="2" charset="-122"/>
                <a:cs typeface="Times New Roman" panose="02020603050405020304" pitchFamily="18" charset="0"/>
              </a:rPr>
              <a:t>5</a:t>
            </a:r>
            <a:r>
              <a:rPr lang="zh-CN" altLang="zh-CN" sz="2800" b="0" dirty="0">
                <a:ea typeface="华文楷体" pitchFamily="2" charset="-122"/>
                <a:cs typeface="Times New Roman" panose="02020603050405020304" pitchFamily="18" charset="0"/>
              </a:rPr>
              <a:t>分钟内就会来下一个客户。</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客户办理的业务分三种：取款、存款、办理网银，它们分别耗时</a:t>
            </a:r>
            <a:r>
              <a:rPr lang="en-US" altLang="zh-CN" sz="2800" b="0" dirty="0">
                <a:ea typeface="华文楷体" pitchFamily="2" charset="-122"/>
                <a:cs typeface="Times New Roman" panose="02020603050405020304" pitchFamily="18" charset="0"/>
              </a:rPr>
              <a:t>2</a:t>
            </a:r>
            <a:r>
              <a:rPr lang="zh-CN" altLang="zh-CN" sz="2800" b="0" dirty="0">
                <a:ea typeface="华文楷体" pitchFamily="2" charset="-122"/>
                <a:cs typeface="Times New Roman" panose="02020603050405020304" pitchFamily="18" charset="0"/>
              </a:rPr>
              <a:t>分钟、</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分钟和</a:t>
            </a:r>
            <a:r>
              <a:rPr lang="en-US" altLang="zh-CN" sz="2800" b="0" dirty="0">
                <a:ea typeface="华文楷体" pitchFamily="2" charset="-122"/>
                <a:cs typeface="Times New Roman" panose="02020603050405020304" pitchFamily="18" charset="0"/>
              </a:rPr>
              <a:t>10</a:t>
            </a:r>
            <a:r>
              <a:rPr lang="zh-CN" altLang="zh-CN" sz="2800" b="0" dirty="0">
                <a:ea typeface="华文楷体" pitchFamily="2" charset="-122"/>
                <a:cs typeface="Times New Roman" panose="02020603050405020304" pitchFamily="18" charset="0"/>
              </a:rPr>
              <a:t>分钟。</a:t>
            </a:r>
            <a:endParaRPr lang="en-US" altLang="zh-CN" sz="2800" b="0" dirty="0">
              <a:ea typeface="华文楷体" pitchFamily="2" charset="-122"/>
              <a:cs typeface="Times New Roman" panose="02020603050405020304" pitchFamily="18" charset="0"/>
            </a:endParaRPr>
          </a:p>
          <a:p>
            <a:pPr marL="0" indent="0">
              <a:lnSpc>
                <a:spcPct val="115000"/>
              </a:lnSpc>
              <a:buNone/>
              <a:defRPr/>
            </a:pPr>
            <a:r>
              <a:rPr lang="zh-CN" altLang="zh-CN" sz="2800" b="0" dirty="0">
                <a:ea typeface="华文楷体" pitchFamily="2" charset="-122"/>
                <a:cs typeface="Times New Roman" panose="02020603050405020304" pitchFamily="18" charset="0"/>
              </a:rPr>
              <a:t>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32804054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46576"/>
            <a:ext cx="11903716" cy="4814467"/>
          </a:xfrm>
        </p:spPr>
        <p:txBody>
          <a:bodyPr>
            <a:normAutofit lnSpcReduction="10000"/>
          </a:bodyPr>
          <a:lstStyle/>
          <a:p>
            <a:pPr marL="0" indent="0">
              <a:buNone/>
            </a:pPr>
            <a:r>
              <a:rPr lang="zh-CN" altLang="zh-CN" b="0" dirty="0">
                <a:ea typeface="华文楷体" panose="02010600040101010101" pitchFamily="2" charset="-122"/>
                <a:cs typeface="Times New Roman" panose="02020603050405020304" pitchFamily="18" charset="0"/>
              </a:rPr>
              <a:t>设置客户属性：</a:t>
            </a: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hour;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minute; };</a:t>
            </a:r>
          </a:p>
          <a:p>
            <a:pPr marL="0" indent="0">
              <a:buNone/>
            </a:pP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err="1">
                <a:ea typeface="华文楷体" panose="02010600040101010101" pitchFamily="2" charset="-122"/>
                <a:cs typeface="Times New Roman" panose="02020603050405020304" pitchFamily="18" charset="0"/>
              </a:rPr>
              <a:t>struct</a:t>
            </a:r>
            <a:r>
              <a:rPr lang="en-US" altLang="zh-CN" b="0" dirty="0">
                <a:ea typeface="华文楷体" panose="02010600040101010101" pitchFamily="2" charset="-122"/>
                <a:cs typeface="Times New Roman" panose="02020603050405020304" pitchFamily="18" charset="0"/>
              </a:rPr>
              <a:t> people</a:t>
            </a:r>
            <a:endParaRPr lang="zh-CN" altLang="zh-CN" b="0" dirty="0">
              <a:ea typeface="华文楷体" panose="02010600040101010101" pitchFamily="2" charset="-122"/>
              <a:cs typeface="Times New Roman" panose="02020603050405020304" pitchFamily="18" charset="0"/>
            </a:endParaRP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arrivePoint</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客户到达银行时间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timeT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serveBegin</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客户开始被服务时间</a:t>
            </a:r>
          </a:p>
          <a:p>
            <a:pPr marL="0" indent="0">
              <a:buNone/>
            </a:pP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int</a:t>
            </a:r>
            <a:r>
              <a:rPr lang="en-US" altLang="zh-CN" b="0" dirty="0">
                <a:ea typeface="华文楷体" panose="02010600040101010101" pitchFamily="2" charset="-122"/>
                <a:cs typeface="Times New Roman" panose="02020603050405020304" pitchFamily="18" charset="0"/>
              </a:rPr>
              <a:t> </a:t>
            </a:r>
            <a:r>
              <a:rPr lang="en-US" altLang="zh-CN" b="0" dirty="0" err="1">
                <a:ea typeface="华文楷体" panose="02010600040101010101" pitchFamily="2" charset="-122"/>
                <a:cs typeface="Times New Roman" panose="02020603050405020304" pitchFamily="18" charset="0"/>
              </a:rPr>
              <a:t>serveType</a:t>
            </a:r>
            <a:r>
              <a:rPr lang="en-US" altLang="zh-CN" b="0" dirty="0">
                <a:ea typeface="华文楷体" panose="02010600040101010101" pitchFamily="2" charset="-122"/>
                <a:cs typeface="Times New Roman" panose="02020603050405020304" pitchFamily="18" charset="0"/>
              </a:rPr>
              <a:t>;      //</a:t>
            </a:r>
            <a:r>
              <a:rPr lang="zh-CN" altLang="zh-CN" b="0" dirty="0">
                <a:ea typeface="华文楷体" panose="02010600040101010101" pitchFamily="2" charset="-122"/>
                <a:cs typeface="Times New Roman" panose="02020603050405020304" pitchFamily="18" charset="0"/>
              </a:rPr>
              <a:t>业务种类</a:t>
            </a:r>
            <a:r>
              <a:rPr lang="en-US" altLang="zh-CN" b="0" dirty="0">
                <a:ea typeface="华文楷体" panose="02010600040101010101" pitchFamily="2" charset="-122"/>
                <a:cs typeface="Times New Roman" panose="02020603050405020304" pitchFamily="18" charset="0"/>
              </a:rPr>
              <a:t>  0 </a:t>
            </a:r>
            <a:r>
              <a:rPr lang="zh-CN" altLang="zh-CN" b="0" dirty="0">
                <a:ea typeface="华文楷体" panose="02010600040101010101" pitchFamily="2" charset="-122"/>
                <a:cs typeface="Times New Roman" panose="02020603050405020304" pitchFamily="18" charset="0"/>
              </a:rPr>
              <a:t>存款</a:t>
            </a:r>
            <a:r>
              <a:rPr lang="en-US" altLang="zh-CN" b="0" dirty="0">
                <a:ea typeface="华文楷体" panose="02010600040101010101" pitchFamily="2" charset="-122"/>
                <a:cs typeface="Times New Roman" panose="02020603050405020304" pitchFamily="18" charset="0"/>
              </a:rPr>
              <a:t>  1</a:t>
            </a:r>
            <a:r>
              <a:rPr lang="zh-CN" altLang="zh-CN" b="0" dirty="0">
                <a:ea typeface="华文楷体" panose="02010600040101010101" pitchFamily="2" charset="-122"/>
                <a:cs typeface="Times New Roman" panose="02020603050405020304" pitchFamily="18" charset="0"/>
              </a:rPr>
              <a:t>取款</a:t>
            </a:r>
            <a:r>
              <a:rPr lang="en-US" altLang="zh-CN" b="0" dirty="0">
                <a:ea typeface="华文楷体" panose="02010600040101010101" pitchFamily="2" charset="-122"/>
                <a:cs typeface="Times New Roman" panose="02020603050405020304" pitchFamily="18" charset="0"/>
              </a:rPr>
              <a:t>  2</a:t>
            </a:r>
            <a:r>
              <a:rPr lang="zh-CN" altLang="zh-CN" b="0" dirty="0">
                <a:ea typeface="华文楷体" panose="02010600040101010101" pitchFamily="2" charset="-122"/>
                <a:cs typeface="Times New Roman" panose="02020603050405020304" pitchFamily="18" charset="0"/>
              </a:rPr>
              <a:t>办网银</a:t>
            </a:r>
          </a:p>
          <a:p>
            <a:pPr marL="0" indent="0">
              <a:buNone/>
            </a:pPr>
            <a:r>
              <a:rPr lang="en-US" altLang="zh-CN" b="0" dirty="0">
                <a:ea typeface="华文楷体" panose="02010600040101010101" pitchFamily="2" charset="-122"/>
                <a:cs typeface="Times New Roman" panose="02020603050405020304" pitchFamily="18" charset="0"/>
              </a:rPr>
              <a:t>};</a:t>
            </a:r>
            <a:endParaRPr lang="zh-CN" altLang="zh-CN" b="0" dirty="0">
              <a:ea typeface="华文楷体" panose="02010600040101010101"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13611648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360377" cy="4595805"/>
          </a:xfrm>
        </p:spPr>
        <p:txBody>
          <a:bodyPr>
            <a:normAutofit fontScale="85000" lnSpcReduction="20000"/>
          </a:bodyPr>
          <a:lstStyle/>
          <a:p>
            <a:pPr marL="0" indent="0">
              <a:buNone/>
            </a:pPr>
            <a:r>
              <a:rPr lang="zh-CN" altLang="zh-CN" sz="2800" dirty="0">
                <a:ea typeface="华文楷体" pitchFamily="2" charset="-122"/>
                <a:cs typeface="Times New Roman" panose="02020603050405020304" pitchFamily="18" charset="0"/>
              </a:rPr>
              <a:t>入队操作：</a:t>
            </a:r>
          </a:p>
          <a:p>
            <a:pPr marL="0" indent="0">
              <a:buNone/>
            </a:pPr>
            <a:r>
              <a:rPr lang="zh-CN" altLang="zh-CN" sz="2800" b="0" dirty="0">
                <a:ea typeface="华文楷体" pitchFamily="2" charset="-122"/>
                <a:cs typeface="Times New Roman" panose="02020603050405020304" pitchFamily="18" charset="0"/>
              </a:rPr>
              <a:t>第一个客户到达，到达时间为</a:t>
            </a:r>
            <a:r>
              <a:rPr lang="en-US" altLang="zh-CN" sz="2800" b="0" dirty="0">
                <a:ea typeface="华文楷体" pitchFamily="2" charset="-122"/>
                <a:cs typeface="Times New Roman" panose="02020603050405020304" pitchFamily="18" charset="0"/>
              </a:rPr>
              <a:t>9</a:t>
            </a:r>
            <a:r>
              <a:rPr lang="zh-CN" altLang="zh-CN" sz="2800" b="0" dirty="0">
                <a:ea typeface="华文楷体" pitchFamily="2" charset="-122"/>
                <a:cs typeface="Times New Roman" panose="02020603050405020304" pitchFamily="18" charset="0"/>
              </a:rPr>
              <a:t>点</a:t>
            </a:r>
            <a:r>
              <a:rPr lang="en-US" altLang="zh-CN" sz="2800" b="0" dirty="0">
                <a:ea typeface="华文楷体" pitchFamily="2" charset="-122"/>
                <a:cs typeface="Times New Roman" panose="02020603050405020304" pitchFamily="18" charset="0"/>
              </a:rPr>
              <a:t>+m(0-10)</a:t>
            </a:r>
            <a:r>
              <a:rPr lang="zh-CN" altLang="zh-CN" sz="2800" b="0" dirty="0">
                <a:ea typeface="华文楷体" pitchFamily="2" charset="-122"/>
                <a:cs typeface="Times New Roman" panose="02020603050405020304" pitchFamily="18" charset="0"/>
              </a:rPr>
              <a:t>分（随机），业务种类随机，被服务时间为该客户到达时间。描述完毕，第一个客户进队。</a:t>
            </a:r>
          </a:p>
          <a:p>
            <a:pPr marL="0" indent="0">
              <a:buNone/>
            </a:pPr>
            <a:r>
              <a:rPr lang="zh-CN" altLang="zh-CN" sz="2800" b="0" dirty="0">
                <a:ea typeface="华文楷体" pitchFamily="2" charset="-122"/>
                <a:cs typeface="Times New Roman" panose="02020603050405020304" pitchFamily="18" charset="0"/>
              </a:rPr>
              <a:t>第二个客户到达，到达时间为第一个客户达到时间</a:t>
            </a:r>
            <a:r>
              <a:rPr lang="en-US" altLang="zh-CN" sz="2800" b="0" dirty="0">
                <a:ea typeface="华文楷体" pitchFamily="2" charset="-122"/>
                <a:cs typeface="Times New Roman" panose="02020603050405020304" pitchFamily="18" charset="0"/>
              </a:rPr>
              <a:t>+m(0-5)</a:t>
            </a:r>
            <a:r>
              <a:rPr lang="zh-CN" altLang="zh-CN" sz="2800" b="0" dirty="0">
                <a:ea typeface="华文楷体" pitchFamily="2" charset="-122"/>
                <a:cs typeface="Times New Roman" panose="02020603050405020304" pitchFamily="18" charset="0"/>
              </a:rPr>
              <a:t>分之间的随机值，业务种类随机，被服务时间为该客户到达时间和上一个客户结束服务时间的最大值。描述完毕，第二个客户进队。</a:t>
            </a:r>
          </a:p>
          <a:p>
            <a:pPr marL="0" indent="0">
              <a:buNone/>
            </a:pPr>
            <a:r>
              <a:rPr lang="zh-CN" altLang="zh-CN" sz="2800" b="0" dirty="0">
                <a:ea typeface="华文楷体" pitchFamily="2" charset="-122"/>
                <a:cs typeface="Times New Roman" panose="02020603050405020304" pitchFamily="18" charset="0"/>
              </a:rPr>
              <a:t>第三个客户，计算到达时间、服务种类、开始时间，进队。</a:t>
            </a:r>
          </a:p>
          <a:p>
            <a:pPr marL="0" indent="0">
              <a:buNone/>
            </a:pP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直到某个客户到达时间超过下午</a:t>
            </a:r>
            <a:r>
              <a:rPr lang="en-US" altLang="zh-CN" sz="2800" b="0" dirty="0">
                <a:ea typeface="华文楷体" pitchFamily="2" charset="-122"/>
                <a:cs typeface="Times New Roman" panose="02020603050405020304" pitchFamily="18" charset="0"/>
              </a:rPr>
              <a:t>4</a:t>
            </a:r>
            <a:r>
              <a:rPr lang="zh-CN" altLang="zh-CN" sz="2800" b="0" dirty="0">
                <a:ea typeface="华文楷体" pitchFamily="2" charset="-122"/>
                <a:cs typeface="Times New Roman" panose="02020603050405020304" pitchFamily="18" charset="0"/>
              </a:rPr>
              <a:t>：</a:t>
            </a:r>
            <a:r>
              <a:rPr lang="en-US" altLang="zh-CN" sz="2800" b="0" dirty="0">
                <a:ea typeface="华文楷体" pitchFamily="2" charset="-122"/>
                <a:cs typeface="Times New Roman" panose="02020603050405020304" pitchFamily="18" charset="0"/>
              </a:rPr>
              <a:t>30</a:t>
            </a:r>
            <a:r>
              <a:rPr lang="zh-CN" altLang="zh-CN" sz="2800" b="0" dirty="0">
                <a:ea typeface="华文楷体" pitchFamily="2" charset="-122"/>
                <a:cs typeface="Times New Roman" panose="02020603050405020304" pitchFamily="18" charset="0"/>
              </a:rPr>
              <a:t>，此时结束。试模拟这个服务网点的服务，并计算出每个客户的平均等待时间。</a:t>
            </a:r>
            <a:endParaRPr lang="en-US" altLang="zh-CN" sz="2800" b="0" dirty="0">
              <a:ea typeface="华文楷体" pitchFamily="2" charset="-122"/>
              <a:cs typeface="Times New Roman" panose="02020603050405020304" pitchFamily="18" charset="0"/>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Tree>
    <p:extLst>
      <p:ext uri="{BB962C8B-B14F-4D97-AF65-F5344CB8AC3E}">
        <p14:creationId xmlns:p14="http://schemas.microsoft.com/office/powerpoint/2010/main" val="6588353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rmAutofit fontScale="92500" lnSpcReduction="10000"/>
          </a:bodyPr>
          <a:lstStyle/>
          <a:p>
            <a:pPr marL="0" indent="0">
              <a:buNone/>
            </a:pPr>
            <a:r>
              <a:rPr lang="zh-CN" altLang="zh-CN" sz="2800" dirty="0">
                <a:ea typeface="华文楷体" pitchFamily="2" charset="-122"/>
                <a:cs typeface="Times New Roman" panose="02020603050405020304" pitchFamily="18" charset="0"/>
              </a:rPr>
              <a:t>出队操作：</a:t>
            </a:r>
          </a:p>
          <a:p>
            <a:pPr marL="0" indent="0">
              <a:buNone/>
            </a:pPr>
            <a:r>
              <a:rPr lang="zh-CN" altLang="zh-CN" sz="2800" b="0" dirty="0">
                <a:ea typeface="华文楷体" pitchFamily="2" charset="-122"/>
                <a:cs typeface="Times New Roman" panose="02020603050405020304" pitchFamily="18" charset="0"/>
              </a:rPr>
              <a:t>反复出队，累计每个人的等待时间（服务开始时间</a:t>
            </a:r>
            <a:r>
              <a:rPr lang="en-US" altLang="zh-CN"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到达时间），直到队空。</a:t>
            </a:r>
          </a:p>
          <a:p>
            <a:pPr marL="0" indent="0">
              <a:buNone/>
            </a:pPr>
            <a:r>
              <a:rPr lang="zh-CN" altLang="zh-CN" sz="2800" b="0" dirty="0">
                <a:ea typeface="华文楷体" pitchFamily="2" charset="-122"/>
                <a:cs typeface="Times New Roman" panose="02020603050405020304" pitchFamily="18" charset="0"/>
              </a:rPr>
              <a:t>计算每人的平均等待时间。</a:t>
            </a:r>
            <a:endParaRPr lang="en-US" altLang="zh-CN" sz="2800" b="0" dirty="0">
              <a:ea typeface="华文楷体" pitchFamily="2" charset="-122"/>
              <a:cs typeface="Times New Roman" panose="02020603050405020304" pitchFamily="18" charset="0"/>
            </a:endParaRPr>
          </a:p>
          <a:p>
            <a:pPr marL="0" indent="0">
              <a:buNone/>
            </a:pPr>
            <a:r>
              <a:rPr lang="zh-CN" altLang="en-US" sz="2800" b="0" dirty="0">
                <a:ea typeface="华文楷体" pitchFamily="2" charset="-122"/>
                <a:cs typeface="Times New Roman" panose="02020603050405020304" pitchFamily="18" charset="0"/>
              </a:rPr>
              <a:t>实现由同学课后自行完成。</a:t>
            </a:r>
            <a:endParaRPr lang="en-US" altLang="zh-CN" sz="2800" b="0" dirty="0">
              <a:ea typeface="华文楷体" pitchFamily="2" charset="-122"/>
              <a:cs typeface="Times New Roman" panose="02020603050405020304" pitchFamily="18" charset="0"/>
            </a:endParaRPr>
          </a:p>
          <a:p>
            <a:pPr marL="0" indent="0">
              <a:buNone/>
            </a:pPr>
            <a:endParaRPr lang="en-US" altLang="zh-CN" sz="2800" b="0" dirty="0">
              <a:ea typeface="华文楷体" pitchFamily="2" charset="-122"/>
              <a:cs typeface="Times New Roman" panose="02020603050405020304" pitchFamily="18" charset="0"/>
            </a:endParaRPr>
          </a:p>
          <a:p>
            <a:pPr marL="0" indent="0">
              <a:buNone/>
            </a:pPr>
            <a:r>
              <a:rPr lang="zh-CN" altLang="zh-CN" sz="2800" dirty="0">
                <a:ea typeface="华文楷体" pitchFamily="2" charset="-122"/>
                <a:cs typeface="Times New Roman" panose="02020603050405020304" pitchFamily="18" charset="0"/>
              </a:rPr>
              <a:t>多窗口服务：</a:t>
            </a:r>
            <a:endParaRPr lang="en-US" altLang="zh-CN" sz="2800" dirty="0">
              <a:ea typeface="华文楷体" pitchFamily="2" charset="-122"/>
              <a:cs typeface="Times New Roman" panose="02020603050405020304" pitchFamily="18" charset="0"/>
            </a:endParaRPr>
          </a:p>
          <a:p>
            <a:pPr marL="0" indent="0">
              <a:buNone/>
            </a:pPr>
            <a:r>
              <a:rPr lang="zh-CN" altLang="zh-CN" sz="2800" b="0" dirty="0">
                <a:ea typeface="华文楷体" pitchFamily="2" charset="-122"/>
                <a:cs typeface="Times New Roman" panose="02020603050405020304" pitchFamily="18" charset="0"/>
              </a:rPr>
              <a:t>需要两个队列配合</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在等待区等候的客户形成一个普通队列（先来先服务，即先进先出）</a:t>
            </a:r>
            <a:r>
              <a:rPr lang="zh-CN" altLang="en-US" sz="2800" b="0" dirty="0">
                <a:ea typeface="华文楷体" pitchFamily="2" charset="-122"/>
                <a:cs typeface="Times New Roman" panose="02020603050405020304" pitchFamily="18" charset="0"/>
              </a:rPr>
              <a:t>。</a:t>
            </a:r>
            <a:r>
              <a:rPr lang="zh-CN" altLang="zh-CN" sz="2800" b="0" dirty="0">
                <a:ea typeface="华文楷体" pitchFamily="2" charset="-122"/>
                <a:cs typeface="Times New Roman" panose="02020603050405020304" pitchFamily="18" charset="0"/>
              </a:rPr>
              <a:t>在各个窗口被服务的客户形成一个优先队列（先来的未必先出，先结束的先出）</a:t>
            </a:r>
          </a:p>
          <a:p>
            <a:pPr marL="0" indent="0">
              <a:buNone/>
            </a:pPr>
            <a:endParaRPr lang="en-US" altLang="zh-CN" sz="2800" b="0" dirty="0">
              <a:latin typeface="华文楷体" pitchFamily="2" charset="-122"/>
              <a:ea typeface="华文楷体" pitchFamily="2" charset="-122"/>
            </a:endParaRPr>
          </a:p>
          <a:p>
            <a:pPr marL="0" indent="0">
              <a:buNone/>
            </a:pPr>
            <a:endParaRPr lang="zh-CN"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单服务窗口模拟：</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4346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13170"/>
            <a:ext cx="11162883" cy="766894"/>
          </a:xfrm>
        </p:spPr>
        <p:txBody>
          <a:bodyPr>
            <a:normAutofit/>
          </a:bodyPr>
          <a:lstStyle/>
          <a:p>
            <a:pPr>
              <a:buFont typeface="Wingdings" panose="05000000000000000000" pitchFamily="2" charset="2"/>
              <a:buChar char="Ø"/>
            </a:pPr>
            <a:r>
              <a:rPr lang="zh-CN" altLang="en-US" sz="2800" b="0" dirty="0">
                <a:ea typeface="华文楷体" pitchFamily="2" charset="-122"/>
                <a:cs typeface="Times New Roman" panose="02020603050405020304" pitchFamily="18" charset="0"/>
              </a:rPr>
              <a:t>顺序栈的描述：数组指针</a:t>
            </a:r>
            <a:r>
              <a:rPr lang="en-US" altLang="zh-CN" sz="2800" b="0" dirty="0">
                <a:ea typeface="华文楷体" pitchFamily="2" charset="-122"/>
                <a:cs typeface="Times New Roman" panose="02020603050405020304" pitchFamily="18" charset="0"/>
              </a:rPr>
              <a:t>array</a:t>
            </a:r>
            <a:r>
              <a:rPr lang="zh-CN" altLang="en-US" sz="2800" b="0" dirty="0">
                <a:ea typeface="华文楷体" pitchFamily="2" charset="-122"/>
                <a:cs typeface="Times New Roman" panose="02020603050405020304" pitchFamily="18" charset="0"/>
              </a:rPr>
              <a:t>，数组大小</a:t>
            </a:r>
            <a:r>
              <a:rPr lang="en-US" altLang="zh-CN" sz="2800" b="0" dirty="0" err="1">
                <a:ea typeface="华文楷体" pitchFamily="2" charset="-122"/>
                <a:cs typeface="Times New Roman" panose="02020603050405020304" pitchFamily="18" charset="0"/>
              </a:rPr>
              <a:t>maxSize</a:t>
            </a:r>
            <a:r>
              <a:rPr lang="zh-CN" altLang="en-US" sz="2800" b="0" dirty="0">
                <a:ea typeface="华文楷体" pitchFamily="2" charset="-122"/>
                <a:cs typeface="Times New Roman" panose="02020603050405020304" pitchFamily="18" charset="0"/>
              </a:rPr>
              <a:t>，栈顶下标</a:t>
            </a:r>
            <a:r>
              <a:rPr lang="en-US" altLang="zh-CN" sz="2800" b="0" dirty="0">
                <a:ea typeface="华文楷体" pitchFamily="2" charset="-122"/>
                <a:cs typeface="Times New Roman" panose="02020603050405020304" pitchFamily="18" charset="0"/>
              </a:rPr>
              <a:t>Top</a:t>
            </a:r>
            <a:r>
              <a:rPr lang="zh-CN" altLang="zh-CN" sz="2800" b="0" dirty="0">
                <a:ea typeface="华文楷体" pitchFamily="2" charset="-122"/>
                <a:cs typeface="Times New Roman" panose="02020603050405020304" pitchFamily="18" charset="0"/>
              </a:rPr>
              <a:t>。</a:t>
            </a:r>
            <a:endParaRPr lang="en-US" altLang="zh-CN" sz="2800" b="0" dirty="0">
              <a:ea typeface="华文楷体" pitchFamily="2" charset="-122"/>
              <a:cs typeface="Times New Roman" panose="02020603050405020304" pitchFamily="18" charset="0"/>
            </a:endParaRPr>
          </a:p>
        </p:txBody>
      </p:sp>
      <p:sp>
        <p:nvSpPr>
          <p:cNvPr id="8194" name="Rectangle 2"/>
          <p:cNvSpPr>
            <a:spLocks noGrp="1" noRot="1" noChangeArrowheads="1"/>
          </p:cNvSpPr>
          <p:nvPr>
            <p:ph type="title"/>
          </p:nvPr>
        </p:nvSpPr>
        <p:spPr/>
        <p:txBody>
          <a:bodyPr/>
          <a:lstStyle/>
          <a:p>
            <a:pPr marL="838200" indent="-838200">
              <a:defRPr/>
            </a:pP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顺序栈类的声明：</a:t>
            </a:r>
          </a:p>
        </p:txBody>
      </p:sp>
      <p:sp>
        <p:nvSpPr>
          <p:cNvPr id="3" name="文本框 2"/>
          <p:cNvSpPr txBox="1"/>
          <p:nvPr/>
        </p:nvSpPr>
        <p:spPr>
          <a:xfrm>
            <a:off x="874643" y="2087218"/>
            <a:ext cx="10614992" cy="4401205"/>
          </a:xfrm>
          <a:prstGeom prst="rect">
            <a:avLst/>
          </a:prstGeom>
          <a:noFill/>
        </p:spPr>
        <p:txBody>
          <a:bodyPr wrap="square" rtlCol="0">
            <a:spAutoFit/>
          </a:bodyPr>
          <a:lstStyle/>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illegalSize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outOfBound</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template &lt;class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&gt;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class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seqStack</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private:</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elemType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*array;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栈存储数组，存放实际的数据元素。</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Top;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栈顶下标。</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int</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maxSize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zh-CN" sz="2800" dirty="0">
                <a:latin typeface="Times New Roman" panose="02020603050405020304" pitchFamily="18" charset="0"/>
                <a:ea typeface="华文楷体" panose="02010600040101010101" pitchFamily="2" charset="-122"/>
                <a:cs typeface="Times New Roman" panose="02020603050405020304" pitchFamily="18" charset="0"/>
              </a:rPr>
              <a:t>栈中最多能存放的元素个数。</a:t>
            </a:r>
          </a:p>
          <a:p>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        void </a:t>
            </a:r>
            <a:r>
              <a:rPr lang="en-US" altLang="zh-CN" sz="2800" dirty="0" err="1">
                <a:latin typeface="Times New Roman" panose="02020603050405020304" pitchFamily="18" charset="0"/>
                <a:ea typeface="华文楷体" panose="02010600040101010101" pitchFamily="2" charset="-122"/>
                <a:cs typeface="Times New Roman" panose="02020603050405020304" pitchFamily="18" charset="0"/>
              </a:rPr>
              <a:t>doubleSpace</a:t>
            </a:r>
            <a:r>
              <a:rPr lang="en-US" altLang="zh-CN" sz="28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8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541273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73996" y="1766480"/>
            <a:ext cx="11579038" cy="4634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栈虽然只是在线性表操作基础上限制了插入、删除的位置，使得插入、删除操作只能在表的同一个端点进行，可以看作是一种操作受限的线性表。</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en-US" sz="2600" b="0" dirty="0">
                <a:ea typeface="华文楷体" pitchFamily="2" charset="-122"/>
                <a:cs typeface="Times New Roman" panose="02020603050405020304" pitchFamily="18" charset="0"/>
              </a:rPr>
              <a:t>栈在</a:t>
            </a:r>
            <a:r>
              <a:rPr lang="zh-CN" altLang="zh-CN" sz="2600" b="0" dirty="0">
                <a:ea typeface="华文楷体" pitchFamily="2" charset="-122"/>
                <a:cs typeface="Times New Roman" panose="02020603050405020304" pitchFamily="18" charset="0"/>
              </a:rPr>
              <a:t>计算机系统中是一种非常重要的数据结构。除了介绍的符号匹配、表达式计算，系统在函数调用、递归中都是以栈结构为基础。</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栈有着非常独特的一组常见操作：进栈、出栈、求栈顶元素、判栈空、判栈满等。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在物理实现上虽然可以有顺序和链式两种存储方式，鉴于其操作都在一端进行，顺序存储是栈最常使用的存储方式。</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262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66455"/>
            <a:ext cx="11579038" cy="4834345"/>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队列可看作是限制了插入、删除操作位置的另外一种线性表，元素的插入、删除分别在表的两端进行。</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除了日常生活中看到的实际队列可以用它来实现，计算机操作系统中许多对象的管理都利用了队列，如打印队列、进程队列等，因此它也是一种重要的数据结构。</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队列的常见操作对照生活经验是最容易想到的：进队、出队、求队首元素、判空、判满等。</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队列的顺序循环存储和链式存储的时间复杂度都是</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，考虑到链式存储每个结点额外的空间开销，顺序循环队列是最常用的存储结构。</a:t>
            </a:r>
          </a:p>
        </p:txBody>
      </p:sp>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
        <p:nvSpPr>
          <p:cNvPr id="2" name="椭圆 1"/>
          <p:cNvSpPr/>
          <p:nvPr/>
        </p:nvSpPr>
        <p:spPr>
          <a:xfrm>
            <a:off x="11451168" y="6400800"/>
            <a:ext cx="200901" cy="2090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24529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59709" y="1795056"/>
                <a:ext cx="11579038" cy="2348320"/>
              </a:xfrm>
            </p:spPr>
            <p:txBody>
              <a:bodyPr>
                <a:noAutofit/>
              </a:bodyPr>
              <a:lstStyle/>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优先队列不再按照先进先出的原则，优先级高者先出队。无论顺序还是链式优先队列，其进队、出队操作的时间复杂度为</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或者</a:t>
                </a:r>
                <a:r>
                  <a:rPr lang="en-US" altLang="zh-CN" sz="2600" b="0" dirty="0">
                    <a:ea typeface="华文楷体" pitchFamily="2" charset="-122"/>
                    <a:cs typeface="Times New Roman" panose="02020603050405020304" pitchFamily="18" charset="0"/>
                  </a:rPr>
                  <a:t>O(n)</a:t>
                </a:r>
                <a:r>
                  <a:rPr lang="zh-CN" altLang="zh-CN" sz="2600" b="0" dirty="0">
                    <a:ea typeface="华文楷体" pitchFamily="2" charset="-122"/>
                    <a:cs typeface="Times New Roman" panose="02020603050405020304" pitchFamily="18" charset="0"/>
                  </a:rPr>
                  <a:t>、</a:t>
                </a:r>
                <a:r>
                  <a:rPr lang="en-US" altLang="zh-CN" sz="2600" b="0" dirty="0">
                    <a:ea typeface="华文楷体" pitchFamily="2" charset="-122"/>
                    <a:cs typeface="Times New Roman" panose="02020603050405020304" pitchFamily="18" charset="0"/>
                  </a:rPr>
                  <a:t>O(1)</a:t>
                </a:r>
                <a:r>
                  <a:rPr lang="zh-CN" altLang="zh-CN" sz="2600" b="0" dirty="0">
                    <a:ea typeface="华文楷体" pitchFamily="2" charset="-122"/>
                    <a:cs typeface="Times New Roman" panose="02020603050405020304" pitchFamily="18" charset="0"/>
                  </a:rPr>
                  <a:t>。</a:t>
                </a:r>
                <a:endParaRPr lang="en-US" altLang="zh-CN" sz="2600" b="0" dirty="0">
                  <a:ea typeface="华文楷体" pitchFamily="2" charset="-122"/>
                  <a:cs typeface="Times New Roman" panose="02020603050405020304" pitchFamily="18" charset="0"/>
                </a:endParaRPr>
              </a:p>
              <a:p>
                <a:pPr>
                  <a:buFont typeface="Wingdings" panose="05000000000000000000" pitchFamily="2" charset="2"/>
                  <a:buChar char="Ø"/>
                </a:pPr>
                <a:r>
                  <a:rPr lang="zh-CN" altLang="zh-CN" sz="2600" b="0" dirty="0">
                    <a:ea typeface="华文楷体" pitchFamily="2" charset="-122"/>
                    <a:cs typeface="Times New Roman" panose="02020603050405020304" pitchFamily="18" charset="0"/>
                  </a:rPr>
                  <a:t>后面章节讨论过二叉树后，用二叉树作为工具以堆的方式存储优先队列时，时间复杂度能降到</a:t>
                </a:r>
                <a:r>
                  <a:rPr lang="en-US" altLang="zh-CN" sz="2600" b="0" dirty="0">
                    <a:ea typeface="华文楷体" pitchFamily="2" charset="-122"/>
                    <a:cs typeface="Times New Roman" panose="02020603050405020304" pitchFamily="18" charset="0"/>
                  </a:rPr>
                  <a:t>O(</a:t>
                </a:r>
                <a14:m>
                  <m:oMath xmlns:m="http://schemas.openxmlformats.org/officeDocument/2006/math">
                    <m:func>
                      <m:funcPr>
                        <m:ctrlPr>
                          <a:rPr lang="en-US" altLang="zh-CN" sz="2600" b="0" i="1" smtClean="0">
                            <a:latin typeface="Cambria Math" panose="02040503050406030204" pitchFamily="18" charset="0"/>
                            <a:ea typeface="华文楷体" pitchFamily="2" charset="-122"/>
                            <a:cs typeface="Times New Roman" panose="02020603050405020304" pitchFamily="18" charset="0"/>
                          </a:rPr>
                        </m:ctrlPr>
                      </m:funcPr>
                      <m:fName>
                        <m:sSub>
                          <m:sSubPr>
                            <m:ctrlPr>
                              <a:rPr lang="en-US" altLang="zh-CN" sz="2600" b="0" i="1" smtClean="0">
                                <a:latin typeface="Cambria Math" panose="02040503050406030204" pitchFamily="18" charset="0"/>
                                <a:ea typeface="华文楷体" pitchFamily="2" charset="-122"/>
                                <a:cs typeface="Times New Roman" panose="02020603050405020304" pitchFamily="18" charset="0"/>
                              </a:rPr>
                            </m:ctrlPr>
                          </m:sSubPr>
                          <m:e>
                            <m:r>
                              <m:rPr>
                                <m:sty m:val="p"/>
                              </m:rPr>
                              <a:rPr lang="en-US" altLang="zh-CN" sz="2600" b="0" i="0" smtClean="0">
                                <a:latin typeface="Cambria Math" panose="02040503050406030204" pitchFamily="18" charset="0"/>
                                <a:ea typeface="华文楷体" pitchFamily="2" charset="-122"/>
                                <a:cs typeface="Times New Roman" panose="02020603050405020304" pitchFamily="18" charset="0"/>
                              </a:rPr>
                              <m:t>log</m:t>
                            </m:r>
                          </m:e>
                          <m:sub>
                            <m:r>
                              <a:rPr lang="en-US" altLang="zh-CN" sz="2600" b="0" i="1">
                                <a:latin typeface="Cambria Math" panose="02040503050406030204" pitchFamily="18" charset="0"/>
                                <a:ea typeface="华文楷体" pitchFamily="2" charset="-122"/>
                                <a:cs typeface="Times New Roman" panose="02020603050405020304" pitchFamily="18" charset="0"/>
                              </a:rPr>
                              <m:t>2</m:t>
                            </m:r>
                          </m:sub>
                        </m:sSub>
                      </m:fName>
                      <m:e>
                        <m:r>
                          <m:rPr>
                            <m:sty m:val="p"/>
                          </m:rPr>
                          <a:rPr lang="en-US" altLang="zh-CN" sz="2600" b="0" i="1" smtClean="0">
                            <a:latin typeface="Cambria Math" panose="02040503050406030204" pitchFamily="18" charset="0"/>
                            <a:ea typeface="华文楷体" pitchFamily="2" charset="-122"/>
                            <a:cs typeface="Times New Roman" panose="02020603050405020304" pitchFamily="18" charset="0"/>
                          </a:rPr>
                          <m:t>n</m:t>
                        </m:r>
                      </m:e>
                    </m:func>
                  </m:oMath>
                </a14:m>
                <a:r>
                  <a:rPr lang="en-US" altLang="zh-CN" sz="2600" b="0" dirty="0">
                    <a:ea typeface="华文楷体" pitchFamily="2" charset="-122"/>
                    <a:cs typeface="Times New Roman" panose="02020603050405020304" pitchFamily="18" charset="0"/>
                  </a:rPr>
                  <a:t>)</a:t>
                </a:r>
                <a:r>
                  <a:rPr lang="zh-CN" altLang="zh-CN" sz="2600" b="0" dirty="0">
                    <a:ea typeface="华文楷体" pitchFamily="2" charset="-122"/>
                    <a:cs typeface="Times New Roman" panose="02020603050405020304" pitchFamily="18" charset="0"/>
                  </a:rPr>
                  <a:t>。</a:t>
                </a: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59709" y="1795056"/>
                <a:ext cx="11579038" cy="2348320"/>
              </a:xfrm>
              <a:blipFill>
                <a:blip r:embed="rId3"/>
                <a:stretch>
                  <a:fillRect l="-84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5046021" y="783266"/>
            <a:ext cx="1340491" cy="574183"/>
          </a:xfrm>
        </p:spPr>
        <p:txBody>
          <a:bodyPr>
            <a:noAutofit/>
          </a:bodyPr>
          <a:lstStyle/>
          <a:p>
            <a:pPr marL="838200" indent="-838200">
              <a:defRPr/>
            </a:pPr>
            <a:r>
              <a:rPr lang="zh-CN" altLang="en-US" sz="3600" dirty="0">
                <a:latin typeface="华文楷体" panose="02010600040101010101" pitchFamily="2" charset="-122"/>
                <a:ea typeface="华文楷体" panose="02010600040101010101" pitchFamily="2" charset="-122"/>
              </a:rPr>
              <a:t>小结</a:t>
            </a:r>
          </a:p>
        </p:txBody>
      </p:sp>
    </p:spTree>
    <p:extLst>
      <p:ext uri="{BB962C8B-B14F-4D97-AF65-F5344CB8AC3E}">
        <p14:creationId xmlns:p14="http://schemas.microsoft.com/office/powerpoint/2010/main" val="884907647"/>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7005</TotalTime>
  <Words>8056</Words>
  <Application>Microsoft Macintosh PowerPoint</Application>
  <PresentationFormat>宽屏</PresentationFormat>
  <Paragraphs>860</Paragraphs>
  <Slides>92</Slides>
  <Notes>90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92</vt:i4>
      </vt:variant>
    </vt:vector>
  </HeadingPairs>
  <TitlesOfParts>
    <vt:vector size="102" baseType="lpstr">
      <vt:lpstr>等线</vt:lpstr>
      <vt:lpstr>等线 Light</vt:lpstr>
      <vt:lpstr>华文楷体</vt:lpstr>
      <vt:lpstr>微软雅黑</vt:lpstr>
      <vt:lpstr>Arial</vt:lpstr>
      <vt:lpstr>Calibri</vt:lpstr>
      <vt:lpstr>Cambria Math</vt:lpstr>
      <vt:lpstr>Times New Roman</vt:lpstr>
      <vt:lpstr>Wingdings</vt:lpstr>
      <vt:lpstr>2016-VI主题-蓝</vt:lpstr>
      <vt:lpstr>第三章 栈和队列</vt:lpstr>
      <vt:lpstr>PowerPoint 演示文稿</vt:lpstr>
      <vt:lpstr>栈的定义：</vt:lpstr>
      <vt:lpstr>栈的定义：</vt:lpstr>
      <vt:lpstr>栈相关术语：</vt:lpstr>
      <vt:lpstr>栈的抽象数据类型：</vt:lpstr>
      <vt:lpstr>PowerPoint 演示文稿</vt:lpstr>
      <vt:lpstr> 顺序栈：</vt:lpstr>
      <vt:lpstr> 顺序栈类的声明：</vt:lpstr>
      <vt:lpstr> 顺序栈类的声明：</vt:lpstr>
      <vt:lpstr> 顺序栈类成员函数的实现：</vt:lpstr>
      <vt:lpstr> 顺序栈类成员函数的实现：</vt:lpstr>
      <vt:lpstr>基本操作效率分析：</vt:lpstr>
      <vt:lpstr>顺序栈的应用（测试）</vt:lpstr>
      <vt:lpstr>顺序栈结构的应用(main.cpp)</vt:lpstr>
      <vt:lpstr>顺序栈结构的应用(main.cpp)</vt:lpstr>
      <vt:lpstr>共享栈：</vt:lpstr>
      <vt:lpstr>共享栈</vt:lpstr>
      <vt:lpstr>双共享栈</vt:lpstr>
      <vt:lpstr>PowerPoint 演示文稿</vt:lpstr>
      <vt:lpstr> 链式栈：</vt:lpstr>
      <vt:lpstr>链式栈基本操作分析：</vt:lpstr>
      <vt:lpstr>链式栈类的声明</vt:lpstr>
      <vt:lpstr>链式栈类的声明</vt:lpstr>
      <vt:lpstr>链式栈基本操作的实现</vt:lpstr>
      <vt:lpstr>链式栈基本操作的实现</vt:lpstr>
      <vt:lpstr>链式栈基本操作的实现</vt:lpstr>
      <vt:lpstr>链式栈性能分析：</vt:lpstr>
      <vt:lpstr>PowerPoint 演示文稿</vt:lpstr>
      <vt:lpstr>PowerPoint 演示文稿</vt:lpstr>
      <vt:lpstr> 括号配对：</vt:lpstr>
      <vt:lpstr>括号匹配算法：</vt:lpstr>
      <vt:lpstr>核心而简单的算术表达式中括号匹配检测程序：</vt:lpstr>
      <vt:lpstr>核心而简单的算术表达式中括号匹配检测程序：</vt:lpstr>
      <vt:lpstr>核心而简单的算术表达式中括号匹配检测程序：</vt:lpstr>
      <vt:lpstr>PowerPoint 演示文稿</vt:lpstr>
      <vt:lpstr> 表达式计算：</vt:lpstr>
      <vt:lpstr>表达式计算</vt:lpstr>
      <vt:lpstr>后缀式的计算</vt:lpstr>
      <vt:lpstr>计算后缀式：</vt:lpstr>
      <vt:lpstr>计算后缀式： 以5 7 2 3*-*8 2/+为例</vt:lpstr>
      <vt:lpstr>计算后缀式算法实现</vt:lpstr>
      <vt:lpstr>PowerPoint 演示文稿</vt:lpstr>
      <vt:lpstr>中缀式转后缀式</vt:lpstr>
      <vt:lpstr>中缀式转后缀式算法分析：</vt:lpstr>
      <vt:lpstr>中缀式转后缀式算法分析：</vt:lpstr>
      <vt:lpstr>中缀式转后缀式算法：</vt:lpstr>
      <vt:lpstr>中缀式转后缀式算法示例：5*(7-2*3)+8/2转换为 5 7 2 3*-*8 2/+</vt:lpstr>
      <vt:lpstr>中缀转后缀式算法实现</vt:lpstr>
      <vt:lpstr>中缀转后缀式算法实现</vt:lpstr>
      <vt:lpstr>中缀转后缀式算法实现</vt:lpstr>
      <vt:lpstr>PowerPoint 演示文稿</vt:lpstr>
      <vt:lpstr>PowerPoint 演示文稿</vt:lpstr>
      <vt:lpstr>PowerPoint 演示文稿</vt:lpstr>
      <vt:lpstr>队列的定义：</vt:lpstr>
      <vt:lpstr>队列的定义：</vt:lpstr>
      <vt:lpstr>队列的基本操作：</vt:lpstr>
      <vt:lpstr>队列的抽象数据类型：</vt:lpstr>
      <vt:lpstr>PowerPoint 演示文稿</vt:lpstr>
      <vt:lpstr> 顺序队列：</vt:lpstr>
      <vt:lpstr> 顺序队列：</vt:lpstr>
      <vt:lpstr> 顺序队列：</vt:lpstr>
      <vt:lpstr>PowerPoint 演示文稿</vt:lpstr>
      <vt:lpstr> 顺序循环队列类的定义：</vt:lpstr>
      <vt:lpstr> 顺序循环队列类成员函数的实现：</vt:lpstr>
      <vt:lpstr>PowerPoint 演示文稿</vt:lpstr>
      <vt:lpstr>PowerPoint 演示文稿</vt:lpstr>
      <vt:lpstr>PowerPoint 演示文稿</vt:lpstr>
      <vt:lpstr> 链式队列：</vt:lpstr>
      <vt:lpstr>PowerPoint 演示文稿</vt:lpstr>
      <vt:lpstr> 链式队列类的定义：</vt:lpstr>
      <vt:lpstr> 链式队列类的定义：</vt:lpstr>
      <vt:lpstr>PowerPoint 演示文稿</vt:lpstr>
      <vt:lpstr> 链式队列类成员函数的实现：</vt:lpstr>
      <vt:lpstr> 链式队列类成员函数的实现：</vt:lpstr>
      <vt:lpstr> 链式队列类成员函数的实现：</vt:lpstr>
      <vt:lpstr> 链式队列类成员函数的实现：</vt:lpstr>
      <vt:lpstr>PowerPoint 演示文稿</vt:lpstr>
      <vt:lpstr>优先队列：</vt:lpstr>
      <vt:lpstr>顺序优先队列：</vt:lpstr>
      <vt:lpstr>顺序优先队列：</vt:lpstr>
      <vt:lpstr>顺序优先队列：</vt:lpstr>
      <vt:lpstr>链式优先队列：</vt:lpstr>
      <vt:lpstr>PowerPoint 演示文稿</vt:lpstr>
      <vt:lpstr> 队列的应用：单服务窗口模拟</vt:lpstr>
      <vt:lpstr>单服务窗口模拟：</vt:lpstr>
      <vt:lpstr>单服务窗口模拟：</vt:lpstr>
      <vt:lpstr>单服务窗口模拟：</vt:lpstr>
      <vt:lpstr>单服务窗口模拟：</vt:lpstr>
      <vt:lpstr>小结</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黄 奔皓</cp:lastModifiedBy>
  <cp:revision>434</cp:revision>
  <dcterms:created xsi:type="dcterms:W3CDTF">2016-04-20T02:59:17Z</dcterms:created>
  <dcterms:modified xsi:type="dcterms:W3CDTF">2022-10-12T02:03:10Z</dcterms:modified>
</cp:coreProperties>
</file>