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4"/>
  </p:notesMasterIdLst>
  <p:handoutMasterIdLst>
    <p:handoutMasterId r:id="rId185"/>
  </p:handoutMasterIdLst>
  <p:sldIdLst>
    <p:sldId id="259" r:id="rId2"/>
    <p:sldId id="483" r:id="rId3"/>
    <p:sldId id="287" r:id="rId4"/>
    <p:sldId id="301" r:id="rId5"/>
    <p:sldId id="302" r:id="rId6"/>
    <p:sldId id="293" r:id="rId7"/>
    <p:sldId id="303" r:id="rId8"/>
    <p:sldId id="304" r:id="rId9"/>
    <p:sldId id="305" r:id="rId10"/>
    <p:sldId id="306" r:id="rId11"/>
    <p:sldId id="309" r:id="rId12"/>
    <p:sldId id="311" r:id="rId13"/>
    <p:sldId id="310" r:id="rId14"/>
    <p:sldId id="312" r:id="rId15"/>
    <p:sldId id="313" r:id="rId16"/>
    <p:sldId id="314" r:id="rId17"/>
    <p:sldId id="484" r:id="rId18"/>
    <p:sldId id="471"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470"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472" r:id="rId52"/>
    <p:sldId id="346" r:id="rId53"/>
    <p:sldId id="347" r:id="rId54"/>
    <p:sldId id="473" r:id="rId55"/>
    <p:sldId id="348" r:id="rId56"/>
    <p:sldId id="349" r:id="rId57"/>
    <p:sldId id="485" r:id="rId58"/>
    <p:sldId id="350" r:id="rId59"/>
    <p:sldId id="351" r:id="rId60"/>
    <p:sldId id="475"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476" r:id="rId76"/>
    <p:sldId id="366" r:id="rId77"/>
    <p:sldId id="367" r:id="rId78"/>
    <p:sldId id="368" r:id="rId79"/>
    <p:sldId id="369" r:id="rId80"/>
    <p:sldId id="370" r:id="rId81"/>
    <p:sldId id="371" r:id="rId82"/>
    <p:sldId id="486" r:id="rId83"/>
    <p:sldId id="477" r:id="rId84"/>
    <p:sldId id="372" r:id="rId85"/>
    <p:sldId id="373" r:id="rId86"/>
    <p:sldId id="374" r:id="rId87"/>
    <p:sldId id="479" r:id="rId88"/>
    <p:sldId id="375" r:id="rId89"/>
    <p:sldId id="376" r:id="rId90"/>
    <p:sldId id="377" r:id="rId91"/>
    <p:sldId id="378" r:id="rId92"/>
    <p:sldId id="379" r:id="rId93"/>
    <p:sldId id="487" r:id="rId94"/>
    <p:sldId id="380" r:id="rId95"/>
    <p:sldId id="381" r:id="rId96"/>
    <p:sldId id="492" r:id="rId97"/>
    <p:sldId id="382" r:id="rId98"/>
    <p:sldId id="383" r:id="rId99"/>
    <p:sldId id="384" r:id="rId100"/>
    <p:sldId id="385" r:id="rId101"/>
    <p:sldId id="386" r:id="rId102"/>
    <p:sldId id="387" r:id="rId103"/>
    <p:sldId id="388" r:id="rId104"/>
    <p:sldId id="389" r:id="rId105"/>
    <p:sldId id="390" r:id="rId106"/>
    <p:sldId id="391" r:id="rId107"/>
    <p:sldId id="392" r:id="rId108"/>
    <p:sldId id="393" r:id="rId109"/>
    <p:sldId id="491" r:id="rId110"/>
    <p:sldId id="394" r:id="rId111"/>
    <p:sldId id="395" r:id="rId112"/>
    <p:sldId id="396" r:id="rId113"/>
    <p:sldId id="397" r:id="rId114"/>
    <p:sldId id="398" r:id="rId115"/>
    <p:sldId id="399" r:id="rId116"/>
    <p:sldId id="488" r:id="rId117"/>
    <p:sldId id="495" r:id="rId118"/>
    <p:sldId id="400" r:id="rId119"/>
    <p:sldId id="401" r:id="rId120"/>
    <p:sldId id="402" r:id="rId121"/>
    <p:sldId id="403" r:id="rId122"/>
    <p:sldId id="404" r:id="rId123"/>
    <p:sldId id="405" r:id="rId124"/>
    <p:sldId id="406" r:id="rId125"/>
    <p:sldId id="407" r:id="rId126"/>
    <p:sldId id="408" r:id="rId127"/>
    <p:sldId id="409" r:id="rId128"/>
    <p:sldId id="410" r:id="rId129"/>
    <p:sldId id="411" r:id="rId130"/>
    <p:sldId id="412" r:id="rId131"/>
    <p:sldId id="494" r:id="rId132"/>
    <p:sldId id="413" r:id="rId133"/>
    <p:sldId id="414" r:id="rId134"/>
    <p:sldId id="415" r:id="rId135"/>
    <p:sldId id="416" r:id="rId136"/>
    <p:sldId id="417" r:id="rId137"/>
    <p:sldId id="418" r:id="rId138"/>
    <p:sldId id="419" r:id="rId139"/>
    <p:sldId id="420" r:id="rId140"/>
    <p:sldId id="421" r:id="rId141"/>
    <p:sldId id="489" r:id="rId142"/>
    <p:sldId id="422" r:id="rId143"/>
    <p:sldId id="496" r:id="rId144"/>
    <p:sldId id="423" r:id="rId145"/>
    <p:sldId id="424" r:id="rId146"/>
    <p:sldId id="425" r:id="rId147"/>
    <p:sldId id="426" r:id="rId148"/>
    <p:sldId id="427" r:id="rId149"/>
    <p:sldId id="428" r:id="rId150"/>
    <p:sldId id="429" r:id="rId151"/>
    <p:sldId id="430" r:id="rId152"/>
    <p:sldId id="431" r:id="rId153"/>
    <p:sldId id="432" r:id="rId154"/>
    <p:sldId id="433" r:id="rId155"/>
    <p:sldId id="497" r:id="rId156"/>
    <p:sldId id="435" r:id="rId157"/>
    <p:sldId id="436" r:id="rId158"/>
    <p:sldId id="437" r:id="rId159"/>
    <p:sldId id="438" r:id="rId160"/>
    <p:sldId id="439" r:id="rId161"/>
    <p:sldId id="440" r:id="rId162"/>
    <p:sldId id="441" r:id="rId163"/>
    <p:sldId id="442" r:id="rId164"/>
    <p:sldId id="443"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99" r:id="rId181"/>
    <p:sldId id="498" r:id="rId182"/>
    <p:sldId id="500" r:id="rId1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8" autoAdjust="0"/>
    <p:restoredTop sz="71088" autoAdjust="0"/>
  </p:normalViewPr>
  <p:slideViewPr>
    <p:cSldViewPr snapToGrid="0">
      <p:cViewPr varScale="1">
        <p:scale>
          <a:sx n="89" d="100"/>
          <a:sy n="89" d="100"/>
        </p:scale>
        <p:origin x="1728"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viewProps" Target="view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17779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3150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721470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252930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905871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870729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063369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3480811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78585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013622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1771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314812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927084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4164913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2139161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072841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86586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994129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85309727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1893690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02464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93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135595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4502662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24910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763246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185263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7426148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7439463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0194429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261152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939577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6676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936719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3615582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5637247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182601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943067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702941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7518744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34941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3823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483656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832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835140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8840502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2064874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4955814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5997432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85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7825264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9033926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9326130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386654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6966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13374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5833720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8342446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48328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9168133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1681780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4272286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9133103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354686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4510188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73293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7496189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948192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6906287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9605130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9244144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458052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137560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738662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8507324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2225527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68233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2891666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043981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2477615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43337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6142954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5032286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1019971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2105161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3087901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6466398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8800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4135172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1634154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3270068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91352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80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839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8470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15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7737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1187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3868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40451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0796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5349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7372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4126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9215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63108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48576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39027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85312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0866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380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55779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07454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5749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05296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13128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3101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63418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01006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31391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49860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0664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99482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67345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602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20514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07700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099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53796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04095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43212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73610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2589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533628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188807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053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668029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460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74321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471686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420708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710618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128377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841607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45490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0479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5105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692343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0791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62525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9621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20850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2881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43138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277566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366755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108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90518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015925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80993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425386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216053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7060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109049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67157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730864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93651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182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985395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83384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772227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45094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321914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427232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680313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1537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585098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66574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59655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44078" y="4149566"/>
            <a:ext cx="5741504" cy="899510"/>
          </a:xfrm>
        </p:spPr>
        <p:txBody>
          <a:bodyPr/>
          <a:lstStyle/>
          <a:p>
            <a:r>
              <a:rPr lang="zh-CN" altLang="en-US" dirty="0">
                <a:latin typeface="华文楷体" panose="02010600040101010101" pitchFamily="2" charset="-122"/>
                <a:ea typeface="华文楷体" panose="02010600040101010101" pitchFamily="2" charset="-122"/>
              </a:rPr>
              <a:t>第五章 图</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162884"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对于图中的任意二个顶点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，如果可以从顶点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出发经过若干条无向边或者有向边到达顶点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，则称从顶点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之间存在着一条</a:t>
            </a:r>
            <a:r>
              <a:rPr lang="zh-CN" altLang="zh-CN" sz="2800" dirty="0">
                <a:ea typeface="华文楷体" pitchFamily="2" charset="-122"/>
                <a:cs typeface="Times New Roman" panose="02020603050405020304" pitchFamily="18" charset="0"/>
              </a:rPr>
              <a:t>路径</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路径的长度</a:t>
            </a:r>
            <a:r>
              <a:rPr lang="zh-CN" altLang="zh-CN" sz="2800" b="0" dirty="0">
                <a:ea typeface="华文楷体" pitchFamily="2" charset="-122"/>
                <a:cs typeface="Times New Roman" panose="02020603050405020304" pitchFamily="18" charset="0"/>
              </a:rPr>
              <a:t>是顶点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之间的无向边或有向边的条数；如果边上有权重，路径长度也可以用路径上所有边的权重之和来表示。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在无向图中，可用顶点序列</a:t>
            </a:r>
            <a:r>
              <a:rPr lang="en-US" altLang="zh-CN" sz="2800" b="0" dirty="0">
                <a:ea typeface="华文楷体" pitchFamily="2" charset="-122"/>
                <a:cs typeface="Times New Roman" panose="02020603050405020304" pitchFamily="18" charset="0"/>
              </a:rPr>
              <a:t>V0 ,V1 ,V2,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Vn</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的一条路径，这条路径是由边</a:t>
            </a:r>
            <a:r>
              <a:rPr lang="en-US" altLang="zh-CN" sz="2800" b="0" dirty="0">
                <a:ea typeface="华文楷体" pitchFamily="2" charset="-122"/>
                <a:cs typeface="Times New Roman" panose="02020603050405020304" pitchFamily="18" charset="0"/>
              </a:rPr>
              <a:t>(V0 ,V1) , ( V1V2),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构成；在有向图中，顶点序列</a:t>
            </a:r>
            <a:r>
              <a:rPr lang="en-US" altLang="zh-CN" sz="2800" b="0" dirty="0">
                <a:ea typeface="华文楷体" pitchFamily="2" charset="-122"/>
                <a:cs typeface="Times New Roman" panose="02020603050405020304" pitchFamily="18" charset="0"/>
              </a:rPr>
              <a:t>V0 ,V1 ,V2, …… ,Vm-1 ,</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m</a:t>
            </a:r>
            <a:r>
              <a:rPr lang="zh-CN" altLang="zh-CN" sz="2800" b="0" dirty="0">
                <a:ea typeface="华文楷体" pitchFamily="2" charset="-122"/>
                <a:cs typeface="Times New Roman" panose="02020603050405020304" pitchFamily="18" charset="0"/>
              </a:rPr>
              <a:t>的一条路径，它由有向边</a:t>
            </a:r>
            <a:r>
              <a:rPr lang="en-US" altLang="zh-CN" sz="2800" b="0" dirty="0">
                <a:ea typeface="华文楷体" pitchFamily="2" charset="-122"/>
                <a:cs typeface="Times New Roman" panose="02020603050405020304" pitchFamily="18" charset="0"/>
              </a:rPr>
              <a:t>&lt;V0 ,V1&gt; , &lt; V1 ,V2&gt;, …… ,&lt;Vm-1 ,</a:t>
            </a:r>
            <a:r>
              <a:rPr lang="en-US" altLang="zh-CN" sz="2800" b="0" dirty="0" err="1">
                <a:ea typeface="华文楷体" pitchFamily="2" charset="-122"/>
                <a:cs typeface="Times New Roman" panose="02020603050405020304" pitchFamily="18" charset="0"/>
              </a:rPr>
              <a:t>Vm</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构成。</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40822980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假设图用邻接表方式存储。</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程序首先定义了一个结构类型</a:t>
            </a:r>
            <a:r>
              <a:rPr lang="en-US" altLang="zh-CN" sz="2800" b="0" dirty="0" err="1">
                <a:ea typeface="华文楷体" pitchFamily="2" charset="-122"/>
                <a:cs typeface="Times New Roman" panose="02020603050405020304" pitchFamily="18" charset="0"/>
              </a:rPr>
              <a:t>primNode</a:t>
            </a:r>
            <a:r>
              <a:rPr lang="zh-CN" altLang="zh-CN" sz="2800" b="0" dirty="0">
                <a:ea typeface="华文楷体" pitchFamily="2" charset="-122"/>
                <a:cs typeface="Times New Roman" panose="02020603050405020304" pitchFamily="18" charset="0"/>
              </a:rPr>
              <a:t>，用以描述边的信息：包括边的两个顶点和权值。</a:t>
            </a:r>
            <a:r>
              <a:rPr lang="en-US" altLang="zh-CN" sz="2800" b="0" dirty="0">
                <a:ea typeface="华文楷体" pitchFamily="2" charset="-122"/>
                <a:cs typeface="Times New Roman" panose="02020603050405020304" pitchFamily="18" charset="0"/>
              </a:rPr>
              <a:t>Prim</a:t>
            </a:r>
            <a:r>
              <a:rPr lang="zh-CN" altLang="zh-CN" sz="2800" b="0" dirty="0">
                <a:ea typeface="华文楷体" pitchFamily="2" charset="-122"/>
                <a:cs typeface="Times New Roman" panose="02020603050405020304" pitchFamily="18" charset="0"/>
              </a:rPr>
              <a:t>函数定义了</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个数组</a:t>
            </a:r>
            <a:r>
              <a:rPr lang="en-US" altLang="zh-CN" sz="2800" b="0" dirty="0">
                <a:ea typeface="华文楷体" pitchFamily="2" charset="-122"/>
                <a:cs typeface="Times New Roman" panose="02020603050405020304" pitchFamily="18" charset="0"/>
              </a:rPr>
              <a:t>source</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selected</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Source[</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集合的最短距离是哪个顶点造成的、</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集合的最短距离、</a:t>
            </a:r>
            <a:r>
              <a:rPr lang="en-US" altLang="zh-CN" sz="2800" b="0" dirty="0">
                <a:ea typeface="华文楷体" pitchFamily="2" charset="-122"/>
                <a:cs typeface="Times New Roman" panose="02020603050405020304" pitchFamily="18" charset="0"/>
              </a:rPr>
              <a:t>selected[</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是否已经在</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集合中、</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数组记录了在</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中的每一条边。</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算法实现：</a:t>
            </a:r>
          </a:p>
        </p:txBody>
      </p:sp>
    </p:spTree>
    <p:extLst>
      <p:ext uri="{BB962C8B-B14F-4D97-AF65-F5344CB8AC3E}">
        <p14:creationId xmlns:p14="http://schemas.microsoft.com/office/powerpoint/2010/main" val="6925967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程序首先选择了顶点</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作为进入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的第一个顶点或称选择点，只要进入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的顶点个数没有达到图中顶点总数，进入循环，反复进行以下操作：沿着选择点的边表逐个检查各条边，如果边中存储的邻接点未入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且邻接点的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值大于这条边的权值，用该边权值刷新邻接点的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在所有未入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的顶点中找到</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最小的顶点作为新的选择点，选择点的源顶点和选择点之间的边并入</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，选择点并入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的顶点个数计数并检查是否达到顶点总数，未达到则再次进入循环操作。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38295404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067857" cy="4961207"/>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err="1">
                <a:ea typeface="华文楷体" panose="02010600040101010101" pitchFamily="2" charset="-122"/>
                <a:cs typeface="Times New Roman" panose="02020603050405020304" pitchFamily="18" charset="0"/>
              </a:rPr>
              <a:t>struct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primNode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from; //</a:t>
            </a:r>
            <a:r>
              <a:rPr lang="zh-CN" altLang="en-US" sz="2800" b="0" dirty="0">
                <a:ea typeface="华文楷体" panose="02010600040101010101" pitchFamily="2" charset="-122"/>
                <a:cs typeface="Times New Roman" panose="02020603050405020304" pitchFamily="18" charset="0"/>
              </a:rPr>
              <a:t>边的一个邻接点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to;   //</a:t>
            </a:r>
            <a:r>
              <a:rPr lang="zh-CN" altLang="en-US" sz="2800" b="0" dirty="0">
                <a:ea typeface="华文楷体" panose="02010600040101010101" pitchFamily="2" charset="-122"/>
                <a:cs typeface="Times New Roman" panose="02020603050405020304" pitchFamily="18" charset="0"/>
              </a:rPr>
              <a:t>边的另外一个邻接点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 weight; //</a:t>
            </a:r>
            <a:r>
              <a:rPr lang="zh-CN" altLang="en-US" sz="2800" b="0" dirty="0">
                <a:ea typeface="华文楷体" panose="02010600040101010101" pitchFamily="2" charset="-122"/>
                <a:cs typeface="Times New Roman" panose="02020603050405020304" pitchFamily="18" charset="0"/>
              </a:rPr>
              <a:t>边的权值</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42841056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64341"/>
            <a:ext cx="11347770" cy="582218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&gt;::Prim()</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记录源顶点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记录顶点到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集合中的距离</a:t>
            </a:r>
          </a:p>
          <a:p>
            <a:pPr marL="0" indent="0">
              <a:buNone/>
            </a:pPr>
            <a:r>
              <a:rPr lang="en-US" altLang="zh-CN" b="0" dirty="0">
                <a:ea typeface="华文楷体" panose="02010600040101010101" pitchFamily="2" charset="-122"/>
                <a:cs typeface="Times New Roman" panose="02020603050405020304" pitchFamily="18" charset="0"/>
              </a:rPr>
              <a:t>    bool *selected; //</a:t>
            </a:r>
            <a:r>
              <a:rPr lang="zh-CN" altLang="zh-CN" b="0" dirty="0">
                <a:ea typeface="华文楷体" panose="02010600040101010101" pitchFamily="2" charset="-122"/>
                <a:cs typeface="Times New Roman" panose="02020603050405020304" pitchFamily="18" charset="0"/>
              </a:rPr>
              <a:t>记录顶点是否已经到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最小生成树中的边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sum; //</a:t>
            </a:r>
            <a:r>
              <a:rPr lang="zh-CN" altLang="zh-CN" b="0" dirty="0">
                <a:ea typeface="华文楷体" panose="02010600040101010101" pitchFamily="2" charset="-122"/>
                <a:cs typeface="Times New Roman" panose="02020603050405020304" pitchFamily="18" charset="0"/>
              </a:rPr>
              <a:t>最小生成树的权值和</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选出当前</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最短的顶点下标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selVert</a:t>
            </a:r>
            <a:r>
              <a:rPr lang="zh-CN" altLang="en-US"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540891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84219"/>
            <a:ext cx="6557109" cy="5796094"/>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创建动态空间</a:t>
            </a:r>
          </a:p>
          <a:p>
            <a:pPr marL="0" indent="0">
              <a:buNone/>
            </a:pPr>
            <a:r>
              <a:rPr lang="en-US" altLang="zh-CN" b="0" dirty="0">
                <a:ea typeface="华文楷体" panose="02010600040101010101" pitchFamily="2" charset="-122"/>
                <a:cs typeface="Times New Roman" panose="02020603050405020304" pitchFamily="18" charset="0"/>
              </a:rPr>
              <a:t>    source = new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&gt;[verts-1];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source[</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]=9999; //</a:t>
            </a:r>
            <a:r>
              <a:rPr lang="zh-CN" altLang="zh-CN" b="0" dirty="0">
                <a:ea typeface="华文楷体" panose="02010600040101010101" pitchFamily="2" charset="-122"/>
                <a:cs typeface="Times New Roman" panose="02020603050405020304" pitchFamily="18" charset="0"/>
              </a:rPr>
              <a:t>用一个很大的值表示无穷大</a:t>
            </a:r>
          </a:p>
          <a:p>
            <a:pPr marL="0" indent="0">
              <a:buNone/>
            </a:pPr>
            <a:r>
              <a:rPr lang="en-US" altLang="zh-CN" b="0" dirty="0">
                <a:ea typeface="华文楷体" panose="02010600040101010101" pitchFamily="2" charset="-122"/>
                <a:cs typeface="Times New Roman" panose="02020603050405020304" pitchFamily="18" charset="0"/>
              </a:rPr>
              <a:t>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false;    }</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957391" y="1467829"/>
            <a:ext cx="4933718" cy="50124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选中一个顶点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source[0]=0;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[0]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selected[0]=true;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957391" y="1467829"/>
            <a:ext cx="0" cy="53901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6688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1" y="1439593"/>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a:t>
            </a:r>
            <a:r>
              <a:rPr lang="en-US" altLang="zh-CN" b="0" dirty="0" err="1">
                <a:ea typeface="华文楷体" panose="02010600040101010101" pitchFamily="2" charset="-122"/>
                <a:cs typeface="Times New Roman" panose="02020603050405020304" pitchFamily="18" charset="0"/>
              </a:rPr>
              <a:t>selVert</a:t>
            </a:r>
            <a:r>
              <a:rPr lang="zh-CN" altLang="zh-CN" b="0" dirty="0">
                <a:ea typeface="华文楷体" panose="02010600040101010101" pitchFamily="2" charset="-122"/>
                <a:cs typeface="Times New Roman" panose="02020603050405020304" pitchFamily="18" charset="0"/>
              </a:rPr>
              <a:t>的所有仍在</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中的邻接点，如有需要查新它的信息</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(!selected[p-&gt;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source[p-&gt;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506204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选择</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最近的顶点，即</a:t>
            </a:r>
            <a:r>
              <a:rPr lang="en-US" altLang="zh-CN" b="0" dirty="0" err="1">
                <a:ea typeface="华文楷体" panose="02010600040101010101" pitchFamily="2" charset="-122"/>
                <a:cs typeface="Times New Roman" panose="02020603050405020304" pitchFamily="18" charset="0"/>
              </a:rPr>
              <a:t>dist</a:t>
            </a:r>
            <a:r>
              <a:rPr lang="zh-CN" altLang="zh-CN" b="0" dirty="0">
                <a:ea typeface="华文楷体" panose="02010600040101010101" pitchFamily="2" charset="-122"/>
                <a:cs typeface="Times New Roman" panose="02020603050405020304" pitchFamily="18" charset="0"/>
              </a:rPr>
              <a:t>最小的值</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(!selected[j] &amp;&amp;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[j]&lt;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 min =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06082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将最近的顶点并入</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并将对应的边并于最小生成树</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selected[min]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[cnt-1].from = source[min];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[cnt-1].to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[cnt-1].weight =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589749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43532" y="752659"/>
            <a:ext cx="11162884"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Prim</a:t>
            </a:r>
            <a:r>
              <a:rPr lang="zh-CN" altLang="en-US" dirty="0">
                <a:latin typeface="华文楷体" panose="02010600040101010101" pitchFamily="2" charset="-122"/>
                <a:ea typeface="华文楷体" panose="02010600040101010101" pitchFamily="2" charset="-122"/>
              </a:rPr>
              <a:t>算法性能分析：</a:t>
            </a:r>
          </a:p>
        </p:txBody>
      </p:sp>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243532" y="1226735"/>
                <a:ext cx="11246102" cy="48320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程序中，外循环体每执行一次找到一个选择点，共执行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外循环体内有两个串行操作：</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沿着当前选择点遍历其边表一遍，当整个外循环执行完毕时共访问边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中选择</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最小的顶点，时间消耗为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，当整个外循环执行完毕时共访问边</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算法的时间复杂度为</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一个改进思路是，在查找</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最小值时，使用最小化堆，建堆的时间为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，取小顶的时间为</a:t>
                </a:r>
                <a14:m>
                  <m:oMath xmlns:m="http://schemas.openxmlformats.org/officeDocument/2006/math">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a:latin typeface="Cambria Math" panose="02040503050406030204" pitchFamily="18" charset="0"/>
                              </a:rPr>
                              <m:t>2</m:t>
                            </m:r>
                          </m:sub>
                        </m:sSub>
                      </m:fName>
                      <m:e>
                        <m:r>
                          <a:rPr lang="en-US" altLang="zh-CN" sz="2800">
                            <a:latin typeface="Cambria Math" panose="02040503050406030204" pitchFamily="18" charset="0"/>
                          </a:rPr>
                          <m:t>𝑛</m:t>
                        </m:r>
                      </m:e>
                    </m:func>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，而建堆可在外循环之外进行，这样算法时间复杂度可达</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r>
                          <a:rPr lang="en-US" altLang="zh-CN" sz="2800">
                            <a:latin typeface="Cambria Math" panose="02040503050406030204" pitchFamily="18" charset="0"/>
                          </a:rPr>
                          <m:t>𝑛</m:t>
                        </m:r>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a:latin typeface="Cambria Math" panose="02040503050406030204" pitchFamily="18" charset="0"/>
                                  </a:rPr>
                                  <m:t>2</m:t>
                                </m:r>
                              </m:sub>
                            </m:sSub>
                          </m:fName>
                          <m:e>
                            <m:r>
                              <a:rPr lang="en-US" altLang="zh-CN" sz="2800">
                                <a:latin typeface="Cambria Math" panose="02040503050406030204" pitchFamily="18" charset="0"/>
                              </a:rPr>
                              <m:t>𝑛</m:t>
                            </m:r>
                          </m:e>
                        </m:func>
                      </m:e>
                    </m:d>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p:txBody>
          </p:sp>
        </mc:Choice>
        <mc:Fallback xmlns="">
          <p:sp>
            <p:nvSpPr>
              <p:cNvPr id="3" name="Rectangle 3"/>
              <p:cNvSpPr>
                <a:spLocks noRot="1" noChangeAspect="1" noMove="1" noResize="1" noEditPoints="1" noAdjustHandles="1" noChangeArrowheads="1" noChangeShapeType="1" noTextEdit="1"/>
              </p:cNvSpPr>
              <p:nvPr/>
            </p:nvSpPr>
            <p:spPr bwMode="auto">
              <a:xfrm>
                <a:off x="243532" y="1226735"/>
                <a:ext cx="11246102" cy="4832092"/>
              </a:xfrm>
              <a:prstGeom prst="rect">
                <a:avLst/>
              </a:prstGeom>
              <a:blipFill>
                <a:blip r:embed="rId3"/>
                <a:stretch>
                  <a:fillRect l="-976" t="-1009" b="-30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椭圆 1"/>
          <p:cNvSpPr/>
          <p:nvPr/>
        </p:nvSpPr>
        <p:spPr>
          <a:xfrm>
            <a:off x="11658600" y="6386513"/>
            <a:ext cx="142875"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32272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dirty="0">
                <a:ea typeface="华文楷体" pitchFamily="2" charset="-122"/>
                <a:cs typeface="Times New Roman" panose="02020603050405020304" pitchFamily="18" charset="0"/>
              </a:rPr>
              <a:t>Prim</a:t>
            </a:r>
            <a:r>
              <a:rPr lang="zh-CN" altLang="zh-CN" sz="2800" dirty="0">
                <a:ea typeface="华文楷体" pitchFamily="2" charset="-122"/>
                <a:cs typeface="Times New Roman" panose="02020603050405020304" pitchFamily="18" charset="0"/>
              </a:rPr>
              <a:t> </a:t>
            </a:r>
            <a:r>
              <a:rPr lang="en-US" altLang="zh-CN" sz="2800" dirty="0">
                <a:ea typeface="华文楷体" panose="02010600040101010101"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普里姆</a:t>
            </a:r>
            <a:r>
              <a:rPr lang="en-US" altLang="zh-CN" sz="2800" dirty="0">
                <a:ea typeface="华文楷体" panose="02010600040101010101" pitchFamily="2" charset="-122"/>
                <a:cs typeface="Times New Roman" panose="02020603050405020304" pitchFamily="18" charset="0"/>
              </a:rPr>
              <a:t>)</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en-US" altLang="zh-CN" sz="2800" b="0" dirty="0" err="1">
                <a:solidFill>
                  <a:srgbClr val="FF0000"/>
                </a:solidFill>
                <a:ea typeface="华文楷体" panose="02010600040101010101" pitchFamily="2" charset="-122"/>
                <a:cs typeface="Times New Roman" panose="02020603050405020304" pitchFamily="18" charset="0"/>
              </a:rPr>
              <a:t>Kruscal</a:t>
            </a:r>
            <a:r>
              <a:rPr lang="en-US" altLang="zh-CN" sz="2800" b="0" dirty="0">
                <a:solidFill>
                  <a:srgbClr val="FF0000"/>
                </a:solidFill>
                <a:ea typeface="华文楷体" panose="02010600040101010101" pitchFamily="2" charset="-122"/>
                <a:cs typeface="Times New Roman" panose="02020603050405020304" pitchFamily="18" charset="0"/>
              </a:rPr>
              <a:t> </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zh-CN" sz="2800" dirty="0">
                <a:solidFill>
                  <a:srgbClr val="FF0000"/>
                </a:solidFill>
                <a:ea typeface="华文楷体" pitchFamily="2" charset="-122"/>
                <a:cs typeface="Times New Roman" panose="02020603050405020304" pitchFamily="18" charset="0"/>
              </a:rPr>
              <a:t>克鲁斯卡尔</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64947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33029" y="4799021"/>
            <a:ext cx="10950622" cy="178068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C,A,D,B</a:t>
            </a:r>
            <a:r>
              <a:rPr lang="zh-CN" altLang="zh-CN" sz="2800" b="0" dirty="0">
                <a:ea typeface="华文楷体" pitchFamily="2" charset="-122"/>
                <a:cs typeface="Times New Roman" panose="02020603050405020304" pitchFamily="18" charset="0"/>
              </a:rPr>
              <a:t>表示一条由无向边</a:t>
            </a:r>
            <a:r>
              <a:rPr lang="en-US" altLang="zh-CN" sz="2800" b="0" dirty="0">
                <a:ea typeface="华文楷体" pitchFamily="2" charset="-122"/>
                <a:cs typeface="Times New Roman" panose="02020603050405020304" pitchFamily="18" charset="0"/>
              </a:rPr>
              <a:t>(C,A),(A,D),(D,B)</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的路径；在图</a:t>
            </a:r>
            <a:r>
              <a:rPr lang="en-US" altLang="zh-CN" sz="2800" b="0" dirty="0">
                <a:ea typeface="华文楷体" pitchFamily="2" charset="-122"/>
                <a:cs typeface="Times New Roman" panose="02020603050405020304" pitchFamily="18" charset="0"/>
              </a:rPr>
              <a:t>G4</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A,D,C,E</a:t>
            </a:r>
            <a:r>
              <a:rPr lang="zh-CN" altLang="zh-CN" sz="2800" b="0" dirty="0">
                <a:ea typeface="华文楷体" pitchFamily="2" charset="-122"/>
                <a:cs typeface="Times New Roman" panose="02020603050405020304" pitchFamily="18" charset="0"/>
              </a:rPr>
              <a:t>表示一条由有向边</a:t>
            </a:r>
            <a:r>
              <a:rPr lang="en-US" altLang="zh-CN" sz="2800" b="0" dirty="0">
                <a:ea typeface="华文楷体" pitchFamily="2" charset="-122"/>
                <a:cs typeface="Times New Roman" panose="02020603050405020304" pitchFamily="18" charset="0"/>
              </a:rPr>
              <a:t>&lt;A ,D&gt;, &lt;D,C&gt;,&lt;C,E&gt;</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7</a:t>
            </a:r>
            <a:r>
              <a:rPr lang="zh-CN" altLang="zh-CN" sz="2800" b="0" dirty="0">
                <a:ea typeface="华文楷体" pitchFamily="2" charset="-122"/>
                <a:cs typeface="Times New Roman" panose="02020603050405020304" pitchFamily="18" charset="0"/>
              </a:rPr>
              <a:t>的路径。</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2299479" y="1626945"/>
            <a:ext cx="2053860" cy="2964846"/>
          </a:xfrm>
          <a:prstGeom prst="rect">
            <a:avLst/>
          </a:prstGeom>
        </p:spPr>
      </p:pic>
      <p:pic>
        <p:nvPicPr>
          <p:cNvPr id="5" name="图片 4"/>
          <p:cNvPicPr>
            <a:picLocks noChangeAspect="1"/>
          </p:cNvPicPr>
          <p:nvPr/>
        </p:nvPicPr>
        <p:blipFill>
          <a:blip r:embed="rId4"/>
          <a:stretch>
            <a:fillRect/>
          </a:stretch>
        </p:blipFill>
        <p:spPr>
          <a:xfrm>
            <a:off x="6533549" y="1386247"/>
            <a:ext cx="2958223" cy="3222350"/>
          </a:xfrm>
          <a:prstGeom prst="rect">
            <a:avLst/>
          </a:prstGeom>
        </p:spPr>
      </p:pic>
    </p:spTree>
    <p:extLst>
      <p:ext uri="{BB962C8B-B14F-4D97-AF65-F5344CB8AC3E}">
        <p14:creationId xmlns:p14="http://schemas.microsoft.com/office/powerpoint/2010/main" val="22640814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2456547"/>
          </a:xfrm>
        </p:spPr>
        <p:txBody>
          <a:bodyPr>
            <a:normAutofit/>
          </a:bodyPr>
          <a:lstStyle/>
          <a:p>
            <a:pPr marL="0" indent="0">
              <a:buNone/>
            </a:pPr>
            <a:r>
              <a:rPr lang="zh-CN" altLang="zh-CN" sz="2800" b="0" dirty="0">
                <a:latin typeface="华文楷体" pitchFamily="2" charset="-122"/>
                <a:ea typeface="华文楷体" pitchFamily="2" charset="-122"/>
              </a:rPr>
              <a:t>普里姆算法着眼于顶点</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克鲁斯卡尔算法着眼于边，普里姆算法每次找距离最小的顶点，克鲁斯卡尔算法每次找权值最小的边，然后以是否在已选择边形成的图中造成回路来判断它是否能加入最小代价生成树</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a:t>
            </a:r>
            <a:r>
              <a:rPr lang="zh-CN" altLang="zh-CN" dirty="0">
                <a:latin typeface="华文楷体" pitchFamily="2" charset="-122"/>
                <a:ea typeface="华文楷体" pitchFamily="2" charset="-122"/>
              </a:rPr>
              <a:t>克鲁斯卡尔算法着眼于边</a:t>
            </a:r>
            <a:endParaRPr lang="zh-CN" altLang="en-US" dirty="0"/>
          </a:p>
        </p:txBody>
      </p:sp>
    </p:spTree>
    <p:extLst>
      <p:ext uri="{BB962C8B-B14F-4D97-AF65-F5344CB8AC3E}">
        <p14:creationId xmlns:p14="http://schemas.microsoft.com/office/powerpoint/2010/main" val="341773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480218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对于一个无向连通图</a:t>
            </a:r>
            <a:r>
              <a:rPr lang="en-US" altLang="zh-CN" sz="2800" b="0" dirty="0">
                <a:ea typeface="华文楷体" pitchFamily="2" charset="-122"/>
                <a:cs typeface="Times New Roman" panose="02020603050405020304" pitchFamily="18" charset="0"/>
              </a:rPr>
              <a:t>G={V, E}</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是顶点的集合，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是边的集合。算法开始时，令最小代价生成树</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φ</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，此时</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仅由图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个顶点构成，</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不包含图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的任何一条边。</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最初这</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个顶点各自构成一个连通分量，共计</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个连通分量。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算法是在图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中选择权值最小的边，如果该边加入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后会使已有的图形成回路则放弃该边，否则将其并入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反复循环，直到</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中边的条数达到</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算法思想：</a:t>
            </a:r>
          </a:p>
        </p:txBody>
      </p:sp>
    </p:spTree>
    <p:extLst>
      <p:ext uri="{BB962C8B-B14F-4D97-AF65-F5344CB8AC3E}">
        <p14:creationId xmlns:p14="http://schemas.microsoft.com/office/powerpoint/2010/main" val="14512542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8237" y="2305878"/>
            <a:ext cx="8979797" cy="3896139"/>
          </a:xfrm>
          <a:prstGeom prst="rect">
            <a:avLst/>
          </a:prstGeom>
          <a:noFill/>
          <a:ln>
            <a:noFill/>
          </a:ln>
        </p:spPr>
      </p:pic>
    </p:spTree>
    <p:extLst>
      <p:ext uri="{BB962C8B-B14F-4D97-AF65-F5344CB8AC3E}">
        <p14:creationId xmlns:p14="http://schemas.microsoft.com/office/powerpoint/2010/main" val="3845648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054441" y="2166730"/>
            <a:ext cx="8238711" cy="4094922"/>
          </a:xfrm>
          <a:prstGeom prst="rect">
            <a:avLst/>
          </a:prstGeom>
          <a:noFill/>
          <a:ln>
            <a:noFill/>
          </a:ln>
        </p:spPr>
      </p:pic>
      <p:pic>
        <p:nvPicPr>
          <p:cNvPr id="2" name="图片 1"/>
          <p:cNvPicPr>
            <a:picLocks noChangeAspect="1"/>
          </p:cNvPicPr>
          <p:nvPr/>
        </p:nvPicPr>
        <p:blipFill>
          <a:blip r:embed="rId4"/>
          <a:stretch>
            <a:fillRect/>
          </a:stretch>
        </p:blipFill>
        <p:spPr>
          <a:xfrm>
            <a:off x="0" y="2542554"/>
            <a:ext cx="2452159" cy="3601072"/>
          </a:xfrm>
          <a:prstGeom prst="rect">
            <a:avLst/>
          </a:prstGeom>
        </p:spPr>
      </p:pic>
    </p:spTree>
    <p:extLst>
      <p:ext uri="{BB962C8B-B14F-4D97-AF65-F5344CB8AC3E}">
        <p14:creationId xmlns:p14="http://schemas.microsoft.com/office/powerpoint/2010/main" val="28231149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的实施过程：</a:t>
            </a:r>
            <a:endParaRPr lang="zh-CN" altLang="en-US" dirty="0"/>
          </a:p>
        </p:txBody>
      </p:sp>
      <p:pic>
        <p:nvPicPr>
          <p:cNvPr id="2" name="图片 1"/>
          <p:cNvPicPr>
            <a:picLocks noChangeAspect="1"/>
          </p:cNvPicPr>
          <p:nvPr/>
        </p:nvPicPr>
        <p:blipFill>
          <a:blip r:embed="rId3"/>
          <a:stretch>
            <a:fillRect/>
          </a:stretch>
        </p:blipFill>
        <p:spPr>
          <a:xfrm>
            <a:off x="1314449" y="1419715"/>
            <a:ext cx="7358064" cy="5310094"/>
          </a:xfrm>
          <a:prstGeom prst="rect">
            <a:avLst/>
          </a:prstGeom>
        </p:spPr>
      </p:pic>
    </p:spTree>
    <p:extLst>
      <p:ext uri="{BB962C8B-B14F-4D97-AF65-F5344CB8AC3E}">
        <p14:creationId xmlns:p14="http://schemas.microsoft.com/office/powerpoint/2010/main" val="20625909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59" y="1638374"/>
                <a:ext cx="11162883" cy="4822060"/>
              </a:xfrm>
            </p:spPr>
            <p:txBody>
              <a:bodyPr>
                <a:noAutofit/>
              </a:bodyPr>
              <a:lstStyle/>
              <a:p>
                <a:pPr marL="0" indent="0">
                  <a:buNone/>
                </a:pPr>
                <a:r>
                  <a:rPr lang="zh-CN" altLang="zh-CN" b="0" dirty="0">
                    <a:ea typeface="华文楷体" pitchFamily="2" charset="-122"/>
                    <a:cs typeface="Times New Roman" panose="02020603050405020304" pitchFamily="18" charset="0"/>
                  </a:rPr>
                  <a:t>求最小权值的边可以借助最小化堆来实现。</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如果图中边的条数为</a:t>
                </a:r>
                <a:r>
                  <a:rPr lang="en-US" altLang="zh-CN" b="0" dirty="0">
                    <a:ea typeface="华文楷体" pitchFamily="2" charset="-122"/>
                    <a:cs typeface="Times New Roman" panose="02020603050405020304" pitchFamily="18" charset="0"/>
                  </a:rPr>
                  <a:t>e</a:t>
                </a:r>
                <a:r>
                  <a:rPr lang="zh-CN" altLang="zh-CN" b="0" dirty="0">
                    <a:ea typeface="华文楷体" pitchFamily="2" charset="-122"/>
                    <a:cs typeface="Times New Roman" panose="02020603050405020304" pitchFamily="18" charset="0"/>
                  </a:rPr>
                  <a:t>，那么建堆的时间代价为</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；找最小边即从堆中删除一个根结点，时间代价是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当找到最小边后需要检查边的两个连通分量标志，如果不在一个连通分量里面，</a:t>
                </a:r>
                <a:r>
                  <a:rPr lang="zh-CN" altLang="en-US" b="0" dirty="0">
                    <a:ea typeface="华文楷体" pitchFamily="2" charset="-122"/>
                    <a:cs typeface="Times New Roman" panose="02020603050405020304" pitchFamily="18" charset="0"/>
                  </a:rPr>
                  <a:t>才可以加入，检查的</a:t>
                </a:r>
                <a:r>
                  <a:rPr lang="zh-CN" altLang="zh-CN" b="0" dirty="0">
                    <a:ea typeface="华文楷体" pitchFamily="2" charset="-122"/>
                    <a:cs typeface="Times New Roman" panose="02020603050405020304" pitchFamily="18" charset="0"/>
                  </a:rPr>
                  <a:t>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a:rPr lang="en-US" altLang="zh-CN" b="0" i="1">
                        <a:latin typeface="Cambria Math" panose="02040503050406030204" pitchFamily="18" charset="0"/>
                        <a:ea typeface="华文楷体" pitchFamily="2" charset="-122"/>
                      </a:rPr>
                      <m:t>1</m:t>
                    </m:r>
                    <m:r>
                      <a:rPr lang="en-US" altLang="zh-CN" b="0">
                        <a:latin typeface="Cambria Math" panose="02040503050406030204" pitchFamily="18" charset="0"/>
                        <a:ea typeface="华文楷体" pitchFamily="2" charset="-122"/>
                      </a:rPr>
                      <m:t>)</m:t>
                    </m:r>
                  </m:oMath>
                </a14:m>
                <a:r>
                  <a:rPr lang="zh-CN" altLang="en-US" b="0" dirty="0">
                    <a:ea typeface="华文楷体" pitchFamily="2" charset="-122"/>
                    <a:cs typeface="Times New Roman" panose="02020603050405020304" pitchFamily="18" charset="0"/>
                  </a:rPr>
                  <a:t>，两个连通分量的合并时间为</a:t>
                </a:r>
                <a:r>
                  <a:rPr lang="en-US" altLang="zh-CN" b="0" dirty="0">
                    <a:ea typeface="华文楷体" pitchFamily="2" charset="-122"/>
                    <a:cs typeface="Times New Roman" panose="02020603050405020304" pitchFamily="18" charset="0"/>
                  </a:rPr>
                  <a:t>O(n)</a:t>
                </a:r>
                <a:r>
                  <a:rPr lang="zh-CN" altLang="zh-CN" b="0" dirty="0">
                    <a:ea typeface="华文楷体" pitchFamily="2" charset="-122"/>
                    <a:cs typeface="Times New Roman" panose="02020603050405020304" pitchFamily="18" charset="0"/>
                  </a:rPr>
                  <a:t>。尽管最小生成树中只含有</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条边，但可能要检查到所有的边，所有边都可能从堆中作为最小值被删除，其中</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条边的加入</a:t>
                </a:r>
                <a:r>
                  <a:rPr lang="zh-CN" altLang="en-US" b="0" dirty="0">
                    <a:ea typeface="华文楷体" pitchFamily="2" charset="-122"/>
                    <a:cs typeface="Times New Roman" panose="02020603050405020304" pitchFamily="18" charset="0"/>
                  </a:rPr>
                  <a:t>都</a:t>
                </a:r>
                <a:r>
                  <a:rPr lang="zh-CN" altLang="zh-CN" b="0" dirty="0">
                    <a:ea typeface="华文楷体" pitchFamily="2" charset="-122"/>
                    <a:cs typeface="Times New Roman" panose="02020603050405020304" pitchFamily="18" charset="0"/>
                  </a:rPr>
                  <a:t>需要修改顶点的连通分量标志。</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所以总的时间是：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n</m:t>
                    </m:r>
                    <m:r>
                      <a:rPr lang="zh-CN" altLang="en-US" b="0">
                        <a:latin typeface="Cambria Math" panose="02040503050406030204" pitchFamily="18" charset="0"/>
                        <a:ea typeface="华文楷体" pitchFamily="2" charset="-122"/>
                      </a:rPr>
                      <m:t>−</m:t>
                    </m:r>
                    <m:r>
                      <a:rPr lang="en-US" altLang="zh-CN" b="0">
                        <a:latin typeface="Cambria Math" panose="02040503050406030204" pitchFamily="18" charset="0"/>
                        <a:ea typeface="华文楷体" pitchFamily="2" charset="-122"/>
                      </a:rPr>
                      <m:t>1)</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r>
                      <a:rPr lang="zh-CN" altLang="en-US" b="0" i="1">
                        <a:latin typeface="Cambria Math" panose="02040503050406030204" pitchFamily="18" charset="0"/>
                        <a:ea typeface="华文楷体" pitchFamily="2" charset="-122"/>
                      </a:rPr>
                      <m:t>。时间复杂度</m:t>
                    </m:r>
                  </m:oMath>
                </a14:m>
                <a:r>
                  <a:rPr lang="zh-CN" altLang="en-US" b="0" dirty="0">
                    <a:ea typeface="华文楷体" pitchFamily="2" charset="-122"/>
                    <a:cs typeface="Times New Roman" panose="02020603050405020304" pitchFamily="18" charset="0"/>
                  </a:rPr>
                  <a:t>为</a:t>
                </a:r>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59" y="1638374"/>
                <a:ext cx="11162883" cy="4822060"/>
              </a:xfrm>
              <a:blipFill>
                <a:blip r:embed="rId3"/>
                <a:stretch>
                  <a:fillRect l="-874" r="-76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算法性能分析：</a:t>
            </a:r>
          </a:p>
        </p:txBody>
      </p:sp>
      <p:sp>
        <p:nvSpPr>
          <p:cNvPr id="2" name="椭圆 1"/>
          <p:cNvSpPr/>
          <p:nvPr/>
        </p:nvSpPr>
        <p:spPr>
          <a:xfrm>
            <a:off x="11701463" y="6460434"/>
            <a:ext cx="142875" cy="1546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30563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最短路径</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827398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ea typeface="华文楷体" pitchFamily="2" charset="-122"/>
                <a:cs typeface="Times New Roman" panose="02020603050405020304" pitchFamily="18" charset="0"/>
              </a:rPr>
              <a:t>单源最短路径（</a:t>
            </a:r>
            <a:r>
              <a:rPr lang="en-US" altLang="zh-CN" sz="2800" dirty="0">
                <a:solidFill>
                  <a:srgbClr val="FF0000"/>
                </a:solidFill>
                <a:ea typeface="华文楷体" pitchFamily="2" charset="-122"/>
                <a:cs typeface="Times New Roman" panose="02020603050405020304" pitchFamily="18" charset="0"/>
              </a:rPr>
              <a:t> </a:t>
            </a:r>
            <a:r>
              <a:rPr lang="en-US" altLang="zh-CN" sz="2800" dirty="0" err="1">
                <a:solidFill>
                  <a:srgbClr val="FF0000"/>
                </a:solidFill>
                <a:ea typeface="华文楷体" pitchFamily="2" charset="-122"/>
                <a:cs typeface="Times New Roman" panose="02020603050405020304" pitchFamily="18" charset="0"/>
              </a:rPr>
              <a:t>Dijkstra</a:t>
            </a: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顶点对间最短路径（</a:t>
            </a:r>
            <a:r>
              <a:rPr lang="en-US" altLang="zh-CN" sz="2800" dirty="0">
                <a:ea typeface="华文楷体" pitchFamily="2" charset="-122"/>
                <a:cs typeface="Times New Roman" panose="02020603050405020304" pitchFamily="18" charset="0"/>
              </a:rPr>
              <a:t> </a:t>
            </a:r>
            <a:r>
              <a:rPr lang="en-US" altLang="zh-CN" sz="2800" dirty="0">
                <a:cs typeface="Times New Roman" panose="02020603050405020304" pitchFamily="18" charset="0"/>
              </a:rPr>
              <a:t>Floyd</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0511091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已知加权有向图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中每条边有一个权值，且权值为非负值，其中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中的一个顶点作为源点。要求找出从源点出发到达其它各个顶点的最短路径，即到达各个顶点时所经过的路径上各条边的权值之和最小，这就是</a:t>
            </a:r>
            <a:r>
              <a:rPr lang="zh-CN" altLang="zh-CN" sz="2800" dirty="0">
                <a:ea typeface="华文楷体" pitchFamily="2" charset="-122"/>
                <a:cs typeface="Times New Roman" panose="02020603050405020304" pitchFamily="18" charset="0"/>
              </a:rPr>
              <a:t>单源最短路径问题</a:t>
            </a:r>
            <a:r>
              <a:rPr lang="zh-CN" altLang="zh-CN" sz="2800" b="0" dirty="0">
                <a:ea typeface="华文楷体" pitchFamily="2" charset="-122"/>
                <a:cs typeface="Times New Roman" panose="02020603050405020304" pitchFamily="18" charset="0"/>
              </a:rPr>
              <a:t>。</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求解单源最短路径常用的算法是</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算法</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zh-CN" dirty="0">
                <a:latin typeface="华文楷体" pitchFamily="2" charset="-122"/>
                <a:ea typeface="华文楷体" pitchFamily="2" charset="-122"/>
              </a:rPr>
              <a:t>单源最短路径问题</a:t>
            </a:r>
            <a:r>
              <a:rPr lang="zh-CN" altLang="en-US" dirty="0"/>
              <a:t>：</a:t>
            </a:r>
          </a:p>
        </p:txBody>
      </p:sp>
    </p:spTree>
    <p:extLst>
      <p:ext uri="{BB962C8B-B14F-4D97-AF65-F5344CB8AC3E}">
        <p14:creationId xmlns:p14="http://schemas.microsoft.com/office/powerpoint/2010/main" val="30948242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87463"/>
            <a:ext cx="11321910" cy="3170300"/>
          </a:xfrm>
        </p:spPr>
        <p:txBody>
          <a:bodyPr>
            <a:normAutofit/>
          </a:bodyPr>
          <a:lstStyle/>
          <a:p>
            <a:pPr marL="0" indent="0">
              <a:buNone/>
            </a:pPr>
            <a:r>
              <a:rPr lang="zh-CN" altLang="zh-CN" sz="2800" b="0" dirty="0">
                <a:ea typeface="华文楷体" pitchFamily="2" charset="-122"/>
                <a:cs typeface="Times New Roman" panose="02020603050405020304" pitchFamily="18" charset="0"/>
              </a:rPr>
              <a:t>每个顶点设置一个距离标签，标识源点到该顶点的最短距离；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设置一个顶点集合</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，作为已经确定最短路径的顶点集合。</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初始时，</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置为空且将每个顶点到源点的距离标签置为无穷大。</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将源点放入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中，源点的距离标签设置为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，现在以源点作为当前顶点，循环做以下操作：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9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8425669" cy="444437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如果一条路径上除了第一个顶点和最后一个顶点可能相同之外，其余各顶点都不相同，这样的路径称为</a:t>
            </a:r>
            <a:r>
              <a:rPr lang="zh-CN" altLang="zh-CN" sz="2800" dirty="0">
                <a:ea typeface="华文楷体" pitchFamily="2" charset="-122"/>
                <a:cs typeface="Times New Roman" panose="02020603050405020304" pitchFamily="18" charset="0"/>
              </a:rPr>
              <a:t>简单路径</a:t>
            </a:r>
            <a:r>
              <a:rPr lang="zh-CN" altLang="zh-CN" sz="2800" b="0" dirty="0">
                <a:ea typeface="华文楷体" pitchFamily="2" charset="-122"/>
                <a:cs typeface="Times New Roman" panose="02020603050405020304" pitchFamily="18" charset="0"/>
              </a:rPr>
              <a:t>。简单路径上如果第一个顶点和最后一个顶点相同，则该路径也称为</a:t>
            </a:r>
            <a:r>
              <a:rPr lang="zh-CN" altLang="zh-CN" sz="2800" dirty="0">
                <a:highlight>
                  <a:srgbClr val="FFFF00"/>
                </a:highlight>
                <a:ea typeface="华文楷体" pitchFamily="2" charset="-122"/>
                <a:cs typeface="Times New Roman" panose="02020603050405020304" pitchFamily="18" charset="0"/>
              </a:rPr>
              <a:t>简单回路或简单环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a:t>
            </a:r>
            <a:r>
              <a:rPr lang="en-US" altLang="zh-CN" sz="2800" b="0" dirty="0">
                <a:ea typeface="华文楷体" pitchFamily="2" charset="-122"/>
                <a:cs typeface="Times New Roman" panose="02020603050405020304" pitchFamily="18" charset="0"/>
              </a:rPr>
              <a:t>G3</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A,D,E,F</a:t>
            </a:r>
            <a:r>
              <a:rPr lang="zh-CN" altLang="zh-CN" sz="2800" b="0" dirty="0">
                <a:ea typeface="华文楷体" pitchFamily="2" charset="-122"/>
                <a:cs typeface="Times New Roman" panose="02020603050405020304" pitchFamily="18" charset="0"/>
              </a:rPr>
              <a:t>是简单路径，顶点序列</a:t>
            </a:r>
            <a:r>
              <a:rPr lang="en-US" altLang="zh-CN" sz="2800" b="0" dirty="0">
                <a:ea typeface="华文楷体" pitchFamily="2" charset="-122"/>
                <a:cs typeface="Times New Roman" panose="02020603050405020304" pitchFamily="18" charset="0"/>
              </a:rPr>
              <a:t>A,D,E,F,B,A</a:t>
            </a:r>
            <a:r>
              <a:rPr lang="zh-CN" altLang="zh-CN" sz="2800" b="0" dirty="0">
                <a:ea typeface="华文楷体" pitchFamily="2" charset="-122"/>
                <a:cs typeface="Times New Roman" panose="02020603050405020304" pitchFamily="18" charset="0"/>
              </a:rPr>
              <a:t>是简单路径，也是简单回路。顶点序列</a:t>
            </a:r>
            <a:r>
              <a:rPr lang="en-US" altLang="zh-CN" sz="2800" b="0" dirty="0">
                <a:ea typeface="华文楷体" pitchFamily="2" charset="-122"/>
                <a:cs typeface="Times New Roman" panose="02020603050405020304" pitchFamily="18" charset="0"/>
              </a:rPr>
              <a:t>A,D,C,E,D,B</a:t>
            </a:r>
            <a:r>
              <a:rPr lang="zh-CN" altLang="zh-CN" sz="2800" b="0" dirty="0">
                <a:ea typeface="华文楷体" pitchFamily="2" charset="-122"/>
                <a:cs typeface="Times New Roman" panose="02020603050405020304" pitchFamily="18" charset="0"/>
              </a:rPr>
              <a:t>不是简单路径，顶点序列</a:t>
            </a:r>
            <a:r>
              <a:rPr lang="en-US" altLang="zh-CN" sz="2800" b="0" dirty="0">
                <a:ea typeface="华文楷体" pitchFamily="2" charset="-122"/>
                <a:cs typeface="Times New Roman" panose="02020603050405020304" pitchFamily="18" charset="0"/>
              </a:rPr>
              <a:t>A,D,C,E,D,B,A</a:t>
            </a:r>
            <a:r>
              <a:rPr lang="zh-CN" altLang="zh-CN" sz="2800" b="0" dirty="0">
                <a:ea typeface="华文楷体" pitchFamily="2" charset="-122"/>
                <a:cs typeface="Times New Roman" panose="02020603050405020304" pitchFamily="18" charset="0"/>
              </a:rPr>
              <a:t>是回路但不是简单回路。</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8838759" y="2213831"/>
            <a:ext cx="2931120" cy="3134434"/>
          </a:xfrm>
          <a:prstGeom prst="rect">
            <a:avLst/>
          </a:prstGeom>
        </p:spPr>
      </p:pic>
    </p:spTree>
    <p:extLst>
      <p:ext uri="{BB962C8B-B14F-4D97-AF65-F5344CB8AC3E}">
        <p14:creationId xmlns:p14="http://schemas.microsoft.com/office/powerpoint/2010/main" val="41291077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6" y="1558863"/>
            <a:ext cx="11851354" cy="3656075"/>
          </a:xfrm>
        </p:spPr>
        <p:txBody>
          <a:bodyPr>
            <a:normAutofit/>
          </a:bodyPr>
          <a:lstStyle/>
          <a:p>
            <a:pPr marL="0" indent="0">
              <a:buNone/>
            </a:pPr>
            <a:r>
              <a:rPr lang="zh-CN" altLang="zh-CN" sz="2800" b="0" dirty="0">
                <a:ea typeface="华文楷体" pitchFamily="2" charset="-122"/>
                <a:cs typeface="Times New Roman" panose="02020603050405020304" pitchFamily="18" charset="0"/>
              </a:rPr>
              <a:t>沿当前顶点射出的各条边找到其每个邻接点，如有邻接点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，如果当前顶点的距离标签加上其到达顶点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的边的权值小于顶点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上的距离标签，则用当前顶点的距离标签加上边的权值刷新顶点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下一步，在</a:t>
            </a:r>
            <a:r>
              <a:rPr lang="en-US" altLang="zh-CN" sz="2800" b="0" dirty="0">
                <a:ea typeface="华文楷体" pitchFamily="2" charset="-122"/>
                <a:cs typeface="Times New Roman" panose="02020603050405020304" pitchFamily="18" charset="0"/>
              </a:rPr>
              <a:t>V-S</a:t>
            </a:r>
            <a:r>
              <a:rPr lang="zh-CN" altLang="zh-CN" sz="2800" b="0" dirty="0">
                <a:ea typeface="华文楷体" pitchFamily="2" charset="-122"/>
                <a:cs typeface="Times New Roman" panose="02020603050405020304" pitchFamily="18" charset="0"/>
              </a:rPr>
              <a:t>集合中找到距离标签最小的顶点，将该顶点放入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中，并以它为当前顶点，再次进入循环。当所有顶点都进入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时，循环结束。每个顶点上的距离标签即源点到这个顶点的最短距离。</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103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3667" y="1806437"/>
            <a:ext cx="3522594" cy="403777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49368" y="1806437"/>
            <a:ext cx="7778198" cy="4196798"/>
          </a:xfrm>
          <a:prstGeom prst="rect">
            <a:avLst/>
          </a:prstGeom>
          <a:noFill/>
          <a:ln>
            <a:noFill/>
          </a:ln>
        </p:spPr>
      </p:pic>
    </p:spTree>
    <p:extLst>
      <p:ext uri="{BB962C8B-B14F-4D97-AF65-F5344CB8AC3E}">
        <p14:creationId xmlns:p14="http://schemas.microsoft.com/office/powerpoint/2010/main" val="39925288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557544" y="1583842"/>
            <a:ext cx="8779151" cy="4260367"/>
          </a:xfrm>
          <a:prstGeom prst="rect">
            <a:avLst/>
          </a:prstGeom>
          <a:noFill/>
          <a:ln>
            <a:noFill/>
          </a:ln>
        </p:spPr>
      </p:pic>
    </p:spTree>
    <p:extLst>
      <p:ext uri="{BB962C8B-B14F-4D97-AF65-F5344CB8AC3E}">
        <p14:creationId xmlns:p14="http://schemas.microsoft.com/office/powerpoint/2010/main" val="8358888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793806"/>
            <a:ext cx="8743720" cy="3891378"/>
          </a:xfrm>
          <a:prstGeom prst="rect">
            <a:avLst/>
          </a:prstGeom>
          <a:noFill/>
          <a:ln>
            <a:noFill/>
          </a:ln>
        </p:spPr>
      </p:pic>
    </p:spTree>
    <p:extLst>
      <p:ext uri="{BB962C8B-B14F-4D97-AF65-F5344CB8AC3E}">
        <p14:creationId xmlns:p14="http://schemas.microsoft.com/office/powerpoint/2010/main" val="9251930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11506797" cy="4663033"/>
          </a:xfrm>
        </p:spPr>
        <p:txBody>
          <a:bodyPr>
            <a:noAutofit/>
          </a:bodyPr>
          <a:lstStyle/>
          <a:p>
            <a:pPr marL="0" indent="0">
              <a:buNone/>
            </a:pPr>
            <a:r>
              <a:rPr lang="zh-CN" altLang="zh-CN" sz="2800" dirty="0">
                <a:ea typeface="华文楷体" pitchFamily="2" charset="-122"/>
                <a:cs typeface="Times New Roman" panose="02020603050405020304" pitchFamily="18" charset="0"/>
              </a:rPr>
              <a:t>思考</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最初</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中只有源点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，而自源点</a:t>
            </a:r>
            <a:r>
              <a:rPr lang="en-US" altLang="zh-CN" sz="2800" b="0" dirty="0">
                <a:ea typeface="华文楷体" pitchFamily="2" charset="-122"/>
                <a:cs typeface="Times New Roman" panose="02020603050405020304" pitchFamily="18" charset="0"/>
              </a:rPr>
              <a:t>E </a:t>
            </a:r>
            <a:r>
              <a:rPr lang="zh-CN" altLang="zh-CN" sz="2800" b="0" dirty="0">
                <a:ea typeface="华文楷体" pitchFamily="2" charset="-122"/>
                <a:cs typeface="Times New Roman" panose="02020603050405020304" pitchFamily="18" charset="0"/>
              </a:rPr>
              <a:t>出发到达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的最短路径距离分别为</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80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最短，由此确定了源点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的最终最短路径距离就是</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，将顶点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并入顶点集</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，以后就不再考虑为</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计算新的距离。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为什么</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现在的最短距离就是最终源点到它的最短距离？有没有另外一条经过</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之一并到达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的路径长度小于</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由此可以看出，</a:t>
            </a:r>
            <a:r>
              <a:rPr lang="en-US" altLang="zh-CN" sz="2800" b="0" dirty="0" err="1">
                <a:ea typeface="华文楷体" pitchFamily="2" charset="-122"/>
                <a:cs typeface="Times New Roman" panose="02020603050405020304" pitchFamily="18" charset="0"/>
              </a:rPr>
              <a:t>Dijikstra</a:t>
            </a:r>
            <a:r>
              <a:rPr lang="zh-CN" altLang="en-US" sz="2800" b="0" dirty="0">
                <a:ea typeface="华文楷体" pitchFamily="2" charset="-122"/>
                <a:cs typeface="Times New Roman" panose="02020603050405020304" pitchFamily="18" charset="0"/>
              </a:rPr>
              <a:t>算法是一个贪心算法。</a:t>
            </a:r>
            <a:r>
              <a:rPr lang="zh-CN" altLang="zh-CN" sz="2800" b="0" dirty="0">
                <a:ea typeface="华文楷体" pitchFamily="2" charset="-122"/>
                <a:cs typeface="Times New Roman" panose="02020603050405020304" pitchFamily="18" charset="0"/>
              </a:rPr>
              <a:t>算法正确的条件是边上不带负的权值。</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378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1538984"/>
            <a:ext cx="11162884" cy="2961579"/>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假如图中边</a:t>
            </a:r>
            <a:r>
              <a:rPr lang="zh-CN" altLang="zh-CN" sz="2800" b="0" dirty="0">
                <a:highlight>
                  <a:srgbClr val="FFFF00"/>
                </a:highlight>
                <a:ea typeface="华文楷体" pitchFamily="2" charset="-122"/>
                <a:cs typeface="Times New Roman" panose="02020603050405020304" pitchFamily="18" charset="0"/>
              </a:rPr>
              <a:t>无权值，最短路径一般定义为路径上经过的边的条数最少。一个方法是将每一条边的权值都视作</a:t>
            </a:r>
            <a:r>
              <a:rPr lang="en-US" altLang="zh-CN" sz="2800" b="0" dirty="0">
                <a:highlight>
                  <a:srgbClr val="FFFF00"/>
                </a:highlight>
                <a:ea typeface="华文楷体" pitchFamily="2" charset="-122"/>
                <a:cs typeface="Times New Roman" panose="02020603050405020304" pitchFamily="18" charset="0"/>
              </a:rPr>
              <a:t>1</a:t>
            </a:r>
            <a:r>
              <a:rPr lang="zh-CN" altLang="zh-CN" sz="2800" b="0" dirty="0">
                <a:highlight>
                  <a:srgbClr val="FFFF00"/>
                </a:highlight>
                <a:ea typeface="华文楷体" pitchFamily="2" charset="-122"/>
                <a:cs typeface="Times New Roman" panose="02020603050405020304" pitchFamily="18" charset="0"/>
              </a:rPr>
              <a:t>，用上述的</a:t>
            </a:r>
            <a:r>
              <a:rPr lang="en-US" altLang="zh-CN" sz="2800" b="0" dirty="0" err="1">
                <a:highlight>
                  <a:srgbClr val="FFFF00"/>
                </a:highlight>
                <a:ea typeface="华文楷体" pitchFamily="2" charset="-122"/>
                <a:cs typeface="Times New Roman" panose="02020603050405020304" pitchFamily="18" charset="0"/>
              </a:rPr>
              <a:t>Dijkstra</a:t>
            </a:r>
            <a:r>
              <a:rPr lang="en-US" altLang="zh-CN" sz="2800" b="0" dirty="0">
                <a:highlight>
                  <a:srgbClr val="FFFF00"/>
                </a:highlight>
                <a:ea typeface="华文楷体" pitchFamily="2" charset="-122"/>
                <a:cs typeface="Times New Roman" panose="02020603050405020304" pitchFamily="18" charset="0"/>
              </a:rPr>
              <a:t> </a:t>
            </a:r>
            <a:r>
              <a:rPr lang="zh-CN" altLang="zh-CN" sz="2800" b="0" dirty="0">
                <a:highlight>
                  <a:srgbClr val="FFFF00"/>
                </a:highlight>
                <a:ea typeface="华文楷体" pitchFamily="2" charset="-122"/>
                <a:cs typeface="Times New Roman" panose="02020603050405020304" pitchFamily="18" charset="0"/>
              </a:rPr>
              <a:t>算法就可以求出</a:t>
            </a:r>
            <a:r>
              <a:rPr lang="zh-CN" altLang="zh-CN" sz="2800" b="0" dirty="0">
                <a:ea typeface="华文楷体" pitchFamily="2" charset="-122"/>
                <a:cs typeface="Times New Roman" panose="02020603050405020304" pitchFamily="18" charset="0"/>
              </a:rPr>
              <a:t>；另外一种方法是从源点出发，使用广度优先遍历的方法遍历顶点，顶点遍历时就是其获得最短距离的机会，其最短距离为遍历时其直接前驱顶点的最短距离加</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a:t>
            </a:r>
            <a:endParaRPr lang="zh-CN" altLang="en-US" dirty="0"/>
          </a:p>
        </p:txBody>
      </p:sp>
    </p:spTree>
    <p:extLst>
      <p:ext uri="{BB962C8B-B14F-4D97-AF65-F5344CB8AC3E}">
        <p14:creationId xmlns:p14="http://schemas.microsoft.com/office/powerpoint/2010/main" val="14603262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2053334"/>
            <a:ext cx="7369219" cy="4190304"/>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假如图中边带有负权值，如图</a:t>
            </a:r>
            <a:r>
              <a:rPr lang="en-US" altLang="zh-CN" sz="2800" b="0" dirty="0">
                <a:ea typeface="华文楷体" pitchFamily="2" charset="-122"/>
                <a:cs typeface="Times New Roman" panose="02020603050405020304" pitchFamily="18" charset="0"/>
              </a:rPr>
              <a:t>5-22</a:t>
            </a:r>
            <a:r>
              <a:rPr lang="zh-CN" altLang="zh-CN" sz="2800" b="0" dirty="0">
                <a:ea typeface="华文楷体" pitchFamily="2" charset="-122"/>
                <a:cs typeface="Times New Roman" panose="02020603050405020304" pitchFamily="18" charset="0"/>
              </a:rPr>
              <a:t>中边</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上的权值为</a:t>
            </a:r>
            <a:r>
              <a:rPr lang="en-US" altLang="zh-CN" sz="2800" b="0" dirty="0">
                <a:ea typeface="华文楷体" pitchFamily="2" charset="-122"/>
                <a:cs typeface="Times New Roman" panose="02020603050405020304" pitchFamily="18" charset="0"/>
              </a:rPr>
              <a:t>-8</a:t>
            </a:r>
            <a:r>
              <a:rPr lang="zh-CN" altLang="zh-CN"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的最短路径就是从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再到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，该路径距离是</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，比</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更小。</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算法因是贪心算法就不再正确了，应该如何解决？如果图中边不仅带有负的权值，还有环出现，是否有解？如果有解，算法是什么？</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139962" y="1538984"/>
            <a:ext cx="3522594" cy="4037772"/>
          </a:xfrm>
          <a:prstGeom prst="rect">
            <a:avLst/>
          </a:prstGeom>
          <a:noFill/>
          <a:ln>
            <a:noFill/>
          </a:ln>
        </p:spPr>
      </p:pic>
    </p:spTree>
    <p:extLst>
      <p:ext uri="{BB962C8B-B14F-4D97-AF65-F5344CB8AC3E}">
        <p14:creationId xmlns:p14="http://schemas.microsoft.com/office/powerpoint/2010/main" val="33664821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5503563" cy="4941328"/>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当前最短路径上前一顶点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当前最短路径距离</a:t>
            </a:r>
          </a:p>
          <a:p>
            <a:pPr marL="0" indent="0">
              <a:buNone/>
            </a:pPr>
            <a:r>
              <a:rPr lang="en-US" altLang="zh-CN" b="0" dirty="0">
                <a:ea typeface="华文楷体" panose="02010600040101010101" pitchFamily="2" charset="-122"/>
                <a:cs typeface="Times New Roman" panose="02020603050405020304" pitchFamily="18" charset="0"/>
              </a:rPr>
              <a:t>    bool selected;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顶点是否已经在</a:t>
            </a:r>
            <a:r>
              <a:rPr lang="en-US" altLang="zh-CN" b="0" dirty="0">
                <a:ea typeface="华文楷体" panose="02010600040101010101" pitchFamily="2" charset="-122"/>
                <a:cs typeface="Times New Roman" panose="02020603050405020304" pitchFamily="18" charset="0"/>
              </a:rPr>
              <a:t>S</a:t>
            </a:r>
            <a:r>
              <a:rPr lang="zh-CN" altLang="zh-CN" b="0" dirty="0">
                <a:ea typeface="华文楷体" panose="02010600040101010101" pitchFamily="2" charset="-122"/>
                <a:cs typeface="Times New Roman" panose="02020603050405020304" pitchFamily="18" charset="0"/>
              </a:rPr>
              <a:t>中的标志</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Dijikstra</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6072854" y="1328329"/>
            <a:ext cx="5774589" cy="4941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Dijkstra</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选出的当前离集合最短的顶点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5941968"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501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21376" y="1328329"/>
            <a:ext cx="6298695" cy="4941328"/>
          </a:xfrm>
        </p:spPr>
        <p:txBody>
          <a:bodyPr>
            <a:normAutofit lnSpcReduction="10000"/>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查找起始点下标</a:t>
            </a:r>
          </a:p>
          <a:p>
            <a:pPr marL="0" indent="0">
              <a:lnSpc>
                <a:spcPct val="14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start)   break;</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创建空间并初始化</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数组</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4" name="Rectangle 3"/>
          <p:cNvSpPr txBox="1">
            <a:spLocks noChangeArrowheads="1"/>
          </p:cNvSpPr>
          <p:nvPr/>
        </p:nvSpPr>
        <p:spPr>
          <a:xfrm>
            <a:off x="6935880" y="734267"/>
            <a:ext cx="4434485" cy="5785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].source = -1;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 false;    } </a:t>
            </a:r>
            <a:r>
              <a:rPr lang="en-US" altLang="zh-CN"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从下标为</a:t>
            </a:r>
            <a:r>
              <a:rPr lang="en-US" altLang="zh-CN" b="0" dirty="0" err="1">
                <a:ea typeface="华文楷体" panose="02010600040101010101" pitchFamily="2" charset="-122"/>
                <a:cs typeface="Times New Roman" panose="02020603050405020304" pitchFamily="18" charset="0"/>
              </a:rPr>
              <a:t>startInt</a:t>
            </a:r>
            <a:r>
              <a:rPr lang="zh-CN" altLang="zh-CN" b="0" dirty="0">
                <a:ea typeface="华文楷体" panose="02010600040101010101" pitchFamily="2" charset="-122"/>
                <a:cs typeface="Times New Roman" panose="02020603050405020304" pitchFamily="18" charset="0"/>
              </a:rPr>
              <a:t>的点开始</a:t>
            </a: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].source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].selected = true;</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6697342"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789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644461"/>
            <a:ext cx="11427284" cy="621353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根据</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顶点发出的边，判断是否修正相邻顶点的最短距离</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[min][j]==0) continue;       //</a:t>
            </a:r>
            <a:r>
              <a:rPr lang="zh-CN" altLang="zh-CN" b="0" dirty="0">
                <a:ea typeface="华文楷体" panose="02010600040101010101" pitchFamily="2" charset="-122"/>
                <a:cs typeface="Times New Roman" panose="02020603050405020304" pitchFamily="18" charset="0"/>
              </a:rPr>
              <a:t>对角线元素</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[j].selected) continue;                 //</a:t>
            </a:r>
            <a:r>
              <a:rPr lang="zh-CN" altLang="zh-CN" b="0" dirty="0">
                <a:ea typeface="华文楷体" panose="02010600040101010101" pitchFamily="2" charset="-122"/>
                <a:cs typeface="Times New Roman" panose="02020603050405020304" pitchFamily="18" charset="0"/>
              </a:rPr>
              <a:t>已经加入集合</a:t>
            </a:r>
            <a:r>
              <a:rPr lang="en-US" altLang="zh-CN" b="0" dirty="0">
                <a:ea typeface="华文楷体" panose="02010600040101010101" pitchFamily="2" charset="-122"/>
                <a:cs typeface="Times New Roman" panose="02020603050405020304" pitchFamily="18" charset="0"/>
              </a:rPr>
              <a:t>S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continue;      //</a:t>
            </a:r>
            <a:r>
              <a:rPr lang="zh-CN" altLang="zh-CN" b="0" dirty="0">
                <a:ea typeface="华文楷体" panose="02010600040101010101" pitchFamily="2" charset="-122"/>
                <a:cs typeface="Times New Roman" panose="02020603050405020304" pitchFamily="18" charset="0"/>
              </a:rPr>
              <a:t>无边</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[min][j]&lt;</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[j].source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8514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11387530" cy="219812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假设有两个图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的子集，</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的子集，则称</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zh-CN" altLang="zh-CN" sz="2800" dirty="0">
                <a:ea typeface="华文楷体" pitchFamily="2" charset="-122"/>
                <a:cs typeface="Times New Roman" panose="02020603050405020304" pitchFamily="18" charset="0"/>
              </a:rPr>
              <a:t>子图</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T2</a:t>
            </a:r>
            <a:r>
              <a:rPr lang="zh-CN" altLang="zh-CN" sz="2800" b="0" dirty="0">
                <a:ea typeface="华文楷体" pitchFamily="2" charset="-122"/>
                <a:cs typeface="Times New Roman" panose="02020603050405020304" pitchFamily="18" charset="0"/>
              </a:rPr>
              <a:t>都是图</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及</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条边的形状和</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中不同，但不影响</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也是</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的子图。另外，根据定义，</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显然也是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自身的子图。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66269" y="3756991"/>
            <a:ext cx="7471880" cy="2961862"/>
          </a:xfrm>
          <a:prstGeom prst="rect">
            <a:avLst/>
          </a:prstGeom>
          <a:noFill/>
          <a:ln>
            <a:noFill/>
          </a:ln>
        </p:spPr>
      </p:pic>
    </p:spTree>
    <p:extLst>
      <p:ext uri="{BB962C8B-B14F-4D97-AF65-F5344CB8AC3E}">
        <p14:creationId xmlns:p14="http://schemas.microsoft.com/office/powerpoint/2010/main" val="19772680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00892" y="763730"/>
                <a:ext cx="11427284" cy="577621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搜索当前距离标签最小的顶点</a:t>
                </a:r>
              </a:p>
              <a:p>
                <a:pPr marL="0" indent="0">
                  <a:buNone/>
                </a:pPr>
                <a:r>
                  <a:rPr lang="en-US" altLang="zh-CN" b="0" dirty="0">
                    <a:ea typeface="华文楷体" panose="02010600040101010101" pitchFamily="2" charset="-122"/>
                    <a:cs typeface="Times New Roman" panose="02020603050405020304" pitchFamily="18" charset="0"/>
                  </a:rPr>
                  <a:t>        min = -1;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此时</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一定为某个顶点的下标，如果仍然为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表示该无相图不连通</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将顶点</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加入集合</a:t>
                </a:r>
                <a:r>
                  <a:rPr lang="en-US" altLang="zh-CN" b="0" dirty="0">
                    <a:ea typeface="华文楷体" panose="02010600040101010101" pitchFamily="2" charset="-122"/>
                    <a:cs typeface="Times New Roman" panose="02020603050405020304" pitchFamily="18" charset="0"/>
                  </a:rPr>
                  <a:t>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[min].selected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en-US" b="0" dirty="0">
                    <a:ea typeface="华文楷体" pitchFamily="2" charset="-122"/>
                    <a:cs typeface="Times New Roman" panose="02020603050405020304" pitchFamily="18" charset="0"/>
                  </a:rPr>
                  <a:t>如果</a:t>
                </a:r>
                <a:r>
                  <a:rPr lang="zh-CN" altLang="zh-CN" b="0" dirty="0">
                    <a:ea typeface="华文楷体" pitchFamily="2" charset="-122"/>
                    <a:cs typeface="Times New Roman" panose="02020603050405020304" pitchFamily="18" charset="0"/>
                  </a:rPr>
                  <a:t>图用邻接矩阵来存储，可以看出时间复杂度为</a:t>
                </a:r>
                <a14:m>
                  <m:oMath xmlns:m="http://schemas.openxmlformats.org/officeDocument/2006/math">
                    <m:r>
                      <m:rPr>
                        <m:sty m:val="p"/>
                      </m:rPr>
                      <a:rPr lang="en-US" altLang="zh-CN" b="0">
                        <a:latin typeface="Cambria Math" panose="02040503050406030204" pitchFamily="18" charset="0"/>
                        <a:ea typeface="华文楷体" pitchFamily="2" charset="-122"/>
                      </a:rPr>
                      <m:t>O</m:t>
                    </m:r>
                    <m:d>
                      <m:dPr>
                        <m:ctrlPr>
                          <a:rPr lang="zh-CN" altLang="zh-CN" b="0" i="1">
                            <a:latin typeface="Cambria Math" panose="02040503050406030204" pitchFamily="18" charset="0"/>
                            <a:ea typeface="华文楷体" pitchFamily="2" charset="-122"/>
                          </a:rPr>
                        </m:ctrlPr>
                      </m:dPr>
                      <m:e>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e>
                    </m:d>
                  </m:oMath>
                </a14:m>
                <a:r>
                  <a:rPr lang="zh-CN" altLang="zh-CN" b="0" dirty="0">
                    <a:ea typeface="华文楷体" pitchFamily="2" charset="-122"/>
                    <a:cs typeface="Times New Roman" panose="02020603050405020304" pitchFamily="18" charset="0"/>
                  </a:rPr>
                  <a:t>。</a:t>
                </a:r>
              </a:p>
              <a:p>
                <a:pPr marL="0" indent="0">
                  <a:buNone/>
                </a:pPr>
                <a:endParaRPr lang="zh-CN" altLang="zh-CN"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00892" y="763730"/>
                <a:ext cx="11427284" cy="5776218"/>
              </a:xfrm>
              <a:blipFill>
                <a:blip r:embed="rId3"/>
                <a:stretch>
                  <a:fillRect t="-211"/>
                </a:stretch>
              </a:blipFill>
            </p:spPr>
            <p:txBody>
              <a:bodyPr/>
              <a:lstStyle/>
              <a:p>
                <a:r>
                  <a:rPr lang="zh-CN" altLang="en-US">
                    <a:noFill/>
                  </a:rPr>
                  <a:t> </a:t>
                </a:r>
              </a:p>
            </p:txBody>
          </p:sp>
        </mc:Fallback>
      </mc:AlternateContent>
      <p:sp>
        <p:nvSpPr>
          <p:cNvPr id="2" name="椭圆 1"/>
          <p:cNvSpPr/>
          <p:nvPr/>
        </p:nvSpPr>
        <p:spPr>
          <a:xfrm>
            <a:off x="11728176" y="6400800"/>
            <a:ext cx="144737"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2034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单源最短路径（</a:t>
            </a:r>
            <a:r>
              <a:rPr lang="en-US" altLang="zh-CN" sz="2800" dirty="0">
                <a:ea typeface="华文楷体" pitchFamily="2" charset="-122"/>
                <a:cs typeface="Times New Roman" panose="02020603050405020304" pitchFamily="18" charset="0"/>
              </a:rPr>
              <a:t> </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顶点对间最短路径（</a:t>
            </a:r>
            <a:r>
              <a:rPr lang="en-US" altLang="zh-CN" sz="2800" dirty="0">
                <a:solidFill>
                  <a:srgbClr val="FF0000"/>
                </a:solidFill>
                <a:ea typeface="华文楷体" pitchFamily="2" charset="-122"/>
                <a:cs typeface="Times New Roman" panose="02020603050405020304" pitchFamily="18" charset="0"/>
              </a:rPr>
              <a:t> Floyd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8429281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lnSpcReduction="10000"/>
          </a:bodyPr>
          <a:lstStyle/>
          <a:p>
            <a:pPr marL="0" lvl="4" indent="0">
              <a:buNone/>
            </a:pP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任意两个顶点</a:t>
            </a:r>
            <a:r>
              <a:rPr lang="zh-CN" altLang="en-US" sz="2800" b="0" dirty="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间的最短路径称</a:t>
            </a:r>
            <a:r>
              <a:rPr lang="zh-CN" altLang="zh-CN" sz="2800" dirty="0">
                <a:ea typeface="华文楷体" pitchFamily="2" charset="-122"/>
                <a:cs typeface="Times New Roman" panose="02020603050405020304" pitchFamily="18" charset="0"/>
              </a:rPr>
              <a:t>所有顶点对之间的最短距离问题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算法的思想</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对任意两个顶点对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，在顶点对之间增加另外一个顶点</a:t>
            </a:r>
            <a:r>
              <a:rPr lang="en-US" altLang="zh-CN" sz="2800" b="0" dirty="0">
                <a:ea typeface="华文楷体" pitchFamily="2" charset="-122"/>
                <a:cs typeface="Times New Roman" panose="02020603050405020304" pitchFamily="18" charset="0"/>
              </a:rPr>
              <a:t>k</a:t>
            </a:r>
            <a:r>
              <a:rPr lang="zh-CN" altLang="zh-CN" sz="2800" b="0" dirty="0">
                <a:ea typeface="华文楷体" pitchFamily="2" charset="-122"/>
                <a:cs typeface="Times New Roman" panose="02020603050405020304" pitchFamily="18" charset="0"/>
              </a:rPr>
              <a:t>，观察增加后的路径</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-k-j</a:t>
            </a:r>
            <a:r>
              <a:rPr lang="zh-CN" altLang="zh-CN" sz="2800" b="0" dirty="0">
                <a:ea typeface="华文楷体" pitchFamily="2" charset="-122"/>
                <a:cs typeface="Times New Roman" panose="02020603050405020304" pitchFamily="18" charset="0"/>
              </a:rPr>
              <a:t>距离是否比原本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间的距离更小？如果是，就用新的路径、距离替代原本两个顶点间的路径、距离。在图中，如果</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 </a:t>
            </a:r>
            <a:r>
              <a:rPr lang="zh-CN" altLang="zh-CN" sz="2800" b="0" dirty="0">
                <a:ea typeface="华文楷体" pitchFamily="2" charset="-122"/>
                <a:cs typeface="Times New Roman" panose="02020603050405020304" pitchFamily="18" charset="0"/>
              </a:rPr>
              <a:t>大于 </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，就用</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刷新</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851109" y="2656286"/>
            <a:ext cx="2970474" cy="2710843"/>
          </a:xfrm>
          <a:prstGeom prst="rect">
            <a:avLst/>
          </a:prstGeom>
          <a:noFill/>
          <a:ln>
            <a:noFill/>
          </a:ln>
        </p:spPr>
      </p:pic>
    </p:spTree>
    <p:extLst>
      <p:ext uri="{BB962C8B-B14F-4D97-AF65-F5344CB8AC3E}">
        <p14:creationId xmlns:p14="http://schemas.microsoft.com/office/powerpoint/2010/main" val="3062328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78928" y="1585297"/>
            <a:ext cx="5267715" cy="3000666"/>
          </a:xfrm>
          <a:prstGeom prst="rect">
            <a:avLst/>
          </a:prstGeom>
          <a:noFill/>
          <a:ln>
            <a:noFill/>
          </a:ln>
        </p:spPr>
      </p:pic>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446643" y="2891657"/>
            <a:ext cx="6374940" cy="3608533"/>
          </a:xfrm>
          <a:prstGeom prst="rect">
            <a:avLst/>
          </a:prstGeom>
          <a:noFill/>
          <a:ln>
            <a:noFill/>
          </a:ln>
        </p:spPr>
      </p:pic>
    </p:spTree>
    <p:extLst>
      <p:ext uri="{BB962C8B-B14F-4D97-AF65-F5344CB8AC3E}">
        <p14:creationId xmlns:p14="http://schemas.microsoft.com/office/powerpoint/2010/main" val="25963512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732125" y="1568366"/>
            <a:ext cx="7928710" cy="4037303"/>
          </a:xfrm>
          <a:prstGeom prst="rect">
            <a:avLst/>
          </a:prstGeom>
          <a:noFill/>
          <a:ln>
            <a:noFill/>
          </a:ln>
        </p:spPr>
      </p:pic>
    </p:spTree>
    <p:extLst>
      <p:ext uri="{BB962C8B-B14F-4D97-AF65-F5344CB8AC3E}">
        <p14:creationId xmlns:p14="http://schemas.microsoft.com/office/powerpoint/2010/main" val="24892507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58699" y="1530626"/>
            <a:ext cx="11162884" cy="4401205"/>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&gt;::Floyd()</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i,j,k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记录顶点</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间的最短距离</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记录顶点对</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的最短路径中的中介顶点，</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013675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58699" y="1530626"/>
            <a:ext cx="11162884" cy="4832092"/>
          </a:xfrm>
          <a:prstGeom prst="rect">
            <a:avLst/>
          </a:prstGeom>
          <a:noFill/>
        </p:spPr>
        <p:txBody>
          <a:bodyPr wrap="square" rtlCol="0">
            <a:spAutoFit/>
          </a:bodyPr>
          <a:lstStyle/>
          <a:p>
            <a:r>
              <a:rPr lang="en-US" altLang="zh-CN" sz="24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初始化数组</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726223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0891" y="755374"/>
            <a:ext cx="11162884" cy="5816977"/>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迭代计算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 continue;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((j==k)||(j==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continue;//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A[j][j]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][j]&gt;(A[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5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961234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407406"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时间代价主要取决于迭代计算数组</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en-US" altLang="zh-CN" sz="2800" b="0" baseline="30000" dirty="0">
                <a:ea typeface="华文楷体" pitchFamily="2" charset="-122"/>
                <a:cs typeface="Times New Roman" panose="02020603050405020304" pitchFamily="18" charset="0"/>
              </a:rPr>
              <a:t>3</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，和将各个顶点逐次作为源点，多次调用求单源最短路径的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算法的时间代价是一样的，但是</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算法形式上更简单些。</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算法，是一个贪心算法。一旦一个顶点的距离最短，就将之作为最终源点到该顶点的最短距离，所以</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算法不支持边上带有负权值的情况。</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算法可以允许带有负权值的边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但不允许带有负权值的边出现在回路中</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Floyd</a:t>
            </a:r>
            <a:r>
              <a:rPr lang="zh-CN" altLang="en-US" dirty="0"/>
              <a:t>算法分析：</a:t>
            </a:r>
          </a:p>
        </p:txBody>
      </p:sp>
    </p:spTree>
    <p:extLst>
      <p:ext uri="{BB962C8B-B14F-4D97-AF65-F5344CB8AC3E}">
        <p14:creationId xmlns:p14="http://schemas.microsoft.com/office/powerpoint/2010/main" val="22173086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带负权值的边不在回路中情况应用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674352" y="1765438"/>
            <a:ext cx="6455714" cy="4178162"/>
          </a:xfrm>
          <a:prstGeom prst="rect">
            <a:avLst/>
          </a:prstGeom>
          <a:noFill/>
          <a:ln>
            <a:noFill/>
          </a:ln>
        </p:spPr>
      </p:pic>
      <p:sp>
        <p:nvSpPr>
          <p:cNvPr id="3" name="文本框 2"/>
          <p:cNvSpPr txBox="1"/>
          <p:nvPr/>
        </p:nvSpPr>
        <p:spPr>
          <a:xfrm>
            <a:off x="576470" y="5943600"/>
            <a:ext cx="7911547"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故</a:t>
            </a:r>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latin typeface="Times New Roman" panose="02020603050405020304" pitchFamily="18" charset="0"/>
                <a:ea typeface="华文楷体" pitchFamily="2" charset="-122"/>
                <a:cs typeface="Times New Roman" panose="02020603050405020304" pitchFamily="18" charset="0"/>
              </a:rPr>
              <a:t>支持</a:t>
            </a:r>
            <a:r>
              <a:rPr lang="zh-CN" altLang="en-US" sz="2800" dirty="0">
                <a:latin typeface="Times New Roman" panose="02020603050405020304" pitchFamily="18" charset="0"/>
                <a:ea typeface="华文楷体" pitchFamily="2" charset="-122"/>
                <a:cs typeface="Times New Roman" panose="02020603050405020304" pitchFamily="18" charset="0"/>
              </a:rPr>
              <a:t>带负权值的边不在回路中的情况</a:t>
            </a:r>
          </a:p>
        </p:txBody>
      </p:sp>
    </p:spTree>
    <p:extLst>
      <p:ext uri="{BB962C8B-B14F-4D97-AF65-F5344CB8AC3E}">
        <p14:creationId xmlns:p14="http://schemas.microsoft.com/office/powerpoint/2010/main" val="283914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48560"/>
            <a:ext cx="11871233" cy="2635450"/>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在一个图中，如果顶点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之间有路径存在，称顶点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j </a:t>
            </a:r>
            <a:r>
              <a:rPr lang="zh-CN" altLang="zh-CN" sz="2800" b="0" dirty="0">
                <a:latin typeface="华文楷体" pitchFamily="2" charset="-122"/>
                <a:ea typeface="华文楷体" pitchFamily="2" charset="-122"/>
              </a:rPr>
              <a:t>之间是</a:t>
            </a:r>
            <a:r>
              <a:rPr lang="zh-CN" altLang="zh-CN" sz="2800" dirty="0">
                <a:latin typeface="华文楷体" pitchFamily="2" charset="-122"/>
                <a:ea typeface="华文楷体" pitchFamily="2" charset="-122"/>
              </a:rPr>
              <a:t>连通</a:t>
            </a:r>
            <a:r>
              <a:rPr lang="zh-CN" altLang="zh-CN" sz="2800" b="0" dirty="0">
                <a:latin typeface="华文楷体" pitchFamily="2" charset="-122"/>
                <a:ea typeface="华文楷体" pitchFamily="2" charset="-122"/>
              </a:rPr>
              <a:t>的。在一个无向图中，如果任意两个顶点对之间都是连通的，称该无向图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连通图</a:t>
            </a:r>
            <a:r>
              <a:rPr lang="zh-CN" altLang="zh-CN" sz="2800" b="0" dirty="0">
                <a:latin typeface="华文楷体" pitchFamily="2" charset="-122"/>
                <a:ea typeface="华文楷体" pitchFamily="2" charset="-122"/>
              </a:rPr>
              <a:t>。无向图的极大连通子图称为</a:t>
            </a:r>
            <a:r>
              <a:rPr lang="zh-CN" altLang="zh-CN" sz="2800" dirty="0">
                <a:latin typeface="华文楷体" pitchFamily="2" charset="-122"/>
                <a:ea typeface="华文楷体" pitchFamily="2" charset="-122"/>
              </a:rPr>
              <a:t>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在一个有向图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中，如果任意两个顶点对之间都是连通的，称有向图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强连通图</a:t>
            </a:r>
            <a:r>
              <a:rPr lang="zh-CN" altLang="zh-CN" sz="2800" b="0" dirty="0">
                <a:latin typeface="华文楷体" pitchFamily="2" charset="-122"/>
                <a:ea typeface="华文楷体" pitchFamily="2" charset="-122"/>
              </a:rPr>
              <a:t>。有向图的极大连通子图，称</a:t>
            </a:r>
            <a:r>
              <a:rPr lang="zh-CN" altLang="zh-CN" sz="2800" dirty="0">
                <a:latin typeface="华文楷体" pitchFamily="2" charset="-122"/>
                <a:ea typeface="华文楷体" pitchFamily="2" charset="-122"/>
              </a:rPr>
              <a:t>强连通分量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38367044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带负权值且负权值边在回路中情况应用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77835" y="1719400"/>
            <a:ext cx="6743853" cy="4283835"/>
          </a:xfrm>
          <a:prstGeom prst="rect">
            <a:avLst/>
          </a:prstGeom>
          <a:noFill/>
          <a:ln>
            <a:noFill/>
          </a:ln>
        </p:spPr>
      </p:pic>
      <p:sp>
        <p:nvSpPr>
          <p:cNvPr id="6" name="文本框 5"/>
          <p:cNvSpPr txBox="1"/>
          <p:nvPr/>
        </p:nvSpPr>
        <p:spPr>
          <a:xfrm>
            <a:off x="576470" y="5943600"/>
            <a:ext cx="9819860"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故</a:t>
            </a:r>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latin typeface="Times New Roman" panose="02020603050405020304" pitchFamily="18" charset="0"/>
                <a:ea typeface="华文楷体" pitchFamily="2" charset="-122"/>
                <a:cs typeface="Times New Roman" panose="02020603050405020304" pitchFamily="18" charset="0"/>
              </a:rPr>
              <a:t>不支持</a:t>
            </a:r>
            <a:r>
              <a:rPr lang="zh-CN" altLang="en-US" sz="2800" dirty="0">
                <a:latin typeface="Times New Roman" panose="02020603050405020304" pitchFamily="18" charset="0"/>
                <a:ea typeface="华文楷体" pitchFamily="2" charset="-122"/>
                <a:cs typeface="Times New Roman" panose="02020603050405020304" pitchFamily="18" charset="0"/>
              </a:rPr>
              <a:t>带负权值的边不在回路中的情况</a:t>
            </a:r>
          </a:p>
        </p:txBody>
      </p:sp>
      <p:sp>
        <p:nvSpPr>
          <p:cNvPr id="2" name="椭圆 1"/>
          <p:cNvSpPr/>
          <p:nvPr/>
        </p:nvSpPr>
        <p:spPr>
          <a:xfrm>
            <a:off x="11601450" y="6343650"/>
            <a:ext cx="214313"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76733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网和</a:t>
            </a:r>
            <a:r>
              <a:rPr lang="en-US" altLang="zh-CN" sz="2800" dirty="0">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8942560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328330"/>
            <a:ext cx="10910448" cy="5271254"/>
          </a:xfrm>
        </p:spPr>
        <p:txBody>
          <a:bodyPr>
            <a:normAutofit/>
          </a:bodyPr>
          <a:lstStyle/>
          <a:p>
            <a:pPr marL="0" indent="0">
              <a:buNone/>
            </a:pPr>
            <a:r>
              <a:rPr lang="zh-CN" altLang="zh-CN" sz="2800" b="0" dirty="0">
                <a:ea typeface="华文楷体" pitchFamily="2" charset="-122"/>
                <a:cs typeface="Times New Roman" panose="02020603050405020304" pitchFamily="18" charset="0"/>
              </a:rPr>
              <a:t>有向无环图的应用通常分为两种：一种是</a:t>
            </a:r>
            <a:r>
              <a:rPr lang="en-US" altLang="zh-CN" sz="2800" b="0" dirty="0">
                <a:ea typeface="华文楷体" pitchFamily="2" charset="-122"/>
                <a:cs typeface="Times New Roman" panose="02020603050405020304" pitchFamily="18" charset="0"/>
              </a:rPr>
              <a:t>AOV(Activity On Vertex </a:t>
            </a:r>
            <a:r>
              <a:rPr lang="en-US" altLang="zh-CN" sz="2800" b="0" dirty="0" err="1">
                <a:ea typeface="华文楷体" pitchFamily="2" charset="-122"/>
                <a:cs typeface="Times New Roman" panose="02020603050405020304" pitchFamily="18" charset="0"/>
              </a:rPr>
              <a:t>NetWork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网，一种是</a:t>
            </a:r>
            <a:r>
              <a:rPr lang="en-US" altLang="zh-CN" sz="2800" b="0" dirty="0">
                <a:ea typeface="华文楷体" pitchFamily="2" charset="-122"/>
                <a:cs typeface="Times New Roman" panose="02020603050405020304" pitchFamily="18" charset="0"/>
              </a:rPr>
              <a:t>AOE(Activity on Edge Network)</a:t>
            </a:r>
            <a:r>
              <a:rPr lang="zh-CN" altLang="zh-CN" sz="2800" b="0" dirty="0">
                <a:ea typeface="华文楷体" pitchFamily="2" charset="-122"/>
                <a:cs typeface="Times New Roman" panose="02020603050405020304" pitchFamily="18" charset="0"/>
              </a:rPr>
              <a:t>网。</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AOV</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a:t>
            </a:r>
          </a:p>
        </p:txBody>
      </p:sp>
    </p:spTree>
    <p:extLst>
      <p:ext uri="{BB962C8B-B14F-4D97-AF65-F5344CB8AC3E}">
        <p14:creationId xmlns:p14="http://schemas.microsoft.com/office/powerpoint/2010/main" val="30262079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网）拓扑排序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网）关键路径</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华文楷体" pitchFamily="2" charset="-122"/>
                <a:ea typeface="华文楷体" pitchFamily="2" charset="-122"/>
              </a:rPr>
              <a:t>AOV</a:t>
            </a:r>
            <a:r>
              <a:rPr lang="zh-CN" altLang="en-US" sz="3200" b="1" dirty="0">
                <a:latin typeface="华文楷体" pitchFamily="2" charset="-122"/>
                <a:ea typeface="华文楷体" pitchFamily="2" charset="-122"/>
              </a:rPr>
              <a:t>网和</a:t>
            </a:r>
            <a:r>
              <a:rPr lang="en-US" altLang="zh-CN" sz="3200" b="1" dirty="0">
                <a:latin typeface="华文楷体" pitchFamily="2" charset="-122"/>
                <a:ea typeface="华文楷体" pitchFamily="2" charset="-122"/>
              </a:rPr>
              <a:t>AOE</a:t>
            </a:r>
            <a:r>
              <a:rPr lang="zh-CN" altLang="en-US" sz="3200" b="1" dirty="0">
                <a:latin typeface="华文楷体" pitchFamily="2" charset="-122"/>
                <a:ea typeface="华文楷体" pitchFamily="2" charset="-122"/>
              </a:rPr>
              <a:t>网：</a:t>
            </a:r>
          </a:p>
        </p:txBody>
      </p:sp>
    </p:spTree>
    <p:extLst>
      <p:ext uri="{BB962C8B-B14F-4D97-AF65-F5344CB8AC3E}">
        <p14:creationId xmlns:p14="http://schemas.microsoft.com/office/powerpoint/2010/main" val="2526063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1"/>
            <a:ext cx="10785588" cy="2445364"/>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AOV</a:t>
            </a:r>
            <a:r>
              <a:rPr lang="zh-CN" altLang="en-US" dirty="0"/>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484688" y="3049505"/>
            <a:ext cx="4065058" cy="3265570"/>
          </a:xfrm>
          <a:prstGeom prst="rect">
            <a:avLst/>
          </a:prstGeom>
          <a:noFill/>
          <a:ln>
            <a:noFill/>
          </a:ln>
        </p:spPr>
      </p:pic>
    </p:spTree>
    <p:extLst>
      <p:ext uri="{BB962C8B-B14F-4D97-AF65-F5344CB8AC3E}">
        <p14:creationId xmlns:p14="http://schemas.microsoft.com/office/powerpoint/2010/main" val="17203353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t>偏序和全序关系：</a:t>
            </a:r>
          </a:p>
        </p:txBody>
      </p:sp>
      <mc:AlternateContent xmlns:mc="http://schemas.openxmlformats.org/markup-compatibility/2006" xmlns:a14="http://schemas.microsoft.com/office/drawing/2010/main">
        <mc:Choice Requires="a14">
          <p:sp>
            <p:nvSpPr>
              <p:cNvPr id="2" name="文本框 1"/>
              <p:cNvSpPr txBox="1"/>
              <p:nvPr/>
            </p:nvSpPr>
            <p:spPr>
              <a:xfrm>
                <a:off x="186381" y="1624426"/>
                <a:ext cx="11672244" cy="3539430"/>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在一个集合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中，若关系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有如下特点： 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是传递的、自反的、反对称的，就称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偏序关系</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若集合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是一个偏序关系，</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且对于每个</a:t>
                </a:r>
                <a:r>
                  <a:rPr lang="en-US"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a, b</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a:t>
                </a:r>
                <a:r>
                  <a:rPr lang="en-US"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X</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，必有</a:t>
                </a:r>
                <a:r>
                  <a:rPr lang="en-US" altLang="zh-CN" sz="2800" dirty="0" err="1">
                    <a:highlight>
                      <a:srgbClr val="FFFF00"/>
                    </a:highlight>
                    <a:latin typeface="Times New Roman" panose="02020603050405020304" pitchFamily="18" charset="0"/>
                    <a:ea typeface="华文楷体" pitchFamily="2" charset="-122"/>
                    <a:cs typeface="Times New Roman" panose="02020603050405020304" pitchFamily="18" charset="0"/>
                  </a:rPr>
                  <a:t>aRb</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或</a:t>
                </a:r>
                <a:r>
                  <a:rPr lang="en-US" altLang="zh-CN" sz="2800" dirty="0" err="1">
                    <a:highlight>
                      <a:srgbClr val="FFFF00"/>
                    </a:highlight>
                    <a:latin typeface="Times New Roman" panose="02020603050405020304" pitchFamily="18" charset="0"/>
                    <a:ea typeface="华文楷体" pitchFamily="2" charset="-122"/>
                    <a:cs typeface="Times New Roman" panose="02020603050405020304" pitchFamily="18" charset="0"/>
                  </a:rPr>
                  <a:t>bRa</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，就称</a:t>
                </a:r>
                <a:r>
                  <a:rPr lang="en-US"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R</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是集合</a:t>
                </a:r>
                <a:r>
                  <a:rPr lang="en-US"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X</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上的</a:t>
                </a:r>
                <a:r>
                  <a:rPr lang="zh-CN" altLang="zh-CN" sz="2800" b="1" dirty="0">
                    <a:highlight>
                      <a:srgbClr val="FFFF00"/>
                    </a:highlight>
                    <a:latin typeface="Times New Roman" panose="02020603050405020304" pitchFamily="18" charset="0"/>
                    <a:ea typeface="华文楷体" pitchFamily="2" charset="-122"/>
                    <a:cs typeface="Times New Roman" panose="02020603050405020304" pitchFamily="18" charset="0"/>
                  </a:rPr>
                  <a:t>全序关系</a:t>
                </a:r>
                <a:r>
                  <a:rPr lang="zh-CN" altLang="zh-CN" sz="2800" dirty="0">
                    <a:highlight>
                      <a:srgbClr val="FFFF00"/>
                    </a:highlight>
                    <a:latin typeface="Times New Roman" panose="02020603050405020304" pitchFamily="18" charset="0"/>
                    <a:ea typeface="华文楷体" pitchFamily="2" charset="-122"/>
                    <a:cs typeface="Times New Roman" panose="02020603050405020304" pitchFamily="18" charset="0"/>
                  </a:rPr>
                  <a:t>。</a:t>
                </a:r>
                <a:endParaRPr lang="en-US" altLang="zh-CN" sz="2800" dirty="0">
                  <a:highlight>
                    <a:srgbClr val="FFFF00"/>
                  </a:highlight>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a:r>
                  <a:rPr lang="zh-CN" altLang="en-US" sz="2800" dirty="0">
                    <a:latin typeface="Times New Roman" panose="02020603050405020304" pitchFamily="18" charset="0"/>
                    <a:ea typeface="华文楷体" pitchFamily="2" charset="-122"/>
                    <a:cs typeface="Times New Roman" panose="02020603050405020304" pitchFamily="18" charset="0"/>
                  </a:rPr>
                  <a:t>实数轴上的实数集合，以及集合上的</a:t>
                </a:r>
                <a14:m>
                  <m:oMath xmlns:m="http://schemas.openxmlformats.org/officeDocument/2006/math">
                    <m:r>
                      <a:rPr lang="zh-CN" altLang="en-US" sz="2800" i="1" smtClean="0">
                        <a:latin typeface="Cambria Math" panose="02040503050406030204" pitchFamily="18" charset="0"/>
                        <a:ea typeface="华文楷体" pitchFamily="2" charset="-122"/>
                      </a:rPr>
                      <m:t>≤</m:t>
                    </m:r>
                    <m:r>
                      <a:rPr lang="zh-CN" altLang="en-US" sz="2800" i="1">
                        <a:latin typeface="Cambria Math" panose="02040503050406030204" pitchFamily="18" charset="0"/>
                        <a:ea typeface="华文楷体" pitchFamily="2" charset="-122"/>
                      </a:rPr>
                      <m:t>关系</m:t>
                    </m:r>
                    <m:r>
                      <a:rPr lang="zh-CN" altLang="en-US" sz="2800" i="1" smtClean="0">
                        <a:latin typeface="Cambria Math" panose="02040503050406030204" pitchFamily="18" charset="0"/>
                        <a:ea typeface="华文楷体" pitchFamily="2" charset="-122"/>
                      </a:rPr>
                      <m:t>，</m:t>
                    </m:r>
                  </m:oMath>
                </a14:m>
                <a:r>
                  <a:rPr lang="zh-CN" altLang="en-US" sz="2800" dirty="0">
                    <a:latin typeface="Times New Roman" panose="02020603050405020304" pitchFamily="18" charset="0"/>
                    <a:ea typeface="华文楷体" pitchFamily="2" charset="-122"/>
                    <a:cs typeface="Times New Roman" panose="02020603050405020304" pitchFamily="18" charset="0"/>
                  </a:rPr>
                  <a:t>是实数集合上的全序关系。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6381" y="1624426"/>
                <a:ext cx="11672244" cy="3539430"/>
              </a:xfrm>
              <a:prstGeom prst="rect">
                <a:avLst/>
              </a:prstGeom>
              <a:blipFill>
                <a:blip r:embed="rId3"/>
                <a:stretch>
                  <a:fillRect l="-870" t="-2500" r="-4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14621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拓扑</a:t>
            </a:r>
            <a:r>
              <a:rPr lang="zh-CN" altLang="en-US" dirty="0">
                <a:latin typeface="华文楷体" panose="02010600040101010101" pitchFamily="2" charset="-122"/>
                <a:ea typeface="华文楷体" panose="02010600040101010101" pitchFamily="2" charset="-122"/>
              </a:rPr>
              <a:t>序列和拓扑</a:t>
            </a:r>
            <a:r>
              <a:rPr lang="zh-CN" altLang="zh-CN" dirty="0">
                <a:latin typeface="华文楷体" panose="02010600040101010101" pitchFamily="2" charset="-122"/>
                <a:ea typeface="华文楷体" panose="02010600040101010101" pitchFamily="2" charset="-122"/>
              </a:rPr>
              <a:t>排序</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435481" y="1853026"/>
                <a:ext cx="10643544" cy="3143233"/>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对集合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上的一个偏序关系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，通过将集合中原本不满足</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关系的所有元素对人为地补充设定拥有</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关系，从而将</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改变为集合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上的一个全序关系，并按照此全序关系将元素排成一个线性序列。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在这个线性序列</a:t>
                </a:r>
                <a14:m>
                  <m:oMath xmlns:m="http://schemas.openxmlformats.org/officeDocument/2006/math">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1</m:t>
                        </m:r>
                      </m:sub>
                    </m:sSub>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2</m:t>
                        </m:r>
                      </m:sub>
                    </m:sSub>
                    <m:r>
                      <a:rPr lang="zh-CN" altLang="zh-CN" sz="2800">
                        <a:latin typeface="Cambria Math" panose="02040503050406030204" pitchFamily="18" charset="0"/>
                        <a:ea typeface="华文楷体" pitchFamily="2" charset="-122"/>
                      </a:rPr>
                      <m:t>、</m:t>
                    </m:r>
                    <m:r>
                      <a:rPr lang="en-US" altLang="zh-CN" sz="2800">
                        <a:latin typeface="Cambria Math" panose="02040503050406030204" pitchFamily="18" charset="0"/>
                        <a:ea typeface="华文楷体" pitchFamily="2" charset="-122"/>
                      </a:rPr>
                      <m:t>…</m:t>
                    </m:r>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𝑛</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中，如果</a:t>
                </a:r>
                <a:r>
                  <a:rPr lang="zh-CN" altLang="en-US" sz="2800" dirty="0">
                    <a:latin typeface="Times New Roman" panose="02020603050405020304" pitchFamily="18" charset="0"/>
                    <a:ea typeface="华文楷体" pitchFamily="2" charset="-122"/>
                    <a:cs typeface="Times New Roman" panose="02020603050405020304" pitchFamily="18" charset="0"/>
                  </a:rPr>
                  <a:t>偏序</a:t>
                </a:r>
                <a14:m>
                  <m:oMath xmlns:m="http://schemas.openxmlformats.org/officeDocument/2006/math">
                    <m:r>
                      <a:rPr lang="zh-CN" altLang="en-US" sz="2800" i="1" dirty="0">
                        <a:latin typeface="Cambria Math" panose="02040503050406030204" pitchFamily="18" charset="0"/>
                        <a:ea typeface="华文楷体" pitchFamily="2" charset="-122"/>
                      </a:rPr>
                      <m:t>关系</m:t>
                    </m:r>
                    <m:r>
                      <a:rPr lang="zh-CN" altLang="en-US" sz="2800" i="1" dirty="0" smtClean="0">
                        <a:latin typeface="Cambria Math" panose="02040503050406030204" pitchFamily="18" charset="0"/>
                        <a:ea typeface="华文楷体" pitchFamily="2" charset="-122"/>
                      </a:rPr>
                      <m:t>中</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𝑖</m:t>
                        </m:r>
                      </m:sub>
                    </m:sSub>
                    <m:r>
                      <a:rPr lang="en-US" altLang="zh-CN" sz="2800">
                        <a:latin typeface="Cambria Math" panose="02040503050406030204" pitchFamily="18" charset="0"/>
                        <a:ea typeface="华文楷体" pitchFamily="2" charset="-122"/>
                      </a:rPr>
                      <m:t>𝑅</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𝑗</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，必有个</a:t>
                </a:r>
                <a:r>
                  <a:rPr lang="en-US" altLang="zh-CN" sz="2800" dirty="0" err="1">
                    <a:latin typeface="Times New Roman" panose="02020603050405020304" pitchFamily="18" charset="0"/>
                    <a:ea typeface="华文楷体" pitchFamily="2" charset="-122"/>
                    <a:cs typeface="Times New Roman" panose="02020603050405020304" pitchFamily="18" charset="0"/>
                  </a:rPr>
                  <a:t>i</a:t>
                </a:r>
                <a14:m>
                  <m:oMath xmlns:m="http://schemas.openxmlformats.org/officeDocument/2006/math">
                    <m:r>
                      <a:rPr lang="en-US" altLang="zh-CN" sz="2800">
                        <a:latin typeface="Cambria Math" panose="02040503050406030204" pitchFamily="18" charset="0"/>
                        <a:ea typeface="华文楷体" pitchFamily="2" charset="-122"/>
                      </a:rPr>
                      <m:t>≤</m:t>
                    </m:r>
                    <m:r>
                      <m:rPr>
                        <m:sty m:val="p"/>
                      </m:rPr>
                      <a:rPr lang="en-US" altLang="zh-CN" sz="2800">
                        <a:latin typeface="Cambria Math" panose="02040503050406030204" pitchFamily="18" charset="0"/>
                        <a:ea typeface="华文楷体" pitchFamily="2" charset="-122"/>
                      </a:rPr>
                      <m:t>j</m:t>
                    </m:r>
                  </m:oMath>
                </a14:m>
                <a:r>
                  <a:rPr lang="zh-CN" altLang="zh-CN" sz="2800" dirty="0">
                    <a:latin typeface="Times New Roman" panose="02020603050405020304" pitchFamily="18" charset="0"/>
                    <a:ea typeface="华文楷体" pitchFamily="2" charset="-122"/>
                    <a:cs typeface="Times New Roman" panose="02020603050405020304" pitchFamily="18" charset="0"/>
                  </a:rPr>
                  <a:t>，这个序列称为</a:t>
                </a:r>
                <a:r>
                  <a:rPr lang="zh-CN" altLang="zh-CN" sz="2800" b="1" dirty="0">
                    <a:latin typeface="Times New Roman" panose="02020603050405020304" pitchFamily="18" charset="0"/>
                    <a:ea typeface="华文楷体" pitchFamily="2" charset="-122"/>
                    <a:cs typeface="Times New Roman" panose="02020603050405020304" pitchFamily="18" charset="0"/>
                  </a:rPr>
                  <a:t>拓扑序列</a:t>
                </a:r>
                <a:r>
                  <a:rPr lang="zh-CN" altLang="zh-CN" sz="2800" dirty="0">
                    <a:latin typeface="Times New Roman" panose="02020603050405020304" pitchFamily="18" charset="0"/>
                    <a:ea typeface="华文楷体" pitchFamily="2" charset="-122"/>
                    <a:cs typeface="Times New Roman" panose="02020603050405020304" pitchFamily="18" charset="0"/>
                  </a:rPr>
                  <a:t>，获得拓扑序列的操作称为</a:t>
                </a:r>
                <a:r>
                  <a:rPr lang="zh-CN" altLang="zh-CN" sz="2800" b="1" dirty="0">
                    <a:latin typeface="Times New Roman" panose="02020603050405020304" pitchFamily="18" charset="0"/>
                    <a:ea typeface="华文楷体" pitchFamily="2" charset="-122"/>
                    <a:cs typeface="Times New Roman" panose="02020603050405020304" pitchFamily="18" charset="0"/>
                  </a:rPr>
                  <a:t>拓扑排序</a:t>
                </a:r>
                <a:r>
                  <a:rPr lang="en-US" altLang="zh-CN" sz="2800" dirty="0">
                    <a:latin typeface="Times New Roman" panose="02020603050405020304" pitchFamily="18" charset="0"/>
                    <a:ea typeface="华文楷体" pitchFamily="2" charset="-122"/>
                    <a:cs typeface="Times New Roman" panose="02020603050405020304" pitchFamily="18" charset="0"/>
                  </a:rPr>
                  <a:t>(Topological Sort )</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5481" y="1853026"/>
                <a:ext cx="10643544" cy="3143233"/>
              </a:xfrm>
              <a:prstGeom prst="rect">
                <a:avLst/>
              </a:prstGeom>
              <a:blipFill>
                <a:blip r:embed="rId3"/>
                <a:stretch>
                  <a:fillRect l="-974" t="-2519" b="-4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29585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问题</a:t>
            </a:r>
          </a:p>
        </p:txBody>
      </p:sp>
      <p:sp>
        <p:nvSpPr>
          <p:cNvPr id="2" name="文本框 1"/>
          <p:cNvSpPr txBox="1"/>
          <p:nvPr/>
        </p:nvSpPr>
        <p:spPr>
          <a:xfrm>
            <a:off x="357831" y="1610139"/>
            <a:ext cx="7543157"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a:t>
            </a:r>
            <a:r>
              <a:rPr lang="zh-CN" altLang="zh-CN" sz="2800" b="1" dirty="0">
                <a:latin typeface="Times New Roman" panose="02020603050405020304" pitchFamily="18" charset="0"/>
                <a:ea typeface="华文楷体" pitchFamily="2" charset="-122"/>
                <a:cs typeface="Times New Roman" panose="02020603050405020304" pitchFamily="18" charset="0"/>
              </a:rPr>
              <a:t>有向无环图</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DAG</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，反映了计算机专业部分课程的先修关系。图中顶点代表了课程，课程之间用有向边相连，表达了课程间的先修关系，可以看出它是一个偏序关系。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现在通过拓扑排序安排一张课程先后次序表，使得所有课程排成一个线性序列。这时的先修关系就是这组课程集合上的一个全序关系，这个线性序列就是原本图中表达的关系的一个拓扑序列。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28961913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算法</a:t>
            </a:r>
          </a:p>
        </p:txBody>
      </p:sp>
      <p:sp>
        <p:nvSpPr>
          <p:cNvPr id="2" name="文本框 1"/>
          <p:cNvSpPr txBox="1"/>
          <p:nvPr/>
        </p:nvSpPr>
        <p:spPr>
          <a:xfrm>
            <a:off x="357831" y="1610139"/>
            <a:ext cx="11330586"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首先在图中，找到入度为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的顶点，将这些顶点全部入栈，然后反复循环判断栈是否空，非空则执行以下操作：</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顶点出栈，如果由该顶点射出了</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条有向边，射入的这</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个邻接点的入度减一（相当于该顶点对其</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个邻接顶点的先修约束已经消失），在各邻接点入度减一的过程中，一旦发现哪个邻接点的入度变为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，将它进栈，然后再次回到循环，直到栈空。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在这个方法中，也可以使用队列来代替栈。</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5812597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61133" y="1620754"/>
            <a:ext cx="3694641" cy="2871733"/>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4058762" y="3137617"/>
            <a:ext cx="7365255" cy="3362574"/>
          </a:xfrm>
          <a:prstGeom prst="rect">
            <a:avLst/>
          </a:prstGeom>
          <a:noFill/>
          <a:ln>
            <a:noFill/>
          </a:ln>
        </p:spPr>
      </p:pic>
    </p:spTree>
    <p:extLst>
      <p:ext uri="{BB962C8B-B14F-4D97-AF65-F5344CB8AC3E}">
        <p14:creationId xmlns:p14="http://schemas.microsoft.com/office/powerpoint/2010/main" val="250606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7" y="1510747"/>
            <a:ext cx="6517355" cy="262393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616146" y="4134678"/>
            <a:ext cx="5827749" cy="2544418"/>
          </a:xfrm>
          <a:prstGeom prst="rect">
            <a:avLst/>
          </a:prstGeom>
          <a:noFill/>
          <a:ln>
            <a:noFill/>
          </a:ln>
        </p:spPr>
      </p:pic>
    </p:spTree>
    <p:extLst>
      <p:ext uri="{BB962C8B-B14F-4D97-AF65-F5344CB8AC3E}">
        <p14:creationId xmlns:p14="http://schemas.microsoft.com/office/powerpoint/2010/main" val="1666716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466973" y="1892782"/>
            <a:ext cx="8392644" cy="3772521"/>
          </a:xfrm>
          <a:prstGeom prst="rect">
            <a:avLst/>
          </a:prstGeom>
          <a:noFill/>
          <a:ln>
            <a:noFill/>
          </a:ln>
        </p:spPr>
      </p:pic>
    </p:spTree>
    <p:extLst>
      <p:ext uri="{BB962C8B-B14F-4D97-AF65-F5344CB8AC3E}">
        <p14:creationId xmlns:p14="http://schemas.microsoft.com/office/powerpoint/2010/main" val="3506572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23932" y="1890367"/>
            <a:ext cx="7837285" cy="3914085"/>
          </a:xfrm>
          <a:prstGeom prst="rect">
            <a:avLst/>
          </a:prstGeom>
          <a:noFill/>
          <a:ln>
            <a:noFill/>
          </a:ln>
        </p:spPr>
      </p:pic>
    </p:spTree>
    <p:extLst>
      <p:ext uri="{BB962C8B-B14F-4D97-AF65-F5344CB8AC3E}">
        <p14:creationId xmlns:p14="http://schemas.microsoft.com/office/powerpoint/2010/main" val="35119684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711398" y="1530628"/>
            <a:ext cx="7333211" cy="3796746"/>
          </a:xfrm>
          <a:prstGeom prst="rect">
            <a:avLst/>
          </a:prstGeom>
          <a:noFill/>
          <a:ln>
            <a:noFill/>
          </a:ln>
        </p:spPr>
      </p:pic>
      <p:sp>
        <p:nvSpPr>
          <p:cNvPr id="2" name="文本框 1"/>
          <p:cNvSpPr txBox="1"/>
          <p:nvPr/>
        </p:nvSpPr>
        <p:spPr>
          <a:xfrm>
            <a:off x="686733" y="5546035"/>
            <a:ext cx="8726557"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800" dirty="0">
                <a:highlight>
                  <a:srgbClr val="FFFF00"/>
                </a:highlight>
                <a:latin typeface="华文楷体" pitchFamily="2" charset="-122"/>
                <a:ea typeface="华文楷体" pitchFamily="2" charset="-122"/>
              </a:rPr>
              <a:t>一个</a:t>
            </a:r>
            <a:r>
              <a:rPr lang="en-US" altLang="zh-CN" sz="2800" dirty="0">
                <a:highlight>
                  <a:srgbClr val="FFFF00"/>
                </a:highlight>
                <a:latin typeface="华文楷体" pitchFamily="2" charset="-122"/>
                <a:ea typeface="华文楷体" pitchFamily="2" charset="-122"/>
              </a:rPr>
              <a:t>AOV</a:t>
            </a:r>
            <a:r>
              <a:rPr lang="zh-CN" altLang="zh-CN" sz="2800" dirty="0">
                <a:highlight>
                  <a:srgbClr val="FFFF00"/>
                </a:highlight>
                <a:latin typeface="华文楷体" pitchFamily="2" charset="-122"/>
                <a:ea typeface="华文楷体" pitchFamily="2" charset="-122"/>
              </a:rPr>
              <a:t>网的拓扑序列不一定唯一</a:t>
            </a:r>
            <a:r>
              <a:rPr lang="zh-CN" altLang="en-US" sz="2800" dirty="0">
                <a:highlight>
                  <a:srgbClr val="FFFF00"/>
                </a:highlight>
                <a:latin typeface="华文楷体" pitchFamily="2" charset="-122"/>
                <a:ea typeface="华文楷体" pitchFamily="2" charset="-122"/>
              </a:rPr>
              <a:t>。</a:t>
            </a:r>
            <a:endParaRPr lang="en-US" altLang="zh-CN" sz="2800" dirty="0">
              <a:highlight>
                <a:srgbClr val="FFFF00"/>
              </a:highlight>
              <a:latin typeface="华文楷体" pitchFamily="2" charset="-122"/>
              <a:ea typeface="华文楷体" pitchFamily="2" charset="-122"/>
            </a:endParaRPr>
          </a:p>
          <a:p>
            <a:pPr marL="285750" indent="-285750">
              <a:buFont typeface="Wingdings" panose="05000000000000000000" pitchFamily="2" charset="2"/>
              <a:buChar char="Ø"/>
            </a:pPr>
            <a:r>
              <a:rPr lang="zh-CN" altLang="zh-CN" sz="2800" dirty="0">
                <a:latin typeface="华文楷体" pitchFamily="2" charset="-122"/>
                <a:ea typeface="华文楷体" pitchFamily="2" charset="-122"/>
              </a:rPr>
              <a:t>利用拓扑排序算法可以判断一个有向图是否存在有环</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2016533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58699"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拓扑排序算法实现：</a:t>
            </a:r>
          </a:p>
        </p:txBody>
      </p:sp>
      <p:sp>
        <p:nvSpPr>
          <p:cNvPr id="2" name="文本框 1"/>
          <p:cNvSpPr txBox="1"/>
          <p:nvPr/>
        </p:nvSpPr>
        <p:spPr>
          <a:xfrm>
            <a:off x="658699" y="1385887"/>
            <a:ext cx="11162884"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topoSort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创建空间并初始化计算每个顶点的入度</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邻接矩阵每一列元素相加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加完入度为零的压栈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5092956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74034"/>
            <a:ext cx="11751962" cy="5262979"/>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逐一处理栈中的元素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射出的边指示的邻接点入度减一，减为零时压栈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5546035" y="5028349"/>
                <a:ext cx="5585791" cy="830997"/>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很明显，</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算法的时间代价是</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。如果图用邻接表来存储，时间代价为</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r>
                      <m:rPr>
                        <m:sty m:val="p"/>
                      </m:rPr>
                      <a:rPr lang="en-US" altLang="zh-CN" sz="2400">
                        <a:latin typeface="Cambria Math" panose="02040503050406030204" pitchFamily="18" charset="0"/>
                      </a:rPr>
                      <m:t>n</m:t>
                    </m:r>
                    <m:r>
                      <a:rPr lang="en-US" altLang="zh-CN" sz="2400">
                        <a:latin typeface="Cambria Math" panose="02040503050406030204" pitchFamily="18" charset="0"/>
                      </a:rPr>
                      <m:t>+</m:t>
                    </m:r>
                    <m:r>
                      <m:rPr>
                        <m:sty m:val="p"/>
                      </m:rPr>
                      <a:rPr lang="en-US" altLang="zh-CN" sz="2400">
                        <a:latin typeface="Cambria Math" panose="02040503050406030204" pitchFamily="18" charset="0"/>
                      </a:rPr>
                      <m:t>e</m:t>
                    </m:r>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546035" y="5028349"/>
                <a:ext cx="5585791" cy="830997"/>
              </a:xfrm>
              <a:prstGeom prst="rect">
                <a:avLst/>
              </a:prstGeom>
              <a:blipFill>
                <a:blip r:embed="rId3"/>
                <a:stretch>
                  <a:fillRect l="-1747" t="-5147" r="-7096" b="-16912"/>
                </a:stretch>
              </a:blipFill>
            </p:spPr>
            <p:txBody>
              <a:bodyPr/>
              <a:lstStyle/>
              <a:p>
                <a:r>
                  <a:rPr lang="zh-CN" altLang="en-US">
                    <a:noFill/>
                  </a:rPr>
                  <a:t> </a:t>
                </a:r>
              </a:p>
            </p:txBody>
          </p:sp>
        </mc:Fallback>
      </mc:AlternateContent>
      <p:sp>
        <p:nvSpPr>
          <p:cNvPr id="3" name="椭圆 2"/>
          <p:cNvSpPr/>
          <p:nvPr/>
        </p:nvSpPr>
        <p:spPr>
          <a:xfrm>
            <a:off x="11315700" y="6237013"/>
            <a:ext cx="200025" cy="3066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09237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网）拓扑排序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网）关键路径</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Times New Roman" panose="02020603050405020304" pitchFamily="18" charset="0"/>
                <a:ea typeface="华文楷体" pitchFamily="2" charset="-122"/>
                <a:cs typeface="Times New Roman" panose="02020603050405020304" pitchFamily="18" charset="0"/>
              </a:rPr>
              <a:t>AOV</a:t>
            </a:r>
            <a:r>
              <a:rPr lang="zh-CN" altLang="en-US" sz="3200" b="1" dirty="0">
                <a:latin typeface="Times New Roman" panose="02020603050405020304" pitchFamily="18" charset="0"/>
                <a:ea typeface="华文楷体" pitchFamily="2" charset="-122"/>
                <a:cs typeface="Times New Roman" panose="02020603050405020304" pitchFamily="18" charset="0"/>
              </a:rPr>
              <a:t>网和</a:t>
            </a:r>
            <a:r>
              <a:rPr lang="en-US" altLang="zh-CN" sz="3200" b="1" dirty="0">
                <a:latin typeface="Times New Roman" panose="02020603050405020304" pitchFamily="18" charset="0"/>
                <a:ea typeface="华文楷体" pitchFamily="2" charset="-122"/>
                <a:cs typeface="Times New Roman" panose="02020603050405020304" pitchFamily="18" charset="0"/>
              </a:rPr>
              <a:t>AOE</a:t>
            </a:r>
            <a:r>
              <a:rPr lang="zh-CN" altLang="en-US" sz="3200" b="1" dirty="0">
                <a:latin typeface="Times New Roman" panose="02020603050405020304" pitchFamily="18" charset="0"/>
                <a:ea typeface="华文楷体" pitchFamily="2" charset="-122"/>
                <a:cs typeface="Times New Roman" panose="02020603050405020304" pitchFamily="18" charset="0"/>
              </a:rPr>
              <a:t>网：</a:t>
            </a:r>
          </a:p>
        </p:txBody>
      </p:sp>
    </p:spTree>
    <p:extLst>
      <p:ext uri="{BB962C8B-B14F-4D97-AF65-F5344CB8AC3E}">
        <p14:creationId xmlns:p14="http://schemas.microsoft.com/office/powerpoint/2010/main" val="107049117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455124"/>
            <a:ext cx="10910448" cy="1616690"/>
          </a:xfrm>
        </p:spPr>
        <p:txBody>
          <a:bodyPr>
            <a:normAutofit lnSpcReduction="10000"/>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86121" y="3371852"/>
            <a:ext cx="4255604" cy="2842066"/>
          </a:xfrm>
          <a:prstGeom prst="rect">
            <a:avLst/>
          </a:prstGeom>
          <a:noFill/>
          <a:ln>
            <a:noFill/>
          </a:ln>
        </p:spPr>
      </p:pic>
    </p:spTree>
    <p:extLst>
      <p:ext uri="{BB962C8B-B14F-4D97-AF65-F5344CB8AC3E}">
        <p14:creationId xmlns:p14="http://schemas.microsoft.com/office/powerpoint/2010/main" val="336499763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网：关键路径问题</a:t>
            </a:r>
          </a:p>
        </p:txBody>
      </p:sp>
      <p:sp>
        <p:nvSpPr>
          <p:cNvPr id="2" name="文本框 1"/>
          <p:cNvSpPr txBox="1"/>
          <p:nvPr/>
        </p:nvSpPr>
        <p:spPr>
          <a:xfrm>
            <a:off x="357831" y="1610139"/>
            <a:ext cx="11330586"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一个工程通常由若干个子工程构成。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大多子工程在开始实施时既要有前期子工程完成为条件，自身也需要一定的时间来完成。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如何根据这些信息求得工程的总工期？在整个工程项目中哪些子工程是关键的子工程？所有的关键子工程必须在可以开始时马上开始，中间不得拖延工期，必须按照计划如期完成，否则将影响整个工程工期。每个不是关键子工程的工程有多少时间余量？这些问题都是工程施工前要精心计算的。</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关键子工程</a:t>
            </a:r>
            <a:r>
              <a:rPr lang="zh-CN" altLang="en-US" sz="2800" dirty="0">
                <a:latin typeface="Times New Roman" panose="02020603050405020304" pitchFamily="18" charset="0"/>
                <a:ea typeface="华文楷体" pitchFamily="2" charset="-122"/>
                <a:cs typeface="Times New Roman" panose="02020603050405020304" pitchFamily="18" charset="0"/>
              </a:rPr>
              <a:t>即</a:t>
            </a:r>
            <a:r>
              <a:rPr lang="zh-CN" altLang="en-US"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会形成一条从总体工程开始和完工之间的路径，这条路径便是</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p>
        </p:txBody>
      </p:sp>
    </p:spTree>
    <p:extLst>
      <p:ext uri="{BB962C8B-B14F-4D97-AF65-F5344CB8AC3E}">
        <p14:creationId xmlns:p14="http://schemas.microsoft.com/office/powerpoint/2010/main" val="232381901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AOE</a:t>
            </a:r>
            <a:r>
              <a:rPr lang="zh-CN" altLang="zh-CN" dirty="0">
                <a:latin typeface="华文楷体" panose="02010600040101010101" pitchFamily="2" charset="-122"/>
                <a:ea typeface="华文楷体" panose="02010600040101010101" pitchFamily="2" charset="-122"/>
              </a:rPr>
              <a:t>网求工程中的关键活动</a:t>
            </a:r>
            <a:r>
              <a:rPr lang="zh-CN" altLang="en-US" dirty="0">
                <a:latin typeface="华文楷体" panose="02010600040101010101" pitchFamily="2" charset="-122"/>
                <a:ea typeface="华文楷体" panose="02010600040101010101" pitchFamily="2" charset="-122"/>
              </a:rPr>
              <a:t>的方法：</a:t>
            </a:r>
          </a:p>
        </p:txBody>
      </p:sp>
      <p:sp>
        <p:nvSpPr>
          <p:cNvPr id="2" name="文本框 1"/>
          <p:cNvSpPr txBox="1"/>
          <p:nvPr/>
        </p:nvSpPr>
        <p:spPr>
          <a:xfrm>
            <a:off x="159048" y="1649895"/>
            <a:ext cx="12032952" cy="2246769"/>
          </a:xfrm>
          <a:prstGeom prst="rect">
            <a:avLst/>
          </a:prstGeom>
          <a:noFill/>
        </p:spPr>
        <p:txBody>
          <a:bodyPr wrap="square" rtlCol="0">
            <a:spAutoFit/>
          </a:bodyPr>
          <a:lstStyle/>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顶点事件的最早发生时间</a:t>
            </a:r>
            <a:r>
              <a:rPr lang="zh-CN" altLang="zh-CN" sz="2800" dirty="0">
                <a:latin typeface="华文楷体" pitchFamily="2" charset="-122"/>
                <a:ea typeface="华文楷体" pitchFamily="2" charset="-122"/>
              </a:rPr>
              <a:t>，即从起点到达顶点所需要的最短时间。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顶点事件的最迟发生时间</a:t>
            </a:r>
            <a:r>
              <a:rPr lang="zh-CN" altLang="zh-CN" sz="2800" dirty="0">
                <a:latin typeface="华文楷体" pitchFamily="2" charset="-122"/>
                <a:ea typeface="华文楷体" pitchFamily="2" charset="-122"/>
              </a:rPr>
              <a:t>，即从起点到达顶点所能容忍的最长时间。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活动的最早</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，即每个边表示的活动最早何时能开始。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活动的最迟</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，即每个边表示的活动最晚何时必须开始。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当某活动的最早</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时间和最迟</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时间相同时，这些活动便是关键活动。</a:t>
            </a:r>
            <a:endParaRPr lang="zh-CN" altLang="zh-CN" sz="3200" dirty="0">
              <a:latin typeface="华文楷体" pitchFamily="2" charset="-122"/>
              <a:ea typeface="华文楷体"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816834" y="3896664"/>
            <a:ext cx="4255604" cy="2842066"/>
          </a:xfrm>
          <a:prstGeom prst="rect">
            <a:avLst/>
          </a:prstGeom>
          <a:noFill/>
          <a:ln>
            <a:noFill/>
          </a:ln>
        </p:spPr>
      </p:pic>
    </p:spTree>
    <p:extLst>
      <p:ext uri="{BB962C8B-B14F-4D97-AF65-F5344CB8AC3E}">
        <p14:creationId xmlns:p14="http://schemas.microsoft.com/office/powerpoint/2010/main" val="23683444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550504"/>
            <a:ext cx="11529369" cy="1384995"/>
          </a:xfrm>
          <a:prstGeom prst="rect">
            <a:avLst/>
          </a:prstGeom>
          <a:noFill/>
        </p:spPr>
        <p:txBody>
          <a:bodyPr wrap="square" rtlCol="0">
            <a:spAutoFit/>
          </a:bodyPr>
          <a:lstStyle/>
          <a:p>
            <a:pPr lvl="0"/>
            <a:r>
              <a:rPr lang="zh-CN" altLang="zh-CN" sz="2800" dirty="0">
                <a:latin typeface="华文楷体" pitchFamily="2" charset="-122"/>
                <a:ea typeface="华文楷体" pitchFamily="2" charset="-122"/>
              </a:rPr>
              <a:t>如果一个顶点有若干条边射入，即说明该顶点表示的事件须当从起点到经由这些边到达该顶点的全部路径上的活动</a:t>
            </a:r>
            <a:r>
              <a:rPr lang="zh-CN" altLang="zh-CN" sz="2800" dirty="0">
                <a:highlight>
                  <a:srgbClr val="FFFF00"/>
                </a:highlight>
                <a:latin typeface="华文楷体" pitchFamily="2" charset="-122"/>
                <a:ea typeface="华文楷体" pitchFamily="2" charset="-122"/>
              </a:rPr>
              <a:t>都完成才能发生</a:t>
            </a:r>
            <a:r>
              <a:rPr lang="zh-CN" altLang="zh-CN" sz="2800" dirty="0">
                <a:latin typeface="华文楷体" pitchFamily="2" charset="-122"/>
                <a:ea typeface="华文楷体" pitchFamily="2" charset="-122"/>
              </a:rPr>
              <a:t>，因此事件的最早发生时间是最长路径所消耗的时间。 </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81854" y="3222068"/>
            <a:ext cx="5748130" cy="2835832"/>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917221" y="3107768"/>
            <a:ext cx="4255604" cy="2842066"/>
          </a:xfrm>
          <a:prstGeom prst="rect">
            <a:avLst/>
          </a:prstGeom>
          <a:noFill/>
          <a:ln>
            <a:noFill/>
          </a:ln>
        </p:spPr>
      </p:pic>
      <p:sp>
        <p:nvSpPr>
          <p:cNvPr id="3" name="文本框 2"/>
          <p:cNvSpPr txBox="1"/>
          <p:nvPr/>
        </p:nvSpPr>
        <p:spPr>
          <a:xfrm>
            <a:off x="3886199" y="6057900"/>
            <a:ext cx="8186739" cy="461665"/>
          </a:xfrm>
          <a:prstGeom prst="rect">
            <a:avLst/>
          </a:prstGeom>
          <a:noFill/>
        </p:spPr>
        <p:txBody>
          <a:bodyPr wrap="square" rtlCol="0">
            <a:spAutoFit/>
          </a:bodyPr>
          <a:lstStyle/>
          <a:p>
            <a:r>
              <a:rPr lang="zh-CN" altLang="en-US" sz="2400" dirty="0"/>
              <a:t>如</a:t>
            </a:r>
            <a:r>
              <a:rPr lang="en-US" altLang="zh-CN" sz="2400" dirty="0"/>
              <a:t>B</a:t>
            </a:r>
            <a:r>
              <a:rPr lang="zh-CN" altLang="en-US" sz="2400" dirty="0"/>
              <a:t>，最早为</a:t>
            </a:r>
            <a:r>
              <a:rPr lang="en-US" altLang="zh-CN" sz="2400" dirty="0"/>
              <a:t>6</a:t>
            </a:r>
            <a:r>
              <a:rPr lang="zh-CN" altLang="en-US" sz="2400" dirty="0"/>
              <a:t>，求起点到</a:t>
            </a:r>
            <a:r>
              <a:rPr lang="en-US" altLang="zh-CN" sz="2400" dirty="0"/>
              <a:t>B</a:t>
            </a:r>
            <a:r>
              <a:rPr lang="zh-CN" altLang="en-US" sz="2400" dirty="0"/>
              <a:t>的各条路径长度的最大值</a:t>
            </a:r>
          </a:p>
        </p:txBody>
      </p:sp>
    </p:spTree>
    <p:extLst>
      <p:ext uri="{BB962C8B-B14F-4D97-AF65-F5344CB8AC3E}">
        <p14:creationId xmlns:p14="http://schemas.microsoft.com/office/powerpoint/2010/main" val="329011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20324"/>
            <a:ext cx="11871233" cy="263545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连通图的</a:t>
            </a:r>
            <a:r>
              <a:rPr lang="zh-CN" altLang="zh-CN" sz="2800" dirty="0">
                <a:ea typeface="华文楷体" pitchFamily="2" charset="-122"/>
                <a:cs typeface="Times New Roman" panose="02020603050405020304" pitchFamily="18" charset="0"/>
              </a:rPr>
              <a:t>生成树</a:t>
            </a:r>
            <a:r>
              <a:rPr lang="zh-CN" altLang="zh-CN" sz="2800" b="0" dirty="0">
                <a:ea typeface="华文楷体" pitchFamily="2" charset="-122"/>
                <a:cs typeface="Times New Roman" panose="02020603050405020304" pitchFamily="18" charset="0"/>
              </a:rPr>
              <a:t>是指它的</a:t>
            </a:r>
            <a:r>
              <a:rPr lang="zh-CN" altLang="zh-CN" sz="2800" dirty="0">
                <a:ea typeface="华文楷体" pitchFamily="2" charset="-122"/>
                <a:cs typeface="Times New Roman" panose="02020603050405020304" pitchFamily="18" charset="0"/>
              </a:rPr>
              <a:t>极小连通子图</a:t>
            </a:r>
            <a:r>
              <a:rPr lang="zh-CN" altLang="zh-CN" sz="2800" b="0" dirty="0">
                <a:ea typeface="华文楷体" pitchFamily="2" charset="-122"/>
                <a:cs typeface="Times New Roman" panose="02020603050405020304" pitchFamily="18" charset="0"/>
              </a:rPr>
              <a:t>，该连通子图包含连通图的所有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个顶点，但只含它的</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条边。如果去掉一条边，这个子图将不连通；如果增加一条新的边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之间原本连通，即存在一条路径，加上新加的这条边便形成了回路，有回路就不再是树。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一个连通图的生成树并不唯一。</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06960" y="4103205"/>
            <a:ext cx="6790497" cy="2436744"/>
          </a:xfrm>
          <a:prstGeom prst="rect">
            <a:avLst/>
          </a:prstGeom>
          <a:noFill/>
          <a:ln>
            <a:noFill/>
          </a:ln>
        </p:spPr>
      </p:pic>
      <p:sp>
        <p:nvSpPr>
          <p:cNvPr id="2" name="椭圆 1"/>
          <p:cNvSpPr/>
          <p:nvPr/>
        </p:nvSpPr>
        <p:spPr>
          <a:xfrm>
            <a:off x="11715750" y="6329363"/>
            <a:ext cx="157163" cy="210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53188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0942" y="1903136"/>
            <a:ext cx="9014171" cy="3682655"/>
          </a:xfrm>
          <a:prstGeom prst="rect">
            <a:avLst/>
          </a:prstGeom>
          <a:noFill/>
          <a:ln>
            <a:noFill/>
          </a:ln>
        </p:spPr>
      </p:pic>
    </p:spTree>
    <p:extLst>
      <p:ext uri="{BB962C8B-B14F-4D97-AF65-F5344CB8AC3E}">
        <p14:creationId xmlns:p14="http://schemas.microsoft.com/office/powerpoint/2010/main" val="28772533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42635" y="1949310"/>
            <a:ext cx="8297103" cy="3715993"/>
          </a:xfrm>
          <a:prstGeom prst="rect">
            <a:avLst/>
          </a:prstGeom>
          <a:noFill/>
          <a:ln>
            <a:noFill/>
          </a:ln>
        </p:spPr>
      </p:pic>
    </p:spTree>
    <p:extLst>
      <p:ext uri="{BB962C8B-B14F-4D97-AF65-F5344CB8AC3E}">
        <p14:creationId xmlns:p14="http://schemas.microsoft.com/office/powerpoint/2010/main" val="30260196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2392" y="1930263"/>
            <a:ext cx="8456129" cy="3894068"/>
          </a:xfrm>
          <a:prstGeom prst="rect">
            <a:avLst/>
          </a:prstGeom>
          <a:noFill/>
          <a:ln>
            <a:noFill/>
          </a:ln>
        </p:spPr>
      </p:pic>
    </p:spTree>
    <p:extLst>
      <p:ext uri="{BB962C8B-B14F-4D97-AF65-F5344CB8AC3E}">
        <p14:creationId xmlns:p14="http://schemas.microsoft.com/office/powerpoint/2010/main" val="29996081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62515" y="1911210"/>
            <a:ext cx="8495885" cy="3932999"/>
          </a:xfrm>
          <a:prstGeom prst="rect">
            <a:avLst/>
          </a:prstGeom>
          <a:noFill/>
          <a:ln>
            <a:noFill/>
          </a:ln>
        </p:spPr>
      </p:pic>
    </p:spTree>
    <p:extLst>
      <p:ext uri="{BB962C8B-B14F-4D97-AF65-F5344CB8AC3E}">
        <p14:creationId xmlns:p14="http://schemas.microsoft.com/office/powerpoint/2010/main" val="353120621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458566"/>
            <a:ext cx="11589004" cy="1815882"/>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如果一个工程终点的最早时间已知，这个最早时间就是工程需要的总的最短工期，为了达到这个工期目标，可以设定这个时间就是终点事件的最迟发生时间，然后对余下的顶点倒推回去，可以获得其余顶点事件的最迟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34461" y="3274448"/>
            <a:ext cx="5618507" cy="2656728"/>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545746" y="3274448"/>
            <a:ext cx="4255604" cy="2842066"/>
          </a:xfrm>
          <a:prstGeom prst="rect">
            <a:avLst/>
          </a:prstGeom>
          <a:noFill/>
          <a:ln>
            <a:noFill/>
          </a:ln>
        </p:spPr>
      </p:pic>
      <p:sp>
        <p:nvSpPr>
          <p:cNvPr id="6" name="文本框 5"/>
          <p:cNvSpPr txBox="1"/>
          <p:nvPr/>
        </p:nvSpPr>
        <p:spPr>
          <a:xfrm>
            <a:off x="2780483" y="6116514"/>
            <a:ext cx="8349480" cy="461665"/>
          </a:xfrm>
          <a:prstGeom prst="rect">
            <a:avLst/>
          </a:prstGeom>
          <a:noFill/>
        </p:spPr>
        <p:txBody>
          <a:bodyPr wrap="square" rtlCol="0">
            <a:spAutoFit/>
          </a:bodyPr>
          <a:lstStyle/>
          <a:p>
            <a:r>
              <a:rPr lang="zh-CN" altLang="en-US" sz="2400" dirty="0"/>
              <a:t>如</a:t>
            </a:r>
            <a:r>
              <a:rPr lang="en-US" altLang="zh-CN" sz="2400" dirty="0"/>
              <a:t>B</a:t>
            </a:r>
            <a:r>
              <a:rPr lang="zh-CN" altLang="en-US" sz="2400" dirty="0"/>
              <a:t>，最迟为</a:t>
            </a:r>
            <a:r>
              <a:rPr lang="en-US" altLang="zh-CN" sz="2400" dirty="0"/>
              <a:t>10</a:t>
            </a:r>
            <a:r>
              <a:rPr lang="zh-CN" altLang="en-US" sz="2400" dirty="0"/>
              <a:t>，求工期减</a:t>
            </a:r>
            <a:r>
              <a:rPr lang="en-US" altLang="zh-CN" sz="2400" dirty="0"/>
              <a:t>B</a:t>
            </a:r>
            <a:r>
              <a:rPr lang="zh-CN" altLang="en-US" sz="2400" dirty="0"/>
              <a:t>到终点各条路径长度的最小值</a:t>
            </a:r>
          </a:p>
        </p:txBody>
      </p:sp>
    </p:spTree>
    <p:extLst>
      <p:ext uri="{BB962C8B-B14F-4D97-AF65-F5344CB8AC3E}">
        <p14:creationId xmlns:p14="http://schemas.microsoft.com/office/powerpoint/2010/main" val="37903089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53378" y="1850747"/>
            <a:ext cx="8526117" cy="4033217"/>
          </a:xfrm>
          <a:prstGeom prst="rect">
            <a:avLst/>
          </a:prstGeom>
          <a:noFill/>
          <a:ln>
            <a:noFill/>
          </a:ln>
        </p:spPr>
      </p:pic>
      <p:sp>
        <p:nvSpPr>
          <p:cNvPr id="2" name="文本框 1"/>
          <p:cNvSpPr txBox="1"/>
          <p:nvPr/>
        </p:nvSpPr>
        <p:spPr>
          <a:xfrm>
            <a:off x="357832" y="6125643"/>
            <a:ext cx="11486506" cy="461665"/>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顶点计算顺序选出度为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的顶点，或直接勇计算最早发生时间时顶点计算顺序的逆序。</a:t>
            </a:r>
          </a:p>
        </p:txBody>
      </p:sp>
    </p:spTree>
    <p:extLst>
      <p:ext uri="{BB962C8B-B14F-4D97-AF65-F5344CB8AC3E}">
        <p14:creationId xmlns:p14="http://schemas.microsoft.com/office/powerpoint/2010/main" val="19573022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求</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顶点事件的最</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迟</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发生时间</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25424" y="2022406"/>
            <a:ext cx="8434802" cy="3841681"/>
          </a:xfrm>
          <a:prstGeom prst="rect">
            <a:avLst/>
          </a:prstGeom>
          <a:noFill/>
          <a:ln>
            <a:noFill/>
          </a:ln>
        </p:spPr>
      </p:pic>
    </p:spTree>
    <p:extLst>
      <p:ext uri="{BB962C8B-B14F-4D97-AF65-F5344CB8AC3E}">
        <p14:creationId xmlns:p14="http://schemas.microsoft.com/office/powerpoint/2010/main" val="134476071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9456" y="1923843"/>
            <a:ext cx="8151744" cy="3741462"/>
          </a:xfrm>
          <a:prstGeom prst="rect">
            <a:avLst/>
          </a:prstGeom>
          <a:noFill/>
          <a:ln>
            <a:noFill/>
          </a:ln>
        </p:spPr>
      </p:pic>
    </p:spTree>
    <p:extLst>
      <p:ext uri="{BB962C8B-B14F-4D97-AF65-F5344CB8AC3E}">
        <p14:creationId xmlns:p14="http://schemas.microsoft.com/office/powerpoint/2010/main" val="18956037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12793" y="1900029"/>
            <a:ext cx="8666093" cy="4103205"/>
          </a:xfrm>
          <a:prstGeom prst="rect">
            <a:avLst/>
          </a:prstGeom>
          <a:noFill/>
          <a:ln>
            <a:noFill/>
          </a:ln>
        </p:spPr>
      </p:pic>
    </p:spTree>
    <p:extLst>
      <p:ext uri="{BB962C8B-B14F-4D97-AF65-F5344CB8AC3E}">
        <p14:creationId xmlns:p14="http://schemas.microsoft.com/office/powerpoint/2010/main" val="133239074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早和最迟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示例汇总：</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027914" y="1537261"/>
            <a:ext cx="4645094" cy="4702450"/>
          </a:xfrm>
          <a:prstGeom prst="rect">
            <a:avLst/>
          </a:prstGeom>
          <a:noFill/>
          <a:ln>
            <a:noFill/>
          </a:ln>
        </p:spPr>
      </p:pic>
    </p:spTree>
    <p:extLst>
      <p:ext uri="{BB962C8B-B14F-4D97-AF65-F5344CB8AC3E}">
        <p14:creationId xmlns:p14="http://schemas.microsoft.com/office/powerpoint/2010/main" val="357694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图的存储和操作实现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0437819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求活动</a:t>
            </a:r>
            <a:r>
              <a:rPr lang="zh-CN" altLang="zh-CN" dirty="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最早和</a:t>
            </a:r>
            <a:r>
              <a:rPr lang="zh-CN" altLang="zh-CN" dirty="0">
                <a:latin typeface="华文楷体" panose="02010600040101010101" pitchFamily="2" charset="-122"/>
                <a:ea typeface="华文楷体" panose="02010600040101010101" pitchFamily="2" charset="-122"/>
              </a:rPr>
              <a:t>最</a:t>
            </a:r>
            <a:r>
              <a:rPr lang="zh-CN" altLang="en-US" dirty="0">
                <a:latin typeface="华文楷体" panose="02010600040101010101" pitchFamily="2" charset="-122"/>
                <a:ea typeface="华文楷体" panose="02010600040101010101" pitchFamily="2" charset="-122"/>
              </a:rPr>
              <a:t>迟开始</a:t>
            </a:r>
            <a:r>
              <a:rPr lang="zh-CN" altLang="zh-CN" dirty="0">
                <a:latin typeface="华文楷体" panose="02010600040101010101" pitchFamily="2" charset="-122"/>
                <a:ea typeface="华文楷体" panose="02010600040101010101" pitchFamily="2" charset="-122"/>
              </a:rPr>
              <a:t>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632926"/>
            <a:ext cx="5585768" cy="3970318"/>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对于</a:t>
            </a:r>
            <a:r>
              <a:rPr lang="en-US" altLang="zh-CN" sz="2800" dirty="0">
                <a:latin typeface="Times New Roman" panose="02020603050405020304" pitchFamily="18" charset="0"/>
                <a:ea typeface="华文楷体" pitchFamily="2" charset="-122"/>
                <a:cs typeface="Times New Roman" panose="02020603050405020304" pitchFamily="18" charset="0"/>
              </a:rPr>
              <a:t>AOE</a:t>
            </a:r>
            <a:r>
              <a:rPr lang="zh-CN" altLang="zh-CN" sz="2800" dirty="0">
                <a:latin typeface="Times New Roman" panose="02020603050405020304" pitchFamily="18" charset="0"/>
                <a:ea typeface="华文楷体" pitchFamily="2" charset="-122"/>
                <a:cs typeface="Times New Roman" panose="02020603050405020304" pitchFamily="18" charset="0"/>
              </a:rPr>
              <a:t>网中的一个活动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，一旦顶点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事件发生，由</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射出的边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所表示的活动就可以进行了，因此活动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的最早发生时间是顶点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事件的最早发生时间。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itchFamily="2" charset="-122"/>
                <a:cs typeface="Times New Roman" panose="02020603050405020304" pitchFamily="18" charset="0"/>
              </a:rPr>
              <a:t>而活动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的最迟进行（发生）时间是顶点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v</a:t>
            </a:r>
            <a:r>
              <a:rPr lang="zh-CN" altLang="zh-CN" sz="2800" dirty="0">
                <a:latin typeface="Times New Roman" panose="02020603050405020304" pitchFamily="18" charset="0"/>
                <a:ea typeface="华文楷体" pitchFamily="2" charset="-122"/>
                <a:cs typeface="Times New Roman" panose="02020603050405020304" pitchFamily="18" charset="0"/>
              </a:rPr>
              <a:t>事件的最迟发生时间减去边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的权值</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zh-CN" altLang="zh-CN" sz="32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6321908" y="1428051"/>
            <a:ext cx="5028579" cy="5096704"/>
          </a:xfrm>
          <a:prstGeom prst="rect">
            <a:avLst/>
          </a:prstGeom>
          <a:noFill/>
          <a:ln>
            <a:noFill/>
          </a:ln>
        </p:spPr>
      </p:pic>
    </p:spTree>
    <p:extLst>
      <p:ext uri="{BB962C8B-B14F-4D97-AF65-F5344CB8AC3E}">
        <p14:creationId xmlns:p14="http://schemas.microsoft.com/office/powerpoint/2010/main" val="486247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a:t>
            </a:r>
          </a:p>
        </p:txBody>
      </p:sp>
      <p:sp>
        <p:nvSpPr>
          <p:cNvPr id="2" name="文本框 1"/>
          <p:cNvSpPr txBox="1"/>
          <p:nvPr/>
        </p:nvSpPr>
        <p:spPr>
          <a:xfrm>
            <a:off x="357832" y="1378235"/>
            <a:ext cx="11500793" cy="1384995"/>
          </a:xfrm>
          <a:prstGeom prst="rect">
            <a:avLst/>
          </a:prstGeom>
          <a:noFill/>
        </p:spPr>
        <p:txBody>
          <a:bodyPr wrap="square" rtlCol="0">
            <a:spAutoFit/>
          </a:bodyPr>
          <a:lstStyle/>
          <a:p>
            <a:pPr marL="457200" lvl="0" indent="-457200">
              <a:buFont typeface="Wingdings" panose="05000000000000000000" pitchFamily="2" charset="2"/>
              <a:buChar char="Ø"/>
            </a:pPr>
            <a:r>
              <a:rPr lang="zh-CN" altLang="zh-CN" sz="2800" dirty="0">
                <a:latin typeface="华文楷体" pitchFamily="2" charset="-122"/>
                <a:ea typeface="华文楷体" pitchFamily="2" charset="-122"/>
              </a:rPr>
              <a:t>当</a:t>
            </a:r>
            <a:r>
              <a:rPr lang="zh-CN" altLang="zh-CN" sz="2800" dirty="0">
                <a:latin typeface="Times New Roman" panose="02020603050405020304" pitchFamily="18" charset="0"/>
                <a:ea typeface="华文楷体" pitchFamily="2" charset="-122"/>
                <a:cs typeface="Times New Roman" panose="02020603050405020304" pitchFamily="18" charset="0"/>
              </a:rPr>
              <a:t>活动的最早发生时间和最迟发生时间一致时，表示该活动为</a:t>
            </a:r>
            <a:r>
              <a:rPr lang="zh-CN" altLang="zh-CN"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，这些关键活动组成的由起点到终点的路径为</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lvl="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关键活动在最早发生时间时就必须马上开始，不得延缓</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04966" y="3048980"/>
            <a:ext cx="5024025" cy="3593617"/>
          </a:xfrm>
          <a:prstGeom prst="rect">
            <a:avLst/>
          </a:prstGeom>
          <a:noFill/>
          <a:ln>
            <a:noFill/>
          </a:ln>
        </p:spPr>
      </p:pic>
    </p:spTree>
    <p:extLst>
      <p:ext uri="{BB962C8B-B14F-4D97-AF65-F5344CB8AC3E}">
        <p14:creationId xmlns:p14="http://schemas.microsoft.com/office/powerpoint/2010/main" val="2563675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8"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求关键路径的算法实现：</a:t>
            </a:r>
          </a:p>
        </p:txBody>
      </p:sp>
      <p:sp>
        <p:nvSpPr>
          <p:cNvPr id="2" name="文本框 1"/>
          <p:cNvSpPr txBox="1"/>
          <p:nvPr/>
        </p:nvSpPr>
        <p:spPr>
          <a:xfrm>
            <a:off x="320768" y="1169303"/>
            <a:ext cx="12142901"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保存边信息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u, v;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early, last;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keyActivity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end)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事件</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顶点的最早发生时间、最迟发生时间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记录每个活动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s1; //s1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s2; //s2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保存确定顶点最早发生时间的顶点顺序</a:t>
            </a:r>
          </a:p>
        </p:txBody>
      </p:sp>
    </p:spTree>
    <p:extLst>
      <p:ext uri="{BB962C8B-B14F-4D97-AF65-F5344CB8AC3E}">
        <p14:creationId xmlns:p14="http://schemas.microsoft.com/office/powerpoint/2010/main" val="29463437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654976"/>
            <a:ext cx="11751962" cy="5693866"/>
          </a:xfrm>
          <a:prstGeom prst="rect">
            <a:avLst/>
          </a:prstGeom>
          <a:noFill/>
        </p:spPr>
        <p:txBody>
          <a:bodyPr wrap="square" rtlCol="0">
            <a:spAutoFit/>
          </a:bodyPr>
          <a:lstStyle/>
          <a:p>
            <a:r>
              <a:rPr lang="en-US" altLang="zh-CN" sz="2800" dirty="0"/>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k;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v;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&gt;[edges];</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找到起点和终点的下标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]==start)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2933870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262979"/>
          </a:xfrm>
          <a:prstGeom prst="rect">
            <a:avLst/>
          </a:prstGeom>
          <a:noFill/>
        </p:spPr>
        <p:txBody>
          <a:bodyPr wrap="square" rtlCol="0">
            <a:spAutoFit/>
          </a:bodyPr>
          <a:lstStyle/>
          <a:p>
            <a:r>
              <a:rPr lang="en-US" altLang="zh-CN" sz="28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计算每个顶点的入度，邻接矩阵每一列有边的元素个数相加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初始化顶点最早发生时间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7356713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255" y="613977"/>
            <a:ext cx="11751962" cy="6001643"/>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计算每个顶点的最早发生时间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初始化起点的最早发生时间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0;      s1.push(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s2.push(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计算其他顶点的最早发生时间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当终点因为入度为零压栈、出栈时，计算结束</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s1.push(j);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，进栈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s1.top(); s1.pop();     s2.push(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当前确定了最早发生时间的顶点入栈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949472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91663"/>
            <a:ext cx="11751962"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按照计算顶点最早发生时间逆序依次计算顶点最迟发生时间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(!s2.isEmpty())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j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修改所有射入顶点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的边的箭尾顶点的最迟发生时间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265632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建立边信息数组</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 =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将边的最早发生时间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设置为箭尾顶点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设置为箭头顶点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边的权重</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[k].last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9366293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051" y="806547"/>
            <a:ext cx="11751962" cy="5693866"/>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关键活动：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[k].u;</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[u]&lt;&lt;"-&gt;"&lt;&lt;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&lt;&lt;"early: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&lt;&lt;"last: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5769446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求关键路径算法的性能分析：</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9" name="文本框 8"/>
              <p:cNvSpPr txBox="1"/>
              <p:nvPr/>
            </p:nvSpPr>
            <p:spPr>
              <a:xfrm>
                <a:off x="357832" y="1793391"/>
                <a:ext cx="11191438" cy="3669851"/>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图用邻接矩阵方法存储时：</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找起点和终点下标花费时间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n</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、计算顶点入度花费时间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顶点最早发生时间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、计算顶点最迟发生时间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、建立边信息花费时间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计算活动的最早</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、计算活动的最迟</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一般</a:t>
                </a:r>
                <a14:m>
                  <m:oMath xmlns:m="http://schemas.openxmlformats.org/officeDocument/2006/math">
                    <m:r>
                      <m:rPr>
                        <m:sty m:val="p"/>
                      </m:rPr>
                      <a:rPr lang="en-US" altLang="zh-CN" sz="2800">
                        <a:latin typeface="Cambria Math" panose="02040503050406030204" pitchFamily="18" charset="0"/>
                      </a:rPr>
                      <m:t>e</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远小于</a:t>
                </a:r>
                <a14:m>
                  <m:oMath xmlns:m="http://schemas.openxmlformats.org/officeDocument/2006/math">
                    <m:r>
                      <m:rPr>
                        <m:sty m:val="p"/>
                      </m:rPr>
                      <a:rPr lang="en-US" altLang="zh-CN" sz="2800">
                        <a:latin typeface="Cambria Math" panose="02040503050406030204" pitchFamily="18" charset="0"/>
                      </a:rPr>
                      <m:t>n</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所以总的时间代价为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57832" y="1793391"/>
                <a:ext cx="11191438" cy="3669851"/>
              </a:xfrm>
              <a:prstGeom prst="rect">
                <a:avLst/>
              </a:prstGeom>
              <a:blipFill>
                <a:blip r:embed="rId3"/>
                <a:stretch>
                  <a:fillRect l="-1144" t="-1661" r="-4248" b="-166"/>
                </a:stretch>
              </a:blipFill>
            </p:spPr>
            <p:txBody>
              <a:bodyPr/>
              <a:lstStyle/>
              <a:p>
                <a:r>
                  <a:rPr lang="zh-CN" altLang="en-US">
                    <a:noFill/>
                  </a:rPr>
                  <a:t> </a:t>
                </a:r>
              </a:p>
            </p:txBody>
          </p:sp>
        </mc:Fallback>
      </mc:AlternateContent>
      <p:sp>
        <p:nvSpPr>
          <p:cNvPr id="2" name="椭圆 1"/>
          <p:cNvSpPr/>
          <p:nvPr/>
        </p:nvSpPr>
        <p:spPr>
          <a:xfrm>
            <a:off x="11444288" y="6372225"/>
            <a:ext cx="242887" cy="1857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868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邻接矩阵及实现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408701847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539430"/>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图是一种最一般的数据结构。图中顶点表示元素、边表示元素间关系，图中任何两个元素之间都可能有关联关系。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及元素关系的存储如果按照线性结构、树形结构存储思路，将元素和元素关系统一在一个框架中去考虑，存储会变得异常艰难。现在换种思路：把元素和元素关系的存储分割开来，各自独立存储。如元素值单独存储在一个数组中，而元素之间的关系，如果按照顺序结构存储，可以存储在一个二维数组中；如果按照链式结构存储可以存储在邻接表中，这样存储问题的解决变得简单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125374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2677656"/>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遍历算法仍然是其他操作的基础。在遍历算法的基础上可以解决许多复杂的属性类问题，如无向图是否连通、无向图有几个连通分量、有向图是否是强连通图、有向图有几个强连通分量、每个连通分量中顶点有哪些、有向图是否含有环等等。本章讨论了深度优先遍历和广度优先遍历两种典型的算法，它们和二叉树的先序遍历、层次遍历思路相似。</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89982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应用非常广泛，在日常工作和生活中比比皆是。本章详细讨论了对一个图如何求出其最小代价生成树、顶点之间的最短路径、拓扑排序和工程中的关键路径、关键活动。可以看出，利用图结构能解决的问题很多，</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本章讨论的算法多，具体的实现都依托于它的两种存储：邻接矩阵和邻接表方式，这两种方式的具体操作涉及到的都是最基础的数组和单链表操作，因此相对来说算法实现难度并不很大。</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9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fontScale="925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按照线性结构和树结构的存储思路，要想找到一个类似的既能同时存储顶点又能存储表示顶点间关系的边的结构就非常困难。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不妨换个思路，将顶点和边的存储独立开来： 如，对于有向图或无向图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可以用一个一维数组来存储；边因是用来描述任意两个顶点间关系，故可以用一个二维数组即一个</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行</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列的矩阵</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来存储（</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为顶点的个数），其中</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表示顶点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之间的关系情况。</a:t>
            </a:r>
            <a:endParaRPr lang="en-US" altLang="zh-CN" sz="2800" b="0" dirty="0">
              <a:ea typeface="华文楷体" pitchFamily="2" charset="-122"/>
              <a:cs typeface="Times New Roman" panose="02020603050405020304" pitchFamily="18" charset="0"/>
            </a:endParaRPr>
          </a:p>
          <a:p>
            <a:pPr marL="258763" indent="-258763">
              <a:buFont typeface="Wingdings" panose="05000000000000000000" pitchFamily="2" charset="2"/>
              <a:buChar char="Ø"/>
            </a:pPr>
            <a:r>
              <a:rPr lang="zh-CN" altLang="zh-CN" sz="2800" b="0" dirty="0">
                <a:ea typeface="华文楷体" pitchFamily="2" charset="-122"/>
                <a:cs typeface="Times New Roman" panose="02020603050405020304" pitchFamily="18" charset="0"/>
              </a:rPr>
              <a:t>顶点由一个一维数组存储，边由一个二维数组存储，这种存储方式称</a:t>
            </a:r>
            <a:r>
              <a:rPr lang="zh-CN" altLang="zh-CN" sz="2800" dirty="0">
                <a:ea typeface="华文楷体" pitchFamily="2" charset="-122"/>
                <a:cs typeface="Times New Roman" panose="02020603050405020304" pitchFamily="18" charset="0"/>
              </a:rPr>
              <a:t>邻接矩阵表示法</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87305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图的概念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54824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6" y="692011"/>
            <a:ext cx="6278816" cy="2766806"/>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125691" y="3458817"/>
            <a:ext cx="6721752" cy="3001618"/>
          </a:xfrm>
          <a:prstGeom prst="rect">
            <a:avLst/>
          </a:prstGeom>
          <a:noFill/>
          <a:ln>
            <a:noFill/>
          </a:ln>
        </p:spPr>
      </p:pic>
    </p:spTree>
    <p:extLst>
      <p:ext uri="{BB962C8B-B14F-4D97-AF65-F5344CB8AC3E}">
        <p14:creationId xmlns:p14="http://schemas.microsoft.com/office/powerpoint/2010/main" val="166716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8"/>
            <a:ext cx="11162883" cy="5159991"/>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有向图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，其邻接矩阵某一行中所有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的个数，就是相应行顶点的出度；而某一列中所有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的个数，就是相应列顶点的入度。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的个数或者某一列中所有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的个数，就是相应顶点的度。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无向图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同一条边在邻接矩阵中出现两次</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无向图的邻接矩阵是以主对角线为轴对称的，主对角线全为零，因此在存储无向图时可以只存储它的上三角矩阵或下三角矩阵。</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一般来说，</a:t>
            </a:r>
            <a:r>
              <a:rPr lang="zh-CN" altLang="zh-CN" sz="2800" b="0" dirty="0">
                <a:ea typeface="华文楷体" pitchFamily="2" charset="-122"/>
                <a:cs typeface="Times New Roman" panose="02020603050405020304" pitchFamily="18" charset="0"/>
              </a:rPr>
              <a:t>边的总数</a:t>
            </a:r>
            <a:r>
              <a:rPr lang="zh-CN" altLang="en-US" sz="2800" b="0" dirty="0">
                <a:ea typeface="华文楷体" pitchFamily="2" charset="-122"/>
                <a:cs typeface="Times New Roman" panose="02020603050405020304" pitchFamily="18" charset="0"/>
              </a:rPr>
              <a:t>即便</a:t>
            </a:r>
            <a:r>
              <a:rPr lang="zh-CN" altLang="zh-CN" sz="2800" b="0" dirty="0">
                <a:ea typeface="华文楷体" pitchFamily="2" charset="-122"/>
                <a:cs typeface="Times New Roman" panose="02020603050405020304" pitchFamily="18" charset="0"/>
              </a:rPr>
              <a:t>远远小于</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，也需</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个内存单元来存储边的信息，空间消耗大。</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939984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1880078"/>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当图中边带有权值时，可以用</a:t>
            </a:r>
            <a:r>
              <a:rPr lang="zh-CN" altLang="zh-CN" sz="2800" dirty="0">
                <a:ea typeface="华文楷体" pitchFamily="2" charset="-122"/>
                <a:cs typeface="Times New Roman" panose="02020603050405020304" pitchFamily="18" charset="0"/>
              </a:rPr>
              <a:t>加权邻接矩阵</a:t>
            </a:r>
            <a:r>
              <a:rPr lang="zh-CN" altLang="zh-CN" sz="2800" b="0" dirty="0">
                <a:ea typeface="华文楷体" pitchFamily="2" charset="-122"/>
                <a:cs typeface="Times New Roman" panose="02020603050405020304" pitchFamily="18" charset="0"/>
              </a:rPr>
              <a:t>表示加权有向图或无向图。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有一条有向边且它的权值为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][j]=w</a:t>
            </a: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没有边相连，可令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∞；主对角线上的元素依然有</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62443" y="3359427"/>
            <a:ext cx="7555396" cy="2969866"/>
          </a:xfrm>
          <a:prstGeom prst="rect">
            <a:avLst/>
          </a:prstGeom>
          <a:noFill/>
          <a:ln>
            <a:noFill/>
          </a:ln>
        </p:spPr>
      </p:pic>
    </p:spTree>
    <p:extLst>
      <p:ext uri="{BB962C8B-B14F-4D97-AF65-F5344CB8AC3E}">
        <p14:creationId xmlns:p14="http://schemas.microsoft.com/office/powerpoint/2010/main" val="295838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604706"/>
            <a:ext cx="11447161" cy="605451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verList</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edgeMatrix</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保存邻接矩阵内容的二维数组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无边的标志，一般图为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 网为无穷大</a:t>
            </a:r>
            <a:r>
              <a:rPr lang="en-US" altLang="zh-CN" b="0" dirty="0">
                <a:ea typeface="华文楷体" panose="02010600040101010101" pitchFamily="2" charset="-122"/>
                <a:cs typeface="Times New Roman" panose="02020603050405020304" pitchFamily="18" charset="0"/>
              </a:rPr>
              <a:t>MAXNUM</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160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723414"/>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p>
        </p:txBody>
      </p:sp>
    </p:spTree>
    <p:extLst>
      <p:ext uri="{BB962C8B-B14F-4D97-AF65-F5344CB8AC3E}">
        <p14:creationId xmlns:p14="http://schemas.microsoft.com/office/powerpoint/2010/main" val="3671240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的下一个邻接点，如果无下一个邻接点返回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0829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 e;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为存顶点的一维数组和存边的二维数组创建空间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0723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803489"/>
            <a:ext cx="11447161" cy="575633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初始化二维数组，边的个数为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0;//</a:t>
            </a:r>
            <a:r>
              <a:rPr lang="zh-CN" altLang="zh-CN" b="0" dirty="0">
                <a:ea typeface="华文楷体" panose="02010600040101010101" pitchFamily="2" charset="-122"/>
                <a:cs typeface="Times New Roman" panose="02020603050405020304" pitchFamily="18" charset="0"/>
              </a:rPr>
              <a:t>对角线元素</a:t>
            </a:r>
          </a:p>
          <a:p>
            <a:pPr marL="0" indent="0">
              <a:buNone/>
            </a:pPr>
            <a:r>
              <a:rPr lang="en-US" altLang="zh-CN" b="0" dirty="0">
                <a:ea typeface="华文楷体" panose="02010600040101010101" pitchFamily="2" charset="-122"/>
                <a:cs typeface="Times New Roman" panose="02020603050405020304" pitchFamily="18" charset="0"/>
              </a:rPr>
              <a:t>                else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8229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645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8820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8085041"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在图中，元素用顶点来表示，元素间的关系用顶点间的边表示。元素集合中任意两个元素之间都可能有相互制约关系，在图中就表现为任意两个顶点间都可能有边相连。</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图可以用一个二元组</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表示，其中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即元素</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的非空集合，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是两个顶点间边（弧）的集合。</a:t>
            </a:r>
          </a:p>
        </p:txBody>
      </p:sp>
      <p:sp>
        <p:nvSpPr>
          <p:cNvPr id="8194" name="Rectangle 2"/>
          <p:cNvSpPr>
            <a:spLocks noGrp="1" noRot="1" noChangeArrowheads="1"/>
          </p:cNvSpPr>
          <p:nvPr>
            <p:ph type="title"/>
          </p:nvPr>
        </p:nvSpPr>
        <p:spPr/>
        <p:txBody>
          <a:bodyPr/>
          <a:lstStyle/>
          <a:p>
            <a:pPr marL="838200" indent="-838200">
              <a:defRPr/>
            </a:pPr>
            <a:r>
              <a:rPr lang="zh-CN" altLang="en-US" dirty="0"/>
              <a:t>图：</a:t>
            </a:r>
          </a:p>
        </p:txBody>
      </p:sp>
      <p:pic>
        <p:nvPicPr>
          <p:cNvPr id="4" name="图片 3"/>
          <p:cNvPicPr>
            <a:picLocks noChangeAspect="1"/>
          </p:cNvPicPr>
          <p:nvPr/>
        </p:nvPicPr>
        <p:blipFill>
          <a:blip r:embed="rId3"/>
          <a:stretch>
            <a:fillRect/>
          </a:stretch>
        </p:blipFill>
        <p:spPr>
          <a:xfrm>
            <a:off x="9143791" y="1919315"/>
            <a:ext cx="2557672" cy="3485859"/>
          </a:xfrm>
          <a:prstGeom prst="rect">
            <a:avLst/>
          </a:prstGeom>
        </p:spPr>
      </p:pic>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p>
          <a:p>
            <a:pPr marL="0" indent="0">
              <a:buNone/>
            </a:pP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424407" y="1580956"/>
            <a:ext cx="5910468" cy="424116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[j]==vertex2)</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&amp;&amp;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102628" y="1408382"/>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08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035953" y="1564556"/>
            <a:ext cx="6156047" cy="3416320"/>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在顶点表中删除顶点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计数删除顶点射出的边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边数减少</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&amp;&amp;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edges--;</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73115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48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02109" y="803490"/>
            <a:ext cx="7451633"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如果是有向图，计数删除顶点射入的边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边数减少</a:t>
            </a:r>
          </a:p>
          <a:p>
            <a:pPr marL="0" indent="0">
              <a:buNone/>
            </a:pPr>
            <a:r>
              <a:rPr lang="en-US" altLang="zh-CN" b="0" dirty="0">
                <a:ea typeface="华文楷体" panose="02010600040101010101" pitchFamily="2" charset="-122"/>
                <a:cs typeface="Times New Roman" panose="02020603050405020304" pitchFamily="18" charset="0"/>
              </a:rPr>
              <a:t>    if (directed)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dirty="0">
                <a:ea typeface="华文楷体" panose="02010600040101010101" pitchFamily="2" charset="-122"/>
                <a:cs typeface="Times New Roman" panose="02020603050405020304" pitchFamily="18" charset="0"/>
              </a:rPr>
              <a:t>( (k!=</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 &amp;&amp;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[k][</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第</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行之后所有行上移</a:t>
            </a:r>
          </a:p>
          <a:p>
            <a:pPr marL="0" indent="0">
              <a:buNone/>
            </a:pPr>
            <a:r>
              <a:rPr lang="en-US" altLang="zh-CN" b="0" dirty="0">
                <a:ea typeface="华文楷体" panose="02010600040101010101" pitchFamily="2" charset="-122"/>
                <a:cs typeface="Times New Roman" panose="02020603050405020304" pitchFamily="18" charset="0"/>
              </a:rPr>
              <a:t>    for (j=</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j&lt;verts-1;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[j][k] =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[j+1][k];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554856" y="1498942"/>
            <a:ext cx="5943601" cy="3416320"/>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列之后所有列前移</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554856"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772900" y="6440558"/>
            <a:ext cx="171450" cy="231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2001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67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对于无向图，邻接于同一个顶点的所有边形成一条单链表；对于有向图，自同一个顶点出发的所有边形成一条单链表。顶点信息可以用一个一维数组来存储，这个数组称为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Tree>
    <p:extLst>
      <p:ext uri="{BB962C8B-B14F-4D97-AF65-F5344CB8AC3E}">
        <p14:creationId xmlns:p14="http://schemas.microsoft.com/office/powerpoint/2010/main" val="436326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32552" y="1956974"/>
            <a:ext cx="8363779" cy="3430036"/>
          </a:xfrm>
          <a:prstGeom prst="rect">
            <a:avLst/>
          </a:prstGeom>
          <a:noFill/>
          <a:ln>
            <a:noFill/>
          </a:ln>
        </p:spPr>
      </p:pic>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方便计算出度，不方便计算入度</a:t>
            </a:r>
          </a:p>
        </p:txBody>
      </p:sp>
    </p:spTree>
    <p:extLst>
      <p:ext uri="{BB962C8B-B14F-4D97-AF65-F5344CB8AC3E}">
        <p14:creationId xmlns:p14="http://schemas.microsoft.com/office/powerpoint/2010/main" val="173709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377811" y="1870998"/>
            <a:ext cx="8004728" cy="3078689"/>
          </a:xfrm>
          <a:prstGeom prst="rect">
            <a:avLst/>
          </a:prstGeom>
          <a:noFill/>
          <a:ln>
            <a:noFill/>
          </a:ln>
        </p:spPr>
      </p:pic>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无向图，每条边存储了</a:t>
            </a:r>
            <a:r>
              <a:rPr lang="en-US" altLang="zh-CN" sz="2800" dirty="0">
                <a:latin typeface="Times New Roman" panose="02020603050405020304" pitchFamily="18" charset="0"/>
                <a:ea typeface="华文楷体" pitchFamily="2" charset="-122"/>
                <a:cs typeface="Times New Roman" panose="02020603050405020304" pitchFamily="18" charset="0"/>
              </a:rPr>
              <a:t>2</a:t>
            </a:r>
            <a:r>
              <a:rPr lang="zh-CN" altLang="en-US" sz="2800" dirty="0">
                <a:latin typeface="Times New Roman" panose="02020603050405020304" pitchFamily="18" charset="0"/>
                <a:ea typeface="华文楷体" pitchFamily="2" charset="-122"/>
                <a:cs typeface="Times New Roman" panose="02020603050405020304" pitchFamily="18" charset="0"/>
              </a:rPr>
              <a:t>次，</a:t>
            </a:r>
            <a:r>
              <a:rPr lang="en-US" altLang="zh-CN" sz="2800" dirty="0">
                <a:latin typeface="Times New Roman" panose="02020603050405020304" pitchFamily="18" charset="0"/>
                <a:ea typeface="华文楷体" pitchFamily="2" charset="-122"/>
                <a:cs typeface="Times New Roman" panose="02020603050405020304" pitchFamily="18" charset="0"/>
              </a:rPr>
              <a:t>4</a:t>
            </a:r>
            <a:r>
              <a:rPr lang="zh-CN" altLang="en-US" sz="2800" dirty="0">
                <a:latin typeface="Times New Roman" panose="02020603050405020304" pitchFamily="18" charset="0"/>
                <a:ea typeface="华文楷体" pitchFamily="2" charset="-122"/>
                <a:cs typeface="Times New Roman" panose="02020603050405020304" pitchFamily="18" charset="0"/>
              </a:rPr>
              <a:t>条边有</a:t>
            </a:r>
            <a:r>
              <a:rPr lang="en-US" altLang="zh-CN" sz="2800" dirty="0">
                <a:latin typeface="Times New Roman" panose="02020603050405020304" pitchFamily="18" charset="0"/>
                <a:ea typeface="华文楷体" pitchFamily="2" charset="-122"/>
                <a:cs typeface="Times New Roman" panose="02020603050405020304" pitchFamily="18" charset="0"/>
              </a:rPr>
              <a:t>8</a:t>
            </a:r>
            <a:r>
              <a:rPr lang="zh-CN" altLang="en-US" sz="2800" dirty="0">
                <a:latin typeface="Times New Roman" panose="02020603050405020304" pitchFamily="18" charset="0"/>
                <a:ea typeface="华文楷体" pitchFamily="2" charset="-122"/>
                <a:cs typeface="Times New Roman" panose="02020603050405020304" pitchFamily="18" charset="0"/>
              </a:rPr>
              <a:t>个边结点。</a:t>
            </a:r>
          </a:p>
        </p:txBody>
      </p:sp>
    </p:spTree>
    <p:extLst>
      <p:ext uri="{BB962C8B-B14F-4D97-AF65-F5344CB8AC3E}">
        <p14:creationId xmlns:p14="http://schemas.microsoft.com/office/powerpoint/2010/main" val="182731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另外一种邻接表：顶点表不用数组，用单链表</a:t>
            </a:r>
          </a:p>
        </p:txBody>
      </p:sp>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不需要预估顶点个数，方便插入顶点。</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69164" y="1842119"/>
            <a:ext cx="7891670" cy="3644281"/>
          </a:xfrm>
          <a:prstGeom prst="rect">
            <a:avLst/>
          </a:prstGeom>
          <a:noFill/>
          <a:ln>
            <a:noFill/>
          </a:ln>
        </p:spPr>
      </p:pic>
    </p:spTree>
    <p:extLst>
      <p:ext uri="{BB962C8B-B14F-4D97-AF65-F5344CB8AC3E}">
        <p14:creationId xmlns:p14="http://schemas.microsoft.com/office/powerpoint/2010/main" val="3500954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对于有向图，</a:t>
            </a:r>
            <a:r>
              <a:rPr lang="zh-CN" altLang="en-US" sz="2800" b="0" dirty="0">
                <a:highlight>
                  <a:srgbClr val="FFFF00"/>
                </a:highlight>
                <a:latin typeface="华文楷体" pitchFamily="2" charset="-122"/>
                <a:ea typeface="华文楷体" pitchFamily="2" charset="-122"/>
              </a:rPr>
              <a:t>射向</a:t>
            </a:r>
            <a:r>
              <a:rPr lang="zh-CN" altLang="zh-CN" sz="2800" b="0" dirty="0">
                <a:latin typeface="华文楷体" pitchFamily="2" charset="-122"/>
                <a:ea typeface="华文楷体" pitchFamily="2" charset="-122"/>
              </a:rPr>
              <a:t>同一个顶点的所有边形成一条单链表。顶点信息可以用一个一维数组来存储，这个数组称为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en-US" sz="2800" dirty="0">
                <a:latin typeface="华文楷体" pitchFamily="2" charset="-122"/>
                <a:ea typeface="华文楷体" pitchFamily="2" charset="-122"/>
              </a:rPr>
              <a:t>逆</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Tree>
    <p:extLst>
      <p:ext uri="{BB962C8B-B14F-4D97-AF65-F5344CB8AC3E}">
        <p14:creationId xmlns:p14="http://schemas.microsoft.com/office/powerpoint/2010/main" val="2528069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方便计算入度，不方便计算出度</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49713" y="2001491"/>
            <a:ext cx="8228565" cy="3127099"/>
          </a:xfrm>
          <a:prstGeom prst="rect">
            <a:avLst/>
          </a:prstGeom>
          <a:noFill/>
          <a:ln>
            <a:noFill/>
          </a:ln>
        </p:spPr>
      </p:pic>
    </p:spTree>
    <p:extLst>
      <p:ext uri="{BB962C8B-B14F-4D97-AF65-F5344CB8AC3E}">
        <p14:creationId xmlns:p14="http://schemas.microsoft.com/office/powerpoint/2010/main" val="397578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是由顶点集合</a:t>
            </a:r>
            <a:r>
              <a:rPr lang="en-US" altLang="zh-CN" sz="2800" b="0" dirty="0">
                <a:ea typeface="华文楷体" pitchFamily="2" charset="-122"/>
                <a:cs typeface="Times New Roman" panose="02020603050405020304" pitchFamily="18" charset="0"/>
              </a:rPr>
              <a:t>V = {A,B,C,D}</a:t>
            </a:r>
            <a:r>
              <a:rPr lang="zh-CN" altLang="zh-CN" sz="2800" b="0" dirty="0">
                <a:ea typeface="华文楷体" pitchFamily="2" charset="-122"/>
                <a:cs typeface="Times New Roman" panose="02020603050405020304" pitchFamily="18" charset="0"/>
              </a:rPr>
              <a:t>和边的集合</a:t>
            </a:r>
            <a:r>
              <a:rPr lang="en-US" altLang="zh-CN" sz="2800" b="0" dirty="0">
                <a:ea typeface="华文楷体" pitchFamily="2" charset="-122"/>
                <a:cs typeface="Times New Roman" panose="02020603050405020304" pitchFamily="18" charset="0"/>
              </a:rPr>
              <a:t>E={&lt;B,A&gt;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&lt;A,C&gt;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&lt;D,A&gt;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&lt;C,B&gt;}</a:t>
            </a:r>
            <a:r>
              <a:rPr lang="zh-CN" altLang="zh-CN" sz="2800" b="0" dirty="0">
                <a:ea typeface="华文楷体" pitchFamily="2" charset="-122"/>
                <a:cs typeface="Times New Roman" panose="02020603050405020304" pitchFamily="18" charset="0"/>
              </a:rPr>
              <a:t>构成。</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中每一条边带有方向性，用带尖括号的顶点对来表示，称为</a:t>
            </a:r>
            <a:r>
              <a:rPr lang="zh-CN" altLang="zh-CN" sz="2800" dirty="0">
                <a:ea typeface="华文楷体" pitchFamily="2" charset="-122"/>
                <a:cs typeface="Times New Roman" panose="02020603050405020304" pitchFamily="18" charset="0"/>
              </a:rPr>
              <a:t>有向边</a:t>
            </a: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表示由</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射向</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的有向边，</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弧头</a:t>
            </a:r>
            <a:r>
              <a:rPr lang="zh-CN" altLang="zh-CN" sz="2800" b="0" dirty="0">
                <a:ea typeface="华文楷体" pitchFamily="2" charset="-122"/>
                <a:cs typeface="Times New Roman" panose="02020603050405020304" pitchFamily="18" charset="0"/>
              </a:rPr>
              <a:t>。由顶点集和有向边集合组成的图称为</a:t>
            </a:r>
            <a:r>
              <a:rPr lang="zh-CN" altLang="zh-CN" sz="2800" dirty="0">
                <a:ea typeface="华文楷体" pitchFamily="2" charset="-122"/>
                <a:cs typeface="Times New Roman" panose="02020603050405020304" pitchFamily="18" charset="0"/>
              </a:rPr>
              <a:t>有向图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就是一个有向图。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有向图：</a:t>
            </a:r>
          </a:p>
        </p:txBody>
      </p:sp>
      <p:pic>
        <p:nvPicPr>
          <p:cNvPr id="2" name="图片 1"/>
          <p:cNvPicPr>
            <a:picLocks noChangeAspect="1"/>
          </p:cNvPicPr>
          <p:nvPr/>
        </p:nvPicPr>
        <p:blipFill>
          <a:blip r:embed="rId3"/>
          <a:stretch>
            <a:fillRect/>
          </a:stretch>
        </p:blipFill>
        <p:spPr>
          <a:xfrm>
            <a:off x="8586579" y="1709737"/>
            <a:ext cx="2744030" cy="3739847"/>
          </a:xfrm>
          <a:prstGeom prst="rect">
            <a:avLst/>
          </a:prstGeom>
        </p:spPr>
      </p:pic>
    </p:spTree>
    <p:extLst>
      <p:ext uri="{BB962C8B-B14F-4D97-AF65-F5344CB8AC3E}">
        <p14:creationId xmlns:p14="http://schemas.microsoft.com/office/powerpoint/2010/main" val="3171884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61133" y="1527465"/>
            <a:ext cx="5225267" cy="470279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p>
        </p:txBody>
      </p:sp>
      <p:sp>
        <p:nvSpPr>
          <p:cNvPr id="4" name="Rectangle 3"/>
          <p:cNvSpPr txBox="1">
            <a:spLocks noChangeArrowheads="1"/>
          </p:cNvSpPr>
          <p:nvPr/>
        </p:nvSpPr>
        <p:spPr>
          <a:xfrm>
            <a:off x="6277619" y="1527465"/>
            <a:ext cx="5722223" cy="3064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err="1">
                <a:cs typeface="Times New Roman" panose="02020603050405020304" pitchFamily="18" charset="0"/>
              </a:rPr>
              <a:t>struct</a:t>
            </a:r>
            <a:r>
              <a:rPr lang="en-US" altLang="zh-CN" b="0" dirty="0">
                <a:cs typeface="Times New Roman" panose="02020603050405020304" pitchFamily="18" charset="0"/>
              </a:rPr>
              <a:t> </a:t>
            </a:r>
            <a:r>
              <a:rPr lang="en-US" altLang="zh-CN" b="0" dirty="0" err="1">
                <a:cs typeface="Times New Roman" panose="02020603050405020304" pitchFamily="18" charset="0"/>
              </a:rPr>
              <a:t>verNode</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verType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cxnSp>
        <p:nvCxnSpPr>
          <p:cNvPr id="5" name="直接连接符 4"/>
          <p:cNvCxnSpPr/>
          <p:nvPr/>
        </p:nvCxnSpPr>
        <p:spPr>
          <a:xfrm flipH="1">
            <a:off x="5724939" y="1351722"/>
            <a:ext cx="19878" cy="550627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175928" y="4357274"/>
            <a:ext cx="5068336" cy="2143539"/>
          </a:xfrm>
          <a:prstGeom prst="rect">
            <a:avLst/>
          </a:prstGeom>
          <a:noFill/>
          <a:ln>
            <a:noFill/>
          </a:ln>
        </p:spPr>
      </p:pic>
    </p:spTree>
    <p:extLst>
      <p:ext uri="{BB962C8B-B14F-4D97-AF65-F5344CB8AC3E}">
        <p14:creationId xmlns:p14="http://schemas.microsoft.com/office/powerpoint/2010/main" val="239084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35877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6163618" y="863124"/>
            <a:ext cx="5068336" cy="2143539"/>
          </a:xfrm>
          <a:prstGeom prst="rect">
            <a:avLst/>
          </a:prstGeom>
          <a:noFill/>
          <a:ln>
            <a:noFill/>
          </a:ln>
        </p:spPr>
      </p:pic>
    </p:spTree>
    <p:extLst>
      <p:ext uri="{BB962C8B-B14F-4D97-AF65-F5344CB8AC3E}">
        <p14:creationId xmlns:p14="http://schemas.microsoft.com/office/powerpoint/2010/main" val="3674805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823368"/>
            <a:ext cx="11751962" cy="7649120"/>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的相对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8330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8417" y="1499228"/>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endParaRPr lang="en-US"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6077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8295" y="823367"/>
            <a:ext cx="11751962" cy="57165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09586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1479350"/>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释放所有边表中的结点</a:t>
            </a:r>
          </a:p>
          <a:p>
            <a:pPr marL="0" indent="0">
              <a:buNone/>
            </a:pPr>
            <a:r>
              <a:rPr lang="en-US" altLang="zh-CN" b="0" dirty="0">
                <a:ea typeface="华文楷体" panose="02010600040101010101" pitchFamily="2" charset="-122"/>
                <a:cs typeface="Times New Roman" panose="02020603050405020304" pitchFamily="18" charset="0"/>
              </a:rPr>
              <a:t>    {   while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46806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743855"/>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].data==vertex1)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[j].data==vertex2)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无此顶点</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4670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03490"/>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在</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下标引导的单链表中插入一个边结点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j;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(!directed) //</a:t>
            </a:r>
            <a:r>
              <a:rPr lang="zh-CN" altLang="zh-CN" b="0" dirty="0">
                <a:ea typeface="华文楷体" panose="02010600040101010101" pitchFamily="2" charset="-122"/>
                <a:cs typeface="Times New Roman" panose="02020603050405020304" pitchFamily="18" charset="0"/>
              </a:rPr>
              <a:t>如果是无向图，矩阵中关于主对角线的对称点也要设置</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6589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624586"/>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count=0;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*q;</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 //</a:t>
            </a:r>
            <a:r>
              <a:rPr lang="zh-CN" altLang="zh-CN" b="0" dirty="0">
                <a:ea typeface="华文楷体" panose="02010600040101010101" pitchFamily="2" charset="-122"/>
                <a:cs typeface="Times New Roman" panose="02020603050405020304" pitchFamily="18" charset="0"/>
              </a:rPr>
              <a:t>该顶点不在顶点表中</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的顶点引导的单链表中所有结点并计数删除的边</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count++;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39416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783612"/>
            <a:ext cx="11990501" cy="5756336"/>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zh-CN" altLang="zh-CN" b="0" dirty="0">
                <a:ea typeface="华文楷体" panose="02010600040101010101" pitchFamily="2" charset="-122"/>
                <a:cs typeface="Times New Roman" panose="02020603050405020304" pitchFamily="18" charset="0"/>
              </a:rPr>
              <a:t>是</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的都删除</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q = NULL;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    q = p;   p = p-&gt;link;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(!p)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(!q)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   q-&gt;link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count++;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987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是由顶点集合</a:t>
            </a:r>
            <a:r>
              <a:rPr lang="en-US" altLang="zh-CN" sz="2800" b="0" dirty="0">
                <a:ea typeface="华文楷体" panose="02010600040101010101" pitchFamily="2" charset="-122"/>
                <a:cs typeface="Times New Roman" panose="02020603050405020304" pitchFamily="18" charset="0"/>
              </a:rPr>
              <a:t>V ={A,B,C,D,E}</a:t>
            </a:r>
            <a:r>
              <a:rPr lang="zh-CN" altLang="zh-CN" sz="2800" b="0" dirty="0">
                <a:ea typeface="华文楷体" panose="02010600040101010101" pitchFamily="2" charset="-122"/>
                <a:cs typeface="Times New Roman" panose="02020603050405020304" pitchFamily="18" charset="0"/>
              </a:rPr>
              <a:t>，边集合</a:t>
            </a:r>
            <a:r>
              <a:rPr lang="en-US" altLang="zh-CN" sz="2800" b="0" dirty="0">
                <a:ea typeface="华文楷体" panose="02010600040101010101" pitchFamily="2" charset="-122"/>
                <a:cs typeface="Times New Roman" panose="02020603050405020304" pitchFamily="18" charset="0"/>
              </a:rPr>
              <a:t>E ={ (A,C)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中的边无方向性，用带园括号的顶点对表示，称为</a:t>
            </a:r>
            <a:r>
              <a:rPr lang="zh-CN" altLang="zh-CN" sz="2800" dirty="0">
                <a:ea typeface="华文楷体" panose="02010600040101010101" pitchFamily="2" charset="-122"/>
                <a:cs typeface="Times New Roman" panose="02020603050405020304" pitchFamily="18" charset="0"/>
              </a:rPr>
              <a:t>无向边</a:t>
            </a:r>
            <a:r>
              <a:rPr lang="zh-CN" altLang="zh-CN" sz="2800" b="0" dirty="0">
                <a:ea typeface="华文楷体" panose="02010600040101010101" pitchFamily="2" charset="-122"/>
                <a:cs typeface="Times New Roman" panose="02020603050405020304" pitchFamily="18" charset="0"/>
              </a:rPr>
              <a:t>，如</a:t>
            </a:r>
            <a:r>
              <a:rPr lang="en-US" altLang="zh-CN" sz="2800" b="0" dirty="0">
                <a:ea typeface="华文楷体" panose="02010600040101010101" pitchFamily="2" charset="-122"/>
                <a:cs typeface="Times New Roman" panose="02020603050405020304" pitchFamily="18" charset="0"/>
              </a:rPr>
              <a:t>(C,A)</a:t>
            </a:r>
            <a:r>
              <a:rPr lang="zh-CN" altLang="zh-CN" sz="2800" b="0" dirty="0">
                <a:ea typeface="华文楷体" panose="02010600040101010101" pitchFamily="2" charset="-122"/>
                <a:cs typeface="Times New Roman" panose="02020603050405020304" pitchFamily="18" charset="0"/>
              </a:rPr>
              <a:t>表示</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之间有条无向边。由顶点集和无向边集合构成的图称为</a:t>
            </a:r>
            <a:r>
              <a:rPr lang="zh-CN" altLang="zh-CN" sz="2800" dirty="0">
                <a:ea typeface="华文楷体" panose="02010600040101010101" pitchFamily="2" charset="-122"/>
                <a:cs typeface="Times New Roman" panose="02020603050405020304" pitchFamily="18" charset="0"/>
              </a:rPr>
              <a:t>无向图</a:t>
            </a: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就是一个无向图。</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无向图：</a:t>
            </a:r>
          </a:p>
        </p:txBody>
      </p:sp>
      <p:pic>
        <p:nvPicPr>
          <p:cNvPr id="3" name="图片 2"/>
          <p:cNvPicPr>
            <a:picLocks noChangeAspect="1"/>
          </p:cNvPicPr>
          <p:nvPr/>
        </p:nvPicPr>
        <p:blipFill>
          <a:blip r:embed="rId3"/>
          <a:stretch>
            <a:fillRect/>
          </a:stretch>
        </p:blipFill>
        <p:spPr>
          <a:xfrm>
            <a:off x="8705849" y="1841016"/>
            <a:ext cx="2465733" cy="3559405"/>
          </a:xfrm>
          <a:prstGeom prst="rect">
            <a:avLst/>
          </a:prstGeom>
        </p:spPr>
      </p:pic>
    </p:spTree>
    <p:extLst>
      <p:ext uri="{BB962C8B-B14F-4D97-AF65-F5344CB8AC3E}">
        <p14:creationId xmlns:p14="http://schemas.microsoft.com/office/powerpoint/2010/main" val="324245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41865" y="1489290"/>
            <a:ext cx="6060153" cy="488169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的都删减一</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a:t>
            </a:r>
          </a:p>
          <a:p>
            <a:pPr marL="0" indent="0">
              <a:buNone/>
            </a:pPr>
            <a:r>
              <a:rPr lang="en-US" altLang="zh-CN" b="0" dirty="0">
                <a:ea typeface="华文楷体" panose="02010600040101010101" pitchFamily="2" charset="-122"/>
                <a:cs typeface="Times New Roman" panose="02020603050405020304" pitchFamily="18" charset="0"/>
              </a:rPr>
              <a:t>            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&gt;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202018" y="1320325"/>
            <a:ext cx="6060153" cy="52196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(directed)    edges-=count;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else   edges-=count/2;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无向图，减少</a:t>
            </a:r>
            <a:r>
              <a:rPr lang="en-US" altLang="zh-CN" b="0" dirty="0">
                <a:ea typeface="华文楷体" panose="02010600040101010101" pitchFamily="2" charset="-122"/>
                <a:cs typeface="Times New Roman" panose="02020603050405020304" pitchFamily="18" charset="0"/>
              </a:rPr>
              <a:t>count</a:t>
            </a:r>
            <a:r>
              <a:rPr lang="zh-CN" altLang="zh-CN" b="0" dirty="0">
                <a:ea typeface="华文楷体" panose="02010600040101010101" pitchFamily="2" charset="-122"/>
                <a:cs typeface="Times New Roman" panose="02020603050405020304" pitchFamily="18" charset="0"/>
              </a:rPr>
              <a:t>的一半</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在顶点表中删除顶点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for (j=</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j&lt;verts-1;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[j+1];</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202018" y="1320325"/>
            <a:ext cx="0" cy="5537675"/>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272838" y="6370982"/>
            <a:ext cx="242887" cy="272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1704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多重邻接表*</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1207996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89"/>
            <a:ext cx="11162883" cy="4841937"/>
          </a:xfrm>
        </p:spPr>
        <p:txBody>
          <a:bodyPr>
            <a:normAutofit/>
          </a:bodyPr>
          <a:lstStyle/>
          <a:p>
            <a:pPr marL="258763" indent="0">
              <a:buNone/>
            </a:pPr>
            <a:r>
              <a:rPr lang="zh-CN" altLang="zh-CN" sz="2800" b="0" dirty="0">
                <a:ea typeface="华文楷体" pitchFamily="2" charset="-122"/>
                <a:cs typeface="Times New Roman" panose="02020603050405020304" pitchFamily="18" charset="0"/>
              </a:rPr>
              <a:t>邻接表表示无向图时每条边用了两个边结点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同一条边被存储了两次。</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这样做，</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）空间浪费、</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）在某些应用中，因重复而不方便</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dirty="0">
                <a:ea typeface="华文楷体" pitchFamily="2" charset="-122"/>
                <a:cs typeface="Times New Roman" panose="02020603050405020304" pitchFamily="18" charset="0"/>
              </a:rPr>
              <a:t>多重邻接表</a:t>
            </a:r>
            <a:r>
              <a:rPr lang="zh-CN" altLang="zh-CN" sz="2800" b="0" dirty="0">
                <a:ea typeface="华文楷体" pitchFamily="2" charset="-122"/>
                <a:cs typeface="Times New Roman" panose="02020603050405020304" pitchFamily="18" charset="0"/>
              </a:rPr>
              <a:t>中每条边仅使用一个结点来表示，即只存储一次，但这个边结点同时要在它邻接的两个顶点的边表中被链接。</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为了方便两个边表同时链接，每个边结点不再像邻接表中那样只存储边的一个顶点，而是存储两个顶点。</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每个边结点用</a:t>
            </a:r>
            <a:r>
              <a:rPr lang="en-US" altLang="zh-CN" sz="2800" b="0" dirty="0">
                <a:ea typeface="华文楷体" pitchFamily="2" charset="-122"/>
                <a:cs typeface="Times New Roman" panose="02020603050405020304" pitchFamily="18" charset="0"/>
              </a:rPr>
              <a:t>ver1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ver2</a:t>
            </a:r>
            <a:r>
              <a:rPr lang="zh-CN" altLang="zh-CN" sz="2800" b="0" dirty="0">
                <a:ea typeface="华文楷体" pitchFamily="2" charset="-122"/>
                <a:cs typeface="Times New Roman" panose="02020603050405020304" pitchFamily="18" charset="0"/>
              </a:rPr>
              <a:t>存储边的两个顶点，为了方便起见，不妨设</a:t>
            </a:r>
            <a:r>
              <a:rPr lang="en-US" altLang="zh-CN" sz="2800" b="0" dirty="0">
                <a:ea typeface="华文楷体" pitchFamily="2" charset="-122"/>
                <a:cs typeface="Times New Roman" panose="02020603050405020304" pitchFamily="18" charset="0"/>
              </a:rPr>
              <a:t>ver1&lt;ver2</a:t>
            </a:r>
            <a:r>
              <a:rPr lang="zh-CN" altLang="zh-CN" sz="2800" b="0" dirty="0">
                <a:ea typeface="华文楷体" pitchFamily="2" charset="-122"/>
                <a:cs typeface="Times New Roman" panose="02020603050405020304" pitchFamily="18" charset="0"/>
              </a:rPr>
              <a:t>。</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spTree>
    <p:extLst>
      <p:ext uri="{BB962C8B-B14F-4D97-AF65-F5344CB8AC3E}">
        <p14:creationId xmlns:p14="http://schemas.microsoft.com/office/powerpoint/2010/main" val="1227776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70664" y="1328329"/>
            <a:ext cx="7511266" cy="3109012"/>
          </a:xfrm>
          <a:prstGeom prst="rect">
            <a:avLst/>
          </a:prstGeom>
          <a:noFill/>
          <a:ln>
            <a:noFill/>
          </a:ln>
        </p:spPr>
      </p:pic>
      <p:sp>
        <p:nvSpPr>
          <p:cNvPr id="2" name="文本框 1"/>
          <p:cNvSpPr txBox="1"/>
          <p:nvPr/>
        </p:nvSpPr>
        <p:spPr>
          <a:xfrm>
            <a:off x="687157" y="4591878"/>
            <a:ext cx="10703085" cy="1815882"/>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无向图用邻接多重表表示时，如果要计算某个顶点的度，只需要顺着这个顶点的</a:t>
            </a:r>
            <a:r>
              <a:rPr lang="en-US" altLang="zh-CN" sz="2800" dirty="0" err="1">
                <a:latin typeface="Times New Roman" panose="02020603050405020304" pitchFamily="18" charset="0"/>
                <a:ea typeface="华文楷体" pitchFamily="2" charset="-122"/>
                <a:cs typeface="Times New Roman" panose="02020603050405020304" pitchFamily="18" charset="0"/>
              </a:rPr>
              <a:t>adj</a:t>
            </a:r>
            <a:r>
              <a:rPr lang="zh-CN" altLang="zh-CN" sz="2800" dirty="0">
                <a:latin typeface="Times New Roman" panose="02020603050405020304" pitchFamily="18" charset="0"/>
                <a:ea typeface="华文楷体" pitchFamily="2" charset="-122"/>
                <a:cs typeface="Times New Roman" panose="02020603050405020304" pitchFamily="18" charset="0"/>
              </a:rPr>
              <a:t>，然后一路观察其下标在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还是</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中，如果在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link1</a:t>
            </a:r>
            <a:r>
              <a:rPr lang="zh-CN" altLang="zh-CN" sz="2800" dirty="0">
                <a:latin typeface="Times New Roman" panose="02020603050405020304" pitchFamily="18" charset="0"/>
                <a:ea typeface="华文楷体" pitchFamily="2" charset="-122"/>
                <a:cs typeface="Times New Roman" panose="02020603050405020304" pitchFamily="18" charset="0"/>
              </a:rPr>
              <a:t>数，如果在</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link2</a:t>
            </a:r>
            <a:r>
              <a:rPr lang="zh-CN" altLang="zh-CN" sz="2800" dirty="0">
                <a:latin typeface="Times New Roman" panose="02020603050405020304" pitchFamily="18" charset="0"/>
                <a:ea typeface="华文楷体" pitchFamily="2" charset="-122"/>
                <a:cs typeface="Times New Roman" panose="02020603050405020304" pitchFamily="18" charset="0"/>
              </a:rPr>
              <a:t>数，直到遇到空指针结束。</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3" name="椭圆 2"/>
          <p:cNvSpPr/>
          <p:nvPr/>
        </p:nvSpPr>
        <p:spPr>
          <a:xfrm>
            <a:off x="11515725" y="6407760"/>
            <a:ext cx="157163" cy="1502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7373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十字链表*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124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90"/>
            <a:ext cx="11162883" cy="2774598"/>
          </a:xfrm>
        </p:spPr>
        <p:txBody>
          <a:bodyPr>
            <a:normAutofit lnSpcReduction="10000"/>
          </a:bodyPr>
          <a:lstStyle/>
          <a:p>
            <a:pPr marL="0" indent="0">
              <a:buNone/>
            </a:pPr>
            <a:r>
              <a:rPr lang="zh-CN" altLang="zh-CN" sz="2800" b="0" dirty="0">
                <a:latin typeface="华文楷体" pitchFamily="2" charset="-122"/>
                <a:ea typeface="华文楷体" pitchFamily="2" charset="-122"/>
              </a:rPr>
              <a:t>在用邻接表表示有向图时，可以很方便地得出某顶点所有射出的边；而用逆邻接表表示有向图时，可以很方便地得出某顶点所有射入的边。在同一种表示中两者无法兼顾，由此提出了</a:t>
            </a:r>
            <a:r>
              <a:rPr lang="zh-CN" altLang="zh-CN" sz="2800" dirty="0">
                <a:latin typeface="华文楷体" pitchFamily="2" charset="-122"/>
                <a:ea typeface="华文楷体" pitchFamily="2" charset="-122"/>
              </a:rPr>
              <a:t>十字链表</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zh-CN" sz="2800" b="0" dirty="0">
                <a:latin typeface="华文楷体" pitchFamily="2" charset="-122"/>
                <a:ea typeface="华文楷体" pitchFamily="2" charset="-122"/>
              </a:rPr>
              <a:t>十字链表将邻接表和逆邻接表结合在了一起。</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十字链表：</a:t>
            </a:r>
          </a:p>
        </p:txBody>
      </p:sp>
    </p:spTree>
    <p:extLst>
      <p:ext uri="{BB962C8B-B14F-4D97-AF65-F5344CB8AC3E}">
        <p14:creationId xmlns:p14="http://schemas.microsoft.com/office/powerpoint/2010/main" val="3266954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十字链表：</a:t>
            </a:r>
          </a:p>
        </p:txBody>
      </p:sp>
      <p:sp>
        <p:nvSpPr>
          <p:cNvPr id="2" name="文本框 1"/>
          <p:cNvSpPr txBox="1"/>
          <p:nvPr/>
        </p:nvSpPr>
        <p:spPr>
          <a:xfrm>
            <a:off x="658699" y="5426765"/>
            <a:ext cx="10703085"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在顶点表中</a:t>
            </a:r>
            <a:r>
              <a:rPr lang="en-US" altLang="zh-CN" sz="2800" dirty="0" err="1">
                <a:latin typeface="Times New Roman" panose="02020603050405020304" pitchFamily="18" charset="0"/>
                <a:ea typeface="华文楷体" pitchFamily="2" charset="-122"/>
                <a:cs typeface="Times New Roman" panose="02020603050405020304" pitchFamily="18" charset="0"/>
              </a:rPr>
              <a:t>firstout</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记录了该顶点第一条射出的边、</a:t>
            </a:r>
            <a:r>
              <a:rPr lang="en-US" altLang="zh-CN" sz="2800" dirty="0" err="1">
                <a:latin typeface="Times New Roman" panose="02020603050405020304" pitchFamily="18" charset="0"/>
                <a:ea typeface="华文楷体" pitchFamily="2" charset="-122"/>
                <a:cs typeface="Times New Roman" panose="02020603050405020304" pitchFamily="18" charset="0"/>
              </a:rPr>
              <a:t>firstin</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记录了该顶点第一条射入的边</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en-US" sz="2800" b="1" dirty="0">
                <a:latin typeface="Times New Roman" panose="02020603050405020304" pitchFamily="18" charset="0"/>
                <a:ea typeface="华文楷体" pitchFamily="2" charset="-122"/>
                <a:cs typeface="Times New Roman" panose="02020603050405020304" pitchFamily="18" charset="0"/>
              </a:rPr>
              <a:t>自行练习：</a:t>
            </a:r>
            <a:r>
              <a:rPr lang="zh-CN" altLang="en-US" sz="2800" dirty="0">
                <a:latin typeface="Times New Roman" panose="02020603050405020304" pitchFamily="18" charset="0"/>
                <a:ea typeface="华文楷体" pitchFamily="2" charset="-122"/>
                <a:cs typeface="Times New Roman" panose="02020603050405020304" pitchFamily="18" charset="0"/>
              </a:rPr>
              <a:t>输出结点</a:t>
            </a:r>
            <a:r>
              <a:rPr lang="en-US" altLang="zh-CN" sz="2800" dirty="0">
                <a:latin typeface="Times New Roman" panose="02020603050405020304" pitchFamily="18" charset="0"/>
                <a:ea typeface="华文楷体" pitchFamily="2" charset="-122"/>
                <a:cs typeface="Times New Roman" panose="02020603050405020304" pitchFamily="18" charset="0"/>
              </a:rPr>
              <a:t>V1</a:t>
            </a:r>
            <a:r>
              <a:rPr lang="zh-CN" altLang="en-US" sz="2800" dirty="0">
                <a:latin typeface="Times New Roman" panose="02020603050405020304" pitchFamily="18" charset="0"/>
                <a:ea typeface="华文楷体" pitchFamily="2" charset="-122"/>
                <a:cs typeface="Times New Roman" panose="02020603050405020304" pitchFamily="18" charset="0"/>
              </a:rPr>
              <a:t>邻接到的所有顶点。</a:t>
            </a:r>
            <a:endParaRPr lang="zh-CN" altLang="zh-CN" sz="2800" dirty="0">
              <a:latin typeface="Times New Roman" panose="02020603050405020304" pitchFamily="18" charset="0"/>
              <a:ea typeface="华文楷体" pitchFamily="2" charset="-122"/>
              <a:cs typeface="Times New Roman" panose="02020603050405020304" pitchFamily="18" charset="0"/>
            </a:endParaRPr>
          </a:p>
        </p:txBody>
      </p:sp>
      <p:sp>
        <p:nvSpPr>
          <p:cNvPr id="3" name="椭圆 2"/>
          <p:cNvSpPr/>
          <p:nvPr/>
        </p:nvSpPr>
        <p:spPr>
          <a:xfrm>
            <a:off x="11687175" y="6380872"/>
            <a:ext cx="134408" cy="1913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997199" y="754146"/>
            <a:ext cx="8247063" cy="4497778"/>
          </a:xfrm>
          <a:prstGeom prst="rect">
            <a:avLst/>
          </a:prstGeom>
          <a:noFill/>
          <a:ln>
            <a:noFill/>
          </a:ln>
        </p:spPr>
      </p:pic>
    </p:spTree>
    <p:extLst>
      <p:ext uri="{BB962C8B-B14F-4D97-AF65-F5344CB8AC3E}">
        <p14:creationId xmlns:p14="http://schemas.microsoft.com/office/powerpoint/2010/main" val="1109595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图的遍历</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570359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对有向图和无向图进行遍历是按照某种方式逐个访问图中的所有顶点，并且每个顶点只能被访问一次。</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依照前面存储方式的讨论，无论是邻接矩阵还是邻接表存储，顶点都用一个顶点表存储，因此最简单的方式是沿着顶点表循环访问一遍，就达到了遍历的目标。这种方式，完全没有借用边的信息。</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另外有</a:t>
            </a:r>
            <a:r>
              <a:rPr lang="zh-CN" altLang="zh-CN" sz="2800" b="0" dirty="0">
                <a:latin typeface="华文楷体" pitchFamily="2" charset="-122"/>
                <a:ea typeface="华文楷体" pitchFamily="2" charset="-122"/>
              </a:rPr>
              <a:t>两种借助边信息实现遍历的算法：</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    </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广度优先遍历</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Tree>
    <p:extLst>
      <p:ext uri="{BB962C8B-B14F-4D97-AF65-F5344CB8AC3E}">
        <p14:creationId xmlns:p14="http://schemas.microsoft.com/office/powerpoint/2010/main" val="2367788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499227"/>
            <a:ext cx="11533301" cy="502084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前面已经讨论过树的遍历，从某种程度上可以把图的遍历看成树结构遍历的推广。</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图的遍历又有其特殊性：</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zh-CN" sz="2800" b="0" dirty="0">
                <a:ea typeface="华文楷体" pitchFamily="2" charset="-122"/>
                <a:cs typeface="Times New Roman" panose="02020603050405020304" pitchFamily="18" charset="0"/>
              </a:rPr>
              <a:t>首先图中的顶点地位相同，没有类似树结构中有一个特殊的根结点；</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en-US" sz="2800" b="0" dirty="0">
                <a:ea typeface="华文楷体" pitchFamily="2" charset="-122"/>
                <a:cs typeface="Times New Roman" panose="02020603050405020304" pitchFamily="18" charset="0"/>
              </a:rPr>
              <a:t>根据边信息访问顶点时，</a:t>
            </a:r>
            <a:r>
              <a:rPr lang="zh-CN" altLang="zh-CN" sz="2800" b="0" dirty="0">
                <a:ea typeface="华文楷体" pitchFamily="2" charset="-122"/>
                <a:cs typeface="Times New Roman" panose="02020603050405020304" pitchFamily="18" charset="0"/>
              </a:rPr>
              <a:t>任一顶点可能和图中多个其它顶点邻接，可能存在回路，因此在图中访问一个顶点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之后，很可能沿着其他路径再次返回顶点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。为了避免重复访问已经访问过的顶点，</a:t>
            </a:r>
            <a:r>
              <a:rPr lang="zh-CN" altLang="zh-CN" sz="2800" b="0" dirty="0">
                <a:highlight>
                  <a:srgbClr val="FFFF00"/>
                </a:highlight>
                <a:ea typeface="华文楷体" pitchFamily="2" charset="-122"/>
                <a:cs typeface="Times New Roman" panose="02020603050405020304" pitchFamily="18" charset="0"/>
              </a:rPr>
              <a:t>在图的遍历过程中，通常对已经访问过的顶点加特殊标记</a:t>
            </a:r>
            <a:r>
              <a:rPr lang="zh-CN" altLang="zh-CN" sz="2800" b="0" dirty="0">
                <a:highlight>
                  <a:srgbClr val="FFFF00"/>
                </a:highlight>
                <a:latin typeface="华文楷体" pitchFamily="2" charset="-122"/>
                <a:ea typeface="华文楷体" pitchFamily="2" charset="-122"/>
              </a:rPr>
              <a:t>。</a:t>
            </a:r>
          </a:p>
        </p:txBody>
      </p:sp>
      <p:sp>
        <p:nvSpPr>
          <p:cNvPr id="8194" name="Rectangle 2"/>
          <p:cNvSpPr>
            <a:spLocks noGrp="1" noRot="1" noChangeArrowheads="1"/>
          </p:cNvSpPr>
          <p:nvPr>
            <p:ph type="title"/>
          </p:nvPr>
        </p:nvSpPr>
        <p:spPr>
          <a:xfrm>
            <a:off x="288282" y="734267"/>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
        <p:nvSpPr>
          <p:cNvPr id="2" name="椭圆 1"/>
          <p:cNvSpPr/>
          <p:nvPr/>
        </p:nvSpPr>
        <p:spPr>
          <a:xfrm>
            <a:off x="11451166" y="6300788"/>
            <a:ext cx="164572" cy="1857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693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8008223" cy="329143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图的顶点间有边相连，称顶点间有邻接关系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是一条无向边，则称</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邻接</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是条有向边，则称</a:t>
            </a:r>
            <a:r>
              <a:rPr lang="en-US" altLang="zh-CN" sz="2800" b="0" dirty="0">
                <a:ea typeface="华文楷体" pitchFamily="2" charset="-122"/>
                <a:cs typeface="Times New Roman" panose="02020603050405020304" pitchFamily="18" charset="0"/>
              </a:rPr>
              <a:t>vi</a:t>
            </a:r>
            <a:r>
              <a:rPr lang="zh-CN" altLang="zh-CN" sz="2800" dirty="0">
                <a:ea typeface="华文楷体" pitchFamily="2" charset="-122"/>
                <a:cs typeface="Times New Roman" panose="02020603050405020304" pitchFamily="18" charset="0"/>
              </a:rPr>
              <a:t>邻接到</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、或</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8540839" y="845532"/>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29273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深度优先遍历（</a:t>
            </a:r>
            <a:r>
              <a:rPr lang="en-US" altLang="zh-CN" sz="2800" dirty="0">
                <a:solidFill>
                  <a:srgbClr val="FF0000"/>
                </a:solidFill>
                <a:latin typeface="华文楷体" pitchFamily="2" charset="-122"/>
                <a:ea typeface="华文楷体" pitchFamily="2" charset="-122"/>
              </a:rPr>
              <a:t>DFS</a:t>
            </a:r>
            <a:r>
              <a:rPr lang="zh-CN" altLang="en-US" sz="2800" dirty="0">
                <a:solidFill>
                  <a:srgbClr val="FF0000"/>
                </a:solidFill>
                <a:latin typeface="华文楷体" pitchFamily="2" charset="-122"/>
                <a:ea typeface="华文楷体" pitchFamily="2" charset="-122"/>
              </a:rPr>
              <a:t>）</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广度优先遍历（</a:t>
            </a:r>
            <a:r>
              <a:rPr lang="en-US" altLang="zh-CN" sz="2800" dirty="0">
                <a:latin typeface="华文楷体" pitchFamily="2" charset="-122"/>
                <a:ea typeface="华文楷体" pitchFamily="2" charset="-122"/>
              </a:rPr>
              <a:t>BFS</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18715612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a:t>
            </a:r>
            <a:r>
              <a:rPr lang="zh-CN" altLang="en-US" sz="2800" b="0" dirty="0">
                <a:ea typeface="华文楷体" pitchFamily="2" charset="-122"/>
                <a:cs typeface="Times New Roman" panose="02020603050405020304" pitchFamily="18" charset="0"/>
              </a:rPr>
              <a:t>二叉树</a:t>
            </a:r>
            <a:r>
              <a:rPr lang="zh-CN" altLang="zh-CN" sz="2800" b="0" dirty="0">
                <a:ea typeface="华文楷体" pitchFamily="2" charset="-122"/>
                <a:cs typeface="Times New Roman" panose="02020603050405020304" pitchFamily="18" charset="0"/>
              </a:rPr>
              <a:t>的前序访问</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访问方式如下：</a:t>
            </a:r>
          </a:p>
          <a:p>
            <a:pPr marL="514350" indent="-514350">
              <a:buFont typeface="+mj-lt"/>
              <a:buAutoNum type="arabicPeriod"/>
            </a:pPr>
            <a:r>
              <a:rPr lang="zh-CN" altLang="zh-CN" sz="2800" b="0" dirty="0">
                <a:ea typeface="华文楷体" pitchFamily="2" charset="-122"/>
                <a:cs typeface="Times New Roman" panose="02020603050405020304" pitchFamily="18" charset="0"/>
              </a:rPr>
              <a:t>选中第一个未被访问过的顶点</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访问、</a:t>
            </a:r>
            <a:r>
              <a:rPr lang="zh-CN" altLang="zh-CN" sz="2800" b="0" dirty="0">
                <a:ea typeface="华文楷体" pitchFamily="2" charset="-122"/>
                <a:cs typeface="Times New Roman" panose="02020603050405020304" pitchFamily="18" charset="0"/>
              </a:rPr>
              <a:t>对顶点加已访问标志。</a:t>
            </a:r>
          </a:p>
          <a:p>
            <a:pPr marL="514350" indent="-514350">
              <a:buFont typeface="+mj-lt"/>
              <a:buAutoNum type="arabicPeriod"/>
            </a:pPr>
            <a:r>
              <a:rPr lang="zh-CN" altLang="en-US" sz="2800" b="0" dirty="0">
                <a:ea typeface="华文楷体" pitchFamily="2" charset="-122"/>
                <a:cs typeface="Times New Roman" panose="02020603050405020304" pitchFamily="18" charset="0"/>
              </a:rPr>
              <a:t>依</a:t>
            </a:r>
            <a:r>
              <a:rPr lang="zh-CN" altLang="zh-CN" sz="2800" b="0" dirty="0">
                <a:ea typeface="华文楷体" pitchFamily="2" charset="-122"/>
                <a:cs typeface="Times New Roman" panose="02020603050405020304" pitchFamily="18" charset="0"/>
              </a:rPr>
              <a:t>次从顶点的未被访问过的</a:t>
            </a:r>
            <a:r>
              <a:rPr lang="zh-CN" altLang="zh-CN" sz="2800" b="0" dirty="0">
                <a:highlight>
                  <a:srgbClr val="FFFF00"/>
                </a:highlight>
                <a:ea typeface="华文楷体" pitchFamily="2" charset="-122"/>
                <a:cs typeface="Times New Roman" panose="02020603050405020304" pitchFamily="18" charset="0"/>
              </a:rPr>
              <a:t>第一个、第二个、第三个</a:t>
            </a:r>
            <a:r>
              <a:rPr lang="en-US" altLang="zh-CN" sz="2800" b="0" dirty="0">
                <a:highlight>
                  <a:srgbClr val="FFFF00"/>
                </a:highlight>
                <a:ea typeface="华文楷体" pitchFamily="2" charset="-122"/>
                <a:cs typeface="Times New Roman" panose="02020603050405020304" pitchFamily="18" charset="0"/>
              </a:rPr>
              <a:t>…… </a:t>
            </a:r>
            <a:r>
              <a:rPr lang="zh-CN" altLang="zh-CN" sz="2800" b="0" dirty="0">
                <a:highlight>
                  <a:srgbClr val="FFFF00"/>
                </a:highlight>
                <a:ea typeface="华文楷体" pitchFamily="2" charset="-122"/>
                <a:cs typeface="Times New Roman" panose="02020603050405020304" pitchFamily="18" charset="0"/>
              </a:rPr>
              <a:t>邻接顶点出发，依次进行深度优先搜索。即转向</a:t>
            </a:r>
            <a:r>
              <a:rPr lang="en-US" altLang="zh-CN" sz="2800" b="0" dirty="0">
                <a:highlight>
                  <a:srgbClr val="FFFF00"/>
                </a:highlight>
                <a:ea typeface="华文楷体" pitchFamily="2" charset="-122"/>
                <a:cs typeface="Times New Roman" panose="02020603050405020304" pitchFamily="18" charset="0"/>
              </a:rPr>
              <a:t>2</a:t>
            </a:r>
            <a:r>
              <a:rPr lang="zh-CN" altLang="zh-CN" sz="2800" b="0" dirty="0">
                <a:highlight>
                  <a:srgbClr val="FFFF00"/>
                </a:highlight>
                <a:ea typeface="华文楷体" pitchFamily="2" charset="-122"/>
                <a:cs typeface="Times New Roman" panose="02020603050405020304" pitchFamily="18" charset="0"/>
              </a:rPr>
              <a:t>。</a:t>
            </a:r>
          </a:p>
          <a:p>
            <a:pPr marL="514350" indent="-514350">
              <a:buFont typeface="+mj-lt"/>
              <a:buAutoNum type="arabicPeriod"/>
            </a:pPr>
            <a:r>
              <a:rPr lang="zh-CN" altLang="zh-CN" sz="2800" b="0" dirty="0">
                <a:ea typeface="华文楷体" pitchFamily="2" charset="-122"/>
                <a:cs typeface="Times New Roman" panose="02020603050405020304" pitchFamily="18" charset="0"/>
              </a:rPr>
              <a:t>如果还有顶点未被访问过，选中其中一个作为起始顶点，转向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0" indent="536575">
              <a:buNone/>
            </a:pPr>
            <a:r>
              <a:rPr lang="zh-CN" altLang="zh-CN" sz="2800" b="0" dirty="0">
                <a:ea typeface="华文楷体" pitchFamily="2" charset="-122"/>
                <a:cs typeface="Times New Roman" panose="02020603050405020304" pitchFamily="18" charset="0"/>
              </a:rPr>
              <a:t>如果所有的顶点都被访问到，结束。</a:t>
            </a:r>
          </a:p>
        </p:txBody>
      </p:sp>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深度优先遍历 </a:t>
            </a:r>
            <a:r>
              <a:rPr lang="en-US" altLang="zh-CN" dirty="0">
                <a:latin typeface="华文楷体" panose="02010600040101010101" pitchFamily="2" charset="-122"/>
                <a:ea typeface="华文楷体" panose="02010600040101010101" pitchFamily="2" charset="-122"/>
              </a:rPr>
              <a:t>DFS</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Deep First Search</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0388981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667496" y="1415910"/>
            <a:ext cx="8671477" cy="4150001"/>
          </a:xfrm>
          <a:prstGeom prst="rect">
            <a:avLst/>
          </a:prstGeom>
          <a:noFill/>
          <a:ln>
            <a:noFill/>
          </a:ln>
        </p:spPr>
      </p:pic>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同一个图的深度优先遍历结果并不唯一，图中就是对</a:t>
            </a:r>
            <a:r>
              <a:rPr lang="en-US" altLang="zh-CN" sz="2800" dirty="0">
                <a:latin typeface="华文楷体" pitchFamily="2" charset="-122"/>
                <a:ea typeface="华文楷体" pitchFamily="2" charset="-122"/>
              </a:rPr>
              <a:t>G17</a:t>
            </a:r>
            <a:r>
              <a:rPr lang="zh-CN" altLang="zh-CN" sz="2800" dirty="0">
                <a:latin typeface="华文楷体" pitchFamily="2" charset="-122"/>
                <a:ea typeface="华文楷体" pitchFamily="2" charset="-122"/>
              </a:rPr>
              <a:t>的两种不同的深度遍历结果。</a:t>
            </a:r>
          </a:p>
        </p:txBody>
      </p:sp>
    </p:spTree>
    <p:extLst>
      <p:ext uri="{BB962C8B-B14F-4D97-AF65-F5344CB8AC3E}">
        <p14:creationId xmlns:p14="http://schemas.microsoft.com/office/powerpoint/2010/main" val="2908700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a:latin typeface="华文楷体" pitchFamily="2" charset="-122"/>
                    <a:ea typeface="华文楷体" pitchFamily="2" charset="-122"/>
                  </a:rPr>
                  <a:t>定义和二叉树前序遍历类似，递归算法也</a:t>
                </a:r>
                <a:r>
                  <a:rPr lang="zh-CN" altLang="zh-CN" sz="2800" b="0" dirty="0">
                    <a:latin typeface="华文楷体" pitchFamily="2" charset="-122"/>
                    <a:ea typeface="华文楷体" pitchFamily="2" charset="-122"/>
                  </a:rPr>
                  <a:t>和二叉树前序遍历的递归算法相似。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二叉树的前序遍历，首先访问根结点，然后以左子为根前序遍历左子树，以右子为根前序遍历右子树。</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，访问某个顶点，然后以其第一个邻接点为起始顶点做深度优先遍历，以其第二个邻接点为起始顶点做深度优先遍历，</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m:t>
                    </m:r>
                  </m:oMath>
                </a14:m>
                <a:r>
                  <a:rPr lang="zh-CN" altLang="zh-CN" sz="2800" b="0" dirty="0">
                    <a:latin typeface="华文楷体" pitchFamily="2" charset="-122"/>
                    <a:ea typeface="华文楷体" pitchFamily="2" charset="-122"/>
                  </a:rPr>
                  <a:t>以其最后一个邻接点为起始顶点做深度优先遍历。因此图的深度优先遍历算法可以看作是二叉树前序遍历的扩展。</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3"/>
                <a:ext cx="11162882" cy="4961207"/>
              </a:xfrm>
              <a:blipFill>
                <a:blip r:embed="rId3"/>
                <a:stretch>
                  <a:fillRect l="-983" t="-246" r="-601"/>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494003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图可能不连通，从一个顶点开始做深度优先遍历可能只能访问到部分顶点，</a:t>
            </a:r>
            <a:r>
              <a:rPr lang="zh-CN" altLang="zh-CN" sz="2800" b="0" dirty="0">
                <a:highlight>
                  <a:srgbClr val="FFFF00"/>
                </a:highlight>
                <a:latin typeface="华文楷体" pitchFamily="2" charset="-122"/>
                <a:ea typeface="华文楷体" pitchFamily="2" charset="-122"/>
              </a:rPr>
              <a:t>此时需要重新选择尚未访问的顶点，从它开始再次开始深度优先遍历。</a:t>
            </a:r>
            <a:endParaRPr lang="en-US" altLang="zh-CN" sz="2800" b="0" dirty="0">
              <a:highlight>
                <a:srgbClr val="FFFF00"/>
              </a:highlight>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一个顶点可能和其他多个顶点邻接，故以它为起始顶点做深度优先遍历前需检查是否已经访问过。如果未访问过，遍历才能进行。</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4095529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5579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bool *visited;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visited = new bool[</a:t>
            </a:r>
            <a:r>
              <a:rPr lang="en-US" altLang="zh-CN" b="0" dirty="0" err="1">
                <a:cs typeface="Times New Roman" panose="02020603050405020304" pitchFamily="18" charset="0"/>
              </a:rPr>
              <a:t>verts</a:t>
            </a:r>
            <a:r>
              <a:rPr lang="en-US" altLang="zh-CN" b="0" dirty="0">
                <a:cs typeface="Times New Roman" panose="02020603050405020304" pitchFamily="18" charset="0"/>
              </a:rPr>
              <a:t>];   if (!visited)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r>
              <a:rPr lang="en-US" altLang="zh-CN" b="0" dirty="0" err="1">
                <a:cs typeface="Times New Roman" panose="02020603050405020304" pitchFamily="18" charset="0"/>
              </a:rPr>
              <a:t>i</a:t>
            </a:r>
            <a:r>
              <a:rPr lang="en-US" altLang="zh-CN" b="0" dirty="0">
                <a:cs typeface="Times New Roman" panose="02020603050405020304" pitchFamily="18" charset="0"/>
              </a:rPr>
              <a:t>]=false;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a:t>
            </a:r>
            <a:r>
              <a:rPr lang="en-US" altLang="zh-CN" b="0" dirty="0" err="1">
                <a:cs typeface="Times New Roman" panose="02020603050405020304" pitchFamily="18" charset="0"/>
              </a:rPr>
              <a:t>i</a:t>
            </a:r>
            <a:r>
              <a:rPr lang="en-US" altLang="zh-CN" b="0" dirty="0">
                <a:cs typeface="Times New Roman" panose="02020603050405020304" pitchFamily="18" charset="0"/>
              </a:rPr>
              <a:t>]) DFS(</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t> </a:t>
            </a:r>
            <a:endParaRPr lang="zh-CN" altLang="zh-CN" b="0" dirty="0"/>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701703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419715"/>
            <a:ext cx="11162882" cy="51007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int</a:t>
            </a:r>
            <a:r>
              <a:rPr lang="en-US" altLang="zh-CN" b="0" dirty="0">
                <a:cs typeface="Times New Roman" panose="02020603050405020304" pitchFamily="18" charset="0"/>
              </a:rPr>
              <a:t> start, bool visited[])</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verList</a:t>
            </a:r>
            <a:r>
              <a:rPr lang="en-US" altLang="zh-CN" b="0" dirty="0">
                <a:cs typeface="Times New Roman" panose="02020603050405020304" pitchFamily="18" charset="0"/>
              </a:rPr>
              <a:t>[start].data&lt;&lt;'\t';     visited[start] = true;    p = </a:t>
            </a:r>
            <a:r>
              <a:rPr lang="en-US" altLang="zh-CN" b="0" dirty="0" err="1">
                <a:cs typeface="Times New Roman" panose="02020603050405020304" pitchFamily="18" charset="0"/>
              </a:rPr>
              <a:t>verList</a:t>
            </a:r>
            <a:r>
              <a:rPr lang="en-US" altLang="zh-CN" b="0" dirty="0">
                <a:cs typeface="Times New Roman" panose="02020603050405020304" pitchFamily="18" charset="0"/>
              </a:rPr>
              <a:t>[start].</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while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(!visited[p-&gt;</a:t>
            </a:r>
            <a:r>
              <a:rPr lang="en-US" altLang="zh-CN" b="0" dirty="0" err="1">
                <a:cs typeface="Times New Roman" panose="02020603050405020304" pitchFamily="18" charset="0"/>
              </a:rPr>
              <a:t>dest</a:t>
            </a:r>
            <a:r>
              <a:rPr lang="en-US" altLang="zh-CN" b="0" dirty="0">
                <a:cs typeface="Times New Roman" panose="02020603050405020304" pitchFamily="18" charset="0"/>
              </a:rPr>
              <a:t>]) DFS(p-&gt;</a:t>
            </a:r>
            <a:r>
              <a:rPr lang="en-US" altLang="zh-CN" b="0" dirty="0" err="1">
                <a:cs typeface="Times New Roman" panose="02020603050405020304" pitchFamily="18" charset="0"/>
              </a:rPr>
              <a:t>dest</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 = p-&gt;link;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2761461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循环中的每一次循环体的执行都有一个顶点被访检查，一共有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个顶点，每个顶点又通过</a:t>
            </a:r>
            <a:r>
              <a:rPr lang="en-US" altLang="zh-CN" sz="2800" b="0" dirty="0">
                <a:ea typeface="华文楷体" pitchFamily="2" charset="-122"/>
                <a:cs typeface="Times New Roman" panose="02020603050405020304" pitchFamily="18" charset="0"/>
              </a:rPr>
              <a:t>DFS(</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bool visited[])</a:t>
            </a:r>
            <a:r>
              <a:rPr lang="zh-CN" altLang="zh-CN" sz="2800" b="0" dirty="0">
                <a:ea typeface="华文楷体" pitchFamily="2" charset="-122"/>
                <a:cs typeface="Times New Roman" panose="02020603050405020304" pitchFamily="18" charset="0"/>
              </a:rPr>
              <a:t>遍历了它的边表，因此总的时间复杂度为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3988888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zh-CN" altLang="en-US" sz="2800" b="0" dirty="0">
                    <a:latin typeface="华文楷体" pitchFamily="2" charset="-122"/>
                    <a:ea typeface="华文楷体" pitchFamily="2" charset="-122"/>
                  </a:rPr>
                  <a:t>图的深度优先非递归算法和</a:t>
                </a:r>
                <a:r>
                  <a:rPr lang="zh-CN" altLang="zh-CN" sz="2800" b="0" dirty="0">
                    <a:latin typeface="华文楷体" pitchFamily="2" charset="-122"/>
                    <a:ea typeface="华文楷体" pitchFamily="2" charset="-122"/>
                  </a:rPr>
                  <a:t>方法和二叉树前序遍历的非递归算法相似。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二叉树的前序遍历，建立一个栈，根结点进栈，然后反复进行以下操作：如果栈不空，弹出访问，如果访问结点有右子，右子进栈；如果访问结点有左子，左子进栈。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图的深度优先遍历，建立一个栈，选一个顶点进栈，然后反复进行以下操作：如果栈不空，弹出访问，第一个未被访问的邻接点进栈，第二个未被访问的邻接点进栈，</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，最</m:t>
                    </m:r>
                  </m:oMath>
                </a14:m>
                <a:r>
                  <a:rPr lang="zh-CN" altLang="zh-CN" sz="2800" b="0" dirty="0">
                    <a:latin typeface="华文楷体" pitchFamily="2" charset="-122"/>
                    <a:ea typeface="华文楷体" pitchFamily="2" charset="-122"/>
                  </a:rPr>
                  <a:t>后一个未被访问的邻接点进栈。</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4"/>
                <a:ext cx="11162882" cy="4682910"/>
              </a:xfrm>
              <a:blipFill>
                <a:blip r:embed="rId3"/>
                <a:stretch>
                  <a:fillRect l="-1147" t="-260" r="-152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8731672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488213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&gt;::DFS()</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r>
              <a:rPr lang="en-US" altLang="zh-CN"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024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7748172" cy="488169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有向图中一个顶点的</a:t>
            </a:r>
            <a:r>
              <a:rPr lang="zh-CN" altLang="zh-CN" sz="2800" dirty="0">
                <a:latin typeface="华文楷体" pitchFamily="2" charset="-122"/>
                <a:ea typeface="华文楷体" pitchFamily="2" charset="-122"/>
              </a:rPr>
              <a:t>出度</a:t>
            </a:r>
            <a:r>
              <a:rPr lang="zh-CN" altLang="zh-CN" sz="2800" b="0" dirty="0">
                <a:latin typeface="华文楷体" pitchFamily="2" charset="-122"/>
                <a:ea typeface="华文楷体" pitchFamily="2" charset="-122"/>
              </a:rPr>
              <a:t>是指由该顶点射出的有向边的条数，一个顶点的</a:t>
            </a:r>
            <a:r>
              <a:rPr lang="zh-CN" altLang="zh-CN" sz="2800" dirty="0">
                <a:latin typeface="华文楷体" pitchFamily="2" charset="-122"/>
                <a:ea typeface="华文楷体" pitchFamily="2" charset="-122"/>
              </a:rPr>
              <a:t>入度</a:t>
            </a:r>
            <a:r>
              <a:rPr lang="zh-CN" altLang="zh-CN" sz="2800" b="0" dirty="0">
                <a:latin typeface="华文楷体" pitchFamily="2" charset="-122"/>
                <a:ea typeface="华文楷体" pitchFamily="2" charset="-122"/>
              </a:rPr>
              <a:t>则是射入该顶点的有向边的条数。</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无向图中一个顶点的</a:t>
            </a:r>
            <a:r>
              <a:rPr lang="zh-CN" altLang="zh-CN" sz="2800" dirty="0">
                <a:latin typeface="华文楷体" pitchFamily="2" charset="-122"/>
                <a:ea typeface="华文楷体" pitchFamily="2" charset="-122"/>
              </a:rPr>
              <a:t>度</a:t>
            </a:r>
            <a:r>
              <a:rPr lang="zh-CN" altLang="zh-CN" sz="2800" b="0" dirty="0">
                <a:latin typeface="华文楷体" pitchFamily="2" charset="-122"/>
                <a:ea typeface="华文楷体" pitchFamily="2" charset="-122"/>
              </a:rPr>
              <a:t>是指邻接于该顶点的边的总数</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的入度为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、出度为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590144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逐一找到未被访问过顶点，做深度优先遍历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s.isEmpty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053987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4191760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循环体中嵌套了一个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循环，而这个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循环中又嵌套了一个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循环，三层循环中循环次数并非相互独立。</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先观察两个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语句嵌套，外层</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语句每次循环体的执行访问了一个顶点并遍历了它的边表，故时间复杂度为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循环，循环体执行了</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次，但前面</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循环体执行中访问过的结点将不再进入内部</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循环，因此打开</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循环成为串行结构，总的时间复杂度仍为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1922626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77525"/>
            <a:ext cx="11162882" cy="3768510"/>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如果图用邻接表存储，栈可以不保存顶点，而是保存边结点地址。</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因为每个顶点射出的所有边都在各自用单链表表示的边表中，不需要把访问顶点的所有相邻顶点进栈，只需要将该顶点在边表中的一条其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顶点未被访问的边结点地址进栈，它出栈时，根据边结点中</a:t>
            </a:r>
            <a:r>
              <a:rPr lang="en-US" altLang="zh-CN" sz="2800" b="0" dirty="0">
                <a:ea typeface="华文楷体" pitchFamily="2" charset="-122"/>
                <a:cs typeface="Times New Roman" panose="02020603050405020304" pitchFamily="18" charset="0"/>
              </a:rPr>
              <a:t>link</a:t>
            </a:r>
            <a:r>
              <a:rPr lang="zh-CN" altLang="zh-CN" sz="2800" b="0" dirty="0">
                <a:ea typeface="华文楷体" pitchFamily="2" charset="-122"/>
                <a:cs typeface="Times New Roman" panose="02020603050405020304" pitchFamily="18" charset="0"/>
              </a:rPr>
              <a:t>字段找下一条其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顶点未被访问的边，如果有，将它进栈，这样便可保证同一弧尾顶点的所有邻接点可以被一个个挨着查验过去。</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Tree>
    <p:extLst>
      <p:ext uri="{BB962C8B-B14F-4D97-AF65-F5344CB8AC3E}">
        <p14:creationId xmlns:p14="http://schemas.microsoft.com/office/powerpoint/2010/main" val="28956190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57646"/>
            <a:ext cx="11162882" cy="3013136"/>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如果图用邻接矩阵存储，访问完顶点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，可从第</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列开始逐列检查，如果遇到第一个有边且顶点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未被访问过，将描述边位置的两元组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进栈；它出栈时，让第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行第</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列后第一个有边且</a:t>
            </a:r>
            <a:r>
              <a:rPr lang="en-US" altLang="zh-CN" sz="2800" b="0" dirty="0" err="1">
                <a:ea typeface="华文楷体" pitchFamily="2" charset="-122"/>
                <a:cs typeface="Times New Roman" panose="02020603050405020304" pitchFamily="18" charset="0"/>
              </a:rPr>
              <a:t>j+m</a:t>
            </a:r>
            <a:r>
              <a:rPr lang="zh-CN" altLang="zh-CN" sz="2800" b="0" dirty="0">
                <a:ea typeface="华文楷体" pitchFamily="2" charset="-122"/>
                <a:cs typeface="Times New Roman" panose="02020603050405020304" pitchFamily="18" charset="0"/>
              </a:rPr>
              <a:t>顶点未被访问过的两元组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i,j+m</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进栈即可。</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
        <p:nvSpPr>
          <p:cNvPr id="2" name="椭圆 1"/>
          <p:cNvSpPr/>
          <p:nvPr/>
        </p:nvSpPr>
        <p:spPr>
          <a:xfrm>
            <a:off x="11229975" y="6243638"/>
            <a:ext cx="253676"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48988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深度优先遍历（</a:t>
            </a:r>
            <a:r>
              <a:rPr lang="en-US" altLang="zh-CN" sz="2800" dirty="0">
                <a:latin typeface="华文楷体" pitchFamily="2" charset="-122"/>
                <a:ea typeface="华文楷体" pitchFamily="2" charset="-122"/>
              </a:rPr>
              <a:t>DFS</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广度优先遍历（</a:t>
            </a:r>
            <a:r>
              <a:rPr lang="en-US" altLang="zh-CN" sz="2800" dirty="0">
                <a:solidFill>
                  <a:srgbClr val="FF0000"/>
                </a:solidFill>
                <a:latin typeface="华文楷体" pitchFamily="2" charset="-122"/>
                <a:ea typeface="华文楷体" pitchFamily="2" charset="-122"/>
              </a:rPr>
              <a:t>BFS</a:t>
            </a:r>
            <a:r>
              <a:rPr lang="zh-CN" altLang="en-US" sz="2800" dirty="0">
                <a:solidFill>
                  <a:srgbClr val="FF0000"/>
                </a:solidFill>
                <a:latin typeface="华文楷体" pitchFamily="2" charset="-122"/>
                <a:ea typeface="华文楷体" pitchFamily="2" charset="-122"/>
              </a:rPr>
              <a:t>）</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2025340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访问方式类似于二叉树的层次遍历。：</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选中第一个</a:t>
            </a:r>
            <a:r>
              <a:rPr lang="zh-CN" altLang="en-US" b="0" dirty="0">
                <a:ea typeface="华文楷体" panose="02010600040101010101" pitchFamily="2" charset="-122"/>
                <a:cs typeface="Times New Roman" panose="02020603050405020304" pitchFamily="18" charset="0"/>
              </a:rPr>
              <a:t>未</a:t>
            </a:r>
            <a:r>
              <a:rPr lang="zh-CN" altLang="zh-CN" b="0" dirty="0">
                <a:ea typeface="华文楷体" panose="02010600040101010101" pitchFamily="2" charset="-122"/>
                <a:cs typeface="Times New Roman" panose="02020603050405020304" pitchFamily="18" charset="0"/>
              </a:rPr>
              <a:t>被访问的顶点。</a:t>
            </a:r>
          </a:p>
          <a:p>
            <a:pPr marL="457200" indent="-457200">
              <a:buFont typeface="+mj-lt"/>
              <a:buAutoNum type="arabicPeriod"/>
            </a:pPr>
            <a:r>
              <a:rPr lang="zh-CN" altLang="en-US" b="0" dirty="0">
                <a:ea typeface="华文楷体" panose="02010600040101010101" pitchFamily="2" charset="-122"/>
                <a:cs typeface="Times New Roman" panose="02020603050405020304" pitchFamily="18" charset="0"/>
              </a:rPr>
              <a:t>访问、</a:t>
            </a:r>
            <a:r>
              <a:rPr lang="zh-CN" altLang="zh-CN" b="0" dirty="0">
                <a:ea typeface="华文楷体" panose="02010600040101010101" pitchFamily="2" charset="-122"/>
                <a:cs typeface="Times New Roman" panose="02020603050405020304" pitchFamily="18" charset="0"/>
              </a:rPr>
              <a:t>对顶点置已访问过的标志。</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依次对顶点的未被访问过的第一个、第二个、第三个</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第</a:t>
            </a:r>
            <a:r>
              <a:rPr lang="en-US" altLang="zh-CN" b="0" dirty="0">
                <a:ea typeface="华文楷体" panose="02010600040101010101" pitchFamily="2" charset="-122"/>
                <a:cs typeface="Times New Roman" panose="02020603050405020304" pitchFamily="18" charset="0"/>
              </a:rPr>
              <a:t> m </a:t>
            </a:r>
            <a:r>
              <a:rPr lang="zh-CN" altLang="zh-CN" b="0" dirty="0">
                <a:ea typeface="华文楷体" panose="02010600040101010101" pitchFamily="2" charset="-122"/>
                <a:cs typeface="Times New Roman" panose="02020603050405020304" pitchFamily="18" charset="0"/>
              </a:rPr>
              <a:t>个</a:t>
            </a:r>
          </a:p>
          <a:p>
            <a:pPr marL="457200" indent="0">
              <a:buNone/>
            </a:pPr>
            <a:r>
              <a:rPr lang="zh-CN" altLang="zh-CN" b="0" dirty="0">
                <a:ea typeface="华文楷体" panose="02010600040101010101" pitchFamily="2" charset="-122"/>
                <a:cs typeface="Times New Roman" panose="02020603050405020304" pitchFamily="18" charset="0"/>
              </a:rPr>
              <a:t>邻接顶点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进行访问且进行标记。</a:t>
            </a:r>
          </a:p>
          <a:p>
            <a:pPr marL="457200" indent="-457200">
              <a:buFont typeface="+mj-lt"/>
              <a:buAutoNum type="arabicPeriod" startAt="4"/>
            </a:pPr>
            <a:r>
              <a:rPr lang="zh-CN" altLang="en-US" b="0" dirty="0">
                <a:ea typeface="华文楷体" panose="02010600040101010101" pitchFamily="2" charset="-122"/>
                <a:cs typeface="Times New Roman" panose="02020603050405020304" pitchFamily="18" charset="0"/>
              </a:rPr>
              <a:t>依</a:t>
            </a:r>
            <a:r>
              <a:rPr lang="zh-CN" altLang="zh-CN" b="0" dirty="0">
                <a:ea typeface="华文楷体" panose="02010600040101010101" pitchFamily="2" charset="-122"/>
                <a:cs typeface="Times New Roman" panose="02020603050405020304" pitchFamily="18" charset="0"/>
              </a:rPr>
              <a:t>次对顶点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转向操作</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a:t>
            </a:r>
          </a:p>
          <a:p>
            <a:pPr marL="457200" indent="-457200">
              <a:buFont typeface="+mj-lt"/>
              <a:buAutoNum type="arabicPeriod" startAt="4"/>
            </a:pPr>
            <a:r>
              <a:rPr lang="zh-CN" altLang="zh-CN" b="0" dirty="0">
                <a:ea typeface="华文楷体" panose="02010600040101010101" pitchFamily="2" charset="-122"/>
                <a:cs typeface="Times New Roman" panose="02020603050405020304" pitchFamily="18" charset="0"/>
              </a:rPr>
              <a:t>如果还有顶点未被访问，任选其中一个顶点作为起始顶点，转向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0" indent="457200">
              <a:buNone/>
            </a:pPr>
            <a:r>
              <a:rPr lang="zh-CN" altLang="zh-CN" b="0" dirty="0">
                <a:ea typeface="华文楷体" panose="02010600040101010101" pitchFamily="2" charset="-122"/>
                <a:cs typeface="Times New Roman" panose="02020603050405020304" pitchFamily="18" charset="0"/>
              </a:rPr>
              <a:t>如果所有的顶点都被访问到，遍历结束。</a:t>
            </a:r>
          </a:p>
        </p:txBody>
      </p:sp>
      <p:sp>
        <p:nvSpPr>
          <p:cNvPr id="2" name="标题 1"/>
          <p:cNvSpPr>
            <a:spLocks noGrp="1"/>
          </p:cNvSpPr>
          <p:nvPr>
            <p:ph type="title"/>
          </p:nvPr>
        </p:nvSpPr>
        <p:spPr>
          <a:xfrm>
            <a:off x="420160" y="734268"/>
            <a:ext cx="11162884" cy="574183"/>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广度优先遍历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BFS</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Breadth First Search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390529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a:t>
            </a:r>
            <a:r>
              <a:rPr lang="zh-CN" altLang="en-US" sz="2800" dirty="0">
                <a:latin typeface="华文楷体" pitchFamily="2" charset="-122"/>
                <a:ea typeface="华文楷体" pitchFamily="2" charset="-122"/>
              </a:rPr>
              <a:t>广</a:t>
            </a:r>
            <a:r>
              <a:rPr lang="zh-CN" altLang="zh-CN" sz="2800" dirty="0">
                <a:latin typeface="华文楷体" pitchFamily="2" charset="-122"/>
                <a:ea typeface="华文楷体" pitchFamily="2" charset="-122"/>
              </a:rPr>
              <a:t>度优先遍历结果并不唯一，图中就是对</a:t>
            </a:r>
            <a:r>
              <a:rPr lang="en-US" altLang="zh-CN" sz="2800" dirty="0">
                <a:latin typeface="华文楷体" pitchFamily="2" charset="-122"/>
                <a:ea typeface="华文楷体" pitchFamily="2" charset="-122"/>
              </a:rPr>
              <a:t>G18</a:t>
            </a:r>
            <a:r>
              <a:rPr lang="zh-CN" altLang="zh-CN" sz="2800" dirty="0">
                <a:latin typeface="华文楷体" pitchFamily="2" charset="-122"/>
                <a:ea typeface="华文楷体" pitchFamily="2" charset="-122"/>
              </a:rPr>
              <a:t>的两种不同的深度遍历结果。</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10138" y="1771857"/>
            <a:ext cx="9104243" cy="3297100"/>
          </a:xfrm>
          <a:prstGeom prst="rect">
            <a:avLst/>
          </a:prstGeom>
          <a:noFill/>
          <a:ln>
            <a:noFill/>
          </a:ln>
        </p:spPr>
      </p:pic>
    </p:spTree>
    <p:extLst>
      <p:ext uri="{BB962C8B-B14F-4D97-AF65-F5344CB8AC3E}">
        <p14:creationId xmlns:p14="http://schemas.microsoft.com/office/powerpoint/2010/main" val="3658890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marL="0" indent="0">
              <a:buNone/>
            </a:pPr>
            <a:r>
              <a:rPr lang="zh-CN" altLang="en-US" sz="2800" b="0" dirty="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二叉树的层次遍历实现方法类似：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程序首先将所有顶点的访问标志初始化为</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，然后进入外层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在外循环中，顺序找未被访问过的顶点作起始顶点，将起始顶点进队，然后反复执行以下循环：顶点出队，如果未访问过，访问之并将它所有未被访问过的邻接点进队，反复循环，直到队空。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继续下一轮外循环，直到所有的顶点都被检查过。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思想：</a:t>
            </a:r>
          </a:p>
        </p:txBody>
      </p:sp>
    </p:spTree>
    <p:extLst>
      <p:ext uri="{BB962C8B-B14F-4D97-AF65-F5344CB8AC3E}">
        <p14:creationId xmlns:p14="http://schemas.microsoft.com/office/powerpoint/2010/main" val="35311219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&gt;::BFS()</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实现：</a:t>
            </a:r>
          </a:p>
        </p:txBody>
      </p:sp>
    </p:spTree>
    <p:extLst>
      <p:ext uri="{BB962C8B-B14F-4D97-AF65-F5344CB8AC3E}">
        <p14:creationId xmlns:p14="http://schemas.microsoft.com/office/powerpoint/2010/main" val="261518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有向边</a:t>
            </a:r>
            <a:r>
              <a:rPr lang="en-US" altLang="zh-CN" sz="2800" b="0" dirty="0">
                <a:ea typeface="华文楷体" pitchFamily="2" charset="-122"/>
                <a:cs typeface="Times New Roman" panose="02020603050405020304" pitchFamily="18" charset="0"/>
              </a:rPr>
              <a:t>&lt;B,A&gt;</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的直接前驱、</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的直接后继，</a:t>
            </a:r>
            <a:r>
              <a:rPr lang="zh-CN" altLang="zh-CN" sz="2800" b="0" dirty="0">
                <a:highlight>
                  <a:srgbClr val="FFFF00"/>
                </a:highlight>
                <a:ea typeface="华文楷体" pitchFamily="2" charset="-122"/>
                <a:cs typeface="Times New Roman" panose="02020603050405020304" pitchFamily="18" charset="0"/>
              </a:rPr>
              <a:t>无向边</a:t>
            </a:r>
            <a:r>
              <a:rPr lang="en-US" altLang="zh-CN" sz="2800" b="0" dirty="0">
                <a:highlight>
                  <a:srgbClr val="FFFF00"/>
                </a:highlight>
                <a:ea typeface="华文楷体" pitchFamily="2" charset="-122"/>
                <a:cs typeface="Times New Roman" panose="02020603050405020304" pitchFamily="18" charset="0"/>
              </a:rPr>
              <a:t>(B,A)</a:t>
            </a:r>
            <a:r>
              <a:rPr lang="zh-CN" altLang="zh-CN" sz="2800" b="0" dirty="0">
                <a:highlight>
                  <a:srgbClr val="FFFF00"/>
                </a:highlight>
                <a:ea typeface="华文楷体" pitchFamily="2" charset="-122"/>
                <a:cs typeface="Times New Roman" panose="02020603050405020304" pitchFamily="18" charset="0"/>
              </a:rPr>
              <a:t>中</a:t>
            </a:r>
            <a:r>
              <a:rPr lang="en-US" altLang="zh-CN" sz="2800" b="0" dirty="0">
                <a:highlight>
                  <a:srgbClr val="FFFF00"/>
                </a:highlight>
                <a:ea typeface="华文楷体" pitchFamily="2" charset="-122"/>
                <a:cs typeface="Times New Roman" panose="02020603050405020304" pitchFamily="18" charset="0"/>
              </a:rPr>
              <a:t>B</a:t>
            </a:r>
            <a:r>
              <a:rPr lang="zh-CN" altLang="zh-CN" sz="2800" b="0" dirty="0">
                <a:highlight>
                  <a:srgbClr val="FFFF00"/>
                </a:highlight>
                <a:ea typeface="华文楷体" pitchFamily="2" charset="-122"/>
                <a:cs typeface="Times New Roman" panose="02020603050405020304" pitchFamily="18" charset="0"/>
              </a:rPr>
              <a:t>和</a:t>
            </a:r>
            <a:r>
              <a:rPr lang="en-US" altLang="zh-CN" sz="2800" b="0" dirty="0">
                <a:highlight>
                  <a:srgbClr val="FFFF00"/>
                </a:highlight>
                <a:ea typeface="华文楷体" pitchFamily="2" charset="-122"/>
                <a:cs typeface="Times New Roman" panose="02020603050405020304" pitchFamily="18" charset="0"/>
              </a:rPr>
              <a:t>A</a:t>
            </a:r>
            <a:r>
              <a:rPr lang="zh-CN" altLang="zh-CN" sz="2800" b="0" dirty="0">
                <a:highlight>
                  <a:srgbClr val="FFFF00"/>
                </a:highlight>
                <a:ea typeface="华文楷体" pitchFamily="2" charset="-122"/>
                <a:cs typeface="Times New Roman" panose="02020603050405020304" pitchFamily="18" charset="0"/>
              </a:rPr>
              <a:t>互为直接前驱、后继</a:t>
            </a:r>
            <a:r>
              <a:rPr lang="zh-CN" altLang="zh-CN" sz="2800" b="0" dirty="0">
                <a:ea typeface="华文楷体" pitchFamily="2" charset="-122"/>
                <a:cs typeface="Times New Roman" panose="02020603050405020304" pitchFamily="18" charset="0"/>
              </a:rPr>
              <a:t>。图和树明显不同，树中每个结点的直接前驱是唯一的，而图中每个顶点的</a:t>
            </a:r>
            <a:r>
              <a:rPr lang="zh-CN" altLang="zh-CN" sz="2800" dirty="0">
                <a:ea typeface="华文楷体" pitchFamily="2" charset="-122"/>
                <a:cs typeface="Times New Roman" panose="02020603050405020304" pitchFamily="18" charset="0"/>
              </a:rPr>
              <a:t>直接前驱不再唯一</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图中，不能包含同一条边的多个副本，也不能包含自连边，即</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或者</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44755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6182139" y="1412651"/>
            <a:ext cx="5440017" cy="51869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724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zh-CN" altLang="zh-CN" sz="2800" b="0" dirty="0">
                <a:ea typeface="华文楷体" pitchFamily="2" charset="-122"/>
                <a:cs typeface="Times New Roman" panose="02020603050405020304" pitchFamily="18" charset="0"/>
              </a:rPr>
              <a:t>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；第二个循环为</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三层循环嵌套，三层循环相互并不独立。打开外循环，检查每个顶点，当某个顶点未被访问时，通过内循环访问它，并通过遍历边表访问所有和它在一个连通分量中的顶点，因此总的时间为</a:t>
            </a:r>
            <a:r>
              <a:rPr lang="en-US" altLang="zh-CN" sz="2800" b="0" dirty="0" err="1">
                <a:ea typeface="华文楷体" pitchFamily="2" charset="-122"/>
                <a:cs typeface="Times New Roman" panose="02020603050405020304" pitchFamily="18" charset="0"/>
              </a:rPr>
              <a:t>n+e</a:t>
            </a:r>
            <a:r>
              <a:rPr lang="zh-CN" altLang="zh-CN" sz="2800" b="0" dirty="0">
                <a:ea typeface="华文楷体" pitchFamily="2" charset="-122"/>
                <a:cs typeface="Times New Roman" panose="02020603050405020304" pitchFamily="18" charset="0"/>
              </a:rPr>
              <a:t>，故算法的时间复杂度为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广度</a:t>
            </a:r>
            <a:r>
              <a:rPr lang="zh-CN" altLang="zh-CN" dirty="0">
                <a:latin typeface="华文楷体" panose="02010600040101010101" pitchFamily="2" charset="-122"/>
                <a:ea typeface="华文楷体" panose="02010600040101010101" pitchFamily="2" charset="-122"/>
              </a:rPr>
              <a:t>优先遍历的递归算法</a:t>
            </a:r>
            <a:r>
              <a:rPr lang="zh-CN" altLang="en-US" dirty="0">
                <a:latin typeface="华文楷体" panose="02010600040101010101" pitchFamily="2" charset="-122"/>
                <a:ea typeface="华文楷体" panose="02010600040101010101" pitchFamily="2" charset="-122"/>
              </a:rPr>
              <a:t>分析：</a:t>
            </a:r>
          </a:p>
        </p:txBody>
      </p:sp>
      <p:sp>
        <p:nvSpPr>
          <p:cNvPr id="2" name="椭圆 1"/>
          <p:cNvSpPr/>
          <p:nvPr/>
        </p:nvSpPr>
        <p:spPr>
          <a:xfrm>
            <a:off x="11772900" y="6443663"/>
            <a:ext cx="142875" cy="1857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37454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1886587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6361945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624203" cy="4930838"/>
          </a:xfrm>
        </p:spPr>
        <p:txBody>
          <a:bodyPr>
            <a:noAutofit/>
          </a:bodyPr>
          <a:lstStyle/>
          <a:p>
            <a:pPr marL="0" indent="0">
              <a:buNone/>
            </a:pPr>
            <a:r>
              <a:rPr lang="zh-CN" altLang="zh-CN" sz="2800" b="0" dirty="0">
                <a:ea typeface="华文楷体" pitchFamily="2" charset="-122"/>
                <a:cs typeface="Times New Roman" panose="02020603050405020304" pitchFamily="18" charset="0"/>
              </a:rPr>
              <a:t>如果无向图是连通的，那么选定图中任何一个顶点，从该顶点出发，通过遍历，就能到达图中其他所有顶点。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这在以上的深度优先、广度优先遍历算法实现中增加一个计数器，记录外循环体中，进入内循环的次数，根据次数可以判断出该图是否连通、如果不连通有几个连通分量、每个连通分量包含哪些顶点。</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highlight>
                  <a:srgbClr val="FFFF00"/>
                </a:highlight>
                <a:ea typeface="华文楷体" pitchFamily="2" charset="-122"/>
                <a:cs typeface="Times New Roman" panose="02020603050405020304" pitchFamily="18" charset="0"/>
              </a:rPr>
              <a:t>顺着图中边的信息对顶点进行遍历的用途非常广泛。比如在最内部的循环中，如果遇到了</a:t>
            </a:r>
            <a:r>
              <a:rPr lang="en-US" altLang="zh-CN" sz="2800" b="0" dirty="0">
                <a:highlight>
                  <a:srgbClr val="FFFF00"/>
                </a:highlight>
                <a:ea typeface="华文楷体" pitchFamily="2" charset="-122"/>
                <a:cs typeface="Times New Roman" panose="02020603050405020304" pitchFamily="18" charset="0"/>
              </a:rPr>
              <a:t>visited[p-&gt;</a:t>
            </a:r>
            <a:r>
              <a:rPr lang="en-US" altLang="zh-CN" sz="2800" b="0" dirty="0" err="1">
                <a:highlight>
                  <a:srgbClr val="FFFF00"/>
                </a:highlight>
                <a:ea typeface="华文楷体" pitchFamily="2" charset="-122"/>
                <a:cs typeface="Times New Roman" panose="02020603050405020304" pitchFamily="18" charset="0"/>
              </a:rPr>
              <a:t>dest</a:t>
            </a:r>
            <a:r>
              <a:rPr lang="en-US" altLang="zh-CN" sz="2800" b="0" dirty="0">
                <a:highlight>
                  <a:srgbClr val="FFFF00"/>
                </a:highlight>
                <a:ea typeface="华文楷体" pitchFamily="2" charset="-122"/>
                <a:cs typeface="Times New Roman" panose="02020603050405020304" pitchFamily="18" charset="0"/>
              </a:rPr>
              <a:t>]</a:t>
            </a:r>
            <a:r>
              <a:rPr lang="zh-CN" altLang="zh-CN" sz="2800" b="0" dirty="0">
                <a:highlight>
                  <a:srgbClr val="FFFF00"/>
                </a:highlight>
                <a:ea typeface="华文楷体" pitchFamily="2" charset="-122"/>
                <a:cs typeface="Times New Roman" panose="02020603050405020304" pitchFamily="18" charset="0"/>
              </a:rPr>
              <a:t>为</a:t>
            </a:r>
            <a:r>
              <a:rPr lang="en-US" altLang="zh-CN" sz="2800" b="0" dirty="0">
                <a:highlight>
                  <a:srgbClr val="FFFF00"/>
                </a:highlight>
                <a:ea typeface="华文楷体" pitchFamily="2" charset="-122"/>
                <a:cs typeface="Times New Roman" panose="02020603050405020304" pitchFamily="18" charset="0"/>
              </a:rPr>
              <a:t>true</a:t>
            </a:r>
            <a:r>
              <a:rPr lang="zh-CN" altLang="zh-CN" sz="2800" b="0" dirty="0">
                <a:highlight>
                  <a:srgbClr val="FFFF00"/>
                </a:highlight>
                <a:ea typeface="华文楷体" pitchFamily="2" charset="-122"/>
                <a:cs typeface="Times New Roman" panose="02020603050405020304" pitchFamily="18" charset="0"/>
              </a:rPr>
              <a:t>，那就意味着图中</a:t>
            </a:r>
            <a:r>
              <a:rPr lang="zh-CN" altLang="en-US" sz="2800" b="0" dirty="0">
                <a:highlight>
                  <a:srgbClr val="FFFF00"/>
                </a:highlight>
                <a:ea typeface="华文楷体" pitchFamily="2" charset="-122"/>
                <a:cs typeface="Times New Roman" panose="02020603050405020304" pitchFamily="18" charset="0"/>
              </a:rPr>
              <a:t>可能</a:t>
            </a:r>
            <a:r>
              <a:rPr lang="zh-CN" altLang="zh-CN" sz="2800" b="0" dirty="0">
                <a:highlight>
                  <a:srgbClr val="FFFF00"/>
                </a:highlight>
                <a:ea typeface="华文楷体" pitchFamily="2" charset="-122"/>
                <a:cs typeface="Times New Roman" panose="02020603050405020304" pitchFamily="18" charset="0"/>
              </a:rPr>
              <a:t>出现了回路。</a:t>
            </a:r>
          </a:p>
        </p:txBody>
      </p:sp>
      <p:sp>
        <p:nvSpPr>
          <p:cNvPr id="2" name="标题 1"/>
          <p:cNvSpPr>
            <a:spLocks noGrp="1"/>
          </p:cNvSpPr>
          <p:nvPr>
            <p:ph type="title"/>
          </p:nvPr>
        </p:nvSpPr>
        <p:spPr>
          <a:xfrm>
            <a:off x="420160" y="734268"/>
            <a:ext cx="11162884" cy="574183"/>
          </a:xfrm>
        </p:spPr>
        <p:txBody>
          <a:bodyPr/>
          <a:lstStyle/>
          <a:p>
            <a:r>
              <a:rPr lang="zh-CN" altLang="en-US" dirty="0">
                <a:latin typeface="华文楷体" panose="02010600040101010101" pitchFamily="2" charset="-122"/>
                <a:ea typeface="华文楷体" panose="02010600040101010101" pitchFamily="2" charset="-122"/>
              </a:rPr>
              <a:t>无向图的连通性和连通分量：</a:t>
            </a:r>
          </a:p>
        </p:txBody>
      </p:sp>
    </p:spTree>
    <p:extLst>
      <p:ext uri="{BB962C8B-B14F-4D97-AF65-F5344CB8AC3E}">
        <p14:creationId xmlns:p14="http://schemas.microsoft.com/office/powerpoint/2010/main" val="17992032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&gt;::connected()</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dirty="0">
                <a:ea typeface="华文楷体" panose="02010600040101010101" pitchFamily="2" charset="-122"/>
                <a:cs typeface="Times New Roman" panose="02020603050405020304" pitchFamily="18" charset="0"/>
              </a:rPr>
              <a:t>count=0; //count</a:t>
            </a:r>
            <a:r>
              <a:rPr lang="zh-CN" altLang="zh-CN" dirty="0">
                <a:ea typeface="华文楷体" panose="02010600040101010101" pitchFamily="2" charset="-122"/>
                <a:cs typeface="Times New Roman" panose="02020603050405020304" pitchFamily="18" charset="0"/>
              </a:rPr>
              <a:t>为计数器</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连通性和连通分量</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39490341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count++;  </a:t>
            </a: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if (count==1) return true;</a:t>
            </a:r>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return false;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744325" y="6486525"/>
            <a:ext cx="21431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8060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有向图的连通性</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41495125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en-US" sz="2800" dirty="0">
                <a:ea typeface="华文楷体" pitchFamily="2" charset="-122"/>
                <a:cs typeface="Times New Roman" panose="02020603050405020304" pitchFamily="18" charset="0"/>
              </a:rPr>
              <a:t>有向图的连通性和其强连通分量是同一个问题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当有向图的强连通分量只</a:t>
            </a:r>
            <a:r>
              <a:rPr lang="zh-CN" altLang="en-US" sz="2800" b="0" dirty="0">
                <a:highlight>
                  <a:srgbClr val="FFFF00"/>
                </a:highlight>
                <a:ea typeface="华文楷体" pitchFamily="2" charset="-122"/>
                <a:cs typeface="Times New Roman" panose="02020603050405020304" pitchFamily="18" charset="0"/>
              </a:rPr>
              <a:t>有一个时，</a:t>
            </a:r>
            <a:r>
              <a:rPr lang="zh-CN" altLang="en-US" sz="2800" b="0" dirty="0">
                <a:ea typeface="华文楷体" pitchFamily="2" charset="-122"/>
                <a:cs typeface="Times New Roman" panose="02020603050405020304" pitchFamily="18" charset="0"/>
              </a:rPr>
              <a:t>说明它是强连通图。</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当有向图的强连通分量不止一个时，说明它不是强连通图。</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有向图的强连通分量问题解决起来比较复杂</a:t>
            </a:r>
            <a:r>
              <a:rPr lang="zh-CN" altLang="en-US" sz="280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对一个强连通分量来说，要求每一对顶点间都有路径可达，比如顶点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，不光要从</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能到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，还要求从</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能到</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4655877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494188"/>
            <a:ext cx="11401423" cy="4220812"/>
          </a:xfrm>
        </p:spPr>
        <p:txBody>
          <a:bodyPr>
            <a:noAutofit/>
          </a:bodyPr>
          <a:lstStyle/>
          <a:p>
            <a:pPr marL="0" indent="0">
              <a:buNone/>
            </a:pPr>
            <a:r>
              <a:rPr lang="zh-CN" altLang="zh-CN" sz="2800" b="0" dirty="0">
                <a:ea typeface="华文楷体" pitchFamily="2" charset="-122"/>
                <a:cs typeface="Times New Roman" panose="02020603050405020304" pitchFamily="18" charset="0"/>
              </a:rPr>
              <a:t>可以利用有向图的深度优先遍历</a:t>
            </a: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，通过以下算法获得：</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对有向图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进行深度优先遍历，按照遍历中回退顶点的次序给每个顶点进行编号。最先回退的顶点的编号为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，其它顶点的编号按回退先后逐次增大</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的所有有向边反向，构造新的有向图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161549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个顶点的无向图中，如果任意两个顶点间都有边相连，此时边的条数最多，达到</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𝐶</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−1)/2</m:t>
                    </m:r>
                  </m:oMath>
                </a14:m>
                <a:r>
                  <a:rPr lang="zh-CN" altLang="zh-CN" sz="2800" b="0" dirty="0">
                    <a:ea typeface="华文楷体" pitchFamily="2" charset="-122"/>
                    <a:cs typeface="Times New Roman" panose="02020603050405020304" pitchFamily="18" charset="0"/>
                  </a:rPr>
                  <a:t>条，这样的图称为</a:t>
                </a:r>
                <a:r>
                  <a:rPr lang="zh-CN" altLang="zh-CN" sz="2800" dirty="0">
                    <a:ea typeface="华文楷体" pitchFamily="2" charset="-122"/>
                    <a:cs typeface="Times New Roman" panose="02020603050405020304" pitchFamily="18" charset="0"/>
                  </a:rPr>
                  <a:t>无向完全图</a:t>
                </a:r>
                <a:r>
                  <a:rPr lang="zh-CN" altLang="zh-CN" sz="2800" b="0" dirty="0">
                    <a:ea typeface="华文楷体" pitchFamily="2" charset="-122"/>
                    <a:cs typeface="Times New Roman" panose="02020603050405020304" pitchFamily="18" charset="0"/>
                  </a:rPr>
                  <a:t>；对有向图而言，边的条数最多为</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𝑃</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m:t>
                    </m:r>
                  </m:oMath>
                </a14:m>
                <a:r>
                  <a:rPr lang="zh-CN" altLang="zh-CN" sz="2800" b="0" dirty="0">
                    <a:ea typeface="华文楷体" pitchFamily="2" charset="-122"/>
                    <a:cs typeface="Times New Roman" panose="02020603050405020304" pitchFamily="18" charset="0"/>
                  </a:rPr>
                  <a:t>，这样的图称为</a:t>
                </a:r>
                <a:r>
                  <a:rPr lang="zh-CN" altLang="zh-CN" sz="2800" dirty="0">
                    <a:ea typeface="华文楷体" pitchFamily="2" charset="-122"/>
                    <a:cs typeface="Times New Roman" panose="02020603050405020304" pitchFamily="18" charset="0"/>
                  </a:rPr>
                  <a:t>有向完全图</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在图的实际应用中，边常带有一定的权重，边上带有权重的有向图、无向图分别被称为</a:t>
                </a:r>
                <a:r>
                  <a:rPr lang="zh-CN" altLang="zh-CN" sz="2800" dirty="0">
                    <a:ea typeface="华文楷体" pitchFamily="2" charset="-122"/>
                    <a:cs typeface="Times New Roman" panose="02020603050405020304" pitchFamily="18" charset="0"/>
                  </a:rPr>
                  <a:t>加权有向图</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加权无向图</a:t>
                </a:r>
                <a:r>
                  <a:rPr lang="zh-CN" altLang="zh-CN" sz="2800" b="0" dirty="0">
                    <a:ea typeface="华文楷体" pitchFamily="2" charset="-122"/>
                    <a:cs typeface="Times New Roman" panose="02020603050405020304" pitchFamily="18" charset="0"/>
                  </a:rPr>
                  <a:t>，统称为</a:t>
                </a:r>
                <a:r>
                  <a:rPr lang="zh-CN" altLang="zh-CN" sz="2800" dirty="0">
                    <a:ea typeface="华文楷体" pitchFamily="2" charset="-122"/>
                    <a:cs typeface="Times New Roman" panose="02020603050405020304" pitchFamily="18" charset="0"/>
                  </a:rPr>
                  <a:t>网络</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7" y="1558863"/>
                <a:ext cx="7573617" cy="4881694"/>
              </a:xfrm>
              <a:blipFill>
                <a:blip r:embed="rId3"/>
                <a:stretch>
                  <a:fillRect l="-1449" t="-499" r="-6280"/>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2" name="图片 1"/>
          <p:cNvPicPr>
            <a:picLocks noChangeAspect="1"/>
          </p:cNvPicPr>
          <p:nvPr/>
        </p:nvPicPr>
        <p:blipFill>
          <a:blip r:embed="rId4"/>
          <a:stretch>
            <a:fillRect/>
          </a:stretch>
        </p:blipFill>
        <p:spPr>
          <a:xfrm>
            <a:off x="8154435" y="845532"/>
            <a:ext cx="2579826" cy="2758773"/>
          </a:xfrm>
          <a:prstGeom prst="rect">
            <a:avLst/>
          </a:prstGeom>
        </p:spPr>
      </p:pic>
      <p:pic>
        <p:nvPicPr>
          <p:cNvPr id="3" name="图片 2"/>
          <p:cNvPicPr>
            <a:picLocks noChangeAspect="1"/>
          </p:cNvPicPr>
          <p:nvPr/>
        </p:nvPicPr>
        <p:blipFill>
          <a:blip r:embed="rId5"/>
          <a:stretch>
            <a:fillRect/>
          </a:stretch>
        </p:blipFill>
        <p:spPr>
          <a:xfrm>
            <a:off x="8337274" y="3604305"/>
            <a:ext cx="2396987" cy="2611004"/>
          </a:xfrm>
          <a:prstGeom prst="rect">
            <a:avLst/>
          </a:prstGeom>
        </p:spPr>
      </p:pic>
    </p:spTree>
    <p:extLst>
      <p:ext uri="{BB962C8B-B14F-4D97-AF65-F5344CB8AC3E}">
        <p14:creationId xmlns:p14="http://schemas.microsoft.com/office/powerpoint/2010/main" val="42263817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根据步骤</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对顶点进行的编号，选取</a:t>
            </a:r>
            <a:r>
              <a:rPr lang="zh-CN" altLang="en-US" sz="2800" b="0" dirty="0">
                <a:ea typeface="华文楷体" pitchFamily="2" charset="-122"/>
                <a:cs typeface="Times New Roman" panose="02020603050405020304" pitchFamily="18" charset="0"/>
              </a:rPr>
              <a:t>未访问过的</a:t>
            </a:r>
            <a:r>
              <a:rPr lang="zh-CN" altLang="zh-CN" sz="2800" b="0" dirty="0">
                <a:ea typeface="华文楷体" pitchFamily="2" charset="-122"/>
                <a:cs typeface="Times New Roman" panose="02020603050405020304" pitchFamily="18" charset="0"/>
              </a:rPr>
              <a:t>最大编号顶点。以该顶点为起始点在有向图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上进行深度优先遍历。如果没有访问到所有的顶点，则从剩余的那些未被访问过的顶点中选取编号最大的顶点，以该顶点为起始点再进行深度优先遍历，如此反复，直至所有的顶点都被访问到。</a:t>
            </a:r>
          </a:p>
        </p:txBody>
      </p:sp>
      <p:sp>
        <p:nvSpPr>
          <p:cNvPr id="2" name="标题 1"/>
          <p:cNvSpPr>
            <a:spLocks noGrp="1"/>
          </p:cNvSpPr>
          <p:nvPr>
            <p:ph type="title"/>
          </p:nvPr>
        </p:nvSpPr>
        <p:spPr>
          <a:xfrm>
            <a:off x="420160" y="734269"/>
            <a:ext cx="11162884" cy="574183"/>
          </a:xfrm>
        </p:spPr>
        <p:txBody>
          <a:bodyPr/>
          <a:lstStyle/>
          <a:p>
            <a:r>
              <a:rPr lang="zh-CN" altLang="en-US" dirty="0"/>
              <a:t>有向图的连通性：</a:t>
            </a:r>
          </a:p>
        </p:txBody>
      </p:sp>
    </p:spTree>
    <p:extLst>
      <p:ext uri="{BB962C8B-B14F-4D97-AF65-F5344CB8AC3E}">
        <p14:creationId xmlns:p14="http://schemas.microsoft.com/office/powerpoint/2010/main" val="14486537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307535" y="1624220"/>
            <a:ext cx="7393056" cy="4557920"/>
          </a:xfrm>
          <a:prstGeom prst="rect">
            <a:avLst/>
          </a:prstGeom>
          <a:noFill/>
          <a:ln>
            <a:noFill/>
          </a:ln>
        </p:spPr>
      </p:pic>
    </p:spTree>
    <p:extLst>
      <p:ext uri="{BB962C8B-B14F-4D97-AF65-F5344CB8AC3E}">
        <p14:creationId xmlns:p14="http://schemas.microsoft.com/office/powerpoint/2010/main" val="10632080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124283" y="1721954"/>
            <a:ext cx="7158866" cy="4221647"/>
          </a:xfrm>
          <a:prstGeom prst="rect">
            <a:avLst/>
          </a:prstGeom>
          <a:noFill/>
          <a:ln>
            <a:noFill/>
          </a:ln>
        </p:spPr>
      </p:pic>
      <p:sp>
        <p:nvSpPr>
          <p:cNvPr id="2" name="椭圆 1"/>
          <p:cNvSpPr/>
          <p:nvPr/>
        </p:nvSpPr>
        <p:spPr>
          <a:xfrm>
            <a:off x="11644313" y="6443663"/>
            <a:ext cx="185737"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79061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最小代价生成树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928676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162883" cy="4663034"/>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当一个无向图中每条边有一个权值（如：长度、时间、代价等），这个图通常称为网络。如果这个无向图是连通的，且其子图满足以下</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个条件：</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包含原来网络中的所有顶点</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包含原来网络中的部分边</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该子图是连通的</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在同时满足</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条件的所有子图中该子图所有边的权值之和最小</a:t>
            </a:r>
          </a:p>
          <a:p>
            <a:pPr marL="0" indent="0">
              <a:buNone/>
            </a:pPr>
            <a:r>
              <a:rPr lang="zh-CN" altLang="zh-CN" sz="2800" b="0" dirty="0">
                <a:ea typeface="华文楷体" pitchFamily="2" charset="-122"/>
                <a:cs typeface="Times New Roman" panose="02020603050405020304" pitchFamily="18" charset="0"/>
              </a:rPr>
              <a:t>该子图就被称为最小代价生成树</a:t>
            </a:r>
            <a:r>
              <a:rPr lang="en-US" altLang="zh-CN" sz="2800" b="0" dirty="0">
                <a:ea typeface="华文楷体" pitchFamily="2" charset="-122"/>
                <a:cs typeface="Times New Roman" panose="02020603050405020304" pitchFamily="18" charset="0"/>
              </a:rPr>
              <a:t>( Minimum Cost Spanning Tree)</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spTree>
    <p:extLst>
      <p:ext uri="{BB962C8B-B14F-4D97-AF65-F5344CB8AC3E}">
        <p14:creationId xmlns:p14="http://schemas.microsoft.com/office/powerpoint/2010/main" val="42313717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516544"/>
            <a:ext cx="7829319" cy="3214481"/>
          </a:xfrm>
          <a:prstGeom prst="rect">
            <a:avLst/>
          </a:prstGeom>
          <a:noFill/>
          <a:ln>
            <a:noFill/>
          </a:ln>
        </p:spPr>
      </p:pic>
      <p:sp>
        <p:nvSpPr>
          <p:cNvPr id="3" name="矩形 2"/>
          <p:cNvSpPr/>
          <p:nvPr/>
        </p:nvSpPr>
        <p:spPr>
          <a:xfrm>
            <a:off x="720288" y="5367130"/>
            <a:ext cx="10562626" cy="892552"/>
          </a:xfrm>
          <a:prstGeom prst="rect">
            <a:avLst/>
          </a:prstGeom>
        </p:spPr>
        <p:txBody>
          <a:bodyPr wrap="square">
            <a:spAutoFit/>
          </a:bodyPr>
          <a:lstStyle/>
          <a:p>
            <a:r>
              <a:rPr lang="zh-CN" altLang="zh-CN" sz="2600" dirty="0">
                <a:latin typeface="Times New Roman" panose="02020603050405020304" pitchFamily="18" charset="0"/>
                <a:ea typeface="华文楷体" pitchFamily="2" charset="-122"/>
                <a:cs typeface="Times New Roman" panose="02020603050405020304" pitchFamily="18" charset="0"/>
              </a:rPr>
              <a:t>假设一个无向连通图有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个顶点，边数最多即完全图时达</a:t>
            </a:r>
            <a:r>
              <a:rPr lang="en-US" altLang="zh-CN" sz="2600" dirty="0">
                <a:latin typeface="Times New Roman" panose="02020603050405020304" pitchFamily="18" charset="0"/>
                <a:ea typeface="华文楷体" pitchFamily="2" charset="-122"/>
                <a:cs typeface="Times New Roman" panose="02020603050405020304" pitchFamily="18" charset="0"/>
              </a:rPr>
              <a:t>n(n-1)/2</a:t>
            </a:r>
            <a:r>
              <a:rPr lang="zh-CN" altLang="zh-CN" sz="2600" dirty="0">
                <a:latin typeface="Times New Roman" panose="02020603050405020304" pitchFamily="18" charset="0"/>
                <a:ea typeface="华文楷体" pitchFamily="2" charset="-122"/>
                <a:cs typeface="Times New Roman" panose="02020603050405020304" pitchFamily="18" charset="0"/>
              </a:rPr>
              <a:t>，最少有</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。一个无向连通图的生成树中就含有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个顶点和</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条边。</a:t>
            </a:r>
            <a:endParaRPr lang="zh-CN" altLang="en-US" sz="26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921473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Prim</a:t>
            </a:r>
            <a:r>
              <a:rPr lang="zh-CN" altLang="zh-CN" sz="2800" dirty="0">
                <a:solidFill>
                  <a:srgbClr val="FF0000"/>
                </a:solidFill>
                <a:latin typeface="华文楷体" pitchFamily="2" charset="-122"/>
                <a:ea typeface="华文楷体" pitchFamily="2" charset="-122"/>
              </a:rPr>
              <a:t> </a:t>
            </a:r>
            <a:r>
              <a:rPr lang="en-US" altLang="zh-CN" sz="2800" dirty="0">
                <a:solidFill>
                  <a:srgbClr val="FF0000"/>
                </a:solidFill>
              </a:rPr>
              <a:t>(</a:t>
            </a:r>
            <a:r>
              <a:rPr lang="zh-CN" altLang="zh-CN" sz="2800" dirty="0">
                <a:solidFill>
                  <a:srgbClr val="FF0000"/>
                </a:solidFill>
                <a:latin typeface="华文楷体" pitchFamily="2" charset="-122"/>
                <a:ea typeface="华文楷体" pitchFamily="2" charset="-122"/>
              </a:rPr>
              <a:t>普里姆</a:t>
            </a:r>
            <a:r>
              <a:rPr lang="en-US" altLang="zh-CN" sz="2800" dirty="0">
                <a:solidFill>
                  <a:srgbClr val="FF0000"/>
                </a:solidFill>
              </a:rPr>
              <a:t>)</a:t>
            </a:r>
            <a:r>
              <a:rPr lang="zh-CN" altLang="en-US" sz="2800" dirty="0">
                <a:solidFill>
                  <a:srgbClr val="FF0000"/>
                </a:solidFill>
                <a:latin typeface="华文楷体" pitchFamily="2" charset="-122"/>
                <a:ea typeface="华文楷体" pitchFamily="2" charset="-122"/>
              </a:rPr>
              <a:t>算法</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b="0" dirty="0" err="1"/>
              <a:t>Kruscal</a:t>
            </a:r>
            <a:r>
              <a:rPr lang="en-US" altLang="zh-CN" sz="2800" b="0" dirty="0"/>
              <a:t> </a:t>
            </a:r>
            <a:r>
              <a:rPr lang="en-US" altLang="zh-CN" sz="2800" dirty="0"/>
              <a:t>(</a:t>
            </a:r>
            <a:r>
              <a:rPr lang="zh-CN" altLang="zh-CN" sz="2800" dirty="0">
                <a:latin typeface="华文楷体" pitchFamily="2" charset="-122"/>
                <a:ea typeface="华文楷体" pitchFamily="2" charset="-122"/>
              </a:rPr>
              <a:t>克鲁斯卡尔</a:t>
            </a:r>
            <a:r>
              <a:rPr lang="en-US" altLang="zh-CN" sz="2800" dirty="0"/>
              <a:t>)</a:t>
            </a: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737039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118433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表示顶点集合、</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表示最小生成树中顶点集合、</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093255" y="2584174"/>
            <a:ext cx="7617907" cy="3975652"/>
          </a:xfrm>
          <a:prstGeom prst="rect">
            <a:avLst/>
          </a:prstGeom>
          <a:noFill/>
          <a:ln>
            <a:noFill/>
          </a:ln>
        </p:spPr>
      </p:pic>
    </p:spTree>
    <p:extLst>
      <p:ext uri="{BB962C8B-B14F-4D97-AF65-F5344CB8AC3E}">
        <p14:creationId xmlns:p14="http://schemas.microsoft.com/office/powerpoint/2010/main" val="9025007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59470" y="1662732"/>
            <a:ext cx="8018808" cy="4618797"/>
          </a:xfrm>
          <a:prstGeom prst="rect">
            <a:avLst/>
          </a:prstGeom>
          <a:noFill/>
          <a:ln>
            <a:noFill/>
          </a:ln>
        </p:spPr>
      </p:pic>
    </p:spTree>
    <p:extLst>
      <p:ext uri="{BB962C8B-B14F-4D97-AF65-F5344CB8AC3E}">
        <p14:creationId xmlns:p14="http://schemas.microsoft.com/office/powerpoint/2010/main" val="28969562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05753" y="1573903"/>
            <a:ext cx="8533986" cy="4985923"/>
          </a:xfrm>
          <a:prstGeom prst="rect">
            <a:avLst/>
          </a:prstGeom>
          <a:noFill/>
          <a:ln>
            <a:noFill/>
          </a:ln>
        </p:spPr>
      </p:pic>
    </p:spTree>
    <p:extLst>
      <p:ext uri="{BB962C8B-B14F-4D97-AF65-F5344CB8AC3E}">
        <p14:creationId xmlns:p14="http://schemas.microsoft.com/office/powerpoint/2010/main" val="3635246944"/>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8232</TotalTime>
  <Words>15717</Words>
  <Application>Microsoft Macintosh PowerPoint</Application>
  <PresentationFormat>宽屏</PresentationFormat>
  <Paragraphs>1236</Paragraphs>
  <Slides>182</Slides>
  <Notes>182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182</vt:i4>
      </vt:variant>
    </vt:vector>
  </HeadingPairs>
  <TitlesOfParts>
    <vt:vector size="192" baseType="lpstr">
      <vt:lpstr>等线</vt:lpstr>
      <vt:lpstr>等线 Light</vt:lpstr>
      <vt:lpstr>华文楷体</vt:lpstr>
      <vt:lpstr>微软雅黑</vt:lpstr>
      <vt:lpstr>Arial</vt:lpstr>
      <vt:lpstr>Calibri</vt:lpstr>
      <vt:lpstr>Cambria Math</vt:lpstr>
      <vt:lpstr>Times New Roman</vt:lpstr>
      <vt:lpstr>Wingdings</vt:lpstr>
      <vt:lpstr>2016-VI主题-蓝</vt:lpstr>
      <vt:lpstr>第五章 图</vt:lpstr>
      <vt:lpstr>PowerPoint 演示文稿</vt:lpstr>
      <vt:lpstr>图：</vt:lpstr>
      <vt:lpstr>有向图：</vt:lpstr>
      <vt:lpstr>无向图：</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PowerPoint 演示文稿</vt:lpstr>
      <vt:lpstr>PowerPoint 演示文稿</vt:lpstr>
      <vt:lpstr>邻接矩阵：</vt:lpstr>
      <vt:lpstr>PowerPoint 演示文稿</vt:lpstr>
      <vt:lpstr>邻接矩阵：</vt:lpstr>
      <vt:lpstr>邻接矩阵：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邻接表：</vt:lpstr>
      <vt:lpstr>邻接表：</vt:lpstr>
      <vt:lpstr>邻接表：</vt:lpstr>
      <vt:lpstr>另外一种邻接表：顶点表不用数组，用单链表</vt:lpstr>
      <vt:lpstr>逆邻接表：</vt:lpstr>
      <vt:lpstr>逆邻接表：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多重邻接表：</vt:lpstr>
      <vt:lpstr>多重邻接表：</vt:lpstr>
      <vt:lpstr>PowerPoint 演示文稿</vt:lpstr>
      <vt:lpstr>十字链表：</vt:lpstr>
      <vt:lpstr>十字链表：</vt:lpstr>
      <vt:lpstr>PowerPoint 演示文稿</vt:lpstr>
      <vt:lpstr>图的遍历：</vt:lpstr>
      <vt:lpstr>图的遍历：</vt:lpstr>
      <vt:lpstr>PowerPoint 演示文稿</vt:lpstr>
      <vt:lpstr>深度优先遍历 DFS（Deep First Search）：</vt:lpstr>
      <vt:lpstr>PowerPoint 演示文稿</vt:lpstr>
      <vt:lpstr>深度优先遍历的递归算法思想：</vt:lpstr>
      <vt:lpstr>深度优先遍历的递归算法思想：</vt:lpstr>
      <vt:lpstr>深度优先遍历的递归算法实现：</vt:lpstr>
      <vt:lpstr>深度优先遍历的递归算法实现：</vt:lpstr>
      <vt:lpstr>深度优先遍历的递归算法分析：</vt:lpstr>
      <vt:lpstr>深度优先遍历的非递归算法思想：</vt:lpstr>
      <vt:lpstr>深度优先遍历的非递归算法实现：</vt:lpstr>
      <vt:lpstr>深度优先遍历的非递归算法实现：</vt:lpstr>
      <vt:lpstr>深度优先遍历的非递归算法实现：</vt:lpstr>
      <vt:lpstr>深度优先遍历的非递归算法分析：</vt:lpstr>
      <vt:lpstr>深度优先遍历的非递归算法改进：</vt:lpstr>
      <vt:lpstr>深度优先遍历的非递归算法改进：</vt:lpstr>
      <vt:lpstr>PowerPoint 演示文稿</vt:lpstr>
      <vt:lpstr>广度优先遍历 BFS（Breadth First Search）：</vt:lpstr>
      <vt:lpstr>PowerPoint 演示文稿</vt:lpstr>
      <vt:lpstr>广度优先遍历的算法思想：</vt:lpstr>
      <vt:lpstr>广度优先遍历的算法实现：</vt:lpstr>
      <vt:lpstr>PowerPoint 演示文稿</vt:lpstr>
      <vt:lpstr>广度优先遍历的递归算法分析：</vt:lpstr>
      <vt:lpstr>PowerPoint 演示文稿</vt:lpstr>
      <vt:lpstr>PowerPoint 演示文稿</vt:lpstr>
      <vt:lpstr>无向图的连通性和连通分量：</vt:lpstr>
      <vt:lpstr>连通性和连通分量算法实现：</vt:lpstr>
      <vt:lpstr>PowerPoint 演示文稿</vt:lpstr>
      <vt:lpstr>PowerPoint 演示文稿</vt:lpstr>
      <vt:lpstr>有向图的连通性：</vt:lpstr>
      <vt:lpstr>有向图的连通性：</vt:lpstr>
      <vt:lpstr>有向图的连通性：</vt:lpstr>
      <vt:lpstr>PowerPoint 演示文稿</vt:lpstr>
      <vt:lpstr>PowerPoint 演示文稿</vt:lpstr>
      <vt:lpstr>PowerPoint 演示文稿</vt:lpstr>
      <vt:lpstr>最小代价生成树：</vt:lpstr>
      <vt:lpstr>最小代价生成树：</vt:lpstr>
      <vt:lpstr>PowerPoint 演示文稿</vt:lpstr>
      <vt:lpstr>Prim算法：普里姆算法着眼于顶点</vt:lpstr>
      <vt:lpstr>Prim算法：普里姆算法着眼于顶点</vt:lpstr>
      <vt:lpstr>Prim算法：普里姆算法着眼于顶点</vt:lpstr>
      <vt:lpstr>Prim算法实现：</vt:lpstr>
      <vt:lpstr>Prim算法实现：</vt:lpstr>
      <vt:lpstr>Prim算法实现：</vt:lpstr>
      <vt:lpstr>PowerPoint 演示文稿</vt:lpstr>
      <vt:lpstr>PowerPoint 演示文稿</vt:lpstr>
      <vt:lpstr>PowerPoint 演示文稿</vt:lpstr>
      <vt:lpstr>PowerPoint 演示文稿</vt:lpstr>
      <vt:lpstr>PowerPoint 演示文稿</vt:lpstr>
      <vt:lpstr>Prim算法性能分析：</vt:lpstr>
      <vt:lpstr>PowerPoint 演示文稿</vt:lpstr>
      <vt:lpstr>Kruscal算法：克鲁斯卡尔算法着眼于边</vt:lpstr>
      <vt:lpstr>Kruscal算法思想：</vt:lpstr>
      <vt:lpstr>克鲁斯卡尔算法示例</vt:lpstr>
      <vt:lpstr>克鲁斯卡尔算法示例</vt:lpstr>
      <vt:lpstr>克鲁斯卡尔算法的实施过程：</vt:lpstr>
      <vt:lpstr>Kruscal算法性能分析：</vt:lpstr>
      <vt:lpstr>PowerPoint 演示文稿</vt:lpstr>
      <vt:lpstr>PowerPoint 演示文稿</vt:lpstr>
      <vt:lpstr>单源最短路径问题：</vt:lpstr>
      <vt:lpstr>Dijkstra 算法思想：</vt:lpstr>
      <vt:lpstr>Dijkstra 算法思想：</vt:lpstr>
      <vt:lpstr>Dijkstra 算法示例：</vt:lpstr>
      <vt:lpstr>Dijkstra 算法示例：</vt:lpstr>
      <vt:lpstr>Dijkstra 算法示例：</vt:lpstr>
      <vt:lpstr>Dijkstra 算法中的问题：</vt:lpstr>
      <vt:lpstr>特殊情况：</vt:lpstr>
      <vt:lpstr>特殊情况：</vt:lpstr>
      <vt:lpstr>Dijikstra算法实现：</vt:lpstr>
      <vt:lpstr>PowerPoint 演示文稿</vt:lpstr>
      <vt:lpstr>PowerPoint 演示文稿</vt:lpstr>
      <vt:lpstr>PowerPoint 演示文稿</vt:lpstr>
      <vt:lpstr>PowerPoint 演示文稿</vt:lpstr>
      <vt:lpstr>Floyd算法：</vt:lpstr>
      <vt:lpstr>Floyd算法示例：</vt:lpstr>
      <vt:lpstr>Floyd算法示例：</vt:lpstr>
      <vt:lpstr>Floyd算法实现：</vt:lpstr>
      <vt:lpstr>Floyd算法实现：</vt:lpstr>
      <vt:lpstr>PowerPoint 演示文稿</vt:lpstr>
      <vt:lpstr>Floyd算法分析：</vt:lpstr>
      <vt:lpstr>带负权值的边不在回路中情况应用Floyd算法示例：</vt:lpstr>
      <vt:lpstr>带负权值且负权值边在回路中情况应用Floyd算法示例：</vt:lpstr>
      <vt:lpstr>PowerPoint 演示文稿</vt:lpstr>
      <vt:lpstr>AOV网和AOE网：</vt:lpstr>
      <vt:lpstr>PowerPoint 演示文稿</vt:lpstr>
      <vt:lpstr>AOV网：</vt:lpstr>
      <vt:lpstr>偏序和全序关系：</vt:lpstr>
      <vt:lpstr>拓扑序列和拓扑排序</vt:lpstr>
      <vt:lpstr>AOV网：拓扑排序问题</vt:lpstr>
      <vt:lpstr>AOV网：拓扑排序算法</vt:lpstr>
      <vt:lpstr>拓扑排序算法示例：</vt:lpstr>
      <vt:lpstr>拓扑排序算法示例：</vt:lpstr>
      <vt:lpstr>拓扑排序算法示例：</vt:lpstr>
      <vt:lpstr>拓扑排序算法示例：</vt:lpstr>
      <vt:lpstr>拓扑排序算法实现：</vt:lpstr>
      <vt:lpstr>PowerPoint 演示文稿</vt:lpstr>
      <vt:lpstr>PowerPoint 演示文稿</vt:lpstr>
      <vt:lpstr>AOE网：</vt:lpstr>
      <vt:lpstr>AOE网：关键路径问题</vt:lpstr>
      <vt:lpstr>利用AOE网求工程中的关键活动的方法：</vt:lpstr>
      <vt:lpstr>求顶点事件的最早发生时间：</vt:lpstr>
      <vt:lpstr>求顶点事件的最早发生时间示例：</vt:lpstr>
      <vt:lpstr>求顶点事件的最早发生时间示例：</vt:lpstr>
      <vt:lpstr>求顶点事件的最早发生时间示例：</vt:lpstr>
      <vt:lpstr>求顶点事件的最早发生时间示例：</vt:lpstr>
      <vt:lpstr>求顶点事件的最迟发生时间：</vt:lpstr>
      <vt:lpstr>求顶点事件的最迟发生时间示例：</vt:lpstr>
      <vt:lpstr>求顶点事件的最迟发生时间示例：</vt:lpstr>
      <vt:lpstr>求顶点事件的最迟发生时间示例：</vt:lpstr>
      <vt:lpstr>求顶点事件的最迟发生时间示例：</vt:lpstr>
      <vt:lpstr>顶点事件的最早和最迟发生时间示例汇总：</vt:lpstr>
      <vt:lpstr>求活动的最早和最迟开始时间：</vt:lpstr>
      <vt:lpstr>求关键路径：</vt:lpstr>
      <vt:lpstr>求关键路径的算法实现：</vt:lpstr>
      <vt:lpstr>PowerPoint 演示文稿</vt:lpstr>
      <vt:lpstr>PowerPoint 演示文稿</vt:lpstr>
      <vt:lpstr>PowerPoint 演示文稿</vt:lpstr>
      <vt:lpstr>PowerPoint 演示文稿</vt:lpstr>
      <vt:lpstr>PowerPoint 演示文稿</vt:lpstr>
      <vt:lpstr>PowerPoint 演示文稿</vt:lpstr>
      <vt:lpstr>求关键路径算法的性能分析：</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黄 奔皓</cp:lastModifiedBy>
  <cp:revision>469</cp:revision>
  <dcterms:created xsi:type="dcterms:W3CDTF">2016-04-20T02:59:17Z</dcterms:created>
  <dcterms:modified xsi:type="dcterms:W3CDTF">2023-01-08T12:14:32Z</dcterms:modified>
</cp:coreProperties>
</file>