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4284027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D"/>
    <a:srgbClr val="8FAADE"/>
    <a:srgbClr val="FFDB8B"/>
    <a:srgbClr val="FFD789"/>
    <a:srgbClr val="E3BD78"/>
    <a:srgbClr val="B49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94"/>
  </p:normalViewPr>
  <p:slideViewPr>
    <p:cSldViewPr snapToGrid="0">
      <p:cViewPr>
        <p:scale>
          <a:sx n="27" d="100"/>
          <a:sy n="27" d="100"/>
        </p:scale>
        <p:origin x="128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A11C4-6403-914B-A84D-D3D070AEAE5B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143000"/>
            <a:ext cx="437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BDDBC-4441-0B41-A1C6-FC3114431F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69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BDDBC-4441-0B41-A1C6-FC3114431F0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5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49049"/>
            <a:ext cx="36414234" cy="10528100"/>
          </a:xfrm>
        </p:spPr>
        <p:txBody>
          <a:bodyPr anchor="b"/>
          <a:lstStyle>
            <a:lvl1pPr algn="ctr">
              <a:defRPr sz="264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883154"/>
            <a:ext cx="32130206" cy="7301067"/>
          </a:xfrm>
        </p:spPr>
        <p:txBody>
          <a:bodyPr/>
          <a:lstStyle>
            <a:lvl1pPr marL="0" indent="0" algn="ctr">
              <a:buNone/>
              <a:defRPr sz="10585"/>
            </a:lvl1pPr>
            <a:lvl2pPr marL="2016125" indent="0" algn="ctr">
              <a:buNone/>
              <a:defRPr sz="8820"/>
            </a:lvl2pPr>
            <a:lvl3pPr marL="4032250" indent="0" algn="ctr">
              <a:buNone/>
              <a:defRPr sz="7935"/>
            </a:lvl3pPr>
            <a:lvl4pPr marL="6048375" indent="0" algn="ctr">
              <a:buNone/>
              <a:defRPr sz="7055"/>
            </a:lvl4pPr>
            <a:lvl5pPr marL="8063865" indent="0" algn="ctr">
              <a:buNone/>
              <a:defRPr sz="7055"/>
            </a:lvl5pPr>
            <a:lvl6pPr marL="10079990" indent="0" algn="ctr">
              <a:buNone/>
              <a:defRPr sz="7055"/>
            </a:lvl6pPr>
            <a:lvl7pPr marL="12096115" indent="0" algn="ctr">
              <a:buNone/>
              <a:defRPr sz="7055"/>
            </a:lvl7pPr>
            <a:lvl8pPr marL="14112240" indent="0" algn="ctr">
              <a:buNone/>
              <a:defRPr sz="7055"/>
            </a:lvl8pPr>
            <a:lvl9pPr marL="16128365" indent="0" algn="ctr">
              <a:buNone/>
              <a:defRPr sz="705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0015"/>
            <a:ext cx="9237434" cy="2562724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0015"/>
            <a:ext cx="27176799" cy="2562724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39080"/>
            <a:ext cx="36949737" cy="12579118"/>
          </a:xfrm>
        </p:spPr>
        <p:txBody>
          <a:bodyPr anchor="b"/>
          <a:lstStyle>
            <a:lvl1pPr>
              <a:defRPr sz="264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37201"/>
            <a:ext cx="36949737" cy="6615061"/>
          </a:xfrm>
        </p:spPr>
        <p:txBody>
          <a:bodyPr/>
          <a:lstStyle>
            <a:lvl1pPr marL="0" indent="0">
              <a:buNone/>
              <a:defRPr sz="10585">
                <a:solidFill>
                  <a:schemeClr val="tx1"/>
                </a:solidFill>
              </a:defRPr>
            </a:lvl1pPr>
            <a:lvl2pPr marL="2016125" indent="0">
              <a:buNone/>
              <a:defRPr sz="8820">
                <a:solidFill>
                  <a:schemeClr val="tx1">
                    <a:tint val="75000"/>
                  </a:schemeClr>
                </a:solidFill>
              </a:defRPr>
            </a:lvl2pPr>
            <a:lvl3pPr marL="4032250" indent="0">
              <a:buNone/>
              <a:defRPr sz="7935">
                <a:solidFill>
                  <a:schemeClr val="tx1">
                    <a:tint val="75000"/>
                  </a:schemeClr>
                </a:solidFill>
              </a:defRPr>
            </a:lvl3pPr>
            <a:lvl4pPr marL="6048375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4pPr>
            <a:lvl5pPr marL="8063865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5pPr>
            <a:lvl6pPr marL="1007999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6pPr>
            <a:lvl7pPr marL="12096115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7pPr>
            <a:lvl8pPr marL="1411224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8pPr>
            <a:lvl9pPr marL="16128365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50077"/>
            <a:ext cx="18207117" cy="19187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50077"/>
            <a:ext cx="18207117" cy="19187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0022"/>
            <a:ext cx="36949737" cy="584505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13073"/>
            <a:ext cx="18123442" cy="3633032"/>
          </a:xfrm>
        </p:spPr>
        <p:txBody>
          <a:bodyPr anchor="b"/>
          <a:lstStyle>
            <a:lvl1pPr marL="0" indent="0">
              <a:buNone/>
              <a:defRPr sz="10585" b="1"/>
            </a:lvl1pPr>
            <a:lvl2pPr marL="2016125" indent="0">
              <a:buNone/>
              <a:defRPr sz="8820" b="1"/>
            </a:lvl2pPr>
            <a:lvl3pPr marL="4032250" indent="0">
              <a:buNone/>
              <a:defRPr sz="7935" b="1"/>
            </a:lvl3pPr>
            <a:lvl4pPr marL="6048375" indent="0">
              <a:buNone/>
              <a:defRPr sz="7055" b="1"/>
            </a:lvl4pPr>
            <a:lvl5pPr marL="8063865" indent="0">
              <a:buNone/>
              <a:defRPr sz="7055" b="1"/>
            </a:lvl5pPr>
            <a:lvl6pPr marL="10079990" indent="0">
              <a:buNone/>
              <a:defRPr sz="7055" b="1"/>
            </a:lvl6pPr>
            <a:lvl7pPr marL="12096115" indent="0">
              <a:buNone/>
              <a:defRPr sz="7055" b="1"/>
            </a:lvl7pPr>
            <a:lvl8pPr marL="14112240" indent="0">
              <a:buNone/>
              <a:defRPr sz="7055" b="1"/>
            </a:lvl8pPr>
            <a:lvl9pPr marL="16128365" indent="0">
              <a:buNone/>
              <a:defRPr sz="70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46105"/>
            <a:ext cx="18123442" cy="162471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13073"/>
            <a:ext cx="18212697" cy="3633032"/>
          </a:xfrm>
        </p:spPr>
        <p:txBody>
          <a:bodyPr anchor="b"/>
          <a:lstStyle>
            <a:lvl1pPr marL="0" indent="0">
              <a:buNone/>
              <a:defRPr sz="10585" b="1"/>
            </a:lvl1pPr>
            <a:lvl2pPr marL="2016125" indent="0">
              <a:buNone/>
              <a:defRPr sz="8820" b="1"/>
            </a:lvl2pPr>
            <a:lvl3pPr marL="4032250" indent="0">
              <a:buNone/>
              <a:defRPr sz="7935" b="1"/>
            </a:lvl3pPr>
            <a:lvl4pPr marL="6048375" indent="0">
              <a:buNone/>
              <a:defRPr sz="7055" b="1"/>
            </a:lvl4pPr>
            <a:lvl5pPr marL="8063865" indent="0">
              <a:buNone/>
              <a:defRPr sz="7055" b="1"/>
            </a:lvl5pPr>
            <a:lvl6pPr marL="10079990" indent="0">
              <a:buNone/>
              <a:defRPr sz="7055" b="1"/>
            </a:lvl6pPr>
            <a:lvl7pPr marL="12096115" indent="0">
              <a:buNone/>
              <a:defRPr sz="7055" b="1"/>
            </a:lvl7pPr>
            <a:lvl8pPr marL="14112240" indent="0">
              <a:buNone/>
              <a:defRPr sz="7055" b="1"/>
            </a:lvl8pPr>
            <a:lvl9pPr marL="16128365" indent="0">
              <a:buNone/>
              <a:defRPr sz="70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46105"/>
            <a:ext cx="18212697" cy="162471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6019"/>
            <a:ext cx="13817104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54048"/>
            <a:ext cx="21687889" cy="21490205"/>
          </a:xfrm>
        </p:spPr>
        <p:txBody>
          <a:bodyPr/>
          <a:lstStyle>
            <a:lvl1pPr>
              <a:defRPr sz="14110"/>
            </a:lvl1pPr>
            <a:lvl2pPr>
              <a:defRPr sz="12345"/>
            </a:lvl2pPr>
            <a:lvl3pPr>
              <a:defRPr sz="10585"/>
            </a:lvl3pPr>
            <a:lvl4pPr>
              <a:defRPr sz="8820"/>
            </a:lvl4pPr>
            <a:lvl5pPr>
              <a:defRPr sz="8820"/>
            </a:lvl5pPr>
            <a:lvl6pPr>
              <a:defRPr sz="8820"/>
            </a:lvl6pPr>
            <a:lvl7pPr>
              <a:defRPr sz="8820"/>
            </a:lvl7pPr>
            <a:lvl8pPr>
              <a:defRPr sz="8820"/>
            </a:lvl8pPr>
            <a:lvl9pPr>
              <a:defRPr sz="88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72087"/>
            <a:ext cx="13817104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125" indent="0">
              <a:buNone/>
              <a:defRPr sz="6175"/>
            </a:lvl2pPr>
            <a:lvl3pPr marL="4032250" indent="0">
              <a:buNone/>
              <a:defRPr sz="5290"/>
            </a:lvl3pPr>
            <a:lvl4pPr marL="6048375" indent="0">
              <a:buNone/>
              <a:defRPr sz="4410"/>
            </a:lvl4pPr>
            <a:lvl5pPr marL="8063865" indent="0">
              <a:buNone/>
              <a:defRPr sz="4410"/>
            </a:lvl5pPr>
            <a:lvl6pPr marL="10079990" indent="0">
              <a:buNone/>
              <a:defRPr sz="4410"/>
            </a:lvl6pPr>
            <a:lvl7pPr marL="12096115" indent="0">
              <a:buNone/>
              <a:defRPr sz="4410"/>
            </a:lvl7pPr>
            <a:lvl8pPr marL="14112240" indent="0">
              <a:buNone/>
              <a:defRPr sz="4410"/>
            </a:lvl8pPr>
            <a:lvl9pPr marL="16128365" indent="0">
              <a:buNone/>
              <a:defRPr sz="44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6019"/>
            <a:ext cx="13817104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54048"/>
            <a:ext cx="21687889" cy="21490205"/>
          </a:xfrm>
        </p:spPr>
        <p:txBody>
          <a:bodyPr anchor="t"/>
          <a:lstStyle>
            <a:lvl1pPr marL="0" indent="0">
              <a:buNone/>
              <a:defRPr sz="14110"/>
            </a:lvl1pPr>
            <a:lvl2pPr marL="2016125" indent="0">
              <a:buNone/>
              <a:defRPr sz="12345"/>
            </a:lvl2pPr>
            <a:lvl3pPr marL="4032250" indent="0">
              <a:buNone/>
              <a:defRPr sz="10585"/>
            </a:lvl3pPr>
            <a:lvl4pPr marL="6048375" indent="0">
              <a:buNone/>
              <a:defRPr sz="8820"/>
            </a:lvl4pPr>
            <a:lvl5pPr marL="8063865" indent="0">
              <a:buNone/>
              <a:defRPr sz="8820"/>
            </a:lvl5pPr>
            <a:lvl6pPr marL="10079990" indent="0">
              <a:buNone/>
              <a:defRPr sz="8820"/>
            </a:lvl6pPr>
            <a:lvl7pPr marL="12096115" indent="0">
              <a:buNone/>
              <a:defRPr sz="8820"/>
            </a:lvl7pPr>
            <a:lvl8pPr marL="14112240" indent="0">
              <a:buNone/>
              <a:defRPr sz="8820"/>
            </a:lvl8pPr>
            <a:lvl9pPr marL="16128365" indent="0">
              <a:buNone/>
              <a:defRPr sz="88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72087"/>
            <a:ext cx="13817104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125" indent="0">
              <a:buNone/>
              <a:defRPr sz="6175"/>
            </a:lvl2pPr>
            <a:lvl3pPr marL="4032250" indent="0">
              <a:buNone/>
              <a:defRPr sz="5290"/>
            </a:lvl3pPr>
            <a:lvl4pPr marL="6048375" indent="0">
              <a:buNone/>
              <a:defRPr sz="4410"/>
            </a:lvl4pPr>
            <a:lvl5pPr marL="8063865" indent="0">
              <a:buNone/>
              <a:defRPr sz="4410"/>
            </a:lvl5pPr>
            <a:lvl6pPr marL="10079990" indent="0">
              <a:buNone/>
              <a:defRPr sz="4410"/>
            </a:lvl6pPr>
            <a:lvl7pPr marL="12096115" indent="0">
              <a:buNone/>
              <a:defRPr sz="4410"/>
            </a:lvl7pPr>
            <a:lvl8pPr marL="14112240" indent="0">
              <a:buNone/>
              <a:defRPr sz="4410"/>
            </a:lvl8pPr>
            <a:lvl9pPr marL="16128365" indent="0">
              <a:buNone/>
              <a:defRPr sz="44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0022"/>
            <a:ext cx="3694973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50077"/>
            <a:ext cx="3694973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28274"/>
            <a:ext cx="9639062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AA9B-82F1-4A46-9AE5-837DA8732B0E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28274"/>
            <a:ext cx="144585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28274"/>
            <a:ext cx="9639062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C671-E992-4C4D-A744-2178674BE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032250" rtl="0" eaLnBrk="1" latinLnBrk="0" hangingPunct="1">
        <a:lnSpc>
          <a:spcPct val="90000"/>
        </a:lnSpc>
        <a:spcBef>
          <a:spcPct val="0"/>
        </a:spcBef>
        <a:buNone/>
        <a:defRPr sz="19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7745" indent="-1007745" algn="l" defTabSz="4032250" rtl="0" eaLnBrk="1" latinLnBrk="0" hangingPunct="1">
        <a:lnSpc>
          <a:spcPct val="90000"/>
        </a:lnSpc>
        <a:spcBef>
          <a:spcPts val="4410"/>
        </a:spcBef>
        <a:buFont typeface="Arial" panose="020B0604020202020204" pitchFamily="34" charset="0"/>
        <a:buChar char="•"/>
        <a:defRPr sz="12345" kern="1200">
          <a:solidFill>
            <a:schemeClr val="tx1"/>
          </a:solidFill>
          <a:latin typeface="+mn-lt"/>
          <a:ea typeface="+mn-ea"/>
          <a:cs typeface="+mn-cs"/>
        </a:defRPr>
      </a:lvl1pPr>
      <a:lvl2pPr marL="3023870" indent="-1007745" algn="l" defTabSz="4032250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10585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5" indent="-1007745" algn="l" defTabSz="4032250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3pPr>
      <a:lvl4pPr marL="7056120" indent="-1007745" algn="l" defTabSz="4032250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5" kern="1200">
          <a:solidFill>
            <a:schemeClr val="tx1"/>
          </a:solidFill>
          <a:latin typeface="+mn-lt"/>
          <a:ea typeface="+mn-ea"/>
          <a:cs typeface="+mn-cs"/>
        </a:defRPr>
      </a:lvl4pPr>
      <a:lvl5pPr marL="9072245" indent="-1007745" algn="l" defTabSz="4032250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5" kern="1200">
          <a:solidFill>
            <a:schemeClr val="tx1"/>
          </a:solidFill>
          <a:latin typeface="+mn-lt"/>
          <a:ea typeface="+mn-ea"/>
          <a:cs typeface="+mn-cs"/>
        </a:defRPr>
      </a:lvl5pPr>
      <a:lvl6pPr marL="11088370" indent="-1007745" algn="l" defTabSz="4032250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5" kern="1200">
          <a:solidFill>
            <a:schemeClr val="tx1"/>
          </a:solidFill>
          <a:latin typeface="+mn-lt"/>
          <a:ea typeface="+mn-ea"/>
          <a:cs typeface="+mn-cs"/>
        </a:defRPr>
      </a:lvl6pPr>
      <a:lvl7pPr marL="13103860" indent="-1007745" algn="l" defTabSz="4032250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5" kern="1200">
          <a:solidFill>
            <a:schemeClr val="tx1"/>
          </a:solidFill>
          <a:latin typeface="+mn-lt"/>
          <a:ea typeface="+mn-ea"/>
          <a:cs typeface="+mn-cs"/>
        </a:defRPr>
      </a:lvl7pPr>
      <a:lvl8pPr marL="15119985" indent="-1007745" algn="l" defTabSz="4032250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5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10" indent="-1007745" algn="l" defTabSz="4032250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250" rtl="0" eaLnBrk="1" latinLnBrk="0" hangingPunct="1">
        <a:defRPr sz="7935" kern="1200">
          <a:solidFill>
            <a:schemeClr val="tx1"/>
          </a:solidFill>
          <a:latin typeface="+mn-lt"/>
          <a:ea typeface="+mn-ea"/>
          <a:cs typeface="+mn-cs"/>
        </a:defRPr>
      </a:lvl1pPr>
      <a:lvl2pPr marL="2016125" algn="l" defTabSz="4032250" rtl="0" eaLnBrk="1" latinLnBrk="0" hangingPunct="1">
        <a:defRPr sz="7935" kern="1200">
          <a:solidFill>
            <a:schemeClr val="tx1"/>
          </a:solidFill>
          <a:latin typeface="+mn-lt"/>
          <a:ea typeface="+mn-ea"/>
          <a:cs typeface="+mn-cs"/>
        </a:defRPr>
      </a:lvl2pPr>
      <a:lvl3pPr marL="4032250" algn="l" defTabSz="4032250" rtl="0" eaLnBrk="1" latinLnBrk="0" hangingPunct="1">
        <a:defRPr sz="7935" kern="1200">
          <a:solidFill>
            <a:schemeClr val="tx1"/>
          </a:solidFill>
          <a:latin typeface="+mn-lt"/>
          <a:ea typeface="+mn-ea"/>
          <a:cs typeface="+mn-cs"/>
        </a:defRPr>
      </a:lvl3pPr>
      <a:lvl4pPr marL="6048375" algn="l" defTabSz="4032250" rtl="0" eaLnBrk="1" latinLnBrk="0" hangingPunct="1">
        <a:defRPr sz="7935" kern="1200">
          <a:solidFill>
            <a:schemeClr val="tx1"/>
          </a:solidFill>
          <a:latin typeface="+mn-lt"/>
          <a:ea typeface="+mn-ea"/>
          <a:cs typeface="+mn-cs"/>
        </a:defRPr>
      </a:lvl4pPr>
      <a:lvl5pPr marL="8063865" algn="l" defTabSz="4032250" rtl="0" eaLnBrk="1" latinLnBrk="0" hangingPunct="1">
        <a:defRPr sz="7935" kern="1200">
          <a:solidFill>
            <a:schemeClr val="tx1"/>
          </a:solidFill>
          <a:latin typeface="+mn-lt"/>
          <a:ea typeface="+mn-ea"/>
          <a:cs typeface="+mn-cs"/>
        </a:defRPr>
      </a:lvl5pPr>
      <a:lvl6pPr marL="10079990" algn="l" defTabSz="4032250" rtl="0" eaLnBrk="1" latinLnBrk="0" hangingPunct="1">
        <a:defRPr sz="7935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15" algn="l" defTabSz="4032250" rtl="0" eaLnBrk="1" latinLnBrk="0" hangingPunct="1">
        <a:defRPr sz="7935" kern="1200">
          <a:solidFill>
            <a:schemeClr val="tx1"/>
          </a:solidFill>
          <a:latin typeface="+mn-lt"/>
          <a:ea typeface="+mn-ea"/>
          <a:cs typeface="+mn-cs"/>
        </a:defRPr>
      </a:lvl7pPr>
      <a:lvl8pPr marL="14112240" algn="l" defTabSz="4032250" rtl="0" eaLnBrk="1" latinLnBrk="0" hangingPunct="1">
        <a:defRPr sz="7935" kern="1200">
          <a:solidFill>
            <a:schemeClr val="tx1"/>
          </a:solidFill>
          <a:latin typeface="+mn-lt"/>
          <a:ea typeface="+mn-ea"/>
          <a:cs typeface="+mn-cs"/>
        </a:defRPr>
      </a:lvl8pPr>
      <a:lvl9pPr marL="16128365" algn="l" defTabSz="4032250" rtl="0" eaLnBrk="1" latinLnBrk="0" hangingPunct="1">
        <a:defRPr sz="7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96118" y="557474"/>
            <a:ext cx="25583667" cy="1322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8000" b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CS3611 VideoStreaming Player with RTSP/RTP</a:t>
            </a:r>
            <a:endParaRPr sz="8000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4902740" y="1949267"/>
            <a:ext cx="15970422" cy="452310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6600" i="1" dirty="0">
                <a:latin typeface="仿宋" charset="0"/>
                <a:ea typeface="仿宋" charset="0"/>
                <a:cs typeface="仿宋" charset="0"/>
              </a:rPr>
              <a:t>黄奔皓，朱鹏翔、李佳鑫、周晟洋</a:t>
            </a:r>
            <a:endParaRPr lang="zh-CN" altLang="en-US" sz="6600" b="0" i="1" u="none" dirty="0">
              <a:latin typeface="仿宋" charset="0"/>
              <a:ea typeface="仿宋" charset="0"/>
              <a:cs typeface="仿宋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D9D8EC7-2131-2318-1ECE-585695A237A0}"/>
              </a:ext>
            </a:extLst>
          </p:cNvPr>
          <p:cNvGrpSpPr/>
          <p:nvPr/>
        </p:nvGrpSpPr>
        <p:grpSpPr>
          <a:xfrm>
            <a:off x="454135" y="3755783"/>
            <a:ext cx="41932003" cy="25836746"/>
            <a:chOff x="659026" y="3671624"/>
            <a:chExt cx="41932003" cy="25836746"/>
          </a:xfrm>
        </p:grpSpPr>
        <p:pic>
          <p:nvPicPr>
            <p:cNvPr id="10" name="图片 9" descr="upload_post_object_v2_2071639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617" y="25012092"/>
              <a:ext cx="10055517" cy="4496278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3A26A1-ACA2-08B0-11D9-E5E531356AC6}"/>
                </a:ext>
              </a:extLst>
            </p:cNvPr>
            <p:cNvSpPr txBox="1"/>
            <p:nvPr/>
          </p:nvSpPr>
          <p:spPr>
            <a:xfrm>
              <a:off x="921277" y="24549929"/>
              <a:ext cx="30059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b="1" dirty="0">
                  <a:solidFill>
                    <a:srgbClr val="FF0000"/>
                  </a:solidFill>
                </a:rPr>
                <a:t>状态转移机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6471FF8-8B33-368B-436E-329A478E3F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9026" y="3677342"/>
              <a:ext cx="10836288" cy="20229299"/>
              <a:chOff x="659026" y="3677342"/>
              <a:chExt cx="11853502" cy="22128244"/>
            </a:xfrm>
          </p:grpSpPr>
          <p:grpSp>
            <p:nvGrpSpPr>
              <p:cNvPr id="9" name="组合 8"/>
              <p:cNvGrpSpPr>
                <a:grpSpLocks noChangeAspect="1"/>
              </p:cNvGrpSpPr>
              <p:nvPr userDrawn="1"/>
            </p:nvGrpSpPr>
            <p:grpSpPr>
              <a:xfrm>
                <a:off x="659026" y="9502009"/>
                <a:ext cx="11346873" cy="16303577"/>
                <a:chOff x="1933" y="7843"/>
                <a:chExt cx="19813" cy="28468"/>
              </a:xfrm>
            </p:grpSpPr>
            <p:grpSp>
              <p:nvGrpSpPr>
                <p:cNvPr id="7" name="组合 6"/>
                <p:cNvGrpSpPr/>
                <p:nvPr userDrawn="1"/>
              </p:nvGrpSpPr>
              <p:grpSpPr>
                <a:xfrm>
                  <a:off x="2429" y="8198"/>
                  <a:ext cx="18556" cy="27679"/>
                  <a:chOff x="2429" y="8198"/>
                  <a:chExt cx="18556" cy="27679"/>
                </a:xfrm>
              </p:grpSpPr>
              <p:pic>
                <p:nvPicPr>
                  <p:cNvPr id="4" name="图片 3" descr="upload_post_object_v2_3961771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9" y="9886"/>
                    <a:ext cx="18556" cy="12975"/>
                  </a:xfrm>
                  <a:prstGeom prst="rect">
                    <a:avLst/>
                  </a:prstGeom>
                </p:spPr>
              </p:pic>
              <p:pic>
                <p:nvPicPr>
                  <p:cNvPr id="5" name="图片 4" descr="upload_post_object_v2_295039109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429" y="22861"/>
                    <a:ext cx="18556" cy="13016"/>
                  </a:xfrm>
                  <a:prstGeom prst="rect">
                    <a:avLst/>
                  </a:prstGeom>
                </p:spPr>
              </p:pic>
              <p:sp>
                <p:nvSpPr>
                  <p:cNvPr id="6" name="文本框 5"/>
                  <p:cNvSpPr txBox="1"/>
                  <p:nvPr userDrawn="1"/>
                </p:nvSpPr>
                <p:spPr>
                  <a:xfrm>
                    <a:off x="2429" y="8198"/>
                    <a:ext cx="6932" cy="1688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4400" b="1" dirty="0">
                        <a:solidFill>
                          <a:srgbClr val="FF0000"/>
                        </a:solidFill>
                      </a:rPr>
                      <a:t>UI </a:t>
                    </a:r>
                    <a:r>
                      <a:rPr lang="zh-CN" altLang="en-US" sz="4400" b="1" dirty="0">
                        <a:solidFill>
                          <a:srgbClr val="FF0000"/>
                        </a:solidFill>
                      </a:rPr>
                      <a:t>设计</a:t>
                    </a:r>
                  </a:p>
                </p:txBody>
              </p:sp>
            </p:grpSp>
            <p:sp>
              <p:nvSpPr>
                <p:cNvPr id="8" name="矩形 7"/>
                <p:cNvSpPr/>
                <p:nvPr userDrawn="1"/>
              </p:nvSpPr>
              <p:spPr>
                <a:xfrm>
                  <a:off x="1933" y="7843"/>
                  <a:ext cx="19813" cy="28468"/>
                </a:xfrm>
                <a:prstGeom prst="rect">
                  <a:avLst/>
                </a:prstGeom>
                <a:noFill/>
                <a:ln w="92075" cap="flat" cmpd="sng" algn="ctr">
                  <a:solidFill>
                    <a:srgbClr val="8FAADD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19A38DB-D8FE-5D17-927B-6DA24CBDC043}"/>
                  </a:ext>
                </a:extLst>
              </p:cNvPr>
              <p:cNvGrpSpPr/>
              <p:nvPr/>
            </p:nvGrpSpPr>
            <p:grpSpPr>
              <a:xfrm>
                <a:off x="659026" y="3677342"/>
                <a:ext cx="11853502" cy="5643282"/>
                <a:chOff x="1205345" y="3362493"/>
                <a:chExt cx="11853502" cy="5643282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0987EEF-C63C-E39B-D302-39A306DCF9D8}"/>
                    </a:ext>
                  </a:extLst>
                </p:cNvPr>
                <p:cNvSpPr/>
                <p:nvPr/>
              </p:nvSpPr>
              <p:spPr>
                <a:xfrm>
                  <a:off x="1205345" y="3362493"/>
                  <a:ext cx="11346873" cy="5455631"/>
                </a:xfrm>
                <a:prstGeom prst="rect">
                  <a:avLst/>
                </a:prstGeom>
                <a:solidFill>
                  <a:srgbClr val="FFDB8B"/>
                </a:solidFill>
                <a:ln w="1047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6105535-B094-E009-3C98-228371F12C7B}"/>
                    </a:ext>
                  </a:extLst>
                </p:cNvPr>
                <p:cNvSpPr txBox="1"/>
                <p:nvPr/>
              </p:nvSpPr>
              <p:spPr>
                <a:xfrm>
                  <a:off x="1495137" y="3565920"/>
                  <a:ext cx="26468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4800" b="1" dirty="0">
                      <a:solidFill>
                        <a:srgbClr val="FF0000"/>
                      </a:solidFill>
                    </a:rPr>
                    <a:t>工作总结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3B2DD28-DFFF-7B2F-5509-00AC9DF89F58}"/>
                    </a:ext>
                  </a:extLst>
                </p:cNvPr>
                <p:cNvSpPr txBox="1"/>
                <p:nvPr/>
              </p:nvSpPr>
              <p:spPr>
                <a:xfrm>
                  <a:off x="1495137" y="4541329"/>
                  <a:ext cx="11563710" cy="1056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itchFamily="2" charset="2"/>
                    <a:buChar char="u"/>
                  </a:pPr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 实现了</a:t>
                  </a:r>
                  <a:r>
                    <a:rPr kumimoji="1" lang="en-US" altLang="zh-CN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RTSP/RTP</a:t>
                  </a:r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流媒体传输的基本功能，并完成了</a:t>
                  </a:r>
                  <a:r>
                    <a:rPr kumimoji="1" lang="en-US" altLang="zh-CN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PLAY</a:t>
                  </a:r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合</a:t>
                  </a:r>
                  <a:endParaRPr kumimoji="1" lang="en-US" altLang="zh-CN" sz="2800" dirty="0">
                    <a:latin typeface="Kaiti SC" panose="02010600040101010101" pitchFamily="2" charset="-122"/>
                    <a:ea typeface="Kaiti SC" panose="02010600040101010101" pitchFamily="2" charset="-122"/>
                  </a:endParaRPr>
                </a:p>
                <a:p>
                  <a:pPr lvl="1"/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并</a:t>
                  </a:r>
                  <a:r>
                    <a:rPr kumimoji="1" lang="en-US" altLang="zh-CN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SETUP</a:t>
                  </a:r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、帧率、丢包率和 </a:t>
                  </a:r>
                  <a:r>
                    <a:rPr kumimoji="1" lang="en-US" altLang="zh-CN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DESCRIBE</a:t>
                  </a:r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的附加功能</a:t>
                  </a:r>
                  <a:r>
                    <a:rPr kumimoji="1" lang="en-US" altLang="zh-CN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.</a:t>
                  </a: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4CC2125-3574-9A4F-63C1-E8007DFC118A}"/>
                    </a:ext>
                  </a:extLst>
                </p:cNvPr>
                <p:cNvSpPr txBox="1"/>
                <p:nvPr/>
              </p:nvSpPr>
              <p:spPr>
                <a:xfrm>
                  <a:off x="1495137" y="5780927"/>
                  <a:ext cx="10476266" cy="1569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itchFamily="2" charset="2"/>
                    <a:buChar char="u"/>
                  </a:pPr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 对</a:t>
                  </a:r>
                  <a:r>
                    <a:rPr kumimoji="1" lang="en-US" altLang="zh-CN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UI</a:t>
                  </a:r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进行了美化，增加了流媒体信息展示界面，实现了对视频播放进度进行展示的功能；实现了</a:t>
                  </a:r>
                  <a:r>
                    <a:rPr kumimoji="1" lang="en-US" altLang="zh-CN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Client</a:t>
                  </a:r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端用户设置端口信息和文件名的交互界面</a:t>
                  </a:r>
                  <a:r>
                    <a:rPr kumimoji="1" lang="en-US" altLang="zh-CN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.</a:t>
                  </a:r>
                </a:p>
              </p:txBody>
            </p:sp>
            <p:sp>
              <p:nvSpPr>
                <p:cNvPr id="18" name="文本框 15">
                  <a:extLst>
                    <a:ext uri="{FF2B5EF4-FFF2-40B4-BE49-F238E27FC236}">
                      <a16:creationId xmlns:a16="http://schemas.microsoft.com/office/drawing/2014/main" id="{93B2DD28-DFFF-7B2F-5509-00AC9DF89F58}"/>
                    </a:ext>
                  </a:extLst>
                </p:cNvPr>
                <p:cNvSpPr txBox="1"/>
                <p:nvPr/>
              </p:nvSpPr>
              <p:spPr>
                <a:xfrm>
                  <a:off x="1495138" y="7436115"/>
                  <a:ext cx="10476266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>
                    <a:buFont typeface="Wingdings" pitchFamily="2" charset="2"/>
                    <a:buChar char="u"/>
                  </a:pPr>
                  <a:r>
                    <a:rPr kumimoji="1" lang="zh-CN" altLang="en-US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 实现了视频的快进和回退功能，并重新设计了播放与暂停 按钮的交互逻辑</a:t>
                  </a:r>
                  <a:r>
                    <a:rPr kumimoji="1" lang="en-US" altLang="zh-CN" sz="2800" dirty="0">
                      <a:latin typeface="Kaiti SC" panose="02010600040101010101" pitchFamily="2" charset="-122"/>
                      <a:ea typeface="Kaiti SC" panose="02010600040101010101" pitchFamily="2" charset="-122"/>
                    </a:rPr>
                    <a:t>.</a:t>
                  </a:r>
                </a:p>
                <a:p>
                  <a:pPr marL="285750" indent="-285750">
                    <a:buFont typeface="Wingdings" pitchFamily="2" charset="2"/>
                    <a:buChar char="u"/>
                  </a:pPr>
                  <a:endParaRPr kumimoji="1" lang="en-US" altLang="zh-CN" sz="2800" dirty="0">
                    <a:latin typeface="Kaiti SC" panose="02010600040101010101" pitchFamily="2" charset="-122"/>
                    <a:ea typeface="Kaiti SC" panose="02010600040101010101" pitchFamily="2" charset="-122"/>
                  </a:endParaRPr>
                </a:p>
              </p:txBody>
            </p:sp>
          </p:grpSp>
        </p:grpSp>
        <p:pic>
          <p:nvPicPr>
            <p:cNvPr id="46" name="图片 45" descr="图片包含 文本&#10;&#10;描述已自动生成">
              <a:extLst>
                <a:ext uri="{FF2B5EF4-FFF2-40B4-BE49-F238E27FC236}">
                  <a16:creationId xmlns:a16="http://schemas.microsoft.com/office/drawing/2014/main" id="{CB0AC046-F5A7-A65B-10E2-85B4CF08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80594" y="22946464"/>
              <a:ext cx="12948385" cy="1953333"/>
            </a:xfrm>
            <a:prstGeom prst="rect">
              <a:avLst/>
            </a:prstGeom>
          </p:spPr>
        </p:pic>
        <p:pic>
          <p:nvPicPr>
            <p:cNvPr id="48" name="图片 47" descr="文本&#10;&#10;描述已自动生成">
              <a:extLst>
                <a:ext uri="{FF2B5EF4-FFF2-40B4-BE49-F238E27FC236}">
                  <a16:creationId xmlns:a16="http://schemas.microsoft.com/office/drawing/2014/main" id="{AD3D6083-DB69-C160-C83B-C03284790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798589" y="24899797"/>
              <a:ext cx="12658171" cy="4077391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CFF07A-9732-D21C-FCC8-6AD45EECABF3}"/>
                </a:ext>
              </a:extLst>
            </p:cNvPr>
            <p:cNvGrpSpPr/>
            <p:nvPr/>
          </p:nvGrpSpPr>
          <p:grpSpPr>
            <a:xfrm>
              <a:off x="11878439" y="3677342"/>
              <a:ext cx="22126467" cy="17719618"/>
              <a:chOff x="12180594" y="3677342"/>
              <a:chExt cx="22126467" cy="17719618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9B7B79B-C035-9DE4-8506-4FD2F22331AD}"/>
                  </a:ext>
                </a:extLst>
              </p:cNvPr>
              <p:cNvGrpSpPr/>
              <p:nvPr/>
            </p:nvGrpSpPr>
            <p:grpSpPr>
              <a:xfrm>
                <a:off x="12180594" y="3677342"/>
                <a:ext cx="22126467" cy="17719618"/>
                <a:chOff x="12180594" y="3677342"/>
                <a:chExt cx="22126467" cy="17719618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D6DECF3-CF51-A8EA-D130-2C5FBF2FAD85}"/>
                    </a:ext>
                  </a:extLst>
                </p:cNvPr>
                <p:cNvSpPr/>
                <p:nvPr/>
              </p:nvSpPr>
              <p:spPr>
                <a:xfrm>
                  <a:off x="12180594" y="3677342"/>
                  <a:ext cx="14827326" cy="17719618"/>
                </a:xfrm>
                <a:prstGeom prst="rect">
                  <a:avLst/>
                </a:prstGeom>
                <a:noFill/>
                <a:ln w="889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pic>
              <p:nvPicPr>
                <p:cNvPr id="38" name="图片 37" descr="upload_post_object_v2_721010231">
                  <a:extLst>
                    <a:ext uri="{FF2B5EF4-FFF2-40B4-BE49-F238E27FC236}">
                      <a16:creationId xmlns:a16="http://schemas.microsoft.com/office/drawing/2014/main" id="{9AAB0924-FCE7-AB43-D711-09EAF90FE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35726" y="9188024"/>
                  <a:ext cx="13618020" cy="3229979"/>
                </a:xfrm>
                <a:prstGeom prst="rect">
                  <a:avLst/>
                </a:prstGeom>
              </p:spPr>
            </p:pic>
            <p:pic>
              <p:nvPicPr>
                <p:cNvPr id="39" name="图片 38" descr="upload_post_object_v2_456980204">
                  <a:extLst>
                    <a:ext uri="{FF2B5EF4-FFF2-40B4-BE49-F238E27FC236}">
                      <a16:creationId xmlns:a16="http://schemas.microsoft.com/office/drawing/2014/main" id="{3124C5F1-04FB-4481-5FE9-2C44AE7F10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83977" y="4915630"/>
                  <a:ext cx="13618020" cy="2539602"/>
                </a:xfrm>
                <a:prstGeom prst="rect">
                  <a:avLst/>
                </a:prstGeom>
              </p:spPr>
            </p:pic>
            <p:pic>
              <p:nvPicPr>
                <p:cNvPr id="40" name="图片 39" descr="upload_post_object_v2_898979867">
                  <a:extLst>
                    <a:ext uri="{FF2B5EF4-FFF2-40B4-BE49-F238E27FC236}">
                      <a16:creationId xmlns:a16="http://schemas.microsoft.com/office/drawing/2014/main" id="{9D268A52-1329-233C-61EE-0B7B54A48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579017" y="13468323"/>
                  <a:ext cx="12743559" cy="7521817"/>
                </a:xfrm>
                <a:prstGeom prst="rect">
                  <a:avLst/>
                </a:prstGeom>
              </p:spPr>
            </p:pic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334DF4E-3FA5-7A40-C8B7-AEB4379D3559}"/>
                    </a:ext>
                  </a:extLst>
                </p:cNvPr>
                <p:cNvSpPr txBox="1"/>
                <p:nvPr/>
              </p:nvSpPr>
              <p:spPr>
                <a:xfrm>
                  <a:off x="12935726" y="4282330"/>
                  <a:ext cx="36150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3600" b="1" dirty="0"/>
                    <a:t>快进</a:t>
                  </a:r>
                  <a:r>
                    <a:rPr kumimoji="1" lang="en-US" altLang="zh-CN" sz="3600" b="1" dirty="0"/>
                    <a:t>/</a:t>
                  </a:r>
                  <a:r>
                    <a:rPr kumimoji="1" lang="zh-CN" altLang="en-US" sz="3600" b="1" dirty="0"/>
                    <a:t>回退的实现</a:t>
                  </a: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B4E041F-C080-C93C-D3B0-7DD7F74A759D}"/>
                    </a:ext>
                  </a:extLst>
                </p:cNvPr>
                <p:cNvSpPr txBox="1"/>
                <p:nvPr/>
              </p:nvSpPr>
              <p:spPr>
                <a:xfrm>
                  <a:off x="12883977" y="7980727"/>
                  <a:ext cx="664797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3600" b="1" dirty="0"/>
                    <a:t>在完成视频传输前，获取总帧数</a:t>
                  </a: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6E19CD2F-EDBA-8B75-EA99-A2F40C8A199D}"/>
                    </a:ext>
                  </a:extLst>
                </p:cNvPr>
                <p:cNvSpPr txBox="1"/>
                <p:nvPr/>
              </p:nvSpPr>
              <p:spPr>
                <a:xfrm>
                  <a:off x="12883977" y="12728137"/>
                  <a:ext cx="2142308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3600" b="1" dirty="0"/>
                    <a:t>PLAY</a:t>
                  </a:r>
                  <a:r>
                    <a:rPr kumimoji="1" lang="zh-CN" altLang="en-US" sz="3600" b="1" dirty="0"/>
                    <a:t>与</a:t>
                  </a:r>
                  <a:r>
                    <a:rPr kumimoji="1" lang="en-US" altLang="zh-CN" sz="3600" b="1" dirty="0"/>
                    <a:t>SETUP</a:t>
                  </a:r>
                  <a:r>
                    <a:rPr kumimoji="1" lang="zh-CN" altLang="en-US" sz="3600" b="1" dirty="0"/>
                    <a:t>功能的合并</a:t>
                  </a:r>
                </a:p>
              </p:txBody>
            </p: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398CA60-ED7E-0D76-D6F3-CBC144670F96}"/>
                  </a:ext>
                </a:extLst>
              </p:cNvPr>
              <p:cNvSpPr txBox="1"/>
              <p:nvPr/>
            </p:nvSpPr>
            <p:spPr>
              <a:xfrm>
                <a:off x="21168486" y="3836055"/>
                <a:ext cx="53335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4400" b="1" dirty="0">
                    <a:solidFill>
                      <a:srgbClr val="FF0000"/>
                    </a:solidFill>
                  </a:rPr>
                  <a:t>特色功能流程示意图</a:t>
                </a: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EF32D7E-B7D3-9310-DEFD-0C74632B4F91}"/>
                </a:ext>
              </a:extLst>
            </p:cNvPr>
            <p:cNvSpPr/>
            <p:nvPr/>
          </p:nvSpPr>
          <p:spPr>
            <a:xfrm>
              <a:off x="659026" y="24352051"/>
              <a:ext cx="10373136" cy="5078877"/>
            </a:xfrm>
            <a:prstGeom prst="rect">
              <a:avLst/>
            </a:prstGeom>
            <a:noFill/>
            <a:ln w="88900">
              <a:solidFill>
                <a:srgbClr val="8F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F220ECB-341F-C350-0B66-C575683C3AAC}"/>
                </a:ext>
              </a:extLst>
            </p:cNvPr>
            <p:cNvSpPr/>
            <p:nvPr/>
          </p:nvSpPr>
          <p:spPr>
            <a:xfrm>
              <a:off x="27104188" y="3671624"/>
              <a:ext cx="15486841" cy="12376096"/>
            </a:xfrm>
            <a:prstGeom prst="rect">
              <a:avLst/>
            </a:prstGeom>
            <a:noFill/>
            <a:ln w="88900">
              <a:solidFill>
                <a:srgbClr val="8FAA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F62E0E5-F403-E4E9-A109-C8C76A3B13A1}"/>
                </a:ext>
              </a:extLst>
            </p:cNvPr>
            <p:cNvSpPr txBox="1"/>
            <p:nvPr/>
          </p:nvSpPr>
          <p:spPr>
            <a:xfrm>
              <a:off x="12145608" y="22086549"/>
              <a:ext cx="5589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rgbClr val="FF0000"/>
                  </a:solidFill>
                </a:rPr>
                <a:t>RTP</a:t>
              </a:r>
              <a:r>
                <a:rPr kumimoji="1" lang="zh-CN" altLang="en-US" sz="4000" b="1" dirty="0">
                  <a:solidFill>
                    <a:srgbClr val="FF0000"/>
                  </a:solidFill>
                </a:rPr>
                <a:t>包编码过程代码展示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046F16B-7931-9A34-B1C2-DCA8231CB302}"/>
                </a:ext>
              </a:extLst>
            </p:cNvPr>
            <p:cNvSpPr/>
            <p:nvPr/>
          </p:nvSpPr>
          <p:spPr>
            <a:xfrm>
              <a:off x="11878439" y="21707095"/>
              <a:ext cx="14827326" cy="7723834"/>
            </a:xfrm>
            <a:prstGeom prst="rect">
              <a:avLst/>
            </a:prstGeom>
            <a:noFill/>
            <a:ln w="88900">
              <a:solidFill>
                <a:srgbClr val="8FAA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CD7B226-83AF-F0AF-E074-BE9B9DA73280}"/>
                </a:ext>
              </a:extLst>
            </p:cNvPr>
            <p:cNvGrpSpPr/>
            <p:nvPr/>
          </p:nvGrpSpPr>
          <p:grpSpPr>
            <a:xfrm>
              <a:off x="27161774" y="16357855"/>
              <a:ext cx="15429255" cy="13073074"/>
              <a:chOff x="27161774" y="16470839"/>
              <a:chExt cx="15429255" cy="13073074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CF33B161-F6BF-4D55-734C-BF6B1C80D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23187" y="17814925"/>
                <a:ext cx="15367842" cy="11728987"/>
              </a:xfrm>
              <a:prstGeom prst="rect">
                <a:avLst/>
              </a:prstGeom>
            </p:spPr>
          </p:pic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4374274-6821-40B9-87F2-C72EF83C3661}"/>
                  </a:ext>
                </a:extLst>
              </p:cNvPr>
              <p:cNvSpPr txBox="1"/>
              <p:nvPr/>
            </p:nvSpPr>
            <p:spPr>
              <a:xfrm>
                <a:off x="27510694" y="16702230"/>
                <a:ext cx="89050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4000" b="1" dirty="0">
                    <a:solidFill>
                      <a:srgbClr val="FF0000"/>
                    </a:solidFill>
                  </a:rPr>
                  <a:t>视频传输帧率、丢包率等信息的可视化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08F17C2-6090-7B05-453A-FA976465C1B0}"/>
                  </a:ext>
                </a:extLst>
              </p:cNvPr>
              <p:cNvSpPr/>
              <p:nvPr/>
            </p:nvSpPr>
            <p:spPr>
              <a:xfrm>
                <a:off x="27161774" y="16470839"/>
                <a:ext cx="15410292" cy="13073074"/>
              </a:xfrm>
              <a:prstGeom prst="rect">
                <a:avLst/>
              </a:prstGeom>
              <a:noFill/>
              <a:ln w="88900">
                <a:solidFill>
                  <a:srgbClr val="8FAAD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433825E4-EF2B-7C03-58D3-5E72280F38D8}"/>
              </a:ext>
            </a:extLst>
          </p:cNvPr>
          <p:cNvSpPr txBox="1"/>
          <p:nvPr/>
        </p:nvSpPr>
        <p:spPr>
          <a:xfrm>
            <a:off x="32930314" y="394074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</a:rPr>
              <a:t>代码框架图</a:t>
            </a:r>
          </a:p>
        </p:txBody>
      </p:sp>
      <p:pic>
        <p:nvPicPr>
          <p:cNvPr id="67" name="图片 66" descr="图示&#10;&#10;描述已自动生成">
            <a:extLst>
              <a:ext uri="{FF2B5EF4-FFF2-40B4-BE49-F238E27FC236}">
                <a16:creationId xmlns:a16="http://schemas.microsoft.com/office/drawing/2014/main" id="{E02B3430-AE96-6F4A-DD62-E9FBAF8965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41339" y="4923482"/>
            <a:ext cx="14588207" cy="10664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upload_post_object_v2_2071639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689" y="9972767"/>
            <a:ext cx="20850540" cy="93232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upload_post_object_v2_087819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537" y="12169375"/>
            <a:ext cx="18923985" cy="16542922"/>
          </a:xfrm>
          <a:prstGeom prst="rect">
            <a:avLst/>
          </a:prstGeom>
        </p:spPr>
      </p:pic>
      <p:pic>
        <p:nvPicPr>
          <p:cNvPr id="3" name="图片 2" descr="upload_post_object_v2_620485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53" y="1366424"/>
            <a:ext cx="18284185" cy="27345986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22094139" y="1608953"/>
            <a:ext cx="17023659" cy="8688602"/>
            <a:chOff x="34239" y="1054"/>
            <a:chExt cx="26809" cy="13683"/>
          </a:xfrm>
        </p:grpSpPr>
        <p:pic>
          <p:nvPicPr>
            <p:cNvPr id="6" name="图片 5" descr="upload_post_object_v2_1567481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42" y="1054"/>
              <a:ext cx="24803" cy="3720"/>
            </a:xfrm>
            <a:prstGeom prst="rect">
              <a:avLst/>
            </a:prstGeom>
          </p:spPr>
        </p:pic>
        <p:pic>
          <p:nvPicPr>
            <p:cNvPr id="7" name="图片 6" descr="upload_post_object_v2_3789977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39" y="4774"/>
              <a:ext cx="9904" cy="8885"/>
            </a:xfrm>
            <a:prstGeom prst="rect">
              <a:avLst/>
            </a:prstGeom>
          </p:spPr>
        </p:pic>
        <p:pic>
          <p:nvPicPr>
            <p:cNvPr id="8" name="图片 7" descr="upload_post_object_v2_6131455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54" y="4774"/>
              <a:ext cx="10378" cy="9963"/>
            </a:xfrm>
            <a:prstGeom prst="rect">
              <a:avLst/>
            </a:prstGeom>
          </p:spPr>
        </p:pic>
        <p:pic>
          <p:nvPicPr>
            <p:cNvPr id="10" name="图片 9" descr="upload_post_object_v2_6116010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16" y="4774"/>
              <a:ext cx="9832" cy="88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376AAE7-2791-455D-59E4-175489820ABD}"/>
              </a:ext>
            </a:extLst>
          </p:cNvPr>
          <p:cNvGrpSpPr/>
          <p:nvPr/>
        </p:nvGrpSpPr>
        <p:grpSpPr>
          <a:xfrm>
            <a:off x="3068955" y="2313940"/>
            <a:ext cx="28573876" cy="21576832"/>
            <a:chOff x="3068955" y="2313940"/>
            <a:chExt cx="28573876" cy="21576832"/>
          </a:xfrm>
        </p:grpSpPr>
        <p:sp>
          <p:nvSpPr>
            <p:cNvPr id="4" name="文本框 3"/>
            <p:cNvSpPr txBox="1"/>
            <p:nvPr userDrawn="1"/>
          </p:nvSpPr>
          <p:spPr>
            <a:xfrm>
              <a:off x="7714392" y="12108442"/>
              <a:ext cx="8413750" cy="6451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CN" sz="3600" b="1"/>
                <a:t>ThinkPadThinkBOOK</a:t>
              </a:r>
              <a:endParaRPr lang="zh-CN" altLang="en-US" sz="36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212432" y="12108442"/>
              <a:ext cx="7315200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3600" b="1">
                  <a:sym typeface="+mn-ea"/>
                </a:rPr>
                <a:t>ThinkPadX1CarbonGen10</a:t>
              </a:r>
            </a:p>
          </p:txBody>
        </p:sp>
        <p:sp>
          <p:nvSpPr>
            <p:cNvPr id="10" name="文本框 9"/>
            <p:cNvSpPr txBox="1"/>
            <p:nvPr userDrawn="1"/>
          </p:nvSpPr>
          <p:spPr>
            <a:xfrm>
              <a:off x="7714392" y="23245612"/>
              <a:ext cx="8413750" cy="6451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CN" sz="3600" b="1"/>
                <a:t>Macbook2022M1PRO</a:t>
              </a:r>
              <a:endParaRPr lang="zh-CN" altLang="en-US" sz="3600" b="1"/>
            </a:p>
          </p:txBody>
        </p:sp>
        <p:grpSp>
          <p:nvGrpSpPr>
            <p:cNvPr id="2" name="组合 1"/>
            <p:cNvGrpSpPr/>
            <p:nvPr userDrawn="1"/>
          </p:nvGrpSpPr>
          <p:grpSpPr>
            <a:xfrm>
              <a:off x="3068955" y="2313940"/>
              <a:ext cx="27611846" cy="20931928"/>
              <a:chOff x="4833" y="3644"/>
              <a:chExt cx="43483" cy="32964"/>
            </a:xfrm>
          </p:grpSpPr>
          <p:pic>
            <p:nvPicPr>
              <p:cNvPr id="3" name="图片 2" descr="upload_post_object_v2_9317809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33" y="3644"/>
                <a:ext cx="20566" cy="15424"/>
              </a:xfrm>
              <a:prstGeom prst="rect">
                <a:avLst/>
              </a:prstGeom>
            </p:spPr>
          </p:pic>
          <p:pic>
            <p:nvPicPr>
              <p:cNvPr id="5" name="图片 4" descr="upload_post_object_v2_82434908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14" y="3644"/>
                <a:ext cx="20566" cy="15424"/>
              </a:xfrm>
              <a:prstGeom prst="rect">
                <a:avLst/>
              </a:prstGeom>
            </p:spPr>
          </p:pic>
          <p:pic>
            <p:nvPicPr>
              <p:cNvPr id="7" name="图片 6" descr="upload_post_object_v2_4214840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7" y="20556"/>
                <a:ext cx="20292" cy="15219"/>
              </a:xfrm>
              <a:prstGeom prst="rect">
                <a:avLst/>
              </a:prstGeom>
            </p:spPr>
          </p:pic>
          <p:pic>
            <p:nvPicPr>
              <p:cNvPr id="11" name="图片 10" descr="upload_post_object_v2_7331015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14" y="20556"/>
                <a:ext cx="21402" cy="16052"/>
              </a:xfrm>
              <a:prstGeom prst="rect">
                <a:avLst/>
              </a:prstGeom>
            </p:spPr>
          </p:pic>
        </p:grpSp>
        <p:sp>
          <p:nvSpPr>
            <p:cNvPr id="13" name="文本框 12"/>
            <p:cNvSpPr txBox="1"/>
            <p:nvPr userDrawn="1"/>
          </p:nvSpPr>
          <p:spPr>
            <a:xfrm>
              <a:off x="23229081" y="23245612"/>
              <a:ext cx="8413750" cy="6451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/>
                <a:t>拯救者</a:t>
              </a:r>
              <a:r>
                <a:rPr lang="en" altLang="zh-CN" sz="3600" b="1" dirty="0"/>
                <a:t>R700P</a:t>
              </a:r>
              <a:endParaRPr lang="zh-CN" altLang="en-US" sz="3600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4687729" y="1669415"/>
            <a:ext cx="34560510" cy="16043910"/>
            <a:chOff x="6494" y="9604"/>
            <a:chExt cx="52701" cy="24366"/>
          </a:xfrm>
        </p:grpSpPr>
        <p:pic>
          <p:nvPicPr>
            <p:cNvPr id="7" name="图片 6" descr="upload_post_object_v2_3789977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0" y="17344"/>
              <a:ext cx="9904" cy="8885"/>
            </a:xfrm>
            <a:prstGeom prst="rect">
              <a:avLst/>
            </a:prstGeom>
          </p:spPr>
        </p:pic>
        <p:pic>
          <p:nvPicPr>
            <p:cNvPr id="3" name="图片 2" descr="upload_post_object_v2_2597723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4" y="9604"/>
              <a:ext cx="16637" cy="24366"/>
            </a:xfrm>
            <a:prstGeom prst="rect">
              <a:avLst/>
            </a:prstGeom>
          </p:spPr>
        </p:pic>
        <p:pic>
          <p:nvPicPr>
            <p:cNvPr id="6" name="图片 5" descr="upload_post_object_v2_1133815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9" y="17777"/>
              <a:ext cx="17947" cy="9652"/>
            </a:xfrm>
            <a:prstGeom prst="rect">
              <a:avLst/>
            </a:prstGeom>
          </p:spPr>
        </p:pic>
        <p:cxnSp>
          <p:nvCxnSpPr>
            <p:cNvPr id="8" name="直接箭头连接符 7"/>
            <p:cNvCxnSpPr>
              <a:endCxn id="3" idx="3"/>
            </p:cNvCxnSpPr>
            <p:nvPr userDrawn="1"/>
          </p:nvCxnSpPr>
          <p:spPr>
            <a:xfrm flipH="1">
              <a:off x="23132" y="19950"/>
              <a:ext cx="6363" cy="1837"/>
            </a:xfrm>
            <a:prstGeom prst="straightConnector1">
              <a:avLst/>
            </a:prstGeom>
            <a:ln w="92075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 userDrawn="1"/>
          </p:nvCxnSpPr>
          <p:spPr>
            <a:xfrm>
              <a:off x="34720" y="21468"/>
              <a:ext cx="4662" cy="637"/>
            </a:xfrm>
            <a:prstGeom prst="straightConnector1">
              <a:avLst/>
            </a:prstGeom>
            <a:ln w="92075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 descr="upload_post_object_v2_34560379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20" y="12711"/>
              <a:ext cx="10502" cy="3974"/>
            </a:xfrm>
            <a:prstGeom prst="rect">
              <a:avLst/>
            </a:prstGeom>
          </p:spPr>
        </p:pic>
      </p:grpSp>
      <p:pic>
        <p:nvPicPr>
          <p:cNvPr id="13" name="图片 12" descr="upload_post_object_v2_6033870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1519" y="14977110"/>
            <a:ext cx="15097551" cy="11179832"/>
          </a:xfrm>
          <a:prstGeom prst="rect">
            <a:avLst/>
          </a:prstGeom>
        </p:spPr>
      </p:pic>
      <p:pic>
        <p:nvPicPr>
          <p:cNvPr id="14" name="图片 13" descr="upload_post_object_v2_5128680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138" y="18263235"/>
            <a:ext cx="662353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pload_post_object_v2_721010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9" y="17020331"/>
            <a:ext cx="35781847" cy="8486887"/>
          </a:xfrm>
          <a:prstGeom prst="rect">
            <a:avLst/>
          </a:prstGeom>
        </p:spPr>
      </p:pic>
      <p:pic>
        <p:nvPicPr>
          <p:cNvPr id="5" name="图片 4" descr="upload_post_object_v2_456980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3645"/>
            <a:ext cx="36557498" cy="6817546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601902" y="15126214"/>
            <a:ext cx="8218100" cy="37846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8000"/>
              <a:t>统计总帧数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75651" y="3464686"/>
            <a:ext cx="11630966" cy="261874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8000"/>
              <a:t>实现快进</a:t>
            </a:r>
            <a:r>
              <a:rPr lang="en-US" altLang="zh-CN" sz="8000"/>
              <a:t>\</a:t>
            </a:r>
            <a:r>
              <a:rPr lang="zh-CN" altLang="en-US" sz="8000"/>
              <a:t>回退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22871" y="5818396"/>
            <a:ext cx="9536707" cy="300551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endParaRPr lang="zh-CN" altLang="en-US" sz="800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424785" y="4965180"/>
            <a:ext cx="7830274" cy="161277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8000"/>
              <a:t>PLAY</a:t>
            </a:r>
            <a:r>
              <a:rPr lang="zh-CN" altLang="en-US" sz="8000"/>
              <a:t> 实现</a:t>
            </a:r>
            <a:r>
              <a:rPr lang="en-US" altLang="zh-CN" sz="8000"/>
              <a:t>SETUP</a:t>
            </a:r>
            <a:endParaRPr lang="zh-CN" altLang="en-US"/>
          </a:p>
        </p:txBody>
      </p:sp>
      <p:pic>
        <p:nvPicPr>
          <p:cNvPr id="7" name="图片 6" descr="upload_post_object_v2_8989798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04" y="7582769"/>
            <a:ext cx="32087198" cy="189392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195</Words>
  <Application>Microsoft Macintosh PowerPoint</Application>
  <PresentationFormat>自定义</PresentationFormat>
  <Paragraphs>24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仿宋</vt:lpstr>
      <vt:lpstr>Kaiti SC</vt:lpstr>
      <vt:lpstr>Arial</vt:lpstr>
      <vt:lpstr>Calibri</vt:lpstr>
      <vt:lpstr>Calibri Light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奔皓 黄</dc:creator>
  <cp:lastModifiedBy>奔皓 黄</cp:lastModifiedBy>
  <cp:revision>5</cp:revision>
  <dcterms:created xsi:type="dcterms:W3CDTF">2023-05-23T11:21:00Z</dcterms:created>
  <dcterms:modified xsi:type="dcterms:W3CDTF">2023-05-23T12:58:52Z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