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628" r:id="rId2"/>
    <p:sldId id="775" r:id="rId3"/>
    <p:sldId id="845" r:id="rId4"/>
    <p:sldId id="846" r:id="rId5"/>
    <p:sldId id="819" r:id="rId6"/>
    <p:sldId id="820" r:id="rId7"/>
    <p:sldId id="848" r:id="rId8"/>
    <p:sldId id="847" r:id="rId9"/>
    <p:sldId id="821" r:id="rId10"/>
    <p:sldId id="849" r:id="rId11"/>
    <p:sldId id="822" r:id="rId12"/>
    <p:sldId id="823" r:id="rId13"/>
    <p:sldId id="850" r:id="rId14"/>
    <p:sldId id="837" r:id="rId15"/>
    <p:sldId id="851" r:id="rId16"/>
  </p:sldIdLst>
  <p:sldSz cx="10058400" cy="7040563"/>
  <p:notesSz cx="6858000" cy="9144000"/>
  <p:custDataLst>
    <p:tags r:id="rId18"/>
  </p:custDataLst>
  <p:defaultTextStyle>
    <a:defPPr>
      <a:defRPr lang="en-US"/>
    </a:defPPr>
    <a:lvl1pPr marL="0" algn="l" defTabSz="950885" rtl="0" eaLnBrk="1" latinLnBrk="0" hangingPunct="1">
      <a:defRPr sz="1872" kern="1200">
        <a:solidFill>
          <a:schemeClr val="tx1"/>
        </a:solidFill>
        <a:latin typeface="+mn-lt"/>
        <a:ea typeface="+mn-ea"/>
        <a:cs typeface="+mn-cs"/>
      </a:defRPr>
    </a:lvl1pPr>
    <a:lvl2pPr marL="475442" algn="l" defTabSz="950885" rtl="0" eaLnBrk="1" latinLnBrk="0" hangingPunct="1">
      <a:defRPr sz="1872" kern="1200">
        <a:solidFill>
          <a:schemeClr val="tx1"/>
        </a:solidFill>
        <a:latin typeface="+mn-lt"/>
        <a:ea typeface="+mn-ea"/>
        <a:cs typeface="+mn-cs"/>
      </a:defRPr>
    </a:lvl2pPr>
    <a:lvl3pPr marL="950885" algn="l" defTabSz="950885" rtl="0" eaLnBrk="1" latinLnBrk="0" hangingPunct="1">
      <a:defRPr sz="1872" kern="1200">
        <a:solidFill>
          <a:schemeClr val="tx1"/>
        </a:solidFill>
        <a:latin typeface="+mn-lt"/>
        <a:ea typeface="+mn-ea"/>
        <a:cs typeface="+mn-cs"/>
      </a:defRPr>
    </a:lvl3pPr>
    <a:lvl4pPr marL="1426327" algn="l" defTabSz="950885" rtl="0" eaLnBrk="1" latinLnBrk="0" hangingPunct="1">
      <a:defRPr sz="1872" kern="1200">
        <a:solidFill>
          <a:schemeClr val="tx1"/>
        </a:solidFill>
        <a:latin typeface="+mn-lt"/>
        <a:ea typeface="+mn-ea"/>
        <a:cs typeface="+mn-cs"/>
      </a:defRPr>
    </a:lvl4pPr>
    <a:lvl5pPr marL="1901769" algn="l" defTabSz="950885" rtl="0" eaLnBrk="1" latinLnBrk="0" hangingPunct="1">
      <a:defRPr sz="1872" kern="1200">
        <a:solidFill>
          <a:schemeClr val="tx1"/>
        </a:solidFill>
        <a:latin typeface="+mn-lt"/>
        <a:ea typeface="+mn-ea"/>
        <a:cs typeface="+mn-cs"/>
      </a:defRPr>
    </a:lvl5pPr>
    <a:lvl6pPr marL="2377211" algn="l" defTabSz="950885" rtl="0" eaLnBrk="1" latinLnBrk="0" hangingPunct="1">
      <a:defRPr sz="1872" kern="1200">
        <a:solidFill>
          <a:schemeClr val="tx1"/>
        </a:solidFill>
        <a:latin typeface="+mn-lt"/>
        <a:ea typeface="+mn-ea"/>
        <a:cs typeface="+mn-cs"/>
      </a:defRPr>
    </a:lvl6pPr>
    <a:lvl7pPr marL="2852654" algn="l" defTabSz="950885" rtl="0" eaLnBrk="1" latinLnBrk="0" hangingPunct="1">
      <a:defRPr sz="1872" kern="1200">
        <a:solidFill>
          <a:schemeClr val="tx1"/>
        </a:solidFill>
        <a:latin typeface="+mn-lt"/>
        <a:ea typeface="+mn-ea"/>
        <a:cs typeface="+mn-cs"/>
      </a:defRPr>
    </a:lvl7pPr>
    <a:lvl8pPr marL="3328096" algn="l" defTabSz="950885" rtl="0" eaLnBrk="1" latinLnBrk="0" hangingPunct="1">
      <a:defRPr sz="1872" kern="1200">
        <a:solidFill>
          <a:schemeClr val="tx1"/>
        </a:solidFill>
        <a:latin typeface="+mn-lt"/>
        <a:ea typeface="+mn-ea"/>
        <a:cs typeface="+mn-cs"/>
      </a:defRPr>
    </a:lvl8pPr>
    <a:lvl9pPr marL="3803538" algn="l" defTabSz="950885" rtl="0" eaLnBrk="1" latinLnBrk="0" hangingPunct="1">
      <a:defRPr sz="187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8" userDrawn="1">
          <p15:clr>
            <a:srgbClr val="A4A3A4"/>
          </p15:clr>
        </p15:guide>
        <p15:guide id="2" pos="3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D5FC79"/>
    <a:srgbClr val="FBE5D6"/>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1" autoAdjust="0"/>
    <p:restoredTop sz="92041" autoAdjust="0"/>
  </p:normalViewPr>
  <p:slideViewPr>
    <p:cSldViewPr showGuides="1">
      <p:cViewPr varScale="1">
        <p:scale>
          <a:sx n="114" d="100"/>
          <a:sy n="114" d="100"/>
        </p:scale>
        <p:origin x="760" y="184"/>
      </p:cViewPr>
      <p:guideLst>
        <p:guide orient="horz" pos="2218"/>
        <p:guide pos="316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g Fan" userId="73b39abba4055029" providerId="LiveId" clId="{E771FCAB-F3CA-3B48-BBAC-11833750BFB6}"/>
    <pc:docChg chg="modSld">
      <pc:chgData name="Cheng Fan" userId="73b39abba4055029" providerId="LiveId" clId="{E771FCAB-F3CA-3B48-BBAC-11833750BFB6}" dt="2022-02-13T23:42:46.270" v="1" actId="20577"/>
      <pc:docMkLst>
        <pc:docMk/>
      </pc:docMkLst>
      <pc:sldChg chg="modSp mod">
        <pc:chgData name="Cheng Fan" userId="73b39abba4055029" providerId="LiveId" clId="{E771FCAB-F3CA-3B48-BBAC-11833750BFB6}" dt="2022-02-13T23:42:46.270" v="1" actId="20577"/>
        <pc:sldMkLst>
          <pc:docMk/>
          <pc:sldMk cId="2040243274" sldId="628"/>
        </pc:sldMkLst>
        <pc:spChg chg="mod">
          <ac:chgData name="Cheng Fan" userId="73b39abba4055029" providerId="LiveId" clId="{E771FCAB-F3CA-3B48-BBAC-11833750BFB6}" dt="2022-02-13T23:42:46.270" v="1" actId="20577"/>
          <ac:spMkLst>
            <pc:docMk/>
            <pc:sldMk cId="2040243274" sldId="628"/>
            <ac:spMk id="5" creationId="{0C494AC4-83F7-A546-AA32-D9C97D2A9A6A}"/>
          </ac:spMkLst>
        </pc:spChg>
      </pc:sldChg>
    </pc:docChg>
  </pc:docChgLst>
  <pc:docChgLst>
    <pc:chgData name="Cheng Fan" userId="73b39abba4055029" providerId="LiveId" clId="{5104529A-F0BA-412E-A7C0-9D61CB4C7456}"/>
    <pc:docChg chg="custSel addSld delSld modSld">
      <pc:chgData name="Cheng Fan" userId="73b39abba4055029" providerId="LiveId" clId="{5104529A-F0BA-412E-A7C0-9D61CB4C7456}" dt="2020-03-04T06:17:20.142" v="597" actId="255"/>
      <pc:docMkLst>
        <pc:docMk/>
      </pc:docMkLst>
      <pc:sldChg chg="modSp">
        <pc:chgData name="Cheng Fan" userId="73b39abba4055029" providerId="LiveId" clId="{5104529A-F0BA-412E-A7C0-9D61CB4C7456}" dt="2020-03-04T03:17:49.025" v="37"/>
        <pc:sldMkLst>
          <pc:docMk/>
          <pc:sldMk cId="1956559624" sldId="822"/>
        </pc:sldMkLst>
        <pc:spChg chg="mod">
          <ac:chgData name="Cheng Fan" userId="73b39abba4055029" providerId="LiveId" clId="{5104529A-F0BA-412E-A7C0-9D61CB4C7456}" dt="2020-03-04T03:17:49.025" v="37"/>
          <ac:spMkLst>
            <pc:docMk/>
            <pc:sldMk cId="1956559624" sldId="822"/>
            <ac:spMk id="10" creationId="{8B63C027-FEFE-4713-92EE-A378AE475029}"/>
          </ac:spMkLst>
        </pc:spChg>
      </pc:sldChg>
      <pc:sldChg chg="addSp delSp">
        <pc:chgData name="Cheng Fan" userId="73b39abba4055029" providerId="LiveId" clId="{5104529A-F0BA-412E-A7C0-9D61CB4C7456}" dt="2020-03-04T05:59:05.569" v="39"/>
        <pc:sldMkLst>
          <pc:docMk/>
          <pc:sldMk cId="405282057" sldId="837"/>
        </pc:sldMkLst>
        <pc:spChg chg="add del">
          <ac:chgData name="Cheng Fan" userId="73b39abba4055029" providerId="LiveId" clId="{5104529A-F0BA-412E-A7C0-9D61CB4C7456}" dt="2020-03-04T05:59:05.569" v="39"/>
          <ac:spMkLst>
            <pc:docMk/>
            <pc:sldMk cId="405282057" sldId="837"/>
            <ac:spMk id="2" creationId="{76E0A589-E670-4208-A4D3-A9A009C883B4}"/>
          </ac:spMkLst>
        </pc:spChg>
      </pc:sldChg>
      <pc:sldChg chg="delSp modSp add delAnim">
        <pc:chgData name="Cheng Fan" userId="73b39abba4055029" providerId="LiveId" clId="{5104529A-F0BA-412E-A7C0-9D61CB4C7456}" dt="2020-03-04T06:17:20.142" v="597" actId="255"/>
        <pc:sldMkLst>
          <pc:docMk/>
          <pc:sldMk cId="2265146558" sldId="851"/>
        </pc:sldMkLst>
        <pc:spChg chg="mod">
          <ac:chgData name="Cheng Fan" userId="73b39abba4055029" providerId="LiveId" clId="{5104529A-F0BA-412E-A7C0-9D61CB4C7456}" dt="2020-03-04T05:59:36.224" v="66"/>
          <ac:spMkLst>
            <pc:docMk/>
            <pc:sldMk cId="2265146558" sldId="851"/>
            <ac:spMk id="4" creationId="{CC2434E4-16B7-E540-A13C-960B63D56793}"/>
          </ac:spMkLst>
        </pc:spChg>
        <pc:spChg chg="mod">
          <ac:chgData name="Cheng Fan" userId="73b39abba4055029" providerId="LiveId" clId="{5104529A-F0BA-412E-A7C0-9D61CB4C7456}" dt="2020-03-04T06:17:20.142" v="597" actId="255"/>
          <ac:spMkLst>
            <pc:docMk/>
            <pc:sldMk cId="2265146558" sldId="851"/>
            <ac:spMk id="7" creationId="{00000000-0000-0000-0000-000000000000}"/>
          </ac:spMkLst>
        </pc:spChg>
        <pc:spChg chg="del">
          <ac:chgData name="Cheng Fan" userId="73b39abba4055029" providerId="LiveId" clId="{5104529A-F0BA-412E-A7C0-9D61CB4C7456}" dt="2020-03-04T05:59:15.071" v="41" actId="478"/>
          <ac:spMkLst>
            <pc:docMk/>
            <pc:sldMk cId="2265146558" sldId="851"/>
            <ac:spMk id="11" creationId="{A769FA6D-63BB-2049-B3CC-A3243E97C4F5}"/>
          </ac:spMkLst>
        </pc:spChg>
        <pc:spChg chg="del">
          <ac:chgData name="Cheng Fan" userId="73b39abba4055029" providerId="LiveId" clId="{5104529A-F0BA-412E-A7C0-9D61CB4C7456}" dt="2020-03-04T05:59:28.872" v="44" actId="478"/>
          <ac:spMkLst>
            <pc:docMk/>
            <pc:sldMk cId="2265146558" sldId="851"/>
            <ac:spMk id="12" creationId="{00000000-0000-0000-0000-000000000000}"/>
          </ac:spMkLst>
        </pc:spChg>
        <pc:picChg chg="del">
          <ac:chgData name="Cheng Fan" userId="73b39abba4055029" providerId="LiveId" clId="{5104529A-F0BA-412E-A7C0-9D61CB4C7456}" dt="2020-03-04T05:59:25.333" v="43" actId="478"/>
          <ac:picMkLst>
            <pc:docMk/>
            <pc:sldMk cId="2265146558" sldId="851"/>
            <ac:picMk id="6" creationId="{8C7EFE56-F69C-427D-B902-8EF61AC2F720}"/>
          </ac:picMkLst>
        </pc:picChg>
        <pc:inkChg chg="del">
          <ac:chgData name="Cheng Fan" userId="73b39abba4055029" providerId="LiveId" clId="{5104529A-F0BA-412E-A7C0-9D61CB4C7456}" dt="2020-03-04T05:59:20.873" v="42" actId="478"/>
          <ac:inkMkLst>
            <pc:docMk/>
            <pc:sldMk cId="2265146558" sldId="851"/>
            <ac:inkMk id="5" creationId="{EEA91EE9-199A-4215-9243-7B5F59859B43}"/>
          </ac:inkMkLst>
        </pc:inkChg>
      </pc:sldChg>
    </pc:docChg>
  </pc:docChgLst>
  <pc:docChgLst>
    <pc:chgData name="Cheng Fan" userId="73b39abba4055029" providerId="LiveId" clId="{A094F31D-D4F1-4E20-BA13-7B99429C7B71}"/>
    <pc:docChg chg="modSld">
      <pc:chgData name="Cheng Fan" userId="73b39abba4055029" providerId="LiveId" clId="{A094F31D-D4F1-4E20-BA13-7B99429C7B71}" dt="2021-02-17T13:00:48.839" v="2" actId="20577"/>
      <pc:docMkLst>
        <pc:docMk/>
      </pc:docMkLst>
      <pc:sldChg chg="delSp modSp mod modAnim">
        <pc:chgData name="Cheng Fan" userId="73b39abba4055029" providerId="LiveId" clId="{A094F31D-D4F1-4E20-BA13-7B99429C7B71}" dt="2021-02-17T13:00:48.839" v="2" actId="20577"/>
        <pc:sldMkLst>
          <pc:docMk/>
          <pc:sldMk cId="2040243274" sldId="628"/>
        </pc:sldMkLst>
        <pc:spChg chg="mod">
          <ac:chgData name="Cheng Fan" userId="73b39abba4055029" providerId="LiveId" clId="{A094F31D-D4F1-4E20-BA13-7B99429C7B71}" dt="2021-02-17T13:00:48.839" v="2" actId="20577"/>
          <ac:spMkLst>
            <pc:docMk/>
            <pc:sldMk cId="2040243274" sldId="628"/>
            <ac:spMk id="5" creationId="{0C494AC4-83F7-A546-AA32-D9C97D2A9A6A}"/>
          </ac:spMkLst>
        </pc:spChg>
        <pc:picChg chg="del">
          <ac:chgData name="Cheng Fan" userId="73b39abba4055029" providerId="LiveId" clId="{A094F31D-D4F1-4E20-BA13-7B99429C7B71}" dt="2021-02-17T13:00:32.263" v="0"/>
          <ac:picMkLst>
            <pc:docMk/>
            <pc:sldMk cId="2040243274" sldId="628"/>
            <ac:picMk id="4" creationId="{C47AD3B0-C023-4D80-9B42-9DE92C70D20D}"/>
          </ac:picMkLst>
        </pc:picChg>
      </pc:sldChg>
      <pc:sldChg chg="delSp modAnim">
        <pc:chgData name="Cheng Fan" userId="73b39abba4055029" providerId="LiveId" clId="{A094F31D-D4F1-4E20-BA13-7B99429C7B71}" dt="2021-02-17T13:00:32.263" v="0"/>
        <pc:sldMkLst>
          <pc:docMk/>
          <pc:sldMk cId="2267203452" sldId="775"/>
        </pc:sldMkLst>
        <pc:picChg chg="del">
          <ac:chgData name="Cheng Fan" userId="73b39abba4055029" providerId="LiveId" clId="{A094F31D-D4F1-4E20-BA13-7B99429C7B71}" dt="2021-02-17T13:00:32.263" v="0"/>
          <ac:picMkLst>
            <pc:docMk/>
            <pc:sldMk cId="2267203452" sldId="775"/>
            <ac:picMk id="7" creationId="{BF9F0550-202F-49C9-A4A4-4943DE0851AB}"/>
          </ac:picMkLst>
        </pc:picChg>
        <pc:inkChg chg="del">
          <ac:chgData name="Cheng Fan" userId="73b39abba4055029" providerId="LiveId" clId="{A094F31D-D4F1-4E20-BA13-7B99429C7B71}" dt="2021-02-17T13:00:32.263" v="0"/>
          <ac:inkMkLst>
            <pc:docMk/>
            <pc:sldMk cId="2267203452" sldId="775"/>
            <ac:inkMk id="3" creationId="{65F0EB79-7F24-4737-8E21-EE578F1A422C}"/>
          </ac:inkMkLst>
        </pc:inkChg>
      </pc:sldChg>
      <pc:sldChg chg="delSp modAnim">
        <pc:chgData name="Cheng Fan" userId="73b39abba4055029" providerId="LiveId" clId="{A094F31D-D4F1-4E20-BA13-7B99429C7B71}" dt="2021-02-17T13:00:32.263" v="0"/>
        <pc:sldMkLst>
          <pc:docMk/>
          <pc:sldMk cId="851788458" sldId="819"/>
        </pc:sldMkLst>
        <pc:picChg chg="del">
          <ac:chgData name="Cheng Fan" userId="73b39abba4055029" providerId="LiveId" clId="{A094F31D-D4F1-4E20-BA13-7B99429C7B71}" dt="2021-02-17T13:00:32.263" v="0"/>
          <ac:picMkLst>
            <pc:docMk/>
            <pc:sldMk cId="851788458" sldId="819"/>
            <ac:picMk id="5" creationId="{E620781A-E41A-4032-A3AF-5DAF05469C0E}"/>
          </ac:picMkLst>
        </pc:picChg>
        <pc:inkChg chg="del">
          <ac:chgData name="Cheng Fan" userId="73b39abba4055029" providerId="LiveId" clId="{A094F31D-D4F1-4E20-BA13-7B99429C7B71}" dt="2021-02-17T13:00:32.263" v="0"/>
          <ac:inkMkLst>
            <pc:docMk/>
            <pc:sldMk cId="851788458" sldId="819"/>
            <ac:inkMk id="3" creationId="{FBD8EB57-791F-4651-893D-5C96D9676A8E}"/>
          </ac:inkMkLst>
        </pc:inkChg>
      </pc:sldChg>
      <pc:sldChg chg="delSp modAnim">
        <pc:chgData name="Cheng Fan" userId="73b39abba4055029" providerId="LiveId" clId="{A094F31D-D4F1-4E20-BA13-7B99429C7B71}" dt="2021-02-17T13:00:32.263" v="0"/>
        <pc:sldMkLst>
          <pc:docMk/>
          <pc:sldMk cId="482216814" sldId="820"/>
        </pc:sldMkLst>
        <pc:picChg chg="del">
          <ac:chgData name="Cheng Fan" userId="73b39abba4055029" providerId="LiveId" clId="{A094F31D-D4F1-4E20-BA13-7B99429C7B71}" dt="2021-02-17T13:00:32.263" v="0"/>
          <ac:picMkLst>
            <pc:docMk/>
            <pc:sldMk cId="482216814" sldId="820"/>
            <ac:picMk id="5" creationId="{61DEAEA6-80BC-47A5-A84E-C24800132D8A}"/>
          </ac:picMkLst>
        </pc:picChg>
        <pc:inkChg chg="del">
          <ac:chgData name="Cheng Fan" userId="73b39abba4055029" providerId="LiveId" clId="{A094F31D-D4F1-4E20-BA13-7B99429C7B71}" dt="2021-02-17T13:00:32.263" v="0"/>
          <ac:inkMkLst>
            <pc:docMk/>
            <pc:sldMk cId="482216814" sldId="820"/>
            <ac:inkMk id="3" creationId="{A754AE4B-73B8-4143-918E-C454B4843CD6}"/>
          </ac:inkMkLst>
        </pc:inkChg>
      </pc:sldChg>
      <pc:sldChg chg="delSp modAnim">
        <pc:chgData name="Cheng Fan" userId="73b39abba4055029" providerId="LiveId" clId="{A094F31D-D4F1-4E20-BA13-7B99429C7B71}" dt="2021-02-17T13:00:32.263" v="0"/>
        <pc:sldMkLst>
          <pc:docMk/>
          <pc:sldMk cId="1524843501" sldId="821"/>
        </pc:sldMkLst>
        <pc:picChg chg="del">
          <ac:chgData name="Cheng Fan" userId="73b39abba4055029" providerId="LiveId" clId="{A094F31D-D4F1-4E20-BA13-7B99429C7B71}" dt="2021-02-17T13:00:32.263" v="0"/>
          <ac:picMkLst>
            <pc:docMk/>
            <pc:sldMk cId="1524843501" sldId="821"/>
            <ac:picMk id="3" creationId="{44D9C2E1-8030-47E6-B4A1-B77CFD4B570A}"/>
          </ac:picMkLst>
        </pc:picChg>
        <pc:inkChg chg="del">
          <ac:chgData name="Cheng Fan" userId="73b39abba4055029" providerId="LiveId" clId="{A094F31D-D4F1-4E20-BA13-7B99429C7B71}" dt="2021-02-17T13:00:32.263" v="0"/>
          <ac:inkMkLst>
            <pc:docMk/>
            <pc:sldMk cId="1524843501" sldId="821"/>
            <ac:inkMk id="2" creationId="{CD20D5BC-E872-4BB7-A7C4-C6C1ADEC9D30}"/>
          </ac:inkMkLst>
        </pc:inkChg>
      </pc:sldChg>
      <pc:sldChg chg="delSp modAnim">
        <pc:chgData name="Cheng Fan" userId="73b39abba4055029" providerId="LiveId" clId="{A094F31D-D4F1-4E20-BA13-7B99429C7B71}" dt="2021-02-17T13:00:32.263" v="0"/>
        <pc:sldMkLst>
          <pc:docMk/>
          <pc:sldMk cId="1956559624" sldId="822"/>
        </pc:sldMkLst>
        <pc:picChg chg="del">
          <ac:chgData name="Cheng Fan" userId="73b39abba4055029" providerId="LiveId" clId="{A094F31D-D4F1-4E20-BA13-7B99429C7B71}" dt="2021-02-17T13:00:32.263" v="0"/>
          <ac:picMkLst>
            <pc:docMk/>
            <pc:sldMk cId="1956559624" sldId="822"/>
            <ac:picMk id="5" creationId="{02808C9C-52B3-466A-A458-DD6ADED9A20B}"/>
          </ac:picMkLst>
        </pc:picChg>
        <pc:inkChg chg="del">
          <ac:chgData name="Cheng Fan" userId="73b39abba4055029" providerId="LiveId" clId="{A094F31D-D4F1-4E20-BA13-7B99429C7B71}" dt="2021-02-17T13:00:32.263" v="0"/>
          <ac:inkMkLst>
            <pc:docMk/>
            <pc:sldMk cId="1956559624" sldId="822"/>
            <ac:inkMk id="3" creationId="{9AB669EE-0D59-4A3B-A21C-30A6DDECBA1A}"/>
          </ac:inkMkLst>
        </pc:inkChg>
      </pc:sldChg>
      <pc:sldChg chg="delSp modAnim">
        <pc:chgData name="Cheng Fan" userId="73b39abba4055029" providerId="LiveId" clId="{A094F31D-D4F1-4E20-BA13-7B99429C7B71}" dt="2021-02-17T13:00:32.263" v="0"/>
        <pc:sldMkLst>
          <pc:docMk/>
          <pc:sldMk cId="3912059474" sldId="823"/>
        </pc:sldMkLst>
        <pc:picChg chg="del">
          <ac:chgData name="Cheng Fan" userId="73b39abba4055029" providerId="LiveId" clId="{A094F31D-D4F1-4E20-BA13-7B99429C7B71}" dt="2021-02-17T13:00:32.263" v="0"/>
          <ac:picMkLst>
            <pc:docMk/>
            <pc:sldMk cId="3912059474" sldId="823"/>
            <ac:picMk id="8" creationId="{ADEE0EB7-0FBE-496F-B319-77A64BBC62A9}"/>
          </ac:picMkLst>
        </pc:picChg>
        <pc:inkChg chg="del">
          <ac:chgData name="Cheng Fan" userId="73b39abba4055029" providerId="LiveId" clId="{A094F31D-D4F1-4E20-BA13-7B99429C7B71}" dt="2021-02-17T13:00:32.263" v="0"/>
          <ac:inkMkLst>
            <pc:docMk/>
            <pc:sldMk cId="3912059474" sldId="823"/>
            <ac:inkMk id="7" creationId="{77E4F81B-837F-4AB3-87D2-F14D4DF91896}"/>
          </ac:inkMkLst>
        </pc:inkChg>
      </pc:sldChg>
      <pc:sldChg chg="delSp modAnim">
        <pc:chgData name="Cheng Fan" userId="73b39abba4055029" providerId="LiveId" clId="{A094F31D-D4F1-4E20-BA13-7B99429C7B71}" dt="2021-02-17T13:00:32.263" v="0"/>
        <pc:sldMkLst>
          <pc:docMk/>
          <pc:sldMk cId="405282057" sldId="837"/>
        </pc:sldMkLst>
        <pc:picChg chg="del">
          <ac:chgData name="Cheng Fan" userId="73b39abba4055029" providerId="LiveId" clId="{A094F31D-D4F1-4E20-BA13-7B99429C7B71}" dt="2021-02-17T13:00:32.263" v="0"/>
          <ac:picMkLst>
            <pc:docMk/>
            <pc:sldMk cId="405282057" sldId="837"/>
            <ac:picMk id="6" creationId="{8C7EFE56-F69C-427D-B902-8EF61AC2F720}"/>
          </ac:picMkLst>
        </pc:picChg>
        <pc:inkChg chg="del">
          <ac:chgData name="Cheng Fan" userId="73b39abba4055029" providerId="LiveId" clId="{A094F31D-D4F1-4E20-BA13-7B99429C7B71}" dt="2021-02-17T13:00:32.263" v="0"/>
          <ac:inkMkLst>
            <pc:docMk/>
            <pc:sldMk cId="405282057" sldId="837"/>
            <ac:inkMk id="5" creationId="{EEA91EE9-199A-4215-9243-7B5F59859B43}"/>
          </ac:inkMkLst>
        </pc:inkChg>
      </pc:sldChg>
      <pc:sldChg chg="delSp modAnim">
        <pc:chgData name="Cheng Fan" userId="73b39abba4055029" providerId="LiveId" clId="{A094F31D-D4F1-4E20-BA13-7B99429C7B71}" dt="2021-02-17T13:00:32.263" v="0"/>
        <pc:sldMkLst>
          <pc:docMk/>
          <pc:sldMk cId="1452047294" sldId="845"/>
        </pc:sldMkLst>
        <pc:picChg chg="del">
          <ac:chgData name="Cheng Fan" userId="73b39abba4055029" providerId="LiveId" clId="{A094F31D-D4F1-4E20-BA13-7B99429C7B71}" dt="2021-02-17T13:00:32.263" v="0"/>
          <ac:picMkLst>
            <pc:docMk/>
            <pc:sldMk cId="1452047294" sldId="845"/>
            <ac:picMk id="18" creationId="{34F7B1DB-F441-430F-9550-2A34B4A05C9C}"/>
          </ac:picMkLst>
        </pc:picChg>
        <pc:inkChg chg="del">
          <ac:chgData name="Cheng Fan" userId="73b39abba4055029" providerId="LiveId" clId="{A094F31D-D4F1-4E20-BA13-7B99429C7B71}" dt="2021-02-17T13:00:32.263" v="0"/>
          <ac:inkMkLst>
            <pc:docMk/>
            <pc:sldMk cId="1452047294" sldId="845"/>
            <ac:inkMk id="17" creationId="{13ACB9D8-B3E4-44AC-B889-B7BA32823DD4}"/>
          </ac:inkMkLst>
        </pc:inkChg>
      </pc:sldChg>
      <pc:sldChg chg="delSp modAnim">
        <pc:chgData name="Cheng Fan" userId="73b39abba4055029" providerId="LiveId" clId="{A094F31D-D4F1-4E20-BA13-7B99429C7B71}" dt="2021-02-17T13:00:32.263" v="0"/>
        <pc:sldMkLst>
          <pc:docMk/>
          <pc:sldMk cId="1161703961" sldId="846"/>
        </pc:sldMkLst>
        <pc:picChg chg="del">
          <ac:chgData name="Cheng Fan" userId="73b39abba4055029" providerId="LiveId" clId="{A094F31D-D4F1-4E20-BA13-7B99429C7B71}" dt="2021-02-17T13:00:32.263" v="0"/>
          <ac:picMkLst>
            <pc:docMk/>
            <pc:sldMk cId="1161703961" sldId="846"/>
            <ac:picMk id="17" creationId="{050964A1-D454-4058-8DC4-7873140F22E6}"/>
          </ac:picMkLst>
        </pc:picChg>
      </pc:sldChg>
      <pc:sldChg chg="delSp modAnim">
        <pc:chgData name="Cheng Fan" userId="73b39abba4055029" providerId="LiveId" clId="{A094F31D-D4F1-4E20-BA13-7B99429C7B71}" dt="2021-02-17T13:00:32.263" v="0"/>
        <pc:sldMkLst>
          <pc:docMk/>
          <pc:sldMk cId="1196608510" sldId="847"/>
        </pc:sldMkLst>
        <pc:picChg chg="del">
          <ac:chgData name="Cheng Fan" userId="73b39abba4055029" providerId="LiveId" clId="{A094F31D-D4F1-4E20-BA13-7B99429C7B71}" dt="2021-02-17T13:00:32.263" v="0"/>
          <ac:picMkLst>
            <pc:docMk/>
            <pc:sldMk cId="1196608510" sldId="847"/>
            <ac:picMk id="3" creationId="{FA267FC7-3885-433E-B679-83E9FCE54D9A}"/>
          </ac:picMkLst>
        </pc:picChg>
        <pc:inkChg chg="del">
          <ac:chgData name="Cheng Fan" userId="73b39abba4055029" providerId="LiveId" clId="{A094F31D-D4F1-4E20-BA13-7B99429C7B71}" dt="2021-02-17T13:00:32.263" v="0"/>
          <ac:inkMkLst>
            <pc:docMk/>
            <pc:sldMk cId="1196608510" sldId="847"/>
            <ac:inkMk id="2" creationId="{7AE407F1-F3A5-44FA-B964-B1258142C6ED}"/>
          </ac:inkMkLst>
        </pc:inkChg>
      </pc:sldChg>
      <pc:sldChg chg="delSp modAnim">
        <pc:chgData name="Cheng Fan" userId="73b39abba4055029" providerId="LiveId" clId="{A094F31D-D4F1-4E20-BA13-7B99429C7B71}" dt="2021-02-17T13:00:32.263" v="0"/>
        <pc:sldMkLst>
          <pc:docMk/>
          <pc:sldMk cId="2435909394" sldId="848"/>
        </pc:sldMkLst>
        <pc:picChg chg="del">
          <ac:chgData name="Cheng Fan" userId="73b39abba4055029" providerId="LiveId" clId="{A094F31D-D4F1-4E20-BA13-7B99429C7B71}" dt="2021-02-17T13:00:32.263" v="0"/>
          <ac:picMkLst>
            <pc:docMk/>
            <pc:sldMk cId="2435909394" sldId="848"/>
            <ac:picMk id="5" creationId="{EF917C3A-D8DF-4985-BDEB-7EDC12349469}"/>
          </ac:picMkLst>
        </pc:picChg>
        <pc:inkChg chg="del">
          <ac:chgData name="Cheng Fan" userId="73b39abba4055029" providerId="LiveId" clId="{A094F31D-D4F1-4E20-BA13-7B99429C7B71}" dt="2021-02-17T13:00:32.263" v="0"/>
          <ac:inkMkLst>
            <pc:docMk/>
            <pc:sldMk cId="2435909394" sldId="848"/>
            <ac:inkMk id="3" creationId="{FC9A112F-8E7E-4C4B-868D-4371CD392D8C}"/>
          </ac:inkMkLst>
        </pc:inkChg>
      </pc:sldChg>
      <pc:sldChg chg="delSp modAnim">
        <pc:chgData name="Cheng Fan" userId="73b39abba4055029" providerId="LiveId" clId="{A094F31D-D4F1-4E20-BA13-7B99429C7B71}" dt="2021-02-17T13:00:32.263" v="0"/>
        <pc:sldMkLst>
          <pc:docMk/>
          <pc:sldMk cId="2671102745" sldId="849"/>
        </pc:sldMkLst>
        <pc:picChg chg="del">
          <ac:chgData name="Cheng Fan" userId="73b39abba4055029" providerId="LiveId" clId="{A094F31D-D4F1-4E20-BA13-7B99429C7B71}" dt="2021-02-17T13:00:32.263" v="0"/>
          <ac:picMkLst>
            <pc:docMk/>
            <pc:sldMk cId="2671102745" sldId="849"/>
            <ac:picMk id="3" creationId="{3DDE75D0-3F48-4133-B2EA-EEB519977563}"/>
          </ac:picMkLst>
        </pc:picChg>
        <pc:inkChg chg="del">
          <ac:chgData name="Cheng Fan" userId="73b39abba4055029" providerId="LiveId" clId="{A094F31D-D4F1-4E20-BA13-7B99429C7B71}" dt="2021-02-17T13:00:32.263" v="0"/>
          <ac:inkMkLst>
            <pc:docMk/>
            <pc:sldMk cId="2671102745" sldId="849"/>
            <ac:inkMk id="2" creationId="{FEC163FF-0940-4F44-80EF-54677CB7AAF5}"/>
          </ac:inkMkLst>
        </pc:inkChg>
      </pc:sldChg>
      <pc:sldChg chg="delSp modAnim">
        <pc:chgData name="Cheng Fan" userId="73b39abba4055029" providerId="LiveId" clId="{A094F31D-D4F1-4E20-BA13-7B99429C7B71}" dt="2021-02-17T13:00:32.263" v="0"/>
        <pc:sldMkLst>
          <pc:docMk/>
          <pc:sldMk cId="1433211773" sldId="850"/>
        </pc:sldMkLst>
        <pc:picChg chg="del">
          <ac:chgData name="Cheng Fan" userId="73b39abba4055029" providerId="LiveId" clId="{A094F31D-D4F1-4E20-BA13-7B99429C7B71}" dt="2021-02-17T13:00:32.263" v="0"/>
          <ac:picMkLst>
            <pc:docMk/>
            <pc:sldMk cId="1433211773" sldId="850"/>
            <ac:picMk id="7" creationId="{C90AA997-5F8F-4D28-ADF2-E04CC7256718}"/>
          </ac:picMkLst>
        </pc:picChg>
        <pc:inkChg chg="del">
          <ac:chgData name="Cheng Fan" userId="73b39abba4055029" providerId="LiveId" clId="{A094F31D-D4F1-4E20-BA13-7B99429C7B71}" dt="2021-02-17T13:00:32.263" v="0"/>
          <ac:inkMkLst>
            <pc:docMk/>
            <pc:sldMk cId="1433211773" sldId="850"/>
            <ac:inkMk id="5" creationId="{6BA889A5-3BC3-4E64-850D-4F0352A7AA3A}"/>
          </ac:inkMkLst>
        </pc:ink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8F4206-22BF-45B6-8E98-6B2B3320ED1C}" type="datetimeFigureOut">
              <a:rPr lang="en-US" smtClean="0"/>
              <a:t>4/6/23</a:t>
            </a:fld>
            <a:endParaRPr lang="en-US"/>
          </a:p>
        </p:txBody>
      </p:sp>
      <p:sp>
        <p:nvSpPr>
          <p:cNvPr id="4" name="Slide Image Placeholder 3"/>
          <p:cNvSpPr>
            <a:spLocks noGrp="1" noRot="1" noChangeAspect="1"/>
          </p:cNvSpPr>
          <p:nvPr>
            <p:ph type="sldImg" idx="2"/>
          </p:nvPr>
        </p:nvSpPr>
        <p:spPr>
          <a:xfrm>
            <a:off x="981075" y="685800"/>
            <a:ext cx="48958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7A269-F6E1-4C6C-A919-D1B026D69C3F}" type="slidenum">
              <a:rPr lang="en-US" smtClean="0"/>
              <a:t>‹#›</a:t>
            </a:fld>
            <a:endParaRPr lang="en-US"/>
          </a:p>
        </p:txBody>
      </p:sp>
    </p:spTree>
    <p:extLst>
      <p:ext uri="{BB962C8B-B14F-4D97-AF65-F5344CB8AC3E}">
        <p14:creationId xmlns:p14="http://schemas.microsoft.com/office/powerpoint/2010/main" val="2230988879"/>
      </p:ext>
    </p:extLst>
  </p:cSld>
  <p:clrMap bg1="lt1" tx1="dk1" bg2="lt2" tx2="dk2" accent1="accent1" accent2="accent2" accent3="accent3" accent4="accent4" accent5="accent5" accent6="accent6" hlink="hlink" folHlink="folHlink"/>
  <p:notesStyle>
    <a:lvl1pPr marL="0" algn="l" defTabSz="950885" rtl="0" eaLnBrk="1" latinLnBrk="0" hangingPunct="1">
      <a:defRPr sz="1248" kern="1200">
        <a:solidFill>
          <a:schemeClr val="tx1"/>
        </a:solidFill>
        <a:latin typeface="+mn-lt"/>
        <a:ea typeface="+mn-ea"/>
        <a:cs typeface="+mn-cs"/>
      </a:defRPr>
    </a:lvl1pPr>
    <a:lvl2pPr marL="475442" algn="l" defTabSz="950885" rtl="0" eaLnBrk="1" latinLnBrk="0" hangingPunct="1">
      <a:defRPr sz="1248" kern="1200">
        <a:solidFill>
          <a:schemeClr val="tx1"/>
        </a:solidFill>
        <a:latin typeface="+mn-lt"/>
        <a:ea typeface="+mn-ea"/>
        <a:cs typeface="+mn-cs"/>
      </a:defRPr>
    </a:lvl2pPr>
    <a:lvl3pPr marL="950885" algn="l" defTabSz="950885" rtl="0" eaLnBrk="1" latinLnBrk="0" hangingPunct="1">
      <a:defRPr sz="1248" kern="1200">
        <a:solidFill>
          <a:schemeClr val="tx1"/>
        </a:solidFill>
        <a:latin typeface="+mn-lt"/>
        <a:ea typeface="+mn-ea"/>
        <a:cs typeface="+mn-cs"/>
      </a:defRPr>
    </a:lvl3pPr>
    <a:lvl4pPr marL="1426327" algn="l" defTabSz="950885" rtl="0" eaLnBrk="1" latinLnBrk="0" hangingPunct="1">
      <a:defRPr sz="1248" kern="1200">
        <a:solidFill>
          <a:schemeClr val="tx1"/>
        </a:solidFill>
        <a:latin typeface="+mn-lt"/>
        <a:ea typeface="+mn-ea"/>
        <a:cs typeface="+mn-cs"/>
      </a:defRPr>
    </a:lvl4pPr>
    <a:lvl5pPr marL="1901769" algn="l" defTabSz="950885" rtl="0" eaLnBrk="1" latinLnBrk="0" hangingPunct="1">
      <a:defRPr sz="1248" kern="1200">
        <a:solidFill>
          <a:schemeClr val="tx1"/>
        </a:solidFill>
        <a:latin typeface="+mn-lt"/>
        <a:ea typeface="+mn-ea"/>
        <a:cs typeface="+mn-cs"/>
      </a:defRPr>
    </a:lvl5pPr>
    <a:lvl6pPr marL="2377211" algn="l" defTabSz="950885" rtl="0" eaLnBrk="1" latinLnBrk="0" hangingPunct="1">
      <a:defRPr sz="1248" kern="1200">
        <a:solidFill>
          <a:schemeClr val="tx1"/>
        </a:solidFill>
        <a:latin typeface="+mn-lt"/>
        <a:ea typeface="+mn-ea"/>
        <a:cs typeface="+mn-cs"/>
      </a:defRPr>
    </a:lvl6pPr>
    <a:lvl7pPr marL="2852654" algn="l" defTabSz="950885" rtl="0" eaLnBrk="1" latinLnBrk="0" hangingPunct="1">
      <a:defRPr sz="1248" kern="1200">
        <a:solidFill>
          <a:schemeClr val="tx1"/>
        </a:solidFill>
        <a:latin typeface="+mn-lt"/>
        <a:ea typeface="+mn-ea"/>
        <a:cs typeface="+mn-cs"/>
      </a:defRPr>
    </a:lvl7pPr>
    <a:lvl8pPr marL="3328096" algn="l" defTabSz="950885" rtl="0" eaLnBrk="1" latinLnBrk="0" hangingPunct="1">
      <a:defRPr sz="1248" kern="1200">
        <a:solidFill>
          <a:schemeClr val="tx1"/>
        </a:solidFill>
        <a:latin typeface="+mn-lt"/>
        <a:ea typeface="+mn-ea"/>
        <a:cs typeface="+mn-cs"/>
      </a:defRPr>
    </a:lvl8pPr>
    <a:lvl9pPr marL="3803538" algn="l" defTabSz="950885" rtl="0" eaLnBrk="1" latinLnBrk="0" hangingPunct="1">
      <a:defRPr sz="124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7A269-F6E1-4C6C-A919-D1B026D69C3F}" type="slidenum">
              <a:rPr lang="en-US" smtClean="0"/>
              <a:t>1</a:t>
            </a:fld>
            <a:endParaRPr lang="en-US"/>
          </a:p>
        </p:txBody>
      </p:sp>
    </p:spTree>
    <p:extLst>
      <p:ext uri="{BB962C8B-B14F-4D97-AF65-F5344CB8AC3E}">
        <p14:creationId xmlns:p14="http://schemas.microsoft.com/office/powerpoint/2010/main" val="580836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11</a:t>
            </a:fld>
            <a:endParaRPr lang="en-US"/>
          </a:p>
        </p:txBody>
      </p:sp>
    </p:spTree>
    <p:extLst>
      <p:ext uri="{BB962C8B-B14F-4D97-AF65-F5344CB8AC3E}">
        <p14:creationId xmlns:p14="http://schemas.microsoft.com/office/powerpoint/2010/main" val="1404489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12</a:t>
            </a:fld>
            <a:endParaRPr lang="en-US"/>
          </a:p>
        </p:txBody>
      </p:sp>
    </p:spTree>
    <p:extLst>
      <p:ext uri="{BB962C8B-B14F-4D97-AF65-F5344CB8AC3E}">
        <p14:creationId xmlns:p14="http://schemas.microsoft.com/office/powerpoint/2010/main" val="3734588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13</a:t>
            </a:fld>
            <a:endParaRPr lang="en-US"/>
          </a:p>
        </p:txBody>
      </p:sp>
    </p:spTree>
    <p:extLst>
      <p:ext uri="{BB962C8B-B14F-4D97-AF65-F5344CB8AC3E}">
        <p14:creationId xmlns:p14="http://schemas.microsoft.com/office/powerpoint/2010/main" val="2411660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14</a:t>
            </a:fld>
            <a:endParaRPr lang="en-US"/>
          </a:p>
        </p:txBody>
      </p:sp>
    </p:spTree>
    <p:extLst>
      <p:ext uri="{BB962C8B-B14F-4D97-AF65-F5344CB8AC3E}">
        <p14:creationId xmlns:p14="http://schemas.microsoft.com/office/powerpoint/2010/main" val="7640397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15</a:t>
            </a:fld>
            <a:endParaRPr lang="en-US"/>
          </a:p>
        </p:txBody>
      </p:sp>
    </p:spTree>
    <p:extLst>
      <p:ext uri="{BB962C8B-B14F-4D97-AF65-F5344CB8AC3E}">
        <p14:creationId xmlns:p14="http://schemas.microsoft.com/office/powerpoint/2010/main" val="2315229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kern="1200" dirty="0">
                <a:solidFill>
                  <a:schemeClr val="tx1"/>
                </a:solidFill>
                <a:effectLst/>
                <a:latin typeface="+mn-lt"/>
                <a:ea typeface="+mn-ea"/>
                <a:cs typeface="+mn-cs"/>
              </a:rPr>
              <a:t>传统的物理系统，状态可逆</a:t>
            </a:r>
            <a:endParaRPr lang="en-US" altLang="zh-C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dirty="0">
                <a:solidFill>
                  <a:schemeClr val="tx1"/>
                </a:solidFill>
                <a:effectLst/>
                <a:latin typeface="+mn-lt"/>
                <a:ea typeface="+mn-ea"/>
                <a:cs typeface="+mn-cs"/>
              </a:rPr>
              <a:t>Entropy, </a:t>
            </a:r>
            <a:r>
              <a:rPr lang="zh-CN" altLang="en-US" sz="1200" kern="1200" dirty="0">
                <a:solidFill>
                  <a:schemeClr val="tx1"/>
                </a:solidFill>
                <a:effectLst/>
                <a:latin typeface="+mn-lt"/>
                <a:ea typeface="+mn-ea"/>
                <a:cs typeface="+mn-cs"/>
              </a:rPr>
              <a:t>不可逆</a:t>
            </a:r>
            <a:endParaRPr lang="en-US" altLang="zh-C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kern="1200" dirty="0">
                <a:solidFill>
                  <a:schemeClr val="tx1"/>
                </a:solidFill>
                <a:effectLst/>
                <a:latin typeface="+mn-lt"/>
                <a:ea typeface="+mn-ea"/>
                <a:cs typeface="+mn-cs"/>
              </a:rPr>
              <a:t>微观层面已经无效，更宏观</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3</a:t>
            </a:fld>
            <a:endParaRPr lang="en-US"/>
          </a:p>
        </p:txBody>
      </p:sp>
    </p:spTree>
    <p:extLst>
      <p:ext uri="{BB962C8B-B14F-4D97-AF65-F5344CB8AC3E}">
        <p14:creationId xmlns:p14="http://schemas.microsoft.com/office/powerpoint/2010/main" val="782407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4</a:t>
            </a:fld>
            <a:endParaRPr lang="en-US"/>
          </a:p>
        </p:txBody>
      </p:sp>
    </p:spTree>
    <p:extLst>
      <p:ext uri="{BB962C8B-B14F-4D97-AF65-F5344CB8AC3E}">
        <p14:creationId xmlns:p14="http://schemas.microsoft.com/office/powerpoint/2010/main" val="3597869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5</a:t>
            </a:fld>
            <a:endParaRPr lang="en-US"/>
          </a:p>
        </p:txBody>
      </p:sp>
    </p:spTree>
    <p:extLst>
      <p:ext uri="{BB962C8B-B14F-4D97-AF65-F5344CB8AC3E}">
        <p14:creationId xmlns:p14="http://schemas.microsoft.com/office/powerpoint/2010/main" val="2357567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6</a:t>
            </a:fld>
            <a:endParaRPr lang="en-US"/>
          </a:p>
        </p:txBody>
      </p:sp>
    </p:spTree>
    <p:extLst>
      <p:ext uri="{BB962C8B-B14F-4D97-AF65-F5344CB8AC3E}">
        <p14:creationId xmlns:p14="http://schemas.microsoft.com/office/powerpoint/2010/main" val="1464961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7</a:t>
            </a:fld>
            <a:endParaRPr lang="en-US"/>
          </a:p>
        </p:txBody>
      </p:sp>
    </p:spTree>
    <p:extLst>
      <p:ext uri="{BB962C8B-B14F-4D97-AF65-F5344CB8AC3E}">
        <p14:creationId xmlns:p14="http://schemas.microsoft.com/office/powerpoint/2010/main" val="2155583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8</a:t>
            </a:fld>
            <a:endParaRPr lang="en-US"/>
          </a:p>
        </p:txBody>
      </p:sp>
    </p:spTree>
    <p:extLst>
      <p:ext uri="{BB962C8B-B14F-4D97-AF65-F5344CB8AC3E}">
        <p14:creationId xmlns:p14="http://schemas.microsoft.com/office/powerpoint/2010/main" val="1106815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9</a:t>
            </a:fld>
            <a:endParaRPr lang="en-US"/>
          </a:p>
        </p:txBody>
      </p:sp>
    </p:spTree>
    <p:extLst>
      <p:ext uri="{BB962C8B-B14F-4D97-AF65-F5344CB8AC3E}">
        <p14:creationId xmlns:p14="http://schemas.microsoft.com/office/powerpoint/2010/main" val="3587210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10</a:t>
            </a:fld>
            <a:endParaRPr lang="en-US"/>
          </a:p>
        </p:txBody>
      </p:sp>
    </p:spTree>
    <p:extLst>
      <p:ext uri="{BB962C8B-B14F-4D97-AF65-F5344CB8AC3E}">
        <p14:creationId xmlns:p14="http://schemas.microsoft.com/office/powerpoint/2010/main" val="3686806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57300" y="1154466"/>
            <a:ext cx="7543800" cy="2451159"/>
          </a:xfrm>
        </p:spPr>
        <p:txBody>
          <a:bodyPr anchor="b">
            <a:normAutofit/>
          </a:bodyPr>
          <a:lstStyle>
            <a:lvl1pPr algn="ctr">
              <a:defRPr sz="4840"/>
            </a:lvl1pPr>
          </a:lstStyle>
          <a:p>
            <a:r>
              <a:rPr lang="en-US"/>
              <a:t>Click to edit Master title style</a:t>
            </a:r>
            <a:endParaRPr lang="en-US" dirty="0"/>
          </a:p>
        </p:txBody>
      </p:sp>
      <p:sp>
        <p:nvSpPr>
          <p:cNvPr id="3" name="Subtitle 2"/>
          <p:cNvSpPr>
            <a:spLocks noGrp="1"/>
          </p:cNvSpPr>
          <p:nvPr>
            <p:ph type="subTitle" idx="1"/>
          </p:nvPr>
        </p:nvSpPr>
        <p:spPr>
          <a:xfrm>
            <a:off x="1257300" y="3697927"/>
            <a:ext cx="7543800" cy="1699839"/>
          </a:xfrm>
        </p:spPr>
        <p:txBody>
          <a:bodyPr>
            <a:normAutofit/>
          </a:bodyPr>
          <a:lstStyle>
            <a:lvl1pPr marL="0" indent="0" algn="ctr">
              <a:buNone/>
              <a:defRPr sz="1936">
                <a:solidFill>
                  <a:schemeClr val="tx1">
                    <a:lumMod val="75000"/>
                    <a:lumOff val="25000"/>
                  </a:schemeClr>
                </a:solidFill>
              </a:defRPr>
            </a:lvl1pPr>
            <a:lvl2pPr marL="368777" indent="0" algn="ctr">
              <a:buNone/>
              <a:defRPr sz="2259"/>
            </a:lvl2pPr>
            <a:lvl3pPr marL="737554" indent="0" algn="ctr">
              <a:buNone/>
              <a:defRPr sz="1936"/>
            </a:lvl3pPr>
            <a:lvl4pPr marL="1106332" indent="0" algn="ctr">
              <a:buNone/>
              <a:defRPr sz="1613"/>
            </a:lvl4pPr>
            <a:lvl5pPr marL="1475110" indent="0" algn="ctr">
              <a:buNone/>
              <a:defRPr sz="1613"/>
            </a:lvl5pPr>
            <a:lvl6pPr marL="1843887" indent="0" algn="ctr">
              <a:buNone/>
              <a:defRPr sz="1613"/>
            </a:lvl6pPr>
            <a:lvl7pPr marL="2212664" indent="0" algn="ctr">
              <a:buNone/>
              <a:defRPr sz="1613"/>
            </a:lvl7pPr>
            <a:lvl8pPr marL="2581441" indent="0" algn="ctr">
              <a:buNone/>
              <a:defRPr sz="1613"/>
            </a:lvl8pPr>
            <a:lvl9pPr marL="2950219" indent="0" algn="ctr">
              <a:buNone/>
              <a:defRPr sz="161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95915153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1469159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369955"/>
            <a:ext cx="2168843" cy="596655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1516" y="369957"/>
            <a:ext cx="6380797" cy="59665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175604460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dirty="0"/>
          </a:p>
        </p:txBody>
      </p:sp>
    </p:spTree>
    <p:extLst>
      <p:ext uri="{BB962C8B-B14F-4D97-AF65-F5344CB8AC3E}">
        <p14:creationId xmlns:p14="http://schemas.microsoft.com/office/powerpoint/2010/main" val="344852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758009"/>
            <a:ext cx="8675370" cy="2927108"/>
          </a:xfrm>
        </p:spPr>
        <p:txBody>
          <a:bodyPr anchor="b">
            <a:normAutofit/>
          </a:bodyPr>
          <a:lstStyle>
            <a:lvl1pPr>
              <a:defRPr sz="4840" b="0"/>
            </a:lvl1pPr>
          </a:lstStyle>
          <a:p>
            <a:r>
              <a:rPr lang="en-US"/>
              <a:t>Click to edit Master title style</a:t>
            </a:r>
            <a:endParaRPr lang="en-US" dirty="0"/>
          </a:p>
        </p:txBody>
      </p:sp>
      <p:sp>
        <p:nvSpPr>
          <p:cNvPr id="3" name="Text Placeholder 2"/>
          <p:cNvSpPr>
            <a:spLocks noGrp="1"/>
          </p:cNvSpPr>
          <p:nvPr>
            <p:ph type="body" idx="1"/>
          </p:nvPr>
        </p:nvSpPr>
        <p:spPr>
          <a:xfrm>
            <a:off x="686277" y="4673828"/>
            <a:ext cx="8675370" cy="1540123"/>
          </a:xfrm>
        </p:spPr>
        <p:txBody>
          <a:bodyPr anchor="t">
            <a:normAutofit/>
          </a:bodyPr>
          <a:lstStyle>
            <a:lvl1pPr marL="0" indent="0">
              <a:buNone/>
              <a:defRPr sz="1936">
                <a:solidFill>
                  <a:schemeClr val="tx1">
                    <a:lumMod val="75000"/>
                    <a:lumOff val="25000"/>
                  </a:schemeClr>
                </a:solidFill>
              </a:defRPr>
            </a:lvl1pPr>
            <a:lvl2pPr marL="368777" indent="0">
              <a:buNone/>
              <a:defRPr sz="1452">
                <a:solidFill>
                  <a:schemeClr val="tx1">
                    <a:tint val="75000"/>
                  </a:schemeClr>
                </a:solidFill>
              </a:defRPr>
            </a:lvl2pPr>
            <a:lvl3pPr marL="737554" indent="0">
              <a:buNone/>
              <a:defRPr sz="1291">
                <a:solidFill>
                  <a:schemeClr val="tx1">
                    <a:tint val="75000"/>
                  </a:schemeClr>
                </a:solidFill>
              </a:defRPr>
            </a:lvl3pPr>
            <a:lvl4pPr marL="1106332" indent="0">
              <a:buNone/>
              <a:defRPr sz="1129">
                <a:solidFill>
                  <a:schemeClr val="tx1">
                    <a:tint val="75000"/>
                  </a:schemeClr>
                </a:solidFill>
              </a:defRPr>
            </a:lvl4pPr>
            <a:lvl5pPr marL="1475110" indent="0">
              <a:buNone/>
              <a:defRPr sz="1129">
                <a:solidFill>
                  <a:schemeClr val="tx1">
                    <a:tint val="75000"/>
                  </a:schemeClr>
                </a:solidFill>
              </a:defRPr>
            </a:lvl5pPr>
            <a:lvl6pPr marL="1843887" indent="0">
              <a:buNone/>
              <a:defRPr sz="1129">
                <a:solidFill>
                  <a:schemeClr val="tx1">
                    <a:tint val="75000"/>
                  </a:schemeClr>
                </a:solidFill>
              </a:defRPr>
            </a:lvl6pPr>
            <a:lvl7pPr marL="2212664" indent="0">
              <a:buNone/>
              <a:defRPr sz="1129">
                <a:solidFill>
                  <a:schemeClr val="tx1">
                    <a:tint val="75000"/>
                  </a:schemeClr>
                </a:solidFill>
              </a:defRPr>
            </a:lvl7pPr>
            <a:lvl8pPr marL="2581441" indent="0">
              <a:buNone/>
              <a:defRPr sz="1129">
                <a:solidFill>
                  <a:schemeClr val="tx1">
                    <a:tint val="75000"/>
                  </a:schemeClr>
                </a:solidFill>
              </a:defRPr>
            </a:lvl8pPr>
            <a:lvl9pPr marL="2950219" indent="0">
              <a:buNone/>
              <a:defRPr sz="112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371533969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7229" y="1877485"/>
            <a:ext cx="4274820" cy="44671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6" y="1877485"/>
            <a:ext cx="4274820" cy="44671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896456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97229" y="1726624"/>
            <a:ext cx="4253866" cy="847679"/>
          </a:xfrm>
        </p:spPr>
        <p:txBody>
          <a:bodyPr anchor="b">
            <a:normAutofit/>
          </a:bodyPr>
          <a:lstStyle>
            <a:lvl1pPr marL="0" indent="0">
              <a:spcBef>
                <a:spcPts val="0"/>
              </a:spcBef>
              <a:buNone/>
              <a:defRPr sz="1936" b="1"/>
            </a:lvl1pPr>
            <a:lvl2pPr marL="368777" indent="0">
              <a:buNone/>
              <a:defRPr sz="1613" b="1"/>
            </a:lvl2pPr>
            <a:lvl3pPr marL="737554" indent="0">
              <a:buNone/>
              <a:defRPr sz="1452" b="1"/>
            </a:lvl3pPr>
            <a:lvl4pPr marL="1106332" indent="0">
              <a:buNone/>
              <a:defRPr sz="1291" b="1"/>
            </a:lvl4pPr>
            <a:lvl5pPr marL="1475110" indent="0">
              <a:buNone/>
              <a:defRPr sz="1291" b="1"/>
            </a:lvl5pPr>
            <a:lvl6pPr marL="1843887" indent="0">
              <a:buNone/>
              <a:defRPr sz="1291" b="1"/>
            </a:lvl6pPr>
            <a:lvl7pPr marL="2212664" indent="0">
              <a:buNone/>
              <a:defRPr sz="1291" b="1"/>
            </a:lvl7pPr>
            <a:lvl8pPr marL="2581441" indent="0">
              <a:buNone/>
              <a:defRPr sz="1291" b="1"/>
            </a:lvl8pPr>
            <a:lvl9pPr marL="2950219" indent="0">
              <a:buNone/>
              <a:defRPr sz="1291" b="1"/>
            </a:lvl9pPr>
          </a:lstStyle>
          <a:p>
            <a:pPr lvl="0"/>
            <a:r>
              <a:rPr lang="en-US"/>
              <a:t>Click to edit Master text styles</a:t>
            </a:r>
          </a:p>
        </p:txBody>
      </p:sp>
      <p:sp>
        <p:nvSpPr>
          <p:cNvPr id="4" name="Content Placeholder 3"/>
          <p:cNvSpPr>
            <a:spLocks noGrp="1"/>
          </p:cNvSpPr>
          <p:nvPr>
            <p:ph sz="half" idx="2"/>
          </p:nvPr>
        </p:nvSpPr>
        <p:spPr>
          <a:xfrm>
            <a:off x="697229" y="2574304"/>
            <a:ext cx="4253866" cy="37785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726623"/>
            <a:ext cx="4274821" cy="847678"/>
          </a:xfrm>
        </p:spPr>
        <p:txBody>
          <a:bodyPr anchor="b"/>
          <a:lstStyle>
            <a:lvl1pPr marL="0" indent="0">
              <a:spcBef>
                <a:spcPts val="0"/>
              </a:spcBef>
              <a:buNone/>
              <a:defRPr sz="1936" b="1"/>
            </a:lvl1pPr>
            <a:lvl2pPr marL="368777" indent="0">
              <a:buNone/>
              <a:defRPr sz="1613" b="1"/>
            </a:lvl2pPr>
            <a:lvl3pPr marL="737554" indent="0">
              <a:buNone/>
              <a:defRPr sz="1452" b="1"/>
            </a:lvl3pPr>
            <a:lvl4pPr marL="1106332" indent="0">
              <a:buNone/>
              <a:defRPr sz="1291" b="1"/>
            </a:lvl4pPr>
            <a:lvl5pPr marL="1475110" indent="0">
              <a:buNone/>
              <a:defRPr sz="1291" b="1"/>
            </a:lvl5pPr>
            <a:lvl6pPr marL="1843887" indent="0">
              <a:buNone/>
              <a:defRPr sz="1291" b="1"/>
            </a:lvl6pPr>
            <a:lvl7pPr marL="2212664" indent="0">
              <a:buNone/>
              <a:defRPr sz="1291" b="1"/>
            </a:lvl7pPr>
            <a:lvl8pPr marL="2581441" indent="0">
              <a:buNone/>
              <a:defRPr sz="1291" b="1"/>
            </a:lvl8pPr>
            <a:lvl9pPr marL="2950219" indent="0">
              <a:buNone/>
              <a:defRPr sz="1291" b="1"/>
            </a:lvl9pPr>
          </a:lstStyle>
          <a:p>
            <a:pPr lvl="0"/>
            <a:r>
              <a:rPr lang="en-US"/>
              <a:t>Click to edit Master text styles</a:t>
            </a:r>
          </a:p>
        </p:txBody>
      </p:sp>
      <p:sp>
        <p:nvSpPr>
          <p:cNvPr id="6" name="Content Placeholder 5"/>
          <p:cNvSpPr>
            <a:spLocks noGrp="1"/>
          </p:cNvSpPr>
          <p:nvPr>
            <p:ph sz="quarter" idx="4"/>
          </p:nvPr>
        </p:nvSpPr>
        <p:spPr>
          <a:xfrm>
            <a:off x="5092066" y="2574304"/>
            <a:ext cx="4274821" cy="37785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7/10/2018</a:t>
            </a:r>
          </a:p>
        </p:txBody>
      </p:sp>
      <p:sp>
        <p:nvSpPr>
          <p:cNvPr id="8" name="Footer Placeholder 7"/>
          <p:cNvSpPr>
            <a:spLocks noGrp="1"/>
          </p:cNvSpPr>
          <p:nvPr>
            <p:ph type="ftr" sz="quarter" idx="11"/>
          </p:nvPr>
        </p:nvSpPr>
        <p:spPr/>
        <p:txBody>
          <a:bodyPr/>
          <a:lstStyle/>
          <a:p>
            <a:r>
              <a:rPr lang="en-US"/>
              <a:t>Theoretically understanding deep learning</a:t>
            </a:r>
          </a:p>
        </p:txBody>
      </p:sp>
      <p:sp>
        <p:nvSpPr>
          <p:cNvPr id="9" name="Slide Number Placeholder 8"/>
          <p:cNvSpPr>
            <a:spLocks noGrp="1"/>
          </p:cNvSpPr>
          <p:nvPr>
            <p:ph type="sldNum" sz="quarter" idx="12"/>
          </p:nvPr>
        </p:nvSpPr>
        <p:spPr/>
        <p:txBody>
          <a:bodyPr/>
          <a:lstStyle/>
          <a:p>
            <a:fld id="{410E6D95-BD67-4955-AC2E-7779BFE1427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319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7/10/2018</a:t>
            </a:r>
          </a:p>
        </p:txBody>
      </p:sp>
      <p:sp>
        <p:nvSpPr>
          <p:cNvPr id="4" name="Footer Placeholder 3"/>
          <p:cNvSpPr>
            <a:spLocks noGrp="1"/>
          </p:cNvSpPr>
          <p:nvPr>
            <p:ph type="ftr" sz="quarter" idx="11"/>
          </p:nvPr>
        </p:nvSpPr>
        <p:spPr/>
        <p:txBody>
          <a:bodyPr/>
          <a:lstStyle/>
          <a:p>
            <a:r>
              <a:rPr lang="en-US"/>
              <a:t>Theoretically understanding deep learning</a:t>
            </a:r>
          </a:p>
        </p:txBody>
      </p:sp>
      <p:sp>
        <p:nvSpPr>
          <p:cNvPr id="5" name="Slide Number Placeholder 4"/>
          <p:cNvSpPr>
            <a:spLocks noGrp="1"/>
          </p:cNvSpPr>
          <p:nvPr>
            <p:ph type="sldNum" sz="quarter" idx="12"/>
          </p:nvPr>
        </p:nvSpPr>
        <p:spPr/>
        <p:txBody>
          <a:bodyPr/>
          <a:lstStyle/>
          <a:p>
            <a:fld id="{410E6D95-BD67-4955-AC2E-7779BFE1427F}"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11617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7/10/2018</a:t>
            </a:r>
          </a:p>
        </p:txBody>
      </p:sp>
      <p:sp>
        <p:nvSpPr>
          <p:cNvPr id="3" name="Footer Placeholder 2"/>
          <p:cNvSpPr>
            <a:spLocks noGrp="1"/>
          </p:cNvSpPr>
          <p:nvPr>
            <p:ph type="ftr" sz="quarter" idx="11"/>
          </p:nvPr>
        </p:nvSpPr>
        <p:spPr/>
        <p:txBody>
          <a:bodyPr/>
          <a:lstStyle/>
          <a:p>
            <a:r>
              <a:rPr lang="en-US"/>
              <a:t>Theoretically understanding deep learning</a:t>
            </a:r>
          </a:p>
        </p:txBody>
      </p:sp>
      <p:sp>
        <p:nvSpPr>
          <p:cNvPr id="4" name="Slide Number Placeholder 3"/>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650830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030" y="469373"/>
            <a:ext cx="3243834" cy="1642795"/>
          </a:xfrm>
        </p:spPr>
        <p:txBody>
          <a:bodyPr anchor="b">
            <a:normAutofit/>
          </a:bodyPr>
          <a:lstStyle>
            <a:lvl1pPr>
              <a:defRPr sz="2581" b="0"/>
            </a:lvl1pPr>
          </a:lstStyle>
          <a:p>
            <a:r>
              <a:rPr lang="en-US"/>
              <a:t>Click to edit Master title style</a:t>
            </a:r>
            <a:endParaRPr lang="en-US" dirty="0"/>
          </a:p>
        </p:txBody>
      </p:sp>
      <p:sp>
        <p:nvSpPr>
          <p:cNvPr id="3" name="Content Placeholder 2"/>
          <p:cNvSpPr>
            <a:spLocks noGrp="1"/>
          </p:cNvSpPr>
          <p:nvPr>
            <p:ph idx="1"/>
          </p:nvPr>
        </p:nvSpPr>
        <p:spPr>
          <a:xfrm>
            <a:off x="4274820" y="1016971"/>
            <a:ext cx="5092066" cy="5006623"/>
          </a:xfrm>
        </p:spPr>
        <p:txBody>
          <a:bodyPr/>
          <a:lstStyle>
            <a:lvl1pPr>
              <a:defRPr sz="2581"/>
            </a:lvl1pPr>
            <a:lvl2pPr>
              <a:defRPr sz="2259"/>
            </a:lvl2pPr>
            <a:lvl3pPr>
              <a:defRPr sz="1936"/>
            </a:lvl3pPr>
            <a:lvl4pPr>
              <a:defRPr sz="1613"/>
            </a:lvl4pPr>
            <a:lvl5pPr>
              <a:defRPr sz="1613"/>
            </a:lvl5pPr>
            <a:lvl6pPr>
              <a:defRPr sz="1613"/>
            </a:lvl6pPr>
            <a:lvl7pPr>
              <a:defRPr sz="1613"/>
            </a:lvl7pPr>
            <a:lvl8pPr>
              <a:defRPr sz="1613"/>
            </a:lvl8pPr>
            <a:lvl9pPr>
              <a:defRPr sz="16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4030" y="2112168"/>
            <a:ext cx="3243834" cy="3911425"/>
          </a:xfrm>
        </p:spPr>
        <p:txBody>
          <a:bodyPr>
            <a:normAutofit/>
          </a:bodyPr>
          <a:lstStyle>
            <a:lvl1pPr marL="0" indent="0">
              <a:lnSpc>
                <a:spcPct val="90000"/>
              </a:lnSpc>
              <a:buNone/>
              <a:defRPr sz="1291"/>
            </a:lvl1pPr>
            <a:lvl2pPr marL="368777" indent="0">
              <a:buNone/>
              <a:defRPr sz="968"/>
            </a:lvl2pPr>
            <a:lvl3pPr marL="737554" indent="0">
              <a:buNone/>
              <a:defRPr sz="807"/>
            </a:lvl3pPr>
            <a:lvl4pPr marL="1106332" indent="0">
              <a:buNone/>
              <a:defRPr sz="726"/>
            </a:lvl4pPr>
            <a:lvl5pPr marL="1475110" indent="0">
              <a:buNone/>
              <a:defRPr sz="726"/>
            </a:lvl5pPr>
            <a:lvl6pPr marL="1843887" indent="0">
              <a:buNone/>
              <a:defRPr sz="726"/>
            </a:lvl6pPr>
            <a:lvl7pPr marL="2212664" indent="0">
              <a:buNone/>
              <a:defRPr sz="726"/>
            </a:lvl7pPr>
            <a:lvl8pPr marL="2581441" indent="0">
              <a:buNone/>
              <a:defRPr sz="726"/>
            </a:lvl8pPr>
            <a:lvl9pPr marL="2950219"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577996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030" y="469371"/>
            <a:ext cx="3243834" cy="1642798"/>
          </a:xfrm>
        </p:spPr>
        <p:txBody>
          <a:bodyPr anchor="b">
            <a:normAutofit/>
          </a:bodyPr>
          <a:lstStyle>
            <a:lvl1pPr>
              <a:defRPr sz="2581" b="0"/>
            </a:lvl1pPr>
          </a:lstStyle>
          <a:p>
            <a:r>
              <a:rPr lang="en-US"/>
              <a:t>Click to edit Master title style</a:t>
            </a:r>
            <a:endParaRPr lang="en-US" dirty="0"/>
          </a:p>
        </p:txBody>
      </p:sp>
      <p:sp>
        <p:nvSpPr>
          <p:cNvPr id="3" name="Picture Placeholder 2"/>
          <p:cNvSpPr>
            <a:spLocks noGrp="1"/>
          </p:cNvSpPr>
          <p:nvPr>
            <p:ph type="pic" idx="1"/>
          </p:nvPr>
        </p:nvSpPr>
        <p:spPr>
          <a:xfrm>
            <a:off x="4274820" y="1016971"/>
            <a:ext cx="5092066" cy="5006623"/>
          </a:xfrm>
        </p:spPr>
        <p:txBody>
          <a:bodyPr/>
          <a:lstStyle>
            <a:lvl1pPr marL="0" indent="0">
              <a:buNone/>
              <a:defRPr sz="2581"/>
            </a:lvl1pPr>
            <a:lvl2pPr marL="368777" indent="0">
              <a:buNone/>
              <a:defRPr sz="2259"/>
            </a:lvl2pPr>
            <a:lvl3pPr marL="737554" indent="0">
              <a:buNone/>
              <a:defRPr sz="1936"/>
            </a:lvl3pPr>
            <a:lvl4pPr marL="1106332" indent="0">
              <a:buNone/>
              <a:defRPr sz="1613"/>
            </a:lvl4pPr>
            <a:lvl5pPr marL="1475110" indent="0">
              <a:buNone/>
              <a:defRPr sz="1613"/>
            </a:lvl5pPr>
            <a:lvl6pPr marL="1843887" indent="0">
              <a:buNone/>
              <a:defRPr sz="1613"/>
            </a:lvl6pPr>
            <a:lvl7pPr marL="2212664" indent="0">
              <a:buNone/>
              <a:defRPr sz="1613"/>
            </a:lvl7pPr>
            <a:lvl8pPr marL="2581441" indent="0">
              <a:buNone/>
              <a:defRPr sz="1613"/>
            </a:lvl8pPr>
            <a:lvl9pPr marL="2950219" indent="0">
              <a:buNone/>
              <a:defRPr sz="1613"/>
            </a:lvl9pPr>
          </a:lstStyle>
          <a:p>
            <a:r>
              <a:rPr lang="en-US"/>
              <a:t>Click icon to add picture</a:t>
            </a:r>
            <a:endParaRPr lang="en-US" dirty="0"/>
          </a:p>
        </p:txBody>
      </p:sp>
      <p:sp>
        <p:nvSpPr>
          <p:cNvPr id="4" name="Text Placeholder 3"/>
          <p:cNvSpPr>
            <a:spLocks noGrp="1"/>
          </p:cNvSpPr>
          <p:nvPr>
            <p:ph type="body" sz="half" idx="2"/>
          </p:nvPr>
        </p:nvSpPr>
        <p:spPr>
          <a:xfrm>
            <a:off x="694030" y="2112169"/>
            <a:ext cx="3243834" cy="3911424"/>
          </a:xfrm>
        </p:spPr>
        <p:txBody>
          <a:bodyPr>
            <a:normAutofit/>
          </a:bodyPr>
          <a:lstStyle>
            <a:lvl1pPr marL="0" indent="0">
              <a:lnSpc>
                <a:spcPct val="90000"/>
              </a:lnSpc>
              <a:buNone/>
              <a:defRPr sz="1291"/>
            </a:lvl1pPr>
            <a:lvl2pPr marL="368777" indent="0">
              <a:buNone/>
              <a:defRPr sz="968"/>
            </a:lvl2pPr>
            <a:lvl3pPr marL="737554" indent="0">
              <a:buNone/>
              <a:defRPr sz="807"/>
            </a:lvl3pPr>
            <a:lvl4pPr marL="1106332" indent="0">
              <a:buNone/>
              <a:defRPr sz="726"/>
            </a:lvl4pPr>
            <a:lvl5pPr marL="1475110" indent="0">
              <a:buNone/>
              <a:defRPr sz="726"/>
            </a:lvl5pPr>
            <a:lvl6pPr marL="1843887" indent="0">
              <a:buNone/>
              <a:defRPr sz="726"/>
            </a:lvl6pPr>
            <a:lvl7pPr marL="2212664" indent="0">
              <a:buNone/>
              <a:defRPr sz="726"/>
            </a:lvl7pPr>
            <a:lvl8pPr marL="2581441" indent="0">
              <a:buNone/>
              <a:defRPr sz="726"/>
            </a:lvl8pPr>
            <a:lvl9pPr marL="2950219"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134153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7230" y="375498"/>
            <a:ext cx="8675370" cy="136084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7230" y="1877485"/>
            <a:ext cx="8675370" cy="44671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6" y="6525561"/>
            <a:ext cx="2263140" cy="374845"/>
          </a:xfrm>
          <a:prstGeom prst="rect">
            <a:avLst/>
          </a:prstGeom>
        </p:spPr>
        <p:txBody>
          <a:bodyPr vert="horz" lIns="91440" tIns="45720" rIns="91440" bIns="45720" rtlCol="0" anchor="ctr"/>
          <a:lstStyle>
            <a:lvl1pPr algn="l">
              <a:defRPr sz="887">
                <a:solidFill>
                  <a:schemeClr val="tx1">
                    <a:lumMod val="65000"/>
                    <a:lumOff val="35000"/>
                  </a:schemeClr>
                </a:solidFill>
              </a:defRPr>
            </a:lvl1pPr>
          </a:lstStyle>
          <a:p>
            <a:r>
              <a:rPr lang="en-US"/>
              <a:t>7/10/2018</a:t>
            </a:r>
          </a:p>
        </p:txBody>
      </p:sp>
      <p:sp>
        <p:nvSpPr>
          <p:cNvPr id="5" name="Footer Placeholder 4"/>
          <p:cNvSpPr>
            <a:spLocks noGrp="1"/>
          </p:cNvSpPr>
          <p:nvPr>
            <p:ph type="ftr" sz="quarter" idx="3"/>
          </p:nvPr>
        </p:nvSpPr>
        <p:spPr>
          <a:xfrm>
            <a:off x="3331846" y="6525561"/>
            <a:ext cx="3394710" cy="374845"/>
          </a:xfrm>
          <a:prstGeom prst="rect">
            <a:avLst/>
          </a:prstGeom>
        </p:spPr>
        <p:txBody>
          <a:bodyPr vert="horz" lIns="91440" tIns="45720" rIns="91440" bIns="45720" rtlCol="0" anchor="ctr"/>
          <a:lstStyle>
            <a:lvl1pPr algn="ctr">
              <a:defRPr sz="887">
                <a:solidFill>
                  <a:schemeClr val="tx1">
                    <a:lumMod val="65000"/>
                    <a:lumOff val="35000"/>
                  </a:schemeClr>
                </a:solidFill>
              </a:defRPr>
            </a:lvl1pPr>
          </a:lstStyle>
          <a:p>
            <a:r>
              <a:rPr lang="en-US"/>
              <a:t>Theoretically understanding deep learning</a:t>
            </a:r>
          </a:p>
        </p:txBody>
      </p:sp>
      <p:sp>
        <p:nvSpPr>
          <p:cNvPr id="6" name="Slide Number Placeholder 5"/>
          <p:cNvSpPr>
            <a:spLocks noGrp="1"/>
          </p:cNvSpPr>
          <p:nvPr>
            <p:ph type="sldNum" sz="quarter" idx="4"/>
          </p:nvPr>
        </p:nvSpPr>
        <p:spPr>
          <a:xfrm>
            <a:off x="7109459" y="6525561"/>
            <a:ext cx="2263140" cy="374845"/>
          </a:xfrm>
          <a:prstGeom prst="rect">
            <a:avLst/>
          </a:prstGeom>
        </p:spPr>
        <p:txBody>
          <a:bodyPr vert="horz" lIns="91440" tIns="45720" rIns="91440" bIns="45720" rtlCol="0" anchor="ctr"/>
          <a:lstStyle>
            <a:lvl1pPr algn="r">
              <a:defRPr sz="887">
                <a:solidFill>
                  <a:schemeClr val="tx1">
                    <a:tint val="75000"/>
                  </a:schemeClr>
                </a:solidFill>
              </a:defRPr>
            </a:lvl1pPr>
          </a:lstStyle>
          <a:p>
            <a:fld id="{410E6D95-BD67-4955-AC2E-7779BFE1427F}" type="slidenum">
              <a:rPr lang="en-US" smtClean="0"/>
              <a:t>‹#›</a:t>
            </a:fld>
            <a:endParaRPr lang="en-US"/>
          </a:p>
        </p:txBody>
      </p:sp>
    </p:spTree>
    <p:extLst>
      <p:ext uri="{BB962C8B-B14F-4D97-AF65-F5344CB8AC3E}">
        <p14:creationId xmlns:p14="http://schemas.microsoft.com/office/powerpoint/2010/main" val="40345286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p:txStyles>
    <p:titleStyle>
      <a:lvl1pPr algn="l" defTabSz="737554" rtl="0" eaLnBrk="1" latinLnBrk="0" hangingPunct="1">
        <a:lnSpc>
          <a:spcPct val="90000"/>
        </a:lnSpc>
        <a:spcBef>
          <a:spcPct val="0"/>
        </a:spcBef>
        <a:buNone/>
        <a:defRPr sz="3549" kern="1200">
          <a:solidFill>
            <a:schemeClr val="tx1"/>
          </a:solidFill>
          <a:latin typeface="+mj-lt"/>
          <a:ea typeface="+mj-ea"/>
          <a:cs typeface="+mj-cs"/>
        </a:defRPr>
      </a:lvl1pPr>
    </p:titleStyle>
    <p:bodyStyle>
      <a:lvl1pPr marL="184389" indent="-184389" algn="l" defTabSz="737554" rtl="0" eaLnBrk="1" latinLnBrk="0" hangingPunct="1">
        <a:lnSpc>
          <a:spcPct val="90000"/>
        </a:lnSpc>
        <a:spcBef>
          <a:spcPts val="807"/>
        </a:spcBef>
        <a:buFont typeface="Wingdings 2" pitchFamily="18" charset="2"/>
        <a:buChar char=""/>
        <a:defRPr sz="2259" kern="1200">
          <a:solidFill>
            <a:schemeClr val="tx1"/>
          </a:solidFill>
          <a:latin typeface="+mn-lt"/>
          <a:ea typeface="+mn-ea"/>
          <a:cs typeface="+mn-cs"/>
        </a:defRPr>
      </a:lvl1pPr>
      <a:lvl2pPr marL="553166" indent="-184389" algn="l" defTabSz="737554" rtl="0" eaLnBrk="1" latinLnBrk="0" hangingPunct="1">
        <a:lnSpc>
          <a:spcPct val="90000"/>
        </a:lnSpc>
        <a:spcBef>
          <a:spcPts val="403"/>
        </a:spcBef>
        <a:buFont typeface="Wingdings 2" pitchFamily="18" charset="2"/>
        <a:buChar char=""/>
        <a:defRPr sz="1936" kern="1200">
          <a:solidFill>
            <a:schemeClr val="tx1"/>
          </a:solidFill>
          <a:latin typeface="+mn-lt"/>
          <a:ea typeface="+mn-ea"/>
          <a:cs typeface="+mn-cs"/>
        </a:defRPr>
      </a:lvl2pPr>
      <a:lvl3pPr marL="921944" indent="-184389" algn="l" defTabSz="737554" rtl="0" eaLnBrk="1" latinLnBrk="0" hangingPunct="1">
        <a:lnSpc>
          <a:spcPct val="90000"/>
        </a:lnSpc>
        <a:spcBef>
          <a:spcPts val="403"/>
        </a:spcBef>
        <a:buFont typeface="Wingdings 2" pitchFamily="18" charset="2"/>
        <a:buChar char=""/>
        <a:defRPr sz="1613" kern="1200">
          <a:solidFill>
            <a:schemeClr val="tx1"/>
          </a:solidFill>
          <a:latin typeface="+mn-lt"/>
          <a:ea typeface="+mn-ea"/>
          <a:cs typeface="+mn-cs"/>
        </a:defRPr>
      </a:lvl3pPr>
      <a:lvl4pPr marL="1290721" indent="-184389" algn="l" defTabSz="737554" rtl="0" eaLnBrk="1" latinLnBrk="0" hangingPunct="1">
        <a:lnSpc>
          <a:spcPct val="90000"/>
        </a:lnSpc>
        <a:spcBef>
          <a:spcPts val="403"/>
        </a:spcBef>
        <a:buFont typeface="Wingdings 2" pitchFamily="18" charset="2"/>
        <a:buChar char=""/>
        <a:defRPr sz="1452" kern="1200">
          <a:solidFill>
            <a:schemeClr val="tx1"/>
          </a:solidFill>
          <a:latin typeface="+mn-lt"/>
          <a:ea typeface="+mn-ea"/>
          <a:cs typeface="+mn-cs"/>
        </a:defRPr>
      </a:lvl4pPr>
      <a:lvl5pPr marL="1659498" indent="-184389" algn="l" defTabSz="737554" rtl="0" eaLnBrk="1" latinLnBrk="0" hangingPunct="1">
        <a:lnSpc>
          <a:spcPct val="90000"/>
        </a:lnSpc>
        <a:spcBef>
          <a:spcPts val="403"/>
        </a:spcBef>
        <a:buFont typeface="Wingdings 2" pitchFamily="18" charset="2"/>
        <a:buChar char=""/>
        <a:defRPr sz="1452" kern="1200">
          <a:solidFill>
            <a:schemeClr val="tx1"/>
          </a:solidFill>
          <a:latin typeface="+mn-lt"/>
          <a:ea typeface="+mn-ea"/>
          <a:cs typeface="+mn-cs"/>
        </a:defRPr>
      </a:lvl5pPr>
      <a:lvl6pPr marL="2028275"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6pPr>
      <a:lvl7pPr marL="2397052"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7pPr>
      <a:lvl8pPr marL="2765831"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8pPr>
      <a:lvl9pPr marL="3134608"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9pPr>
    </p:bodyStyle>
    <p:otherStyle>
      <a:defPPr>
        <a:defRPr lang="en-US"/>
      </a:defPPr>
      <a:lvl1pPr marL="0" algn="l" defTabSz="737554" rtl="0" eaLnBrk="1" latinLnBrk="0" hangingPunct="1">
        <a:defRPr sz="1452" kern="1200">
          <a:solidFill>
            <a:schemeClr val="tx1"/>
          </a:solidFill>
          <a:latin typeface="+mn-lt"/>
          <a:ea typeface="+mn-ea"/>
          <a:cs typeface="+mn-cs"/>
        </a:defRPr>
      </a:lvl1pPr>
      <a:lvl2pPr marL="368777" algn="l" defTabSz="737554" rtl="0" eaLnBrk="1" latinLnBrk="0" hangingPunct="1">
        <a:defRPr sz="1452" kern="1200">
          <a:solidFill>
            <a:schemeClr val="tx1"/>
          </a:solidFill>
          <a:latin typeface="+mn-lt"/>
          <a:ea typeface="+mn-ea"/>
          <a:cs typeface="+mn-cs"/>
        </a:defRPr>
      </a:lvl2pPr>
      <a:lvl3pPr marL="737554" algn="l" defTabSz="737554" rtl="0" eaLnBrk="1" latinLnBrk="0" hangingPunct="1">
        <a:defRPr sz="1452" kern="1200">
          <a:solidFill>
            <a:schemeClr val="tx1"/>
          </a:solidFill>
          <a:latin typeface="+mn-lt"/>
          <a:ea typeface="+mn-ea"/>
          <a:cs typeface="+mn-cs"/>
        </a:defRPr>
      </a:lvl3pPr>
      <a:lvl4pPr marL="1106332" algn="l" defTabSz="737554" rtl="0" eaLnBrk="1" latinLnBrk="0" hangingPunct="1">
        <a:defRPr sz="1452" kern="1200">
          <a:solidFill>
            <a:schemeClr val="tx1"/>
          </a:solidFill>
          <a:latin typeface="+mn-lt"/>
          <a:ea typeface="+mn-ea"/>
          <a:cs typeface="+mn-cs"/>
        </a:defRPr>
      </a:lvl4pPr>
      <a:lvl5pPr marL="1475110" algn="l" defTabSz="737554" rtl="0" eaLnBrk="1" latinLnBrk="0" hangingPunct="1">
        <a:defRPr sz="1452" kern="1200">
          <a:solidFill>
            <a:schemeClr val="tx1"/>
          </a:solidFill>
          <a:latin typeface="+mn-lt"/>
          <a:ea typeface="+mn-ea"/>
          <a:cs typeface="+mn-cs"/>
        </a:defRPr>
      </a:lvl5pPr>
      <a:lvl6pPr marL="1843887" algn="l" defTabSz="737554" rtl="0" eaLnBrk="1" latinLnBrk="0" hangingPunct="1">
        <a:defRPr sz="1452" kern="1200">
          <a:solidFill>
            <a:schemeClr val="tx1"/>
          </a:solidFill>
          <a:latin typeface="+mn-lt"/>
          <a:ea typeface="+mn-ea"/>
          <a:cs typeface="+mn-cs"/>
        </a:defRPr>
      </a:lvl6pPr>
      <a:lvl7pPr marL="2212664" algn="l" defTabSz="737554" rtl="0" eaLnBrk="1" latinLnBrk="0" hangingPunct="1">
        <a:defRPr sz="1452" kern="1200">
          <a:solidFill>
            <a:schemeClr val="tx1"/>
          </a:solidFill>
          <a:latin typeface="+mn-lt"/>
          <a:ea typeface="+mn-ea"/>
          <a:cs typeface="+mn-cs"/>
        </a:defRPr>
      </a:lvl7pPr>
      <a:lvl8pPr marL="2581441" algn="l" defTabSz="737554" rtl="0" eaLnBrk="1" latinLnBrk="0" hangingPunct="1">
        <a:defRPr sz="1452" kern="1200">
          <a:solidFill>
            <a:schemeClr val="tx1"/>
          </a:solidFill>
          <a:latin typeface="+mn-lt"/>
          <a:ea typeface="+mn-ea"/>
          <a:cs typeface="+mn-cs"/>
        </a:defRPr>
      </a:lvl8pPr>
      <a:lvl9pPr marL="2950219" algn="l" defTabSz="737554" rtl="0" eaLnBrk="1" latinLnBrk="0" hangingPunct="1">
        <a:defRPr sz="1452"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cs.sjtu.edu.cn/~chengfan/"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mailto:chengfan@sjtu.edu.cn" TargetMode="External"/></Relationships>
</file>

<file path=ppt/slides/_rels/slide10.xml.rels><?xml version="1.0" encoding="UTF-8" standalone="yes"?>
<Relationships xmlns="http://schemas.openxmlformats.org/package/2006/relationships"><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301.png"/><Relationship Id="rId10" Type="http://schemas.openxmlformats.org/officeDocument/2006/relationships/image" Target="../media/image35.png"/><Relationship Id="rId9" Type="http://schemas.openxmlformats.org/officeDocument/2006/relationships/image" Target="../media/image34.png"/></Relationships>
</file>

<file path=ppt/slides/_rels/slide12.xml.rels><?xml version="1.0" encoding="UTF-8" standalone="yes"?>
<Relationships xmlns="http://schemas.openxmlformats.org/package/2006/relationships"><Relationship Id="rId8" Type="http://schemas.openxmlformats.org/officeDocument/2006/relationships/image" Target="../media/image40.png"/><Relationship Id="rId7"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46.png"/><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notesSlide" Target="../notesSlides/notesSlide2.xml"/><Relationship Id="rId7" Type="http://schemas.openxmlformats.org/officeDocument/2006/relationships/image" Target="../media/image4.gif"/><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8.gif"/><Relationship Id="rId5" Type="http://schemas.openxmlformats.org/officeDocument/2006/relationships/image" Target="../media/image7.gif"/><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6.png"/></Relationships>
</file>

<file path=ppt/slides/_rels/slide7.xml.rels><?xml version="1.0" encoding="UTF-8" standalone="yes"?>
<Relationships xmlns="http://schemas.openxmlformats.org/package/2006/relationships"><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696" y="1360041"/>
            <a:ext cx="8906188" cy="784830"/>
          </a:xfrm>
          <a:prstGeom prst="rect">
            <a:avLst/>
          </a:prstGeom>
          <a:noFill/>
        </p:spPr>
        <p:txBody>
          <a:bodyPr wrap="square" rtlCol="0">
            <a:spAutoFit/>
          </a:bodyPr>
          <a:lstStyle/>
          <a:p>
            <a:pPr algn="ctr"/>
            <a:r>
              <a:rPr lang="en-US" sz="4500" dirty="0">
                <a:solidFill>
                  <a:schemeClr val="accent2">
                    <a:lumMod val="75000"/>
                  </a:schemeClr>
                </a:solidFill>
                <a:latin typeface="+mj-lt"/>
              </a:rPr>
              <a:t>CS258: Information T</a:t>
            </a:r>
            <a:r>
              <a:rPr lang="en-US" altLang="zh-CN" sz="4500" dirty="0">
                <a:solidFill>
                  <a:schemeClr val="accent2">
                    <a:lumMod val="75000"/>
                  </a:schemeClr>
                </a:solidFill>
                <a:latin typeface="+mj-lt"/>
              </a:rPr>
              <a:t>heory</a:t>
            </a:r>
            <a:endParaRPr lang="en-US" sz="4500" dirty="0">
              <a:solidFill>
                <a:schemeClr val="accent2">
                  <a:lumMod val="75000"/>
                </a:schemeClr>
              </a:solidFill>
              <a:latin typeface="+mj-lt"/>
            </a:endParaRPr>
          </a:p>
        </p:txBody>
      </p:sp>
      <p:sp>
        <p:nvSpPr>
          <p:cNvPr id="3" name="Rectangle 2">
            <a:extLst>
              <a:ext uri="{FF2B5EF4-FFF2-40B4-BE49-F238E27FC236}">
                <a16:creationId xmlns:a16="http://schemas.microsoft.com/office/drawing/2014/main" id="{9E54BBBD-B9BF-F54C-8B5E-5669E20BCF3B}"/>
              </a:ext>
            </a:extLst>
          </p:cNvPr>
          <p:cNvSpPr/>
          <p:nvPr/>
        </p:nvSpPr>
        <p:spPr>
          <a:xfrm>
            <a:off x="2580927" y="2944217"/>
            <a:ext cx="4917218" cy="1018997"/>
          </a:xfrm>
          <a:prstGeom prst="rect">
            <a:avLst/>
          </a:prstGeom>
        </p:spPr>
        <p:txBody>
          <a:bodyPr>
            <a:spAutoFit/>
          </a:bodyPr>
          <a:lstStyle/>
          <a:p>
            <a:pPr algn="ctr"/>
            <a:r>
              <a:rPr lang="en-US" sz="3011" dirty="0"/>
              <a:t>Fan Cheng</a:t>
            </a:r>
            <a:br>
              <a:rPr lang="en-US" sz="3011" dirty="0"/>
            </a:br>
            <a:r>
              <a:rPr lang="en-US" sz="3011" dirty="0">
                <a:solidFill>
                  <a:schemeClr val="accent3">
                    <a:lumMod val="75000"/>
                  </a:schemeClr>
                </a:solidFill>
              </a:rPr>
              <a:t>Shanghai Jiao Tong University </a:t>
            </a:r>
            <a:endParaRPr lang="en-US" sz="3011" dirty="0"/>
          </a:p>
        </p:txBody>
      </p:sp>
      <p:sp>
        <p:nvSpPr>
          <p:cNvPr id="5" name="Rectangle 4">
            <a:extLst>
              <a:ext uri="{FF2B5EF4-FFF2-40B4-BE49-F238E27FC236}">
                <a16:creationId xmlns:a16="http://schemas.microsoft.com/office/drawing/2014/main" id="{0C494AC4-83F7-A546-AA32-D9C97D2A9A6A}"/>
              </a:ext>
            </a:extLst>
          </p:cNvPr>
          <p:cNvSpPr/>
          <p:nvPr/>
        </p:nvSpPr>
        <p:spPr>
          <a:xfrm>
            <a:off x="2982563" y="5150631"/>
            <a:ext cx="4113947" cy="1021626"/>
          </a:xfrm>
          <a:prstGeom prst="rect">
            <a:avLst/>
          </a:prstGeom>
        </p:spPr>
        <p:txBody>
          <a:bodyPr wrap="none">
            <a:spAutoFit/>
          </a:bodyPr>
          <a:lstStyle/>
          <a:p>
            <a:r>
              <a:rPr lang="en-US" sz="2013" dirty="0">
                <a:hlinkClick r:id="rId3"/>
              </a:rPr>
              <a:t>http://www.cs.sjtu.edu.cn/~chengfan/</a:t>
            </a:r>
            <a:endParaRPr lang="en-US" sz="2013" dirty="0"/>
          </a:p>
          <a:p>
            <a:pPr algn="ctr"/>
            <a:r>
              <a:rPr lang="en-US" sz="2013" dirty="0">
                <a:hlinkClick r:id="rId4"/>
              </a:rPr>
              <a:t>chengfan@sjtu.edu.cn</a:t>
            </a:r>
            <a:endParaRPr lang="en-US" sz="2013" dirty="0"/>
          </a:p>
          <a:p>
            <a:pPr algn="ctr"/>
            <a:r>
              <a:rPr lang="en-US" sz="2013" dirty="0"/>
              <a:t>Spring</a:t>
            </a:r>
            <a:r>
              <a:rPr lang="en-US" sz="2013"/>
              <a:t>, 20</a:t>
            </a:r>
            <a:r>
              <a:rPr lang="en-US" altLang="zh-CN" sz="2013"/>
              <a:t>22</a:t>
            </a:r>
            <a:endParaRPr lang="en-US" sz="2013" dirty="0"/>
          </a:p>
        </p:txBody>
      </p:sp>
    </p:spTree>
    <p:extLst>
      <p:ext uri="{BB962C8B-B14F-4D97-AF65-F5344CB8AC3E}">
        <p14:creationId xmlns:p14="http://schemas.microsoft.com/office/powerpoint/2010/main" val="2040243274"/>
      </p:ext>
    </p:extLst>
  </p:cSld>
  <p:clrMapOvr>
    <a:masterClrMapping/>
  </p:clrMapOvr>
  <mc:AlternateContent xmlns:mc="http://schemas.openxmlformats.org/markup-compatibility/2006" xmlns:p14="http://schemas.microsoft.com/office/powerpoint/2010/main">
    <mc:Choice Requires="p14">
      <p:transition spd="slow" p14:dur="2000" advTm="5336"/>
    </mc:Choice>
    <mc:Fallback xmlns="">
      <p:transition spd="slow" advTm="533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Conditional Entropy</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769FA6D-63BB-2049-B3CC-A3243E97C4F5}"/>
                  </a:ext>
                </a:extLst>
              </p:cNvPr>
              <p:cNvSpPr/>
              <p:nvPr/>
            </p:nvSpPr>
            <p:spPr>
              <a:xfrm>
                <a:off x="788696" y="2872209"/>
                <a:ext cx="7984920" cy="288032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0" dirty="0">
                    <a:solidFill>
                      <a:schemeClr val="tx1"/>
                    </a:solidFill>
                  </a:rPr>
                  <a:t>If </a:t>
                </a:r>
                <a14:m>
                  <m:oMath xmlns:m="http://schemas.openxmlformats.org/officeDocument/2006/math">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𝑋</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𝑌</m:t>
                        </m:r>
                      </m:e>
                    </m:d>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𝑝</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𝑦</m:t>
                    </m:r>
                    <m:r>
                      <a:rPr lang="en-US" sz="1800" b="0" i="1" smtClean="0">
                        <a:solidFill>
                          <a:schemeClr val="tx1"/>
                        </a:solidFill>
                        <a:latin typeface="Cambria Math" panose="02040503050406030204" pitchFamily="18" charset="0"/>
                      </a:rPr>
                      <m:t>)</m:t>
                    </m:r>
                  </m:oMath>
                </a14:m>
                <a:r>
                  <a:rPr lang="en-US" sz="1800" b="0" dirty="0">
                    <a:solidFill>
                      <a:schemeClr val="tx1"/>
                    </a:solidFill>
                  </a:rPr>
                  <a:t>, the </a:t>
                </a:r>
                <a:r>
                  <a:rPr lang="en-US" sz="1800" b="0" dirty="0">
                    <a:solidFill>
                      <a:srgbClr val="C00000"/>
                    </a:solidFill>
                  </a:rPr>
                  <a:t>conditional entropy </a:t>
                </a:r>
                <a14:m>
                  <m:oMath xmlns:m="http://schemas.openxmlformats.org/officeDocument/2006/math">
                    <m:r>
                      <a:rPr lang="en-US" sz="1800" b="0" i="1" smtClean="0">
                        <a:solidFill>
                          <a:schemeClr val="tx1"/>
                        </a:solidFill>
                        <a:latin typeface="Cambria Math" panose="02040503050406030204" pitchFamily="18" charset="0"/>
                      </a:rPr>
                      <m:t>𝐻</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𝑌</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𝑋</m:t>
                    </m:r>
                    <m:r>
                      <a:rPr lang="en-US" sz="1800" b="0" i="1" smtClean="0">
                        <a:solidFill>
                          <a:schemeClr val="tx1"/>
                        </a:solidFill>
                        <a:latin typeface="Cambria Math" panose="02040503050406030204" pitchFamily="18" charset="0"/>
                      </a:rPr>
                      <m:t>)</m:t>
                    </m:r>
                  </m:oMath>
                </a14:m>
                <a:r>
                  <a:rPr lang="en-US" sz="1800" b="0" dirty="0">
                    <a:solidFill>
                      <a:schemeClr val="tx1"/>
                    </a:solidFill>
                  </a:rPr>
                  <a:t> is defined as</a:t>
                </a:r>
              </a:p>
              <a:p>
                <a:pPr/>
                <a14:m>
                  <m:oMathPara xmlns:m="http://schemas.openxmlformats.org/officeDocument/2006/math">
                    <m:oMathParaPr>
                      <m:jc m:val="centerGroup"/>
                    </m:oMathParaPr>
                    <m:oMath xmlns:m="http://schemas.openxmlformats.org/officeDocument/2006/math">
                      <m:r>
                        <a:rPr lang="en-US" sz="1800" b="0" i="1" smtClean="0">
                          <a:solidFill>
                            <a:srgbClr val="C00000"/>
                          </a:solidFill>
                          <a:latin typeface="Cambria Math" panose="02040503050406030204" pitchFamily="18" charset="0"/>
                        </a:rPr>
                        <m:t>𝐻</m:t>
                      </m:r>
                      <m:d>
                        <m:dPr>
                          <m:ctrlPr>
                            <a:rPr lang="en-US" sz="180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𝑌</m:t>
                          </m:r>
                          <m:r>
                            <a:rPr lang="en-US" sz="1800" b="0" i="1" smtClean="0">
                              <a:solidFill>
                                <a:srgbClr val="C00000"/>
                              </a:solidFill>
                              <a:latin typeface="Cambria Math" panose="02040503050406030204" pitchFamily="18" charset="0"/>
                            </a:rPr>
                            <m:t>|</m:t>
                          </m:r>
                          <m:r>
                            <a:rPr lang="en-US" sz="1800" b="0" i="1" smtClean="0">
                              <a:solidFill>
                                <a:srgbClr val="C00000"/>
                              </a:solidFill>
                              <a:latin typeface="Cambria Math" panose="02040503050406030204" pitchFamily="18" charset="0"/>
                            </a:rPr>
                            <m:t>𝑋</m:t>
                          </m:r>
                        </m:e>
                      </m:d>
                      <m:r>
                        <a:rPr lang="en-US" sz="1800" b="0" i="1" smtClean="0">
                          <a:solidFill>
                            <a:srgbClr val="C00000"/>
                          </a:solidFill>
                          <a:latin typeface="Cambria Math" panose="02040503050406030204" pitchFamily="18" charset="0"/>
                        </a:rPr>
                        <m:t>=</m:t>
                      </m:r>
                      <m:nary>
                        <m:naryPr>
                          <m:chr m:val="∑"/>
                          <m:supHide m:val="on"/>
                          <m:ctrlPr>
                            <a:rPr lang="en-US" sz="1800" i="1" smtClean="0">
                              <a:solidFill>
                                <a:srgbClr val="C00000"/>
                              </a:solidFill>
                              <a:latin typeface="Cambria Math" panose="02040503050406030204" pitchFamily="18" charset="0"/>
                            </a:rPr>
                          </m:ctrlPr>
                        </m:naryPr>
                        <m:sub>
                          <m:r>
                            <m:rPr>
                              <m:brk m:alnAt="7"/>
                            </m:rPr>
                            <a:rPr lang="en-US" sz="1800" b="0" i="1" smtClean="0">
                              <a:solidFill>
                                <a:srgbClr val="C00000"/>
                              </a:solidFill>
                              <a:latin typeface="Cambria Math" panose="02040503050406030204" pitchFamily="18" charset="0"/>
                            </a:rPr>
                            <m:t>𝑥</m:t>
                          </m:r>
                          <m:r>
                            <a:rPr lang="en-US" sz="1800" b="0" i="1" smtClean="0">
                              <a:solidFill>
                                <a:srgbClr val="C00000"/>
                              </a:solidFill>
                              <a:latin typeface="Cambria Math" panose="02040503050406030204" pitchFamily="18" charset="0"/>
                            </a:rPr>
                            <m:t>∈</m:t>
                          </m:r>
                          <m:r>
                            <a:rPr lang="en-US" sz="1800" b="0" i="1" smtClean="0">
                              <a:solidFill>
                                <a:srgbClr val="C00000"/>
                              </a:solidFill>
                              <a:latin typeface="Cambria Math" panose="02040503050406030204" pitchFamily="18" charset="0"/>
                            </a:rPr>
                            <m:t>𝒳</m:t>
                          </m:r>
                        </m:sub>
                        <m:sup/>
                        <m:e>
                          <m:r>
                            <a:rPr lang="en-US" sz="1800" b="0" i="1" smtClean="0">
                              <a:solidFill>
                                <a:srgbClr val="C00000"/>
                              </a:solidFill>
                              <a:latin typeface="Cambria Math" panose="02040503050406030204" pitchFamily="18" charset="0"/>
                            </a:rPr>
                            <m:t>𝑝</m:t>
                          </m:r>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𝑥</m:t>
                              </m:r>
                            </m:e>
                          </m:d>
                          <m:r>
                            <a:rPr lang="en-US" sz="1800" b="0" i="1" smtClean="0">
                              <a:solidFill>
                                <a:srgbClr val="7030A0"/>
                              </a:solidFill>
                              <a:latin typeface="Cambria Math" panose="02040503050406030204" pitchFamily="18" charset="0"/>
                            </a:rPr>
                            <m:t>𝐻</m:t>
                          </m:r>
                          <m:d>
                            <m:dPr>
                              <m:ctrlPr>
                                <a:rPr lang="en-US" sz="1800" b="0" i="1" smtClean="0">
                                  <a:solidFill>
                                    <a:srgbClr val="7030A0"/>
                                  </a:solidFill>
                                  <a:latin typeface="Cambria Math" panose="02040503050406030204" pitchFamily="18" charset="0"/>
                                </a:rPr>
                              </m:ctrlPr>
                            </m:dPr>
                            <m:e>
                              <m:r>
                                <a:rPr lang="en-US" sz="1800" b="0" i="1" smtClean="0">
                                  <a:solidFill>
                                    <a:srgbClr val="7030A0"/>
                                  </a:solidFill>
                                  <a:latin typeface="Cambria Math" panose="02040503050406030204" pitchFamily="18" charset="0"/>
                                </a:rPr>
                                <m:t>𝑌</m:t>
                              </m:r>
                            </m:e>
                            <m:e>
                              <m:r>
                                <a:rPr lang="en-US" sz="1800" b="0" i="1" smtClean="0">
                                  <a:solidFill>
                                    <a:srgbClr val="7030A0"/>
                                  </a:solidFill>
                                  <a:latin typeface="Cambria Math" panose="02040503050406030204" pitchFamily="18" charset="0"/>
                                </a:rPr>
                                <m:t>𝑋</m:t>
                              </m:r>
                              <m:r>
                                <a:rPr lang="en-US" sz="1800" b="0" i="1" smtClean="0">
                                  <a:solidFill>
                                    <a:srgbClr val="7030A0"/>
                                  </a:solidFill>
                                  <a:latin typeface="Cambria Math" panose="02040503050406030204" pitchFamily="18" charset="0"/>
                                </a:rPr>
                                <m:t>=</m:t>
                              </m:r>
                              <m:r>
                                <a:rPr lang="en-US" sz="1800" b="0" i="1" smtClean="0">
                                  <a:solidFill>
                                    <a:srgbClr val="7030A0"/>
                                  </a:solidFill>
                                  <a:latin typeface="Cambria Math" panose="02040503050406030204" pitchFamily="18" charset="0"/>
                                </a:rPr>
                                <m:t>𝑥</m:t>
                              </m:r>
                            </m:e>
                          </m:d>
                        </m:e>
                      </m:nary>
                    </m:oMath>
                  </m:oMathPara>
                </a14:m>
                <a:endParaRPr lang="en-US" sz="1800" b="0" dirty="0">
                  <a:solidFill>
                    <a:srgbClr val="C00000"/>
                  </a:solidFill>
                </a:endParaRPr>
              </a:p>
              <a:p>
                <a:pPr/>
                <a14:m>
                  <m:oMathPara xmlns:m="http://schemas.openxmlformats.org/officeDocument/2006/math">
                    <m:oMathParaPr>
                      <m:jc m:val="centerGroup"/>
                    </m:oMathParaPr>
                    <m:oMath xmlns:m="http://schemas.openxmlformats.org/officeDocument/2006/math">
                      <m:r>
                        <a:rPr lang="en-US" sz="1800" b="0" i="1" smtClean="0">
                          <a:solidFill>
                            <a:srgbClr val="C00000"/>
                          </a:solidFill>
                          <a:latin typeface="Cambria Math" panose="02040503050406030204" pitchFamily="18" charset="0"/>
                        </a:rPr>
                        <m:t>                                      =−</m:t>
                      </m:r>
                      <m:nary>
                        <m:naryPr>
                          <m:chr m:val="∑"/>
                          <m:supHide m:val="on"/>
                          <m:ctrlPr>
                            <a:rPr lang="en-US" sz="1800" b="0" i="1" smtClean="0">
                              <a:solidFill>
                                <a:srgbClr val="C00000"/>
                              </a:solidFill>
                              <a:latin typeface="Cambria Math" panose="02040503050406030204" pitchFamily="18" charset="0"/>
                            </a:rPr>
                          </m:ctrlPr>
                        </m:naryPr>
                        <m:sub>
                          <m:r>
                            <a:rPr lang="en-US" sz="1800" b="0" i="1" smtClean="0">
                              <a:solidFill>
                                <a:srgbClr val="C00000"/>
                              </a:solidFill>
                              <a:latin typeface="Cambria Math" panose="02040503050406030204" pitchFamily="18" charset="0"/>
                            </a:rPr>
                            <m:t>𝑥</m:t>
                          </m:r>
                          <m:r>
                            <a:rPr lang="en-US" sz="1800" b="0" i="1" smtClean="0">
                              <a:solidFill>
                                <a:srgbClr val="C00000"/>
                              </a:solidFill>
                              <a:latin typeface="Cambria Math" panose="02040503050406030204" pitchFamily="18" charset="0"/>
                            </a:rPr>
                            <m:t>∈</m:t>
                          </m:r>
                          <m:r>
                            <a:rPr lang="en-US" sz="1800" b="0" i="1" smtClean="0">
                              <a:solidFill>
                                <a:srgbClr val="C00000"/>
                              </a:solidFill>
                              <a:latin typeface="Cambria Math" panose="02040503050406030204" pitchFamily="18" charset="0"/>
                            </a:rPr>
                            <m:t>𝒳</m:t>
                          </m:r>
                        </m:sub>
                        <m:sup/>
                        <m:e>
                          <m:r>
                            <a:rPr lang="en-US" sz="1800" b="0" i="1" smtClean="0">
                              <a:solidFill>
                                <a:srgbClr val="C00000"/>
                              </a:solidFill>
                              <a:latin typeface="Cambria Math" panose="02040503050406030204" pitchFamily="18" charset="0"/>
                            </a:rPr>
                            <m:t> </m:t>
                          </m:r>
                        </m:e>
                      </m:nary>
                      <m:r>
                        <a:rPr lang="en-US" sz="1800" b="0" i="1" smtClean="0">
                          <a:solidFill>
                            <a:srgbClr val="C00000"/>
                          </a:solidFill>
                          <a:latin typeface="Cambria Math" panose="02040503050406030204" pitchFamily="18" charset="0"/>
                        </a:rPr>
                        <m:t>𝑝</m:t>
                      </m:r>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𝑥</m:t>
                          </m:r>
                        </m:e>
                      </m:d>
                      <m:nary>
                        <m:naryPr>
                          <m:chr m:val="∑"/>
                          <m:supHide m:val="on"/>
                          <m:ctrlPr>
                            <a:rPr lang="en-US" sz="1800" b="0" i="1" smtClean="0">
                              <a:solidFill>
                                <a:srgbClr val="C00000"/>
                              </a:solidFill>
                              <a:latin typeface="Cambria Math" panose="02040503050406030204" pitchFamily="18" charset="0"/>
                            </a:rPr>
                          </m:ctrlPr>
                        </m:naryPr>
                        <m:sub>
                          <m:r>
                            <a:rPr lang="en-US" sz="1800" b="0" i="1" smtClean="0">
                              <a:solidFill>
                                <a:srgbClr val="C00000"/>
                              </a:solidFill>
                              <a:latin typeface="Cambria Math" panose="02040503050406030204" pitchFamily="18" charset="0"/>
                            </a:rPr>
                            <m:t>𝑦</m:t>
                          </m:r>
                          <m:r>
                            <a:rPr lang="en-US" sz="1800" b="0" i="1" smtClean="0">
                              <a:solidFill>
                                <a:srgbClr val="C00000"/>
                              </a:solidFill>
                              <a:latin typeface="Cambria Math" panose="02040503050406030204" pitchFamily="18" charset="0"/>
                            </a:rPr>
                            <m:t>∈</m:t>
                          </m:r>
                          <m:r>
                            <a:rPr lang="en-US" sz="1800" b="0" i="1" smtClean="0">
                              <a:solidFill>
                                <a:srgbClr val="C00000"/>
                              </a:solidFill>
                              <a:latin typeface="Cambria Math" panose="02040503050406030204" pitchFamily="18" charset="0"/>
                            </a:rPr>
                            <m:t>𝒴</m:t>
                          </m:r>
                        </m:sub>
                        <m:sup/>
                        <m:e>
                          <m:r>
                            <a:rPr lang="en-US" sz="1800" b="0" i="1" smtClean="0">
                              <a:solidFill>
                                <a:srgbClr val="C00000"/>
                              </a:solidFill>
                              <a:latin typeface="Cambria Math" panose="02040503050406030204" pitchFamily="18" charset="0"/>
                            </a:rPr>
                            <m:t> </m:t>
                          </m:r>
                        </m:e>
                      </m:nary>
                      <m:r>
                        <a:rPr lang="en-US" sz="1800" b="0" i="1" smtClean="0">
                          <a:solidFill>
                            <a:srgbClr val="C00000"/>
                          </a:solidFill>
                          <a:latin typeface="Cambria Math" panose="02040503050406030204" pitchFamily="18" charset="0"/>
                        </a:rPr>
                        <m:t>𝑝</m:t>
                      </m:r>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𝑦</m:t>
                          </m:r>
                        </m:e>
                        <m:e>
                          <m:r>
                            <a:rPr lang="en-US" sz="1800" b="0" i="1" smtClean="0">
                              <a:solidFill>
                                <a:srgbClr val="C00000"/>
                              </a:solidFill>
                              <a:latin typeface="Cambria Math" panose="02040503050406030204" pitchFamily="18" charset="0"/>
                            </a:rPr>
                            <m:t>𝑥</m:t>
                          </m:r>
                        </m:e>
                      </m:d>
                      <m:r>
                        <a:rPr lang="en-US" sz="1800" b="0" i="0" smtClean="0">
                          <a:solidFill>
                            <a:srgbClr val="C00000"/>
                          </a:solidFill>
                          <a:latin typeface="Cambria Math" panose="02040503050406030204" pitchFamily="18" charset="0"/>
                        </a:rPr>
                        <m:t> </m:t>
                      </m:r>
                      <m:r>
                        <m:rPr>
                          <m:sty m:val="p"/>
                        </m:rPr>
                        <a:rPr lang="en-US" sz="1800" b="0" i="0" smtClean="0">
                          <a:solidFill>
                            <a:srgbClr val="C00000"/>
                          </a:solidFill>
                          <a:latin typeface="Cambria Math" panose="02040503050406030204" pitchFamily="18" charset="0"/>
                        </a:rPr>
                        <m:t>log</m:t>
                      </m:r>
                      <m:r>
                        <a:rPr lang="en-US" sz="1800" b="0" i="0" smtClean="0">
                          <a:solidFill>
                            <a:srgbClr val="C00000"/>
                          </a:solidFill>
                          <a:latin typeface="Cambria Math" panose="02040503050406030204" pitchFamily="18" charset="0"/>
                        </a:rPr>
                        <m:t> </m:t>
                      </m:r>
                      <m:r>
                        <a:rPr lang="en-US" sz="1800" b="0" i="1" smtClean="0">
                          <a:solidFill>
                            <a:srgbClr val="C00000"/>
                          </a:solidFill>
                          <a:latin typeface="Cambria Math" panose="02040503050406030204" pitchFamily="18" charset="0"/>
                        </a:rPr>
                        <m:t>𝑝</m:t>
                      </m:r>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𝑦</m:t>
                          </m:r>
                        </m:e>
                        <m:e>
                          <m:r>
                            <a:rPr lang="en-US" sz="1800" b="0" i="1" smtClean="0">
                              <a:solidFill>
                                <a:srgbClr val="C00000"/>
                              </a:solidFill>
                              <a:latin typeface="Cambria Math" panose="02040503050406030204" pitchFamily="18" charset="0"/>
                            </a:rPr>
                            <m:t>𝑥</m:t>
                          </m:r>
                        </m:e>
                      </m:d>
                    </m:oMath>
                  </m:oMathPara>
                </a14:m>
                <a:endParaRPr lang="en-US" sz="1800" b="0" dirty="0">
                  <a:solidFill>
                    <a:srgbClr val="C00000"/>
                  </a:solidFill>
                </a:endParaRPr>
              </a:p>
              <a:p>
                <a:r>
                  <a:rPr lang="en-US" sz="1800" b="0" dirty="0">
                    <a:solidFill>
                      <a:srgbClr val="C00000"/>
                    </a:solidFill>
                  </a:rPr>
                  <a:t>                                                 </a:t>
                </a:r>
                <a14:m>
                  <m:oMath xmlns:m="http://schemas.openxmlformats.org/officeDocument/2006/math">
                    <m:r>
                      <a:rPr lang="en-US" sz="1800" b="0" i="1" smtClean="0">
                        <a:solidFill>
                          <a:srgbClr val="C00000"/>
                        </a:solidFill>
                        <a:latin typeface="Cambria Math" panose="02040503050406030204" pitchFamily="18" charset="0"/>
                      </a:rPr>
                      <m:t>=−</m:t>
                    </m:r>
                    <m:nary>
                      <m:naryPr>
                        <m:chr m:val="∑"/>
                        <m:supHide m:val="on"/>
                        <m:ctrlPr>
                          <a:rPr lang="en-US" sz="1800" b="0" i="1" smtClean="0">
                            <a:solidFill>
                              <a:srgbClr val="C00000"/>
                            </a:solidFill>
                            <a:latin typeface="Cambria Math" panose="02040503050406030204" pitchFamily="18" charset="0"/>
                          </a:rPr>
                        </m:ctrlPr>
                      </m:naryPr>
                      <m:sub>
                        <m:r>
                          <a:rPr lang="en-US" sz="1800" b="0" i="1" smtClean="0">
                            <a:solidFill>
                              <a:srgbClr val="C00000"/>
                            </a:solidFill>
                            <a:latin typeface="Cambria Math" panose="02040503050406030204" pitchFamily="18" charset="0"/>
                          </a:rPr>
                          <m:t>𝑥</m:t>
                        </m:r>
                        <m:r>
                          <a:rPr lang="en-US" sz="1800" b="0" i="1" smtClean="0">
                            <a:solidFill>
                              <a:srgbClr val="C00000"/>
                            </a:solidFill>
                            <a:latin typeface="Cambria Math" panose="02040503050406030204" pitchFamily="18" charset="0"/>
                          </a:rPr>
                          <m:t>∈</m:t>
                        </m:r>
                        <m:r>
                          <a:rPr lang="en-US" sz="1800" b="0" i="1" smtClean="0">
                            <a:solidFill>
                              <a:srgbClr val="C00000"/>
                            </a:solidFill>
                            <a:latin typeface="Cambria Math" panose="02040503050406030204" pitchFamily="18" charset="0"/>
                          </a:rPr>
                          <m:t>𝒳</m:t>
                        </m:r>
                      </m:sub>
                      <m:sup/>
                      <m:e>
                        <m:nary>
                          <m:naryPr>
                            <m:chr m:val="∑"/>
                            <m:supHide m:val="on"/>
                            <m:ctrlPr>
                              <a:rPr lang="en-US" sz="1800" b="0" i="1" smtClean="0">
                                <a:solidFill>
                                  <a:srgbClr val="C00000"/>
                                </a:solidFill>
                                <a:latin typeface="Cambria Math" panose="02040503050406030204" pitchFamily="18" charset="0"/>
                              </a:rPr>
                            </m:ctrlPr>
                          </m:naryPr>
                          <m:sub>
                            <m:r>
                              <a:rPr lang="en-US" sz="1800" b="0" i="1" smtClean="0">
                                <a:solidFill>
                                  <a:srgbClr val="C00000"/>
                                </a:solidFill>
                                <a:latin typeface="Cambria Math" panose="02040503050406030204" pitchFamily="18" charset="0"/>
                              </a:rPr>
                              <m:t>𝑦</m:t>
                            </m:r>
                            <m:r>
                              <a:rPr lang="en-US" sz="1800" b="0" i="1" smtClean="0">
                                <a:solidFill>
                                  <a:srgbClr val="C00000"/>
                                </a:solidFill>
                                <a:latin typeface="Cambria Math" panose="02040503050406030204" pitchFamily="18" charset="0"/>
                              </a:rPr>
                              <m:t>∈</m:t>
                            </m:r>
                            <m:r>
                              <a:rPr lang="en-US" sz="1800" b="0" i="1" smtClean="0">
                                <a:solidFill>
                                  <a:srgbClr val="C00000"/>
                                </a:solidFill>
                                <a:latin typeface="Cambria Math" panose="02040503050406030204" pitchFamily="18" charset="0"/>
                              </a:rPr>
                              <m:t>𝒴</m:t>
                            </m:r>
                          </m:sub>
                          <m:sup/>
                          <m:e>
                            <m:r>
                              <a:rPr lang="en-US" sz="1800" b="0" i="1" smtClean="0">
                                <a:solidFill>
                                  <a:srgbClr val="7030A0"/>
                                </a:solidFill>
                                <a:latin typeface="Cambria Math" panose="02040503050406030204" pitchFamily="18" charset="0"/>
                              </a:rPr>
                              <m:t>𝑝</m:t>
                            </m:r>
                            <m:d>
                              <m:dPr>
                                <m:ctrlPr>
                                  <a:rPr lang="en-US" sz="1800" b="0" i="1" smtClean="0">
                                    <a:solidFill>
                                      <a:srgbClr val="7030A0"/>
                                    </a:solidFill>
                                    <a:latin typeface="Cambria Math" panose="02040503050406030204" pitchFamily="18" charset="0"/>
                                  </a:rPr>
                                </m:ctrlPr>
                              </m:dPr>
                              <m:e>
                                <m:r>
                                  <a:rPr lang="en-US" sz="1800" b="0" i="1" smtClean="0">
                                    <a:solidFill>
                                      <a:srgbClr val="7030A0"/>
                                    </a:solidFill>
                                    <a:latin typeface="Cambria Math" panose="02040503050406030204" pitchFamily="18" charset="0"/>
                                  </a:rPr>
                                  <m:t>𝑥</m:t>
                                </m:r>
                                <m:r>
                                  <a:rPr lang="en-US" sz="1800" b="0" i="1" smtClean="0">
                                    <a:solidFill>
                                      <a:srgbClr val="7030A0"/>
                                    </a:solidFill>
                                    <a:latin typeface="Cambria Math" panose="02040503050406030204" pitchFamily="18" charset="0"/>
                                  </a:rPr>
                                  <m:t>,</m:t>
                                </m:r>
                                <m:r>
                                  <a:rPr lang="en-US" sz="1800" b="0" i="1" smtClean="0">
                                    <a:solidFill>
                                      <a:srgbClr val="7030A0"/>
                                    </a:solidFill>
                                    <a:latin typeface="Cambria Math" panose="02040503050406030204" pitchFamily="18" charset="0"/>
                                  </a:rPr>
                                  <m:t>𝑦</m:t>
                                </m:r>
                              </m:e>
                            </m:d>
                            <m:func>
                              <m:funcPr>
                                <m:ctrlPr>
                                  <a:rPr lang="en-US" sz="1800" b="0" i="1" smtClean="0">
                                    <a:solidFill>
                                      <a:srgbClr val="7030A0"/>
                                    </a:solidFill>
                                    <a:latin typeface="Cambria Math" panose="02040503050406030204" pitchFamily="18" charset="0"/>
                                  </a:rPr>
                                </m:ctrlPr>
                              </m:funcPr>
                              <m:fName>
                                <m:r>
                                  <m:rPr>
                                    <m:sty m:val="p"/>
                                  </m:rPr>
                                  <a:rPr lang="en-US" sz="1800" b="0" i="0" smtClean="0">
                                    <a:solidFill>
                                      <a:srgbClr val="7030A0"/>
                                    </a:solidFill>
                                    <a:latin typeface="Cambria Math" panose="02040503050406030204" pitchFamily="18" charset="0"/>
                                  </a:rPr>
                                  <m:t>log</m:t>
                                </m:r>
                              </m:fName>
                              <m:e>
                                <m:r>
                                  <a:rPr lang="en-US" sz="1800" b="0" i="1" smtClean="0">
                                    <a:solidFill>
                                      <a:srgbClr val="7030A0"/>
                                    </a:solidFill>
                                    <a:latin typeface="Cambria Math" panose="02040503050406030204" pitchFamily="18" charset="0"/>
                                  </a:rPr>
                                  <m:t>𝑝</m:t>
                                </m:r>
                                <m:r>
                                  <a:rPr lang="en-US" sz="1800" b="0" i="1" smtClean="0">
                                    <a:solidFill>
                                      <a:srgbClr val="7030A0"/>
                                    </a:solidFill>
                                    <a:latin typeface="Cambria Math" panose="02040503050406030204" pitchFamily="18" charset="0"/>
                                  </a:rPr>
                                  <m:t>(</m:t>
                                </m:r>
                                <m:r>
                                  <a:rPr lang="en-US" sz="1800" b="0" i="1" smtClean="0">
                                    <a:solidFill>
                                      <a:srgbClr val="7030A0"/>
                                    </a:solidFill>
                                    <a:latin typeface="Cambria Math" panose="02040503050406030204" pitchFamily="18" charset="0"/>
                                  </a:rPr>
                                  <m:t>𝑦</m:t>
                                </m:r>
                                <m:r>
                                  <a:rPr lang="en-US" sz="1800" b="0" i="1" smtClean="0">
                                    <a:solidFill>
                                      <a:srgbClr val="7030A0"/>
                                    </a:solidFill>
                                    <a:latin typeface="Cambria Math" panose="02040503050406030204" pitchFamily="18" charset="0"/>
                                  </a:rPr>
                                  <m:t>|</m:t>
                                </m:r>
                                <m:r>
                                  <a:rPr lang="en-US" sz="1800" b="0" i="1" smtClean="0">
                                    <a:solidFill>
                                      <a:srgbClr val="7030A0"/>
                                    </a:solidFill>
                                    <a:latin typeface="Cambria Math" panose="02040503050406030204" pitchFamily="18" charset="0"/>
                                  </a:rPr>
                                  <m:t>𝑥</m:t>
                                </m:r>
                                <m:r>
                                  <a:rPr lang="en-US" sz="1800" b="0" i="1" smtClean="0">
                                    <a:solidFill>
                                      <a:srgbClr val="7030A0"/>
                                    </a:solidFill>
                                    <a:latin typeface="Cambria Math" panose="02040503050406030204" pitchFamily="18" charset="0"/>
                                  </a:rPr>
                                  <m:t>)</m:t>
                                </m:r>
                              </m:e>
                            </m:func>
                          </m:e>
                        </m:nary>
                      </m:e>
                    </m:nary>
                  </m:oMath>
                </a14:m>
                <a:endParaRPr lang="en-US" sz="1800" b="0" dirty="0">
                  <a:solidFill>
                    <a:srgbClr val="C00000"/>
                  </a:solidFill>
                </a:endParaRPr>
              </a:p>
              <a:p>
                <a:pPr/>
                <a14:m>
                  <m:oMathPara xmlns:m="http://schemas.openxmlformats.org/officeDocument/2006/math">
                    <m:oMathParaPr>
                      <m:jc m:val="centerGroup"/>
                    </m:oMathParaPr>
                    <m:oMath xmlns:m="http://schemas.openxmlformats.org/officeDocument/2006/math">
                      <m:r>
                        <a:rPr lang="en-US" sz="1800" b="0" i="1" smtClean="0">
                          <a:solidFill>
                            <a:srgbClr val="C00000"/>
                          </a:solidFill>
                          <a:latin typeface="Cambria Math" panose="02040503050406030204" pitchFamily="18" charset="0"/>
                        </a:rPr>
                        <m:t>=−</m:t>
                      </m:r>
                      <m:r>
                        <a:rPr lang="en-US" sz="1800" b="0" i="1" smtClean="0">
                          <a:solidFill>
                            <a:srgbClr val="C00000"/>
                          </a:solidFill>
                          <a:latin typeface="Cambria Math" panose="02040503050406030204" pitchFamily="18" charset="0"/>
                        </a:rPr>
                        <m:t>𝐸</m:t>
                      </m:r>
                      <m:func>
                        <m:funcPr>
                          <m:ctrlPr>
                            <a:rPr lang="en-US" sz="1800" b="0" i="1" smtClean="0">
                              <a:solidFill>
                                <a:srgbClr val="C00000"/>
                              </a:solidFill>
                              <a:latin typeface="Cambria Math" panose="02040503050406030204" pitchFamily="18" charset="0"/>
                            </a:rPr>
                          </m:ctrlPr>
                        </m:funcPr>
                        <m:fName>
                          <m:r>
                            <m:rPr>
                              <m:sty m:val="p"/>
                            </m:rPr>
                            <a:rPr lang="en-US" sz="1800" b="0" i="0" smtClean="0">
                              <a:solidFill>
                                <a:srgbClr val="C00000"/>
                              </a:solidFill>
                              <a:latin typeface="Cambria Math" panose="02040503050406030204" pitchFamily="18" charset="0"/>
                            </a:rPr>
                            <m:t>log</m:t>
                          </m:r>
                        </m:fName>
                        <m:e>
                          <m:r>
                            <a:rPr lang="en-US" sz="1800" b="0" i="1" smtClean="0">
                              <a:solidFill>
                                <a:srgbClr val="C00000"/>
                              </a:solidFill>
                              <a:latin typeface="Cambria Math" panose="02040503050406030204" pitchFamily="18" charset="0"/>
                            </a:rPr>
                            <m:t>𝑝</m:t>
                          </m:r>
                          <m:r>
                            <a:rPr lang="en-US" sz="1800" b="0" i="1" smtClean="0">
                              <a:solidFill>
                                <a:srgbClr val="C00000"/>
                              </a:solidFill>
                              <a:latin typeface="Cambria Math" panose="02040503050406030204" pitchFamily="18" charset="0"/>
                            </a:rPr>
                            <m:t>(</m:t>
                          </m:r>
                          <m:r>
                            <a:rPr lang="en-US" sz="1800" b="0" i="1" smtClean="0">
                              <a:solidFill>
                                <a:srgbClr val="C00000"/>
                              </a:solidFill>
                              <a:latin typeface="Cambria Math" panose="02040503050406030204" pitchFamily="18" charset="0"/>
                            </a:rPr>
                            <m:t>𝑌</m:t>
                          </m:r>
                          <m:r>
                            <a:rPr lang="en-US" sz="1800" b="0" i="1" smtClean="0">
                              <a:solidFill>
                                <a:srgbClr val="C00000"/>
                              </a:solidFill>
                              <a:latin typeface="Cambria Math" panose="02040503050406030204" pitchFamily="18" charset="0"/>
                            </a:rPr>
                            <m:t>|</m:t>
                          </m:r>
                          <m:r>
                            <a:rPr lang="en-US" sz="1800" b="0" i="1" smtClean="0">
                              <a:solidFill>
                                <a:srgbClr val="C00000"/>
                              </a:solidFill>
                              <a:latin typeface="Cambria Math" panose="02040503050406030204" pitchFamily="18" charset="0"/>
                            </a:rPr>
                            <m:t>𝑋</m:t>
                          </m:r>
                          <m:r>
                            <a:rPr lang="en-US" sz="1800" b="0" i="1" smtClean="0">
                              <a:solidFill>
                                <a:srgbClr val="C00000"/>
                              </a:solidFill>
                              <a:latin typeface="Cambria Math" panose="02040503050406030204" pitchFamily="18" charset="0"/>
                            </a:rPr>
                            <m:t>)</m:t>
                          </m:r>
                        </m:e>
                      </m:func>
                    </m:oMath>
                  </m:oMathPara>
                </a14:m>
                <a:endParaRPr lang="en-US" sz="1800" b="0" dirty="0">
                  <a:solidFill>
                    <a:srgbClr val="C00000"/>
                  </a:solidFill>
                </a:endParaRPr>
              </a:p>
              <a:p>
                <a:endParaRPr lang="en-US" sz="1800" b="0" dirty="0">
                  <a:solidFill>
                    <a:srgbClr val="C00000"/>
                  </a:solidFill>
                </a:endParaRPr>
              </a:p>
              <a:p>
                <a:r>
                  <a:rPr lang="en-US" sz="1800" b="0" dirty="0">
                    <a:solidFill>
                      <a:schemeClr val="tx1"/>
                    </a:solidFill>
                  </a:rPr>
                  <a:t>When </a:t>
                </a:r>
                <a14:m>
                  <m:oMath xmlns:m="http://schemas.openxmlformats.org/officeDocument/2006/math">
                    <m:r>
                      <a:rPr lang="en-US" sz="1800" b="0" i="1" smtClean="0">
                        <a:solidFill>
                          <a:schemeClr val="tx1"/>
                        </a:solidFill>
                        <a:latin typeface="Cambria Math" panose="02040503050406030204" pitchFamily="18" charset="0"/>
                      </a:rPr>
                      <m:t>𝑋</m:t>
                    </m:r>
                  </m:oMath>
                </a14:m>
                <a:r>
                  <a:rPr lang="en-US" sz="1800" b="0" dirty="0">
                    <a:solidFill>
                      <a:schemeClr val="tx1"/>
                    </a:solidFill>
                  </a:rPr>
                  <a:t> is known, the </a:t>
                </a:r>
                <a:r>
                  <a:rPr lang="en-US" sz="1800" b="0" dirty="0">
                    <a:solidFill>
                      <a:srgbClr val="C00000"/>
                    </a:solidFill>
                  </a:rPr>
                  <a:t>remaining uncertainty </a:t>
                </a:r>
                <a:r>
                  <a:rPr lang="en-US" sz="1800" b="0" dirty="0">
                    <a:solidFill>
                      <a:schemeClr val="tx1"/>
                    </a:solidFill>
                  </a:rPr>
                  <a:t>of </a:t>
                </a:r>
                <a14:m>
                  <m:oMath xmlns:m="http://schemas.openxmlformats.org/officeDocument/2006/math">
                    <m:r>
                      <a:rPr lang="en-US" sz="1800" b="0" i="1" smtClean="0">
                        <a:solidFill>
                          <a:schemeClr val="tx1"/>
                        </a:solidFill>
                        <a:latin typeface="Cambria Math" panose="02040503050406030204" pitchFamily="18" charset="0"/>
                      </a:rPr>
                      <m:t>𝑌</m:t>
                    </m:r>
                  </m:oMath>
                </a14:m>
                <a:r>
                  <a:rPr lang="en-US" sz="1800" b="0" dirty="0">
                    <a:solidFill>
                      <a:schemeClr val="tx1"/>
                    </a:solidFill>
                  </a:rPr>
                  <a:t>: </a:t>
                </a:r>
                <a14:m>
                  <m:oMath xmlns:m="http://schemas.openxmlformats.org/officeDocument/2006/math">
                    <m:r>
                      <a:rPr lang="en-US" sz="1800" b="0" i="1" smtClean="0">
                        <a:solidFill>
                          <a:schemeClr val="tx1"/>
                        </a:solidFill>
                        <a:latin typeface="Cambria Math" panose="02040503050406030204" pitchFamily="18" charset="0"/>
                      </a:rPr>
                      <m:t>𝐻</m:t>
                    </m:r>
                    <m:d>
                      <m:dPr>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𝑌</m:t>
                        </m:r>
                      </m:e>
                      <m:e>
                        <m:r>
                          <a:rPr lang="en-US" sz="1800" b="0" i="1" smtClean="0">
                            <a:solidFill>
                              <a:schemeClr val="tx1"/>
                            </a:solidFill>
                            <a:latin typeface="Cambria Math" panose="02040503050406030204" pitchFamily="18" charset="0"/>
                          </a:rPr>
                          <m:t>𝑋</m:t>
                        </m:r>
                      </m:e>
                    </m:d>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𝐻</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𝑌</m:t>
                    </m:r>
                    <m:r>
                      <a:rPr lang="en-US" sz="1800" b="0" i="1" smtClean="0">
                        <a:solidFill>
                          <a:schemeClr val="tx1"/>
                        </a:solidFill>
                        <a:latin typeface="Cambria Math" panose="02040503050406030204" pitchFamily="18" charset="0"/>
                      </a:rPr>
                      <m:t>)</m:t>
                    </m:r>
                  </m:oMath>
                </a14:m>
                <a:r>
                  <a:rPr lang="en-US" sz="1800" b="0" dirty="0">
                    <a:solidFill>
                      <a:schemeClr val="tx1"/>
                    </a:solidFill>
                  </a:rPr>
                  <a:t>  </a:t>
                </a:r>
              </a:p>
            </p:txBody>
          </p:sp>
        </mc:Choice>
        <mc:Fallback xmlns="">
          <p:sp>
            <p:nvSpPr>
              <p:cNvPr id="7" name="Rectangle 6">
                <a:extLst>
                  <a:ext uri="{FF2B5EF4-FFF2-40B4-BE49-F238E27FC236}">
                    <a16:creationId xmlns:a16="http://schemas.microsoft.com/office/drawing/2014/main" id="{A769FA6D-63BB-2049-B3CC-A3243E97C4F5}"/>
                  </a:ext>
                </a:extLst>
              </p:cNvPr>
              <p:cNvSpPr>
                <a:spLocks noRot="1" noChangeAspect="1" noMove="1" noResize="1" noEditPoints="1" noAdjustHandles="1" noChangeArrowheads="1" noChangeShapeType="1" noTextEdit="1"/>
              </p:cNvSpPr>
              <p:nvPr/>
            </p:nvSpPr>
            <p:spPr>
              <a:xfrm>
                <a:off x="788696" y="2872209"/>
                <a:ext cx="7984920" cy="2880320"/>
              </a:xfrm>
              <a:prstGeom prst="rect">
                <a:avLst/>
              </a:prstGeom>
              <a:blipFill>
                <a:blip r:embed="rId5"/>
                <a:stretch>
                  <a:fillRect l="-534" t="-632" b="-2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61028A02-BF6A-41C3-91E9-0238066B311A}"/>
                  </a:ext>
                </a:extLst>
              </p:cNvPr>
              <p:cNvSpPr/>
              <p:nvPr/>
            </p:nvSpPr>
            <p:spPr>
              <a:xfrm>
                <a:off x="884756" y="1113232"/>
                <a:ext cx="8064896" cy="1792542"/>
              </a:xfrm>
              <a:prstGeom prst="rect">
                <a:avLst/>
              </a:prstGeom>
            </p:spPr>
            <p:txBody>
              <a:bodyPr wrap="square">
                <a:spAutoFit/>
              </a:bodyPr>
              <a:lstStyle/>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When </a:t>
                </a:r>
                <a14:m>
                  <m:oMath xmlns:m="http://schemas.openxmlformats.org/officeDocument/2006/math">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𝑥</m:t>
                    </m:r>
                  </m:oMath>
                </a14:m>
                <a:r>
                  <a:rPr lang="en-US" altLang="zh-CN" sz="1800" dirty="0">
                    <a:ea typeface="华文楷体" panose="02010600040101010101" pitchFamily="2" charset="-122"/>
                    <a:cs typeface="Times New Roman" panose="02020603050405020304" pitchFamily="18" charset="0"/>
                  </a:rPr>
                  <a:t> is known, </a:t>
                </a:r>
                <a14:m>
                  <m:oMath xmlns:m="http://schemas.openxmlformats.org/officeDocument/2006/math">
                    <m:r>
                      <a:rPr lang="en-US" altLang="zh-CN" sz="180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180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𝑌</m:t>
                    </m:r>
                    <m:r>
                      <a:rPr lang="en-US" altLang="zh-CN" sz="180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180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solidFill>
                      <a:srgbClr val="7030A0"/>
                    </a:solidFill>
                    <a:ea typeface="华文楷体" panose="02010600040101010101" pitchFamily="2" charset="-122"/>
                    <a:cs typeface="Times New Roman" panose="02020603050405020304" pitchFamily="18" charset="0"/>
                  </a:rPr>
                  <a:t> is also a probability distribution</a:t>
                </a:r>
                <a:endParaRPr lang="en-US" altLang="zh-CN" sz="1800" dirty="0">
                  <a:ea typeface="华文楷体" panose="02010600040101010101" pitchFamily="2" charset="-122"/>
                  <a:cs typeface="Times New Roman" panose="02020603050405020304" pitchFamily="18" charset="0"/>
                </a:endParaRPr>
              </a:p>
              <a:p>
                <a:r>
                  <a:rPr lang="en-US" altLang="zh-CN" sz="1800" dirty="0">
                    <a:ea typeface="华文楷体" panose="02010600040101010101" pitchFamily="2" charset="-122"/>
                    <a:cs typeface="Times New Roman" panose="02020603050405020304" pitchFamily="18" charset="0"/>
                  </a:rPr>
                  <a:t>                </a:t>
                </a:r>
                <a14:m>
                  <m:oMath xmlns:m="http://schemas.openxmlformats.org/officeDocument/2006/math">
                    <m:nary>
                      <m:naryPr>
                        <m:chr m:val="∑"/>
                        <m:supHide m:val="on"/>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naryPr>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𝑦</m:t>
                        </m:r>
                      </m:sub>
                      <m:sup/>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𝑌</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𝑦</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r>
                          <m:rPr>
                            <m:nor/>
                          </m:rPr>
                          <a:rPr lang="en-US" altLang="zh-CN" sz="1800" dirty="0">
                            <a:ea typeface="华文楷体" panose="02010600040101010101" pitchFamily="2" charset="-122"/>
                            <a:cs typeface="Times New Roman" panose="02020603050405020304" pitchFamily="18" charset="0"/>
                          </a:rPr>
                          <m:t> </m:t>
                        </m:r>
                      </m:e>
                    </m:nary>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nary>
                      <m:naryPr>
                        <m:chr m:val="∑"/>
                        <m:supHide m:val="on"/>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naryPr>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𝑦</m:t>
                        </m:r>
                      </m:sub>
                      <m:sup/>
                      <m:e>
                        <m:f>
                          <m:f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𝑦</m:t>
                                </m:r>
                              </m:e>
                            </m:d>
                          </m:num>
                          <m:den>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e>
                            </m:d>
                          </m:den>
                        </m:f>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f>
                          <m:f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e>
                            </m:d>
                          </m:num>
                          <m:den>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e>
                            </m:d>
                          </m:den>
                        </m:f>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e>
                    </m:nary>
                  </m:oMath>
                </a14:m>
                <a:endParaRPr lang="en-US" altLang="zh-CN" sz="1800" b="0" i="1" dirty="0">
                  <a:latin typeface="Cambria Math" panose="02040503050406030204" pitchFamily="18" charset="0"/>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n"/>
                </a:pPr>
                <a:r>
                  <a:rPr lang="en-US" altLang="zh-CN" sz="1800" dirty="0">
                    <a:latin typeface="Cambria Math" panose="02040503050406030204" pitchFamily="18" charset="0"/>
                    <a:ea typeface="华文楷体" panose="02010600040101010101" pitchFamily="2" charset="-122"/>
                    <a:cs typeface="Times New Roman" panose="02020603050405020304" pitchFamily="18" charset="0"/>
                  </a:rPr>
                  <a:t>Entropy for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𝑌</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endParaRPr lang="en-US" altLang="zh-CN" sz="1800" b="0" dirty="0">
                  <a:latin typeface="Cambria Math" panose="02040503050406030204" pitchFamily="18" charset="0"/>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𝑌</m:t>
                          </m:r>
                        </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nary>
                        <m:naryPr>
                          <m:chr m:val="∑"/>
                          <m:supHide m:val="on"/>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naryPr>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𝑦</m:t>
                          </m:r>
                        </m:sub>
                        <m:sup/>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𝑦</m:t>
                              </m:r>
                            </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e>
                          </m:d>
                          <m:func>
                            <m:func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uncPr>
                            <m:fName>
                              <m:r>
                                <m:rPr>
                                  <m:sty m:val="p"/>
                                </m:rP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log</m:t>
                              </m:r>
                            </m:fNa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𝑦</m:t>
                                  </m:r>
                                </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𝐸</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 −</m:t>
                              </m:r>
                              <m:func>
                                <m:func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uncPr>
                                <m:fName>
                                  <m:r>
                                    <m:rPr>
                                      <m:sty m:val="p"/>
                                    </m:rP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log</m:t>
                                  </m:r>
                                </m:fNa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𝑦</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e>
                              </m:func>
                            </m:e>
                          </m:func>
                        </m:e>
                      </m:nary>
                    </m:oMath>
                  </m:oMathPara>
                </a14:m>
                <a:endParaRPr lang="en-US" altLang="zh-CN" sz="1800" dirty="0">
                  <a:ea typeface="华文楷体" panose="02010600040101010101" pitchFamily="2" charset="-122"/>
                  <a:cs typeface="Times New Roman" panose="02020603050405020304" pitchFamily="18" charset="0"/>
                </a:endParaRPr>
              </a:p>
            </p:txBody>
          </p:sp>
        </mc:Choice>
        <mc:Fallback xmlns="">
          <p:sp>
            <p:nvSpPr>
              <p:cNvPr id="8" name="Rectangle 7">
                <a:extLst>
                  <a:ext uri="{FF2B5EF4-FFF2-40B4-BE49-F238E27FC236}">
                    <a16:creationId xmlns:a16="http://schemas.microsoft.com/office/drawing/2014/main" id="{61028A02-BF6A-41C3-91E9-0238066B311A}"/>
                  </a:ext>
                </a:extLst>
              </p:cNvPr>
              <p:cNvSpPr>
                <a:spLocks noRot="1" noChangeAspect="1" noMove="1" noResize="1" noEditPoints="1" noAdjustHandles="1" noChangeArrowheads="1" noChangeShapeType="1" noTextEdit="1"/>
              </p:cNvSpPr>
              <p:nvPr/>
            </p:nvSpPr>
            <p:spPr>
              <a:xfrm>
                <a:off x="884756" y="1113232"/>
                <a:ext cx="8064896" cy="1792542"/>
              </a:xfrm>
              <a:prstGeom prst="rect">
                <a:avLst/>
              </a:prstGeom>
              <a:blipFill>
                <a:blip r:embed="rId6"/>
                <a:stretch>
                  <a:fillRect l="-454" t="-51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CBC2BD4-5D9F-4B6E-9813-7ED9B313ED61}"/>
                  </a:ext>
                </a:extLst>
              </p:cNvPr>
              <p:cNvSpPr/>
              <p:nvPr/>
            </p:nvSpPr>
            <p:spPr>
              <a:xfrm>
                <a:off x="6325344" y="6112569"/>
                <a:ext cx="3222909" cy="369332"/>
              </a:xfrm>
              <a:prstGeom prst="rect">
                <a:avLst/>
              </a:prstGeom>
            </p:spPr>
            <p:txBody>
              <a:bodyPr wrap="square">
                <a:spAutoFit/>
              </a:bodyPr>
              <a:lstStyle/>
              <a:p>
                <a:r>
                  <a:rPr lang="en-US" altLang="zh-CN" sz="1800" dirty="0">
                    <a:ea typeface="华文楷体" panose="02010600040101010101" pitchFamily="2" charset="-122"/>
                    <a:cs typeface="Times New Roman" panose="02020603050405020304" pitchFamily="18" charset="0"/>
                  </a:rPr>
                  <a:t>Two ways for calculating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𝐻</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𝑌</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endParaRPr lang="en-US" altLang="zh-CN" sz="1800" dirty="0">
                  <a:ea typeface="华文楷体" panose="02010600040101010101" pitchFamily="2" charset="-122"/>
                  <a:cs typeface="Times New Roman" panose="02020603050405020304" pitchFamily="18" charset="0"/>
                </a:endParaRPr>
              </a:p>
            </p:txBody>
          </p:sp>
        </mc:Choice>
        <mc:Fallback xmlns="">
          <p:sp>
            <p:nvSpPr>
              <p:cNvPr id="9" name="Rectangle 8">
                <a:extLst>
                  <a:ext uri="{FF2B5EF4-FFF2-40B4-BE49-F238E27FC236}">
                    <a16:creationId xmlns:a16="http://schemas.microsoft.com/office/drawing/2014/main" id="{3CBC2BD4-5D9F-4B6E-9813-7ED9B313ED61}"/>
                  </a:ext>
                </a:extLst>
              </p:cNvPr>
              <p:cNvSpPr>
                <a:spLocks noRot="1" noChangeAspect="1" noMove="1" noResize="1" noEditPoints="1" noAdjustHandles="1" noChangeArrowheads="1" noChangeShapeType="1" noTextEdit="1"/>
              </p:cNvSpPr>
              <p:nvPr/>
            </p:nvSpPr>
            <p:spPr>
              <a:xfrm>
                <a:off x="6325344" y="6112569"/>
                <a:ext cx="3222909" cy="369332"/>
              </a:xfrm>
              <a:prstGeom prst="rect">
                <a:avLst/>
              </a:prstGeom>
              <a:blipFill>
                <a:blip r:embed="rId7"/>
                <a:stretch>
                  <a:fillRect l="-1705" t="-10000" r="-189"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1102745"/>
      </p:ext>
    </p:extLst>
  </p:cSld>
  <p:clrMapOvr>
    <a:masterClrMapping/>
  </p:clrMapOvr>
  <mc:AlternateContent xmlns:mc="http://schemas.openxmlformats.org/markup-compatibility/2006" xmlns:p14="http://schemas.microsoft.com/office/powerpoint/2010/main">
    <mc:Choice Requires="p14">
      <p:transition spd="slow" p14:dur="2000" advTm="335662"/>
    </mc:Choice>
    <mc:Fallback xmlns="">
      <p:transition spd="slow" advTm="33566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Conditional Entropy</a:t>
            </a:r>
          </a:p>
        </p:txBody>
      </p:sp>
      <mc:AlternateContent xmlns:mc="http://schemas.openxmlformats.org/markup-compatibility/2006" xmlns:a14="http://schemas.microsoft.com/office/drawing/2010/main">
        <mc:Choice Requires="a14">
          <p:sp>
            <p:nvSpPr>
              <p:cNvPr id="14" name="Rectangle 13"/>
              <p:cNvSpPr/>
              <p:nvPr/>
            </p:nvSpPr>
            <p:spPr>
              <a:xfrm>
                <a:off x="492696" y="1160652"/>
                <a:ext cx="4544472" cy="369332"/>
              </a:xfrm>
              <a:prstGeom prst="rect">
                <a:avLst/>
              </a:prstGeom>
            </p:spPr>
            <p:txBody>
              <a:bodyPr wrap="square">
                <a:spAutoFit/>
              </a:bodyPr>
              <a:lstStyle/>
              <a:p>
                <a:r>
                  <a:rPr lang="en-US" altLang="zh-CN" sz="1800" b="0" dirty="0">
                    <a:ea typeface="华文楷体" panose="02010600040101010101" pitchFamily="2" charset="-122"/>
                    <a:cs typeface="Times New Roman" panose="02020603050405020304" pitchFamily="18" charset="0"/>
                  </a:rPr>
                  <a:t>Let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𝑌</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b="0" dirty="0">
                    <a:ea typeface="华文楷体" panose="02010600040101010101" pitchFamily="2" charset="-122"/>
                    <a:cs typeface="Times New Roman" panose="02020603050405020304" pitchFamily="18" charset="0"/>
                  </a:rPr>
                  <a:t> have the following joint distribution</a:t>
                </a:r>
                <a:r>
                  <a:rPr lang="en-US" altLang="zh-CN" sz="1800" dirty="0">
                    <a:ea typeface="华文楷体" panose="02010600040101010101" pitchFamily="2" charset="-122"/>
                    <a:cs typeface="Times New Roman" panose="02020603050405020304" pitchFamily="18" charset="0"/>
                  </a:rPr>
                  <a:t>:</a:t>
                </a:r>
                <a:endParaRPr lang="en-US" altLang="zh-CN" sz="1800" b="0" dirty="0">
                  <a:ea typeface="华文楷体" panose="02010600040101010101" pitchFamily="2" charset="-122"/>
                  <a:cs typeface="Times New Roman" panose="02020603050405020304" pitchFamily="18"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492696" y="1160652"/>
                <a:ext cx="4544472" cy="369332"/>
              </a:xfrm>
              <a:prstGeom prst="rect">
                <a:avLst/>
              </a:prstGeom>
              <a:blipFill>
                <a:blip r:embed="rId5"/>
                <a:stretch>
                  <a:fillRect l="-1208" t="-8197" b="-24590"/>
                </a:stretch>
              </a:blipFill>
            </p:spPr>
            <p:txBody>
              <a:bodyPr/>
              <a:lstStyle/>
              <a:p>
                <a:r>
                  <a:rPr lang="zh-CN" altLang="en-US">
                    <a:noFill/>
                  </a:rPr>
                  <a:t> </a:t>
                </a:r>
              </a:p>
            </p:txBody>
          </p:sp>
        </mc:Fallback>
      </mc:AlternateContent>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32856" y="1639752"/>
            <a:ext cx="2353003" cy="1571844"/>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5317232" y="1655210"/>
                <a:ext cx="1728192" cy="147732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𝑌</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m:oMathPara>
                </a14:m>
                <a:endParaRPr lang="en-US" altLang="zh-CN" sz="1800" b="0" dirty="0">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 ?</m:t>
                      </m:r>
                    </m:oMath>
                  </m:oMathPara>
                </a14:m>
                <a:endParaRPr lang="en-US" altLang="zh-CN" sz="1800" b="0" dirty="0">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𝑌</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m:oMathPara>
                </a14:m>
                <a:endParaRPr lang="en-US" altLang="zh-CN" sz="1800" b="0" dirty="0">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𝑌</m:t>
                          </m:r>
                        </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m:oMathPara>
                </a14:m>
                <a:endParaRPr lang="en-US" altLang="zh-CN" sz="1800" b="0" dirty="0">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𝑌</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m:oMathPara>
                </a14:m>
                <a:endParaRPr lang="en-US" altLang="zh-CN" sz="1800" b="0" dirty="0">
                  <a:ea typeface="华文楷体" panose="02010600040101010101" pitchFamily="2" charset="-122"/>
                  <a:cs typeface="Times New Roman" panose="02020603050405020304" pitchFamily="18"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5317232" y="1655210"/>
                <a:ext cx="1728192" cy="1477328"/>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564704" y="3848252"/>
                <a:ext cx="3489756" cy="2239331"/>
              </a:xfrm>
              <a:prstGeom prst="rect">
                <a:avLst/>
              </a:prstGeom>
            </p:spPr>
            <p:txBody>
              <a:bodyPr wrap="square">
                <a:spAutoFit/>
              </a:bodyPr>
              <a:lstStyle/>
              <a:p>
                <a:r>
                  <a:rPr lang="en-US" altLang="zh-CN" sz="1800" b="0" dirty="0">
                    <a:ea typeface="华文楷体" panose="02010600040101010101" pitchFamily="2" charset="-122"/>
                    <a:cs typeface="Times New Roman" panose="02020603050405020304" pitchFamily="18" charset="0"/>
                  </a:rPr>
                  <a:t>By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𝑦</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b="0" dirty="0">
                    <a:ea typeface="华文楷体" panose="02010600040101010101" pitchFamily="2" charset="-122"/>
                    <a:cs typeface="Times New Roman" panose="02020603050405020304" pitchFamily="18" charset="0"/>
                  </a:rPr>
                  <a:t>, one can calculate its </a:t>
                </a:r>
                <a:r>
                  <a:rPr lang="en-US" altLang="zh-CN" sz="1800" b="0" dirty="0">
                    <a:solidFill>
                      <a:srgbClr val="7030A0"/>
                    </a:solidFill>
                    <a:ea typeface="华文楷体" panose="02010600040101010101" pitchFamily="2" charset="-122"/>
                    <a:cs typeface="Times New Roman" panose="02020603050405020304" pitchFamily="18" charset="0"/>
                  </a:rPr>
                  <a:t>marginal distribution</a:t>
                </a:r>
                <a:r>
                  <a:rPr lang="en-US" altLang="zh-CN" sz="1800" b="0" dirty="0">
                    <a:ea typeface="华文楷体" panose="02010600040101010101" pitchFamily="2" charset="-122"/>
                    <a:cs typeface="Times New Roman" panose="02020603050405020304" pitchFamily="18" charset="0"/>
                  </a:rPr>
                  <a:t>:</a:t>
                </a:r>
                <a:endParaRPr lang="en-US" altLang="zh-CN" sz="1800" b="0" i="1" dirty="0">
                  <a:latin typeface="Cambria Math" panose="02040503050406030204" pitchFamily="18" charset="0"/>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f>
                        <m:f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num>
                        <m:den>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2</m:t>
                          </m:r>
                        </m:den>
                      </m:f>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f>
                        <m:f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num>
                        <m:den>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4</m:t>
                          </m:r>
                        </m:den>
                      </m:f>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f>
                        <m:f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num>
                        <m:den>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8</m:t>
                          </m:r>
                        </m:den>
                      </m:f>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f>
                        <m:f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num>
                        <m:den>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8</m:t>
                          </m:r>
                        </m:den>
                      </m:f>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m:oMathPara>
                </a14:m>
                <a:endParaRPr lang="en-US" altLang="zh-CN" sz="1800" b="0" i="1" dirty="0">
                  <a:latin typeface="Cambria Math" panose="02040503050406030204" pitchFamily="18" charset="0"/>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𝑦</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f>
                        <m:f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num>
                        <m:den>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4</m:t>
                          </m:r>
                        </m:den>
                      </m:f>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f>
                        <m:f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num>
                        <m:den>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4</m:t>
                          </m:r>
                        </m:den>
                      </m:f>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f>
                        <m:f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num>
                        <m:den>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4</m:t>
                          </m:r>
                        </m:den>
                      </m:f>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f>
                        <m:f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num>
                        <m:den>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4</m:t>
                          </m:r>
                        </m:den>
                      </m:f>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m:oMathPara>
                </a14:m>
                <a:endParaRPr lang="en-US" altLang="zh-CN" sz="1800" b="0" i="1" dirty="0">
                  <a:latin typeface="Cambria Math" panose="02040503050406030204" pitchFamily="18" charset="0"/>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𝑦</m:t>
                          </m:r>
                        </m:e>
                      </m:d>
                    </m:oMath>
                  </m:oMathPara>
                </a14:m>
                <a:endParaRPr lang="en-US" altLang="zh-CN" sz="1800" b="0" i="1" dirty="0">
                  <a:latin typeface="Cambria Math" panose="02040503050406030204" pitchFamily="18" charset="0"/>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𝑦</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m:oMathPara>
                </a14:m>
                <a:endParaRPr lang="en-US" altLang="zh-CN" sz="1800" b="0" i="1" dirty="0">
                  <a:latin typeface="Cambria Math" panose="02040503050406030204" pitchFamily="18" charset="0"/>
                  <a:ea typeface="华文楷体" panose="02010600040101010101" pitchFamily="2" charset="-122"/>
                  <a:cs typeface="Times New Roman" panose="02020603050405020304" pitchFamily="18" charset="0"/>
                </a:endParaRPr>
              </a:p>
            </p:txBody>
          </p:sp>
        </mc:Choice>
        <mc:Fallback xmlns="">
          <p:sp>
            <p:nvSpPr>
              <p:cNvPr id="16" name="Rectangle 15"/>
              <p:cNvSpPr>
                <a:spLocks noRot="1" noChangeAspect="1" noMove="1" noResize="1" noEditPoints="1" noAdjustHandles="1" noChangeArrowheads="1" noChangeShapeType="1" noTextEdit="1"/>
              </p:cNvSpPr>
              <p:nvPr/>
            </p:nvSpPr>
            <p:spPr>
              <a:xfrm>
                <a:off x="564704" y="3848252"/>
                <a:ext cx="3489756" cy="2239331"/>
              </a:xfrm>
              <a:prstGeom prst="rect">
                <a:avLst/>
              </a:prstGeom>
              <a:blipFill>
                <a:blip r:embed="rId8"/>
                <a:stretch>
                  <a:fillRect l="-1573" t="-1359" b="-16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2F724EC-1A7B-4725-8EE4-46B528CBAAA0}"/>
                  </a:ext>
                </a:extLst>
              </p:cNvPr>
              <p:cNvSpPr/>
              <p:nvPr/>
            </p:nvSpPr>
            <p:spPr>
              <a:xfrm>
                <a:off x="4026349" y="3848252"/>
                <a:ext cx="1728192" cy="244727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𝑌</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f>
                        <m:f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27</m:t>
                          </m:r>
                        </m:num>
                        <m:den>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8</m:t>
                          </m:r>
                        </m:den>
                      </m:f>
                    </m:oMath>
                  </m:oMathPara>
                </a14:m>
                <a:endParaRPr lang="en-US" altLang="zh-CN" sz="1800" b="0" dirty="0">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f>
                        <m:f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7</m:t>
                          </m:r>
                        </m:num>
                        <m:den>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4</m:t>
                          </m:r>
                        </m:den>
                      </m:f>
                    </m:oMath>
                  </m:oMathPara>
                </a14:m>
                <a:endParaRPr lang="en-US" altLang="zh-CN" sz="1800" b="0" dirty="0">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𝑌</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=2</m:t>
                      </m:r>
                    </m:oMath>
                  </m:oMathPara>
                </a14:m>
                <a:endParaRPr lang="en-US" altLang="zh-CN" sz="1800" b="0" dirty="0">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𝑌</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f>
                        <m:f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11</m:t>
                          </m:r>
                        </m:num>
                        <m:den>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8</m:t>
                          </m:r>
                        </m:den>
                      </m:f>
                    </m:oMath>
                  </m:oMathPara>
                </a14:m>
                <a:endParaRPr lang="en-US" altLang="zh-CN" sz="1800" b="0" dirty="0">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𝑌</m:t>
                          </m:r>
                        </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f>
                        <m:f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13</m:t>
                          </m:r>
                        </m:num>
                        <m:den>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8</m:t>
                          </m:r>
                        </m:den>
                      </m:f>
                    </m:oMath>
                  </m:oMathPara>
                </a14:m>
                <a:endParaRPr lang="en-US" altLang="zh-CN" sz="1800" b="0" dirty="0">
                  <a:ea typeface="华文楷体" panose="02010600040101010101" pitchFamily="2" charset="-122"/>
                  <a:cs typeface="Times New Roman" panose="02020603050405020304" pitchFamily="18" charset="0"/>
                </a:endParaRPr>
              </a:p>
            </p:txBody>
          </p:sp>
        </mc:Choice>
        <mc:Fallback xmlns="">
          <p:sp>
            <p:nvSpPr>
              <p:cNvPr id="9" name="Rectangle 8">
                <a:extLst>
                  <a:ext uri="{FF2B5EF4-FFF2-40B4-BE49-F238E27FC236}">
                    <a16:creationId xmlns:a16="http://schemas.microsoft.com/office/drawing/2014/main" id="{12F724EC-1A7B-4725-8EE4-46B528CBAAA0}"/>
                  </a:ext>
                </a:extLst>
              </p:cNvPr>
              <p:cNvSpPr>
                <a:spLocks noRot="1" noChangeAspect="1" noMove="1" noResize="1" noEditPoints="1" noAdjustHandles="1" noChangeArrowheads="1" noChangeShapeType="1" noTextEdit="1"/>
              </p:cNvSpPr>
              <p:nvPr/>
            </p:nvSpPr>
            <p:spPr>
              <a:xfrm>
                <a:off x="4026349" y="3848252"/>
                <a:ext cx="1728192" cy="2447273"/>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8B63C027-FEFE-4713-92EE-A378AE475029}"/>
                  </a:ext>
                </a:extLst>
              </p:cNvPr>
              <p:cNvSpPr/>
              <p:nvPr/>
            </p:nvSpPr>
            <p:spPr>
              <a:xfrm>
                <a:off x="5749280" y="4384377"/>
                <a:ext cx="4176464" cy="72007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sz="1600" b="1" i="1" smtClean="0">
                          <a:solidFill>
                            <a:schemeClr val="tx1"/>
                          </a:solidFill>
                          <a:latin typeface="Cambria Math" panose="02040503050406030204" pitchFamily="18" charset="0"/>
                        </a:rPr>
                        <m:t>𝑯</m:t>
                      </m:r>
                      <m:d>
                        <m:dPr>
                          <m:ctrlPr>
                            <a:rPr lang="en-US" sz="1600" b="1" i="1" smtClean="0">
                              <a:solidFill>
                                <a:schemeClr val="tx1"/>
                              </a:solidFill>
                              <a:latin typeface="Cambria Math" panose="02040503050406030204" pitchFamily="18" charset="0"/>
                            </a:rPr>
                          </m:ctrlPr>
                        </m:dPr>
                        <m:e>
                          <m:r>
                            <a:rPr lang="en-US" sz="1600" b="1" i="1" smtClean="0">
                              <a:solidFill>
                                <a:schemeClr val="tx1"/>
                              </a:solidFill>
                              <a:latin typeface="Cambria Math" panose="02040503050406030204" pitchFamily="18" charset="0"/>
                            </a:rPr>
                            <m:t>𝑿</m:t>
                          </m:r>
                        </m:e>
                        <m:e>
                          <m:r>
                            <a:rPr lang="en-US" sz="1600" b="1" i="1" smtClean="0">
                              <a:solidFill>
                                <a:schemeClr val="tx1"/>
                              </a:solidFill>
                              <a:latin typeface="Cambria Math" panose="02040503050406030204" pitchFamily="18" charset="0"/>
                            </a:rPr>
                            <m:t>𝒀</m:t>
                          </m:r>
                        </m:e>
                      </m:d>
                      <m:r>
                        <a:rPr lang="en-US" sz="1600" b="1" i="1" smtClean="0">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𝑯</m:t>
                      </m:r>
                      <m:d>
                        <m:dPr>
                          <m:ctrlPr>
                            <a:rPr lang="en-US" sz="1600" b="1" i="1" smtClean="0">
                              <a:solidFill>
                                <a:schemeClr val="tx1"/>
                              </a:solidFill>
                              <a:latin typeface="Cambria Math" panose="02040503050406030204" pitchFamily="18" charset="0"/>
                            </a:rPr>
                          </m:ctrlPr>
                        </m:dPr>
                        <m:e>
                          <m:r>
                            <a:rPr lang="en-US" sz="1600" b="1" i="1" smtClean="0">
                              <a:solidFill>
                                <a:schemeClr val="tx1"/>
                              </a:solidFill>
                              <a:latin typeface="Cambria Math" panose="02040503050406030204" pitchFamily="18" charset="0"/>
                            </a:rPr>
                            <m:t>𝒀</m:t>
                          </m:r>
                        </m:e>
                        <m:e>
                          <m:r>
                            <a:rPr lang="en-US" sz="1600" b="1" i="1" smtClean="0">
                              <a:solidFill>
                                <a:schemeClr val="tx1"/>
                              </a:solidFill>
                              <a:latin typeface="Cambria Math" panose="02040503050406030204" pitchFamily="18" charset="0"/>
                            </a:rPr>
                            <m:t>𝑿</m:t>
                          </m:r>
                        </m:e>
                      </m:d>
                    </m:oMath>
                  </m:oMathPara>
                </a14:m>
                <a:endParaRPr lang="en-US" sz="1600" b="1" dirty="0">
                  <a:solidFill>
                    <a:schemeClr val="tx1"/>
                  </a:solidFill>
                  <a:latin typeface="Tw Cen MT Condensed" panose="020B0606020104020203" pitchFamily="34" charset="77"/>
                </a:endParaRPr>
              </a:p>
              <a:p>
                <a:pPr/>
                <a14:m>
                  <m:oMathPara xmlns:m="http://schemas.openxmlformats.org/officeDocument/2006/math">
                    <m:oMathParaPr>
                      <m:jc m:val="centerGroup"/>
                    </m:oMathParaPr>
                    <m:oMath xmlns:m="http://schemas.openxmlformats.org/officeDocument/2006/math">
                      <m:r>
                        <a:rPr lang="en-US" sz="1600" b="1" i="1" smtClean="0">
                          <a:solidFill>
                            <a:schemeClr val="tx1"/>
                          </a:solidFill>
                          <a:latin typeface="Cambria Math" panose="02040503050406030204" pitchFamily="18" charset="0"/>
                        </a:rPr>
                        <m:t>𝑯</m:t>
                      </m:r>
                      <m:d>
                        <m:dPr>
                          <m:ctrlPr>
                            <a:rPr lang="en-US" sz="1600" b="1" i="1" smtClean="0">
                              <a:solidFill>
                                <a:schemeClr val="tx1"/>
                              </a:solidFill>
                              <a:latin typeface="Cambria Math" panose="02040503050406030204" pitchFamily="18" charset="0"/>
                            </a:rPr>
                          </m:ctrlPr>
                        </m:dPr>
                        <m:e>
                          <m:r>
                            <a:rPr lang="en-US" sz="1600" b="1" i="1" smtClean="0">
                              <a:solidFill>
                                <a:schemeClr val="tx1"/>
                              </a:solidFill>
                              <a:latin typeface="Cambria Math" panose="02040503050406030204" pitchFamily="18" charset="0"/>
                            </a:rPr>
                            <m:t>𝑿</m:t>
                          </m:r>
                        </m:e>
                        <m:e>
                          <m:r>
                            <a:rPr lang="en-US" sz="1600" b="1" i="1" smtClean="0">
                              <a:solidFill>
                                <a:schemeClr val="tx1"/>
                              </a:solidFill>
                              <a:latin typeface="Cambria Math" panose="02040503050406030204" pitchFamily="18" charset="0"/>
                            </a:rPr>
                            <m:t>𝒀</m:t>
                          </m:r>
                        </m:e>
                      </m:d>
                      <m:r>
                        <a:rPr lang="en-US" sz="1600" b="1" i="1" smtClean="0">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𝑯</m:t>
                      </m:r>
                      <m:d>
                        <m:dPr>
                          <m:ctrlPr>
                            <a:rPr lang="en-US" sz="1600" b="1" i="1" smtClean="0">
                              <a:solidFill>
                                <a:schemeClr val="tx1"/>
                              </a:solidFill>
                              <a:latin typeface="Cambria Math" panose="02040503050406030204" pitchFamily="18" charset="0"/>
                            </a:rPr>
                          </m:ctrlPr>
                        </m:dPr>
                        <m:e>
                          <m:r>
                            <a:rPr lang="en-US" sz="1600" b="1" i="1" smtClean="0">
                              <a:solidFill>
                                <a:schemeClr val="tx1"/>
                              </a:solidFill>
                              <a:latin typeface="Cambria Math" panose="02040503050406030204" pitchFamily="18" charset="0"/>
                            </a:rPr>
                            <m:t>𝒀</m:t>
                          </m:r>
                        </m:e>
                      </m:d>
                      <m:r>
                        <a:rPr lang="en-US" sz="1600" b="1" i="1" smtClean="0">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𝑯</m:t>
                      </m:r>
                      <m:d>
                        <m:dPr>
                          <m:ctrlPr>
                            <a:rPr lang="en-US" sz="1600" b="1" i="1" smtClean="0">
                              <a:solidFill>
                                <a:schemeClr val="tx1"/>
                              </a:solidFill>
                              <a:latin typeface="Cambria Math" panose="02040503050406030204" pitchFamily="18" charset="0"/>
                            </a:rPr>
                          </m:ctrlPr>
                        </m:dPr>
                        <m:e>
                          <m:r>
                            <a:rPr lang="en-US" sz="1600" b="1" i="1" smtClean="0">
                              <a:solidFill>
                                <a:schemeClr val="tx1"/>
                              </a:solidFill>
                              <a:latin typeface="Cambria Math" panose="02040503050406030204" pitchFamily="18" charset="0"/>
                            </a:rPr>
                            <m:t>𝒀</m:t>
                          </m:r>
                        </m:e>
                        <m:e>
                          <m:r>
                            <a:rPr lang="en-US" sz="1600" b="1" i="1" smtClean="0">
                              <a:solidFill>
                                <a:schemeClr val="tx1"/>
                              </a:solidFill>
                              <a:latin typeface="Cambria Math" panose="02040503050406030204" pitchFamily="18" charset="0"/>
                            </a:rPr>
                            <m:t>𝑿</m:t>
                          </m:r>
                        </m:e>
                      </m:d>
                      <m:r>
                        <a:rPr lang="en-US" sz="1600" b="1" i="1" smtClean="0">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𝑯</m:t>
                      </m:r>
                      <m:d>
                        <m:dPr>
                          <m:ctrlPr>
                            <a:rPr lang="en-US" sz="1600" b="1" i="1" smtClean="0">
                              <a:solidFill>
                                <a:schemeClr val="tx1"/>
                              </a:solidFill>
                              <a:latin typeface="Cambria Math" panose="02040503050406030204" pitchFamily="18" charset="0"/>
                            </a:rPr>
                          </m:ctrlPr>
                        </m:dPr>
                        <m:e>
                          <m:r>
                            <a:rPr lang="en-US" sz="1600" b="1" i="1" smtClean="0">
                              <a:solidFill>
                                <a:schemeClr val="tx1"/>
                              </a:solidFill>
                              <a:latin typeface="Cambria Math" panose="02040503050406030204" pitchFamily="18" charset="0"/>
                            </a:rPr>
                            <m:t>𝑿</m:t>
                          </m:r>
                        </m:e>
                      </m:d>
                      <m:r>
                        <a:rPr lang="en-US" sz="1600" b="1" i="1" smtClean="0">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𝑯</m:t>
                      </m:r>
                      <m:r>
                        <a:rPr lang="en-US" sz="1600" b="1" i="1" smtClean="0">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𝑿</m:t>
                      </m:r>
                      <m:r>
                        <a:rPr lang="en-US" sz="1600" b="1" i="1" smtClean="0">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𝒀</m:t>
                      </m:r>
                      <m:r>
                        <a:rPr lang="en-US" sz="1600" b="1" i="1" smtClean="0">
                          <a:solidFill>
                            <a:schemeClr val="tx1"/>
                          </a:solidFill>
                          <a:latin typeface="Cambria Math" panose="02040503050406030204" pitchFamily="18" charset="0"/>
                        </a:rPr>
                        <m:t>)</m:t>
                      </m:r>
                    </m:oMath>
                  </m:oMathPara>
                </a14:m>
                <a:endParaRPr lang="en-US" sz="1600" b="1" dirty="0">
                  <a:solidFill>
                    <a:schemeClr val="tx1"/>
                  </a:solidFill>
                  <a:latin typeface="Tw Cen MT Condensed" panose="020B0606020104020203" pitchFamily="34" charset="77"/>
                </a:endParaRPr>
              </a:p>
              <a:p>
                <a:r>
                  <a:rPr lang="en-US" altLang="zh-CN" sz="1600" b="1" dirty="0">
                    <a:solidFill>
                      <a:schemeClr val="tx1"/>
                    </a:solidFill>
                    <a:latin typeface="Tw Cen MT Condensed" panose="020B0606020104020203" pitchFamily="34" charset="77"/>
                  </a:rPr>
                  <a:t>Get your hands dirty</a:t>
                </a:r>
                <a:endParaRPr lang="en-US" sz="1600" b="1" dirty="0">
                  <a:solidFill>
                    <a:schemeClr val="tx1"/>
                  </a:solidFill>
                  <a:latin typeface="Tw Cen MT Condensed" panose="020B0606020104020203" pitchFamily="34" charset="77"/>
                </a:endParaRPr>
              </a:p>
            </p:txBody>
          </p:sp>
        </mc:Choice>
        <mc:Fallback xmlns="">
          <p:sp>
            <p:nvSpPr>
              <p:cNvPr id="10" name="Rectangle 9">
                <a:extLst>
                  <a:ext uri="{FF2B5EF4-FFF2-40B4-BE49-F238E27FC236}">
                    <a16:creationId xmlns:a16="http://schemas.microsoft.com/office/drawing/2014/main" id="{8B63C027-FEFE-4713-92EE-A378AE475029}"/>
                  </a:ext>
                </a:extLst>
              </p:cNvPr>
              <p:cNvSpPr>
                <a:spLocks noRot="1" noChangeAspect="1" noMove="1" noResize="1" noEditPoints="1" noAdjustHandles="1" noChangeArrowheads="1" noChangeShapeType="1" noTextEdit="1"/>
              </p:cNvSpPr>
              <p:nvPr/>
            </p:nvSpPr>
            <p:spPr>
              <a:xfrm>
                <a:off x="5749280" y="4384377"/>
                <a:ext cx="4176464" cy="720079"/>
              </a:xfrm>
              <a:prstGeom prst="rect">
                <a:avLst/>
              </a:prstGeom>
              <a:blipFill>
                <a:blip r:embed="rId10"/>
                <a:stretch>
                  <a:fillRect l="-582" b="-17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6559624"/>
      </p:ext>
    </p:extLst>
  </p:cSld>
  <p:clrMapOvr>
    <a:masterClrMapping/>
  </p:clrMapOvr>
  <mc:AlternateContent xmlns:mc="http://schemas.openxmlformats.org/markup-compatibility/2006" xmlns:p14="http://schemas.microsoft.com/office/powerpoint/2010/main">
    <mc:Choice Requires="p14">
      <p:transition spd="slow" p14:dur="2000" advTm="331667"/>
    </mc:Choice>
    <mc:Fallback xmlns="">
      <p:transition spd="slow" advTm="33166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Chain Rule </a:t>
            </a:r>
          </a:p>
        </p:txBody>
      </p:sp>
      <mc:AlternateContent xmlns:mc="http://schemas.openxmlformats.org/markup-compatibility/2006" xmlns:a14="http://schemas.microsoft.com/office/drawing/2010/main">
        <mc:Choice Requires="a14">
          <p:sp>
            <p:nvSpPr>
              <p:cNvPr id="10" name="Rectangle 9"/>
              <p:cNvSpPr/>
              <p:nvPr/>
            </p:nvSpPr>
            <p:spPr>
              <a:xfrm>
                <a:off x="636712" y="1360041"/>
                <a:ext cx="8064896" cy="2123658"/>
              </a:xfrm>
              <a:prstGeom prst="rect">
                <a:avLst/>
              </a:prstGeom>
            </p:spPr>
            <p:txBody>
              <a:bodyPr wrap="square">
                <a:spAutoFit/>
              </a:bodyPr>
              <a:lstStyle/>
              <a:p>
                <a:r>
                  <a:rPr lang="en-US" altLang="zh-CN" sz="1800" dirty="0">
                    <a:ea typeface="华文楷体" panose="02010600040101010101" pitchFamily="2" charset="-122"/>
                    <a:cs typeface="Times New Roman" panose="02020603050405020304" pitchFamily="18" charset="0"/>
                  </a:rPr>
                  <a:t>Fact:                           </a:t>
                </a:r>
                <a14:m>
                  <m:oMath xmlns:m="http://schemas.openxmlformats.org/officeDocument/2006/math">
                    <m: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 </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𝑦</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𝑦</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𝑦</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𝑦</m:t>
                        </m:r>
                      </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e>
                    </m:d>
                  </m:oMath>
                </a14:m>
                <a:endParaRPr lang="en-US" altLang="zh-CN" sz="1800" b="0" dirty="0">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func>
                        <m:func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uncPr>
                        <m:fName>
                          <m:r>
                            <m:rPr>
                              <m:sty m:val="p"/>
                            </m:rP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log</m:t>
                          </m:r>
                        </m:fNa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𝑦</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func>
                            <m:func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uncPr>
                            <m:fName>
                              <m:r>
                                <m:rPr>
                                  <m:sty m:val="p"/>
                                </m:rP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log</m:t>
                              </m:r>
                            </m:fNa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𝑦</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func>
                                <m:func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uncPr>
                                <m:fName>
                                  <m:r>
                                    <m:rPr>
                                      <m:sty m:val="p"/>
                                    </m:rP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log</m:t>
                                  </m:r>
                                </m:fNa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𝑦</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e>
                              </m:func>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func>
                                <m:func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uncPr>
                                <m:fName>
                                  <m:r>
                                    <m:rPr>
                                      <m:sty m:val="p"/>
                                    </m:rP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log</m:t>
                                  </m:r>
                                </m:fNa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𝑦</m:t>
                                      </m:r>
                                    </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func>
                                    <m:func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uncPr>
                                    <m:fName>
                                      <m:r>
                                        <m:rPr>
                                          <m:sty m:val="p"/>
                                        </m:rP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log</m:t>
                                      </m:r>
                                    </m:fNa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e>
                                  </m:func>
                                </m:e>
                              </m:func>
                            </m:e>
                          </m:func>
                        </m:e>
                      </m:func>
                    </m:oMath>
                  </m:oMathPara>
                </a14:m>
                <a:endParaRPr lang="en-US" altLang="zh-CN" sz="1800" b="0" dirty="0">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n"/>
                </a:pPr>
                <a:r>
                  <a:rPr lang="en-US" altLang="zh-CN" sz="1800" b="0" dirty="0">
                    <a:ea typeface="华文楷体" panose="02010600040101010101" pitchFamily="2" charset="-122"/>
                    <a:cs typeface="Times New Roman" panose="02020603050405020304" pitchFamily="18" charset="0"/>
                  </a:rPr>
                  <a:t>Probability is not linear, but </a:t>
                </a:r>
                <a:r>
                  <a:rPr lang="en-US" altLang="zh-CN" sz="1800" b="0" dirty="0">
                    <a:solidFill>
                      <a:srgbClr val="7030A0"/>
                    </a:solidFill>
                    <a:ea typeface="华文楷体" panose="02010600040101010101" pitchFamily="2" charset="-122"/>
                    <a:cs typeface="Times New Roman" panose="02020603050405020304" pitchFamily="18" charset="0"/>
                  </a:rPr>
                  <a:t>log function </a:t>
                </a:r>
                <a:r>
                  <a:rPr lang="en-US" altLang="zh-CN" sz="1800" b="0" dirty="0">
                    <a:ea typeface="华文楷体" panose="02010600040101010101" pitchFamily="2" charset="-122"/>
                    <a:cs typeface="Times New Roman" panose="02020603050405020304" pitchFamily="18" charset="0"/>
                  </a:rPr>
                  <a:t>can alleviate it</a:t>
                </a:r>
              </a:p>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Take expectations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𝐸</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endParaRPr lang="en-US" altLang="zh-CN" sz="1800" b="0" i="1" dirty="0">
                  <a:latin typeface="Cambria Math" panose="02040503050406030204" pitchFamily="18" charset="0"/>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2000" b="0" i="1" smtClean="0">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𝐸</m:t>
                      </m:r>
                      <m:r>
                        <a:rPr lang="en-US" altLang="zh-CN" sz="2000" b="0" i="1" smtClean="0">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func>
                        <m:funcPr>
                          <m:ctrlP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funcPr>
                        <m:fName>
                          <m:r>
                            <m:rPr>
                              <m:sty m:val="p"/>
                            </m:rPr>
                            <a:rPr lang="en-US" altLang="zh-CN" sz="2000">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log</m:t>
                          </m:r>
                        </m:fName>
                        <m:e>
                          <m: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𝑦</m:t>
                              </m:r>
                            </m:e>
                          </m:d>
                        </m:e>
                      </m:func>
                    </m:oMath>
                  </m:oMathPara>
                </a14:m>
                <a:endParaRPr lang="en-US" altLang="zh-CN" sz="2000" dirty="0">
                  <a:effectLst>
                    <a:outerShdw blurRad="38100" dist="38100" dir="2700000" algn="tl">
                      <a:srgbClr val="000000">
                        <a:alpha val="43137"/>
                      </a:srgbClr>
                    </a:outerShdw>
                  </a:effectLst>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2000" b="0" i="1" smtClean="0">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                         </m:t>
                      </m:r>
                      <m: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𝐸</m:t>
                      </m:r>
                      <m:func>
                        <m:funcPr>
                          <m:ctrlP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funcPr>
                        <m:fName>
                          <m:r>
                            <a:rPr lang="en-US" altLang="zh-CN" sz="2000">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r>
                            <m:rPr>
                              <m:sty m:val="p"/>
                            </m:rPr>
                            <a:rPr lang="en-US" altLang="zh-CN" sz="2000">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log</m:t>
                          </m:r>
                        </m:fName>
                        <m:e>
                          <m: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𝑥</m:t>
                              </m:r>
                            </m:e>
                            <m:e>
                              <m: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𝑦</m:t>
                              </m:r>
                            </m:e>
                          </m:d>
                          <m: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func>
                            <m:funcPr>
                              <m:ctrlP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funcPr>
                            <m:fName>
                              <m: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𝐸</m:t>
                              </m:r>
                              <m:r>
                                <a:rPr lang="en-US" altLang="zh-CN" sz="2000">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r>
                                <m:rPr>
                                  <m:sty m:val="p"/>
                                </m:rPr>
                                <a:rPr lang="en-US" altLang="zh-CN" sz="2000">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log</m:t>
                              </m:r>
                            </m:fName>
                            <m:e>
                              <m: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𝑦</m:t>
                              </m:r>
                              <m: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e>
                          </m:func>
                          <m: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  </m:t>
                          </m:r>
                        </m:e>
                      </m:func>
                    </m:oMath>
                  </m:oMathPara>
                </a14:m>
                <a:endParaRPr lang="en-US" altLang="zh-CN" sz="2000" dirty="0">
                  <a:effectLst>
                    <a:outerShdw blurRad="38100" dist="38100" dir="2700000" algn="tl">
                      <a:srgbClr val="000000">
                        <a:alpha val="43137"/>
                      </a:srgbClr>
                    </a:outerShdw>
                  </a:effectLst>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2000" b="0" i="1" smtClean="0">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                        </m:t>
                      </m:r>
                      <m: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func>
                        <m:funcPr>
                          <m:ctrlP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funcPr>
                        <m:fName>
                          <m: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𝐸</m:t>
                          </m:r>
                          <m: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r>
                            <m:rPr>
                              <m:sty m:val="p"/>
                            </m:rPr>
                            <a:rPr lang="en-US" altLang="zh-CN" sz="2000">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log</m:t>
                          </m:r>
                        </m:fName>
                        <m:e>
                          <m: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𝑦</m:t>
                              </m:r>
                            </m:e>
                            <m:e>
                              <m: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𝑥</m:t>
                              </m:r>
                            </m:e>
                          </m:d>
                          <m: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func>
                            <m:funcPr>
                              <m:ctrlP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funcPr>
                            <m:fName>
                              <m: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𝐸</m:t>
                              </m:r>
                              <m: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r>
                                <m:rPr>
                                  <m:sty m:val="p"/>
                                </m:rPr>
                                <a:rPr lang="en-US" altLang="zh-CN" sz="2000">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log</m:t>
                              </m:r>
                            </m:fName>
                            <m:e>
                              <m: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2000" i="1">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e>
                          </m:func>
                        </m:e>
                      </m:func>
                    </m:oMath>
                  </m:oMathPara>
                </a14:m>
                <a:endParaRPr lang="en-US" altLang="zh-CN" sz="2000" dirty="0">
                  <a:ea typeface="华文楷体" panose="02010600040101010101" pitchFamily="2" charset="-122"/>
                  <a:cs typeface="Times New Roman" panose="020206030504050203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636712" y="1360041"/>
                <a:ext cx="8064896" cy="2123658"/>
              </a:xfrm>
              <a:prstGeom prst="rect">
                <a:avLst/>
              </a:prstGeom>
              <a:blipFill>
                <a:blip r:embed="rId5"/>
                <a:stretch>
                  <a:fillRect l="-605" t="-1437" b="-34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769FA6D-63BB-2049-B3CC-A3243E97C4F5}"/>
                  </a:ext>
                </a:extLst>
              </p:cNvPr>
              <p:cNvSpPr/>
              <p:nvPr/>
            </p:nvSpPr>
            <p:spPr>
              <a:xfrm>
                <a:off x="716688" y="3616556"/>
                <a:ext cx="7984920" cy="62380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0" dirty="0">
                    <a:solidFill>
                      <a:srgbClr val="C00000"/>
                    </a:solidFill>
                  </a:rPr>
                  <a:t>Chain </a:t>
                </a:r>
                <a:r>
                  <a:rPr lang="en-US" altLang="zh-CN" sz="1800" b="0" dirty="0">
                    <a:solidFill>
                      <a:srgbClr val="C00000"/>
                    </a:solidFill>
                  </a:rPr>
                  <a:t>rule</a:t>
                </a:r>
                <a:endParaRPr lang="en-US" sz="1800" b="0" dirty="0">
                  <a:solidFill>
                    <a:srgbClr val="C00000"/>
                  </a:solidFill>
                </a:endParaRPr>
              </a:p>
              <a:p>
                <a:pPr/>
                <a14:m>
                  <m:oMathPara xmlns:m="http://schemas.openxmlformats.org/officeDocument/2006/math">
                    <m:oMathParaPr>
                      <m:jc m:val="centerGroup"/>
                    </m:oMathParaPr>
                    <m:oMath xmlns:m="http://schemas.openxmlformats.org/officeDocument/2006/math">
                      <m:r>
                        <a:rPr lang="en-US" sz="1800" b="0" i="1" smtClean="0">
                          <a:solidFill>
                            <a:srgbClr val="C00000"/>
                          </a:solidFill>
                          <a:latin typeface="Cambria Math" panose="02040503050406030204" pitchFamily="18" charset="0"/>
                        </a:rPr>
                        <m:t>𝐻</m:t>
                      </m:r>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𝑋</m:t>
                          </m:r>
                          <m:r>
                            <a:rPr lang="en-US" sz="1800" b="0" i="1" smtClean="0">
                              <a:solidFill>
                                <a:srgbClr val="C00000"/>
                              </a:solidFill>
                              <a:latin typeface="Cambria Math" panose="02040503050406030204" pitchFamily="18" charset="0"/>
                            </a:rPr>
                            <m:t>,</m:t>
                          </m:r>
                          <m:r>
                            <a:rPr lang="en-US" sz="1800" b="0" i="1" smtClean="0">
                              <a:solidFill>
                                <a:srgbClr val="C00000"/>
                              </a:solidFill>
                              <a:latin typeface="Cambria Math" panose="02040503050406030204" pitchFamily="18" charset="0"/>
                            </a:rPr>
                            <m:t>𝑌</m:t>
                          </m:r>
                        </m:e>
                      </m:d>
                      <m:r>
                        <a:rPr lang="en-US" sz="1800" b="0" i="1" smtClean="0">
                          <a:solidFill>
                            <a:srgbClr val="C00000"/>
                          </a:solidFill>
                          <a:latin typeface="Cambria Math" panose="02040503050406030204" pitchFamily="18" charset="0"/>
                        </a:rPr>
                        <m:t>=</m:t>
                      </m:r>
                      <m:r>
                        <a:rPr lang="en-US" sz="1800" b="0" i="1" smtClean="0">
                          <a:solidFill>
                            <a:srgbClr val="C00000"/>
                          </a:solidFill>
                          <a:latin typeface="Cambria Math" panose="02040503050406030204" pitchFamily="18" charset="0"/>
                        </a:rPr>
                        <m:t>𝐻</m:t>
                      </m:r>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𝑌</m:t>
                          </m:r>
                        </m:e>
                      </m:d>
                      <m:r>
                        <a:rPr lang="en-US" sz="1800" b="0" i="1" smtClean="0">
                          <a:solidFill>
                            <a:srgbClr val="C00000"/>
                          </a:solidFill>
                          <a:latin typeface="Cambria Math" panose="02040503050406030204" pitchFamily="18" charset="0"/>
                        </a:rPr>
                        <m:t>+</m:t>
                      </m:r>
                      <m:r>
                        <a:rPr lang="en-US" sz="1800" b="0" i="1" smtClean="0">
                          <a:solidFill>
                            <a:srgbClr val="C00000"/>
                          </a:solidFill>
                          <a:latin typeface="Cambria Math" panose="02040503050406030204" pitchFamily="18" charset="0"/>
                        </a:rPr>
                        <m:t>𝐻</m:t>
                      </m:r>
                      <m:r>
                        <a:rPr lang="en-US" sz="1800" b="0" i="1" smtClean="0">
                          <a:solidFill>
                            <a:srgbClr val="C00000"/>
                          </a:solidFill>
                          <a:latin typeface="Cambria Math" panose="02040503050406030204" pitchFamily="18" charset="0"/>
                        </a:rPr>
                        <m:t>(</m:t>
                      </m:r>
                      <m:r>
                        <a:rPr lang="en-US" sz="1800" b="0" i="1" smtClean="0">
                          <a:solidFill>
                            <a:srgbClr val="C00000"/>
                          </a:solidFill>
                          <a:latin typeface="Cambria Math" panose="02040503050406030204" pitchFamily="18" charset="0"/>
                        </a:rPr>
                        <m:t>𝑋</m:t>
                      </m:r>
                      <m:r>
                        <a:rPr lang="en-US" sz="1800" b="0" i="1" smtClean="0">
                          <a:solidFill>
                            <a:srgbClr val="C00000"/>
                          </a:solidFill>
                          <a:latin typeface="Cambria Math" panose="02040503050406030204" pitchFamily="18" charset="0"/>
                        </a:rPr>
                        <m:t>|</m:t>
                      </m:r>
                      <m:r>
                        <a:rPr lang="en-US" sz="1800" b="0" i="1" smtClean="0">
                          <a:solidFill>
                            <a:srgbClr val="C00000"/>
                          </a:solidFill>
                          <a:latin typeface="Cambria Math" panose="02040503050406030204" pitchFamily="18" charset="0"/>
                        </a:rPr>
                        <m:t>𝑌</m:t>
                      </m:r>
                      <m:r>
                        <a:rPr lang="en-US" sz="1800" b="0" i="1" smtClean="0">
                          <a:solidFill>
                            <a:srgbClr val="C00000"/>
                          </a:solidFill>
                          <a:latin typeface="Cambria Math" panose="02040503050406030204" pitchFamily="18" charset="0"/>
                        </a:rPr>
                        <m:t>)=</m:t>
                      </m:r>
                      <m:r>
                        <a:rPr lang="en-US" altLang="zh-CN" sz="1800" i="1">
                          <a:solidFill>
                            <a:srgbClr val="C00000"/>
                          </a:solidFill>
                          <a:latin typeface="Cambria Math" panose="02040503050406030204" pitchFamily="18" charset="0"/>
                        </a:rPr>
                        <m:t>𝐻</m:t>
                      </m:r>
                      <m:d>
                        <m:dPr>
                          <m:ctrlPr>
                            <a:rPr lang="en-US" altLang="zh-CN" sz="1800" i="1">
                              <a:solidFill>
                                <a:srgbClr val="C00000"/>
                              </a:solidFill>
                              <a:latin typeface="Cambria Math" panose="02040503050406030204" pitchFamily="18" charset="0"/>
                            </a:rPr>
                          </m:ctrlPr>
                        </m:dPr>
                        <m:e>
                          <m:r>
                            <a:rPr lang="en-US" altLang="zh-CN" sz="1800" i="1">
                              <a:solidFill>
                                <a:srgbClr val="C00000"/>
                              </a:solidFill>
                              <a:latin typeface="Cambria Math" panose="02040503050406030204" pitchFamily="18" charset="0"/>
                            </a:rPr>
                            <m:t>𝑋</m:t>
                          </m:r>
                        </m:e>
                      </m:d>
                      <m:r>
                        <a:rPr lang="en-US" altLang="zh-CN" sz="1800" i="1">
                          <a:solidFill>
                            <a:srgbClr val="C00000"/>
                          </a:solidFill>
                          <a:latin typeface="Cambria Math" panose="02040503050406030204" pitchFamily="18" charset="0"/>
                        </a:rPr>
                        <m:t>+</m:t>
                      </m:r>
                      <m:r>
                        <a:rPr lang="en-US" altLang="zh-CN" sz="1800" i="1">
                          <a:solidFill>
                            <a:srgbClr val="C00000"/>
                          </a:solidFill>
                          <a:latin typeface="Cambria Math" panose="02040503050406030204" pitchFamily="18" charset="0"/>
                        </a:rPr>
                        <m:t>𝐻</m:t>
                      </m:r>
                      <m:d>
                        <m:dPr>
                          <m:ctrlPr>
                            <a:rPr lang="en-US" altLang="zh-CN" sz="1800" i="1">
                              <a:solidFill>
                                <a:srgbClr val="C00000"/>
                              </a:solidFill>
                              <a:latin typeface="Cambria Math" panose="02040503050406030204" pitchFamily="18" charset="0"/>
                            </a:rPr>
                          </m:ctrlPr>
                        </m:dPr>
                        <m:e>
                          <m:r>
                            <a:rPr lang="en-US" altLang="zh-CN" sz="1800" i="1">
                              <a:solidFill>
                                <a:srgbClr val="C00000"/>
                              </a:solidFill>
                              <a:latin typeface="Cambria Math" panose="02040503050406030204" pitchFamily="18" charset="0"/>
                            </a:rPr>
                            <m:t>𝑌</m:t>
                          </m:r>
                        </m:e>
                        <m:e>
                          <m:r>
                            <a:rPr lang="en-US" altLang="zh-CN" sz="1800" i="1">
                              <a:solidFill>
                                <a:srgbClr val="C00000"/>
                              </a:solidFill>
                              <a:latin typeface="Cambria Math" panose="02040503050406030204" pitchFamily="18" charset="0"/>
                            </a:rPr>
                            <m:t>𝑋</m:t>
                          </m:r>
                        </m:e>
                      </m:d>
                    </m:oMath>
                  </m:oMathPara>
                </a14:m>
                <a:endParaRPr lang="en-US" sz="1800" b="0" dirty="0">
                  <a:solidFill>
                    <a:srgbClr val="C00000"/>
                  </a:solidFill>
                </a:endParaRPr>
              </a:p>
            </p:txBody>
          </p:sp>
        </mc:Choice>
        <mc:Fallback xmlns="">
          <p:sp>
            <p:nvSpPr>
              <p:cNvPr id="11" name="Rectangle 10">
                <a:extLst>
                  <a:ext uri="{FF2B5EF4-FFF2-40B4-BE49-F238E27FC236}">
                    <a16:creationId xmlns:a16="http://schemas.microsoft.com/office/drawing/2014/main" id="{A769FA6D-63BB-2049-B3CC-A3243E97C4F5}"/>
                  </a:ext>
                </a:extLst>
              </p:cNvPr>
              <p:cNvSpPr>
                <a:spLocks noRot="1" noChangeAspect="1" noMove="1" noResize="1" noEditPoints="1" noAdjustHandles="1" noChangeArrowheads="1" noChangeShapeType="1" noTextEdit="1"/>
              </p:cNvSpPr>
              <p:nvPr/>
            </p:nvSpPr>
            <p:spPr>
              <a:xfrm>
                <a:off x="716688" y="3616556"/>
                <a:ext cx="7984920" cy="623805"/>
              </a:xfrm>
              <a:prstGeom prst="rect">
                <a:avLst/>
              </a:prstGeom>
              <a:blipFill>
                <a:blip r:embed="rId6"/>
                <a:stretch>
                  <a:fillRect l="-610" t="-5714" b="-76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636712" y="4459386"/>
                <a:ext cx="8064896" cy="1200329"/>
              </a:xfrm>
              <a:prstGeom prst="rect">
                <a:avLst/>
              </a:prstGeom>
            </p:spPr>
            <p:txBody>
              <a:bodyPr wrap="square">
                <a:spAutoFit/>
              </a:bodyPr>
              <a:lstStyle/>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If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oMath>
                </a14:m>
                <a:r>
                  <a:rPr lang="en-US" altLang="zh-CN" sz="1800" dirty="0">
                    <a:ea typeface="华文楷体" panose="02010600040101010101" pitchFamily="2" charset="-122"/>
                    <a:cs typeface="Times New Roman" panose="02020603050405020304" pitchFamily="18" charset="0"/>
                  </a:rPr>
                  <a:t> and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𝑌</m:t>
                    </m:r>
                  </m:oMath>
                </a14:m>
                <a:r>
                  <a:rPr lang="en-US" altLang="zh-CN" sz="1800" dirty="0">
                    <a:ea typeface="华文楷体" panose="02010600040101010101" pitchFamily="2" charset="-122"/>
                    <a:cs typeface="Times New Roman" panose="02020603050405020304" pitchFamily="18" charset="0"/>
                  </a:rPr>
                  <a:t> are independent, </a:t>
                </a:r>
                <a14:m>
                  <m:oMath xmlns:m="http://schemas.openxmlformats.org/officeDocument/2006/math">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𝐻</m:t>
                    </m:r>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𝑌</m:t>
                    </m:r>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 = </m:t>
                    </m:r>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𝐻</m:t>
                    </m:r>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𝐻</m:t>
                    </m:r>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𝑌</m:t>
                    </m:r>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m:t>
                    </m:r>
                  </m:oMath>
                </a14:m>
                <a:endParaRPr lang="en-US" altLang="zh-CN" sz="1800" dirty="0">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If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oMath>
                </a14:m>
                <a:r>
                  <a:rPr lang="en-US" altLang="zh-CN" sz="1800" dirty="0">
                    <a:ea typeface="华文楷体" panose="02010600040101010101" pitchFamily="2" charset="-122"/>
                    <a:cs typeface="Times New Roman" panose="02020603050405020304" pitchFamily="18" charset="0"/>
                  </a:rPr>
                  <a:t> is a function of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𝑌</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ea typeface="华文楷体" panose="02010600040101010101" pitchFamily="2" charset="-122"/>
                    <a:cs typeface="Times New Roman" panose="02020603050405020304" pitchFamily="18" charset="0"/>
                  </a:rPr>
                  <a:t> </a:t>
                </a:r>
                <a14:m>
                  <m:oMath xmlns:m="http://schemas.openxmlformats.org/officeDocument/2006/math">
                    <m: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t>𝑌</m:t>
                        </m:r>
                      </m:e>
                    </m:d>
                    <m: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t>𝐻</m:t>
                    </m:r>
                    <m: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t>𝑌</m:t>
                    </m:r>
                    <m: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t>)</m:t>
                    </m:r>
                  </m:oMath>
                </a14:m>
                <a:endParaRPr lang="en-US" altLang="zh-CN" sz="1800" dirty="0">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n"/>
                </a:pPr>
                <a:r>
                  <a:rPr lang="en-US" altLang="zh-CN" sz="1800" b="0" dirty="0">
                    <a:ea typeface="华文楷体" panose="02010600040101010101" pitchFamily="2" charset="-122"/>
                    <a:cs typeface="Times New Roman" panose="02020603050405020304" pitchFamily="18" charset="0"/>
                  </a:rPr>
                  <a:t>Bayesian formula</a:t>
                </a:r>
                <a:endParaRPr lang="en-US" altLang="zh-CN" sz="1800" dirty="0">
                  <a:ea typeface="华文楷体" panose="02010600040101010101" pitchFamily="2" charset="-122"/>
                  <a:cs typeface="Times New Roman" panose="02020603050405020304" pitchFamily="18" charset="0"/>
                </a:endParaRPr>
              </a:p>
              <a:p>
                <a:pPr marL="761192" lvl="1" indent="-285750">
                  <a:buFont typeface="Wingdings" panose="05000000000000000000" pitchFamily="2" charset="2"/>
                  <a:buChar char="n"/>
                </a:pP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𝑌</m:t>
                        </m:r>
                      </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𝑍</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𝑍</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𝑌</m:t>
                        </m:r>
                      </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𝑍</m:t>
                        </m:r>
                      </m:e>
                    </m:d>
                  </m:oMath>
                </a14:m>
                <a:r>
                  <a:rPr lang="en-US" altLang="zh-CN" sz="1800" dirty="0">
                    <a:ea typeface="华文楷体" panose="02010600040101010101" pitchFamily="2" charset="-122"/>
                    <a:cs typeface="Times New Roman" panose="02020603050405020304" pitchFamily="18" charset="0"/>
                  </a:rPr>
                  <a:t>. Check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𝑦</m:t>
                        </m:r>
                      </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𝑧</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𝑧</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𝑦</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𝑧</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b="0" dirty="0">
                    <a:ea typeface="华文楷体" panose="02010600040101010101" pitchFamily="2" charset="-122"/>
                    <a:cs typeface="Times New Roman" panose="02020603050405020304" pitchFamily="18" charset="0"/>
                  </a:rPr>
                  <a:t>!</a:t>
                </a:r>
              </a:p>
            </p:txBody>
          </p:sp>
        </mc:Choice>
        <mc:Fallback xmlns="">
          <p:sp>
            <p:nvSpPr>
              <p:cNvPr id="12" name="Rectangle 11"/>
              <p:cNvSpPr>
                <a:spLocks noRot="1" noChangeAspect="1" noMove="1" noResize="1" noEditPoints="1" noAdjustHandles="1" noChangeArrowheads="1" noChangeShapeType="1" noTextEdit="1"/>
              </p:cNvSpPr>
              <p:nvPr/>
            </p:nvSpPr>
            <p:spPr>
              <a:xfrm>
                <a:off x="636712" y="4459386"/>
                <a:ext cx="8064896" cy="1200329"/>
              </a:xfrm>
              <a:prstGeom prst="rect">
                <a:avLst/>
              </a:prstGeom>
              <a:blipFill>
                <a:blip r:embed="rId7"/>
                <a:stretch>
                  <a:fillRect l="-454" t="-3061" b="-76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7B12816-635B-D249-BE4E-A4969E8EEF6E}"/>
                  </a:ext>
                </a:extLst>
              </p:cNvPr>
              <p:cNvSpPr/>
              <p:nvPr/>
            </p:nvSpPr>
            <p:spPr>
              <a:xfrm>
                <a:off x="4733200" y="5827270"/>
                <a:ext cx="4680520" cy="49202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Tw Cen MT Condensed" panose="020B0606020104020203" pitchFamily="34" charset="77"/>
                  </a:rPr>
                  <a:t>The underling joint probability </a:t>
                </a:r>
                <a14:m>
                  <m:oMath xmlns:m="http://schemas.openxmlformats.org/officeDocument/2006/math">
                    <m:r>
                      <a:rPr lang="en-US" sz="1600" b="1" i="1" smtClean="0">
                        <a:solidFill>
                          <a:schemeClr val="tx1"/>
                        </a:solidFill>
                        <a:latin typeface="Cambria Math" panose="02040503050406030204" pitchFamily="18" charset="0"/>
                      </a:rPr>
                      <m:t>𝒑</m:t>
                    </m:r>
                    <m:r>
                      <a:rPr lang="en-US" sz="1600" b="1" i="1" smtClean="0">
                        <a:solidFill>
                          <a:schemeClr val="tx1"/>
                        </a:solidFill>
                        <a:latin typeface="Cambria Math" panose="02040503050406030204" pitchFamily="18" charset="0"/>
                      </a:rPr>
                      <m:t>(</m:t>
                    </m:r>
                    <m:sSub>
                      <m:sSubPr>
                        <m:ctrlPr>
                          <a:rPr lang="en-US" sz="1600" b="1" i="1" smtClean="0">
                            <a:solidFill>
                              <a:schemeClr val="tx1"/>
                            </a:solidFill>
                            <a:latin typeface="Cambria Math" panose="02040503050406030204" pitchFamily="18" charset="0"/>
                          </a:rPr>
                        </m:ctrlPr>
                      </m:sSubPr>
                      <m:e>
                        <m:r>
                          <a:rPr lang="en-US" sz="1600" b="1" i="1" smtClean="0">
                            <a:solidFill>
                              <a:schemeClr val="tx1"/>
                            </a:solidFill>
                            <a:latin typeface="Cambria Math" panose="02040503050406030204" pitchFamily="18" charset="0"/>
                          </a:rPr>
                          <m:t>𝒙</m:t>
                        </m:r>
                      </m:e>
                      <m:sub>
                        <m:r>
                          <a:rPr lang="en-US" sz="1600" b="1" i="1" smtClean="0">
                            <a:solidFill>
                              <a:schemeClr val="tx1"/>
                            </a:solidFill>
                            <a:latin typeface="Cambria Math" panose="02040503050406030204" pitchFamily="18" charset="0"/>
                          </a:rPr>
                          <m:t>𝟏</m:t>
                        </m:r>
                      </m:sub>
                    </m:sSub>
                    <m:r>
                      <a:rPr lang="en-US" sz="1600" b="1" i="1" smtClean="0">
                        <a:solidFill>
                          <a:schemeClr val="tx1"/>
                        </a:solidFill>
                        <a:latin typeface="Cambria Math" panose="02040503050406030204" pitchFamily="18" charset="0"/>
                      </a:rPr>
                      <m:t>,</m:t>
                    </m:r>
                    <m:sSub>
                      <m:sSubPr>
                        <m:ctrlPr>
                          <a:rPr lang="en-US" sz="1600" b="1" i="1" smtClean="0">
                            <a:solidFill>
                              <a:schemeClr val="tx1"/>
                            </a:solidFill>
                            <a:latin typeface="Cambria Math" panose="02040503050406030204" pitchFamily="18" charset="0"/>
                          </a:rPr>
                        </m:ctrlPr>
                      </m:sSubPr>
                      <m:e>
                        <m:r>
                          <a:rPr lang="en-US" sz="1600" b="1" i="1" smtClean="0">
                            <a:solidFill>
                              <a:schemeClr val="tx1"/>
                            </a:solidFill>
                            <a:latin typeface="Cambria Math" panose="02040503050406030204" pitchFamily="18" charset="0"/>
                          </a:rPr>
                          <m:t>𝒙</m:t>
                        </m:r>
                      </m:e>
                      <m:sub>
                        <m:r>
                          <a:rPr lang="en-US" sz="1600" b="1" i="1" smtClean="0">
                            <a:solidFill>
                              <a:schemeClr val="tx1"/>
                            </a:solidFill>
                            <a:latin typeface="Cambria Math" panose="02040503050406030204" pitchFamily="18" charset="0"/>
                          </a:rPr>
                          <m:t>𝟐</m:t>
                        </m:r>
                      </m:sub>
                    </m:sSub>
                    <m:r>
                      <a:rPr lang="en-US" sz="1600" b="1" i="1" smtClean="0">
                        <a:solidFill>
                          <a:schemeClr val="tx1"/>
                        </a:solidFill>
                        <a:latin typeface="Cambria Math" panose="02040503050406030204" pitchFamily="18" charset="0"/>
                      </a:rPr>
                      <m:t>,…,</m:t>
                    </m:r>
                    <m:sSub>
                      <m:sSubPr>
                        <m:ctrlPr>
                          <a:rPr lang="en-US" sz="1600" b="1" i="1" smtClean="0">
                            <a:solidFill>
                              <a:schemeClr val="tx1"/>
                            </a:solidFill>
                            <a:latin typeface="Cambria Math" panose="02040503050406030204" pitchFamily="18" charset="0"/>
                          </a:rPr>
                        </m:ctrlPr>
                      </m:sSubPr>
                      <m:e>
                        <m:r>
                          <a:rPr lang="en-US" sz="1600" b="1" i="1" smtClean="0">
                            <a:solidFill>
                              <a:schemeClr val="tx1"/>
                            </a:solidFill>
                            <a:latin typeface="Cambria Math" panose="02040503050406030204" pitchFamily="18" charset="0"/>
                          </a:rPr>
                          <m:t>𝒙</m:t>
                        </m:r>
                      </m:e>
                      <m:sub>
                        <m:r>
                          <a:rPr lang="en-US" sz="1600" b="1" i="1" smtClean="0">
                            <a:solidFill>
                              <a:schemeClr val="tx1"/>
                            </a:solidFill>
                            <a:latin typeface="Cambria Math" panose="02040503050406030204" pitchFamily="18" charset="0"/>
                          </a:rPr>
                          <m:t>𝒏</m:t>
                        </m:r>
                      </m:sub>
                    </m:sSub>
                    <m:r>
                      <a:rPr lang="en-US" sz="1600" b="1" i="1" smtClean="0">
                        <a:solidFill>
                          <a:schemeClr val="tx1"/>
                        </a:solidFill>
                        <a:latin typeface="Cambria Math" panose="02040503050406030204" pitchFamily="18" charset="0"/>
                      </a:rPr>
                      <m:t>)</m:t>
                    </m:r>
                  </m:oMath>
                </a14:m>
                <a:r>
                  <a:rPr lang="en-US" sz="1600" b="1" dirty="0">
                    <a:solidFill>
                      <a:schemeClr val="tx1"/>
                    </a:solidFill>
                    <a:latin typeface="Tw Cen MT Condensed" panose="020B0606020104020203" pitchFamily="34" charset="77"/>
                  </a:rPr>
                  <a:t> determined the relationship of </a:t>
                </a:r>
                <a14:m>
                  <m:oMath xmlns:m="http://schemas.openxmlformats.org/officeDocument/2006/math">
                    <m:r>
                      <a:rPr lang="en-US" sz="1600" b="1" i="1" smtClean="0">
                        <a:solidFill>
                          <a:schemeClr val="tx1"/>
                        </a:solidFill>
                        <a:latin typeface="Cambria Math" panose="02040503050406030204" pitchFamily="18" charset="0"/>
                      </a:rPr>
                      <m:t>𝑯</m:t>
                    </m:r>
                    <m:d>
                      <m:dPr>
                        <m:ctrlPr>
                          <a:rPr lang="en-US" sz="1600" b="1" i="1" smtClean="0">
                            <a:solidFill>
                              <a:schemeClr val="tx1"/>
                            </a:solidFill>
                            <a:latin typeface="Cambria Math" panose="02040503050406030204" pitchFamily="18" charset="0"/>
                          </a:rPr>
                        </m:ctrlPr>
                      </m:dPr>
                      <m:e/>
                    </m:d>
                    <m:r>
                      <a:rPr lang="en-US" sz="1600" b="1" i="1" smtClean="0">
                        <a:solidFill>
                          <a:schemeClr val="tx1"/>
                        </a:solidFill>
                        <a:latin typeface="Cambria Math" panose="02040503050406030204" pitchFamily="18" charset="0"/>
                      </a:rPr>
                      <m:t>, </m:t>
                    </m:r>
                    <m:r>
                      <a:rPr lang="en-US" sz="1600" b="1" i="1" smtClean="0">
                        <a:solidFill>
                          <a:schemeClr val="tx1"/>
                        </a:solidFill>
                        <a:latin typeface="Cambria Math" panose="02040503050406030204" pitchFamily="18" charset="0"/>
                      </a:rPr>
                      <m:t>𝑯</m:t>
                    </m:r>
                    <m:d>
                      <m:dPr>
                        <m:ctrlPr>
                          <a:rPr lang="en-US" sz="1600" b="1" i="1" smtClean="0">
                            <a:solidFill>
                              <a:schemeClr val="tx1"/>
                            </a:solidFill>
                            <a:latin typeface="Cambria Math" panose="02040503050406030204" pitchFamily="18" charset="0"/>
                          </a:rPr>
                        </m:ctrlPr>
                      </m:dPr>
                      <m:e/>
                      <m:e/>
                    </m:d>
                    <m:r>
                      <a:rPr lang="en-US" sz="1600" b="1" i="1" smtClean="0">
                        <a:solidFill>
                          <a:schemeClr val="tx1"/>
                        </a:solidFill>
                        <a:latin typeface="Cambria Math" panose="02040503050406030204" pitchFamily="18" charset="0"/>
                      </a:rPr>
                      <m:t>, </m:t>
                    </m:r>
                    <m:r>
                      <a:rPr lang="en-US" sz="1600" b="1" i="1" smtClean="0">
                        <a:solidFill>
                          <a:schemeClr val="tx1"/>
                        </a:solidFill>
                        <a:latin typeface="Cambria Math" panose="02040503050406030204" pitchFamily="18" charset="0"/>
                      </a:rPr>
                      <m:t>𝒆𝒕𝒄</m:t>
                    </m:r>
                    <m:r>
                      <a:rPr lang="en-US" sz="1600" b="1" i="1" smtClean="0">
                        <a:solidFill>
                          <a:schemeClr val="tx1"/>
                        </a:solidFill>
                        <a:latin typeface="Cambria Math" panose="02040503050406030204" pitchFamily="18" charset="0"/>
                      </a:rPr>
                      <m:t>.</m:t>
                    </m:r>
                  </m:oMath>
                </a14:m>
                <a:r>
                  <a:rPr lang="en-US" sz="1600" b="1" dirty="0">
                    <a:solidFill>
                      <a:schemeClr val="tx1"/>
                    </a:solidFill>
                    <a:latin typeface="Tw Cen MT Condensed" panose="020B0606020104020203" pitchFamily="34" charset="77"/>
                  </a:rPr>
                  <a:t> </a:t>
                </a:r>
              </a:p>
            </p:txBody>
          </p:sp>
        </mc:Choice>
        <mc:Fallback xmlns="">
          <p:sp>
            <p:nvSpPr>
              <p:cNvPr id="6" name="Rectangle 5">
                <a:extLst>
                  <a:ext uri="{FF2B5EF4-FFF2-40B4-BE49-F238E27FC236}">
                    <a16:creationId xmlns:a16="http://schemas.microsoft.com/office/drawing/2014/main" id="{D7B12816-635B-D249-BE4E-A4969E8EEF6E}"/>
                  </a:ext>
                </a:extLst>
              </p:cNvPr>
              <p:cNvSpPr>
                <a:spLocks noRot="1" noChangeAspect="1" noMove="1" noResize="1" noEditPoints="1" noAdjustHandles="1" noChangeArrowheads="1" noChangeShapeType="1" noTextEdit="1"/>
              </p:cNvSpPr>
              <p:nvPr/>
            </p:nvSpPr>
            <p:spPr>
              <a:xfrm>
                <a:off x="4733200" y="5827270"/>
                <a:ext cx="4680520" cy="492026"/>
              </a:xfrm>
              <a:prstGeom prst="rect">
                <a:avLst/>
              </a:prstGeom>
              <a:blipFill>
                <a:blip r:embed="rId8"/>
                <a:stretch>
                  <a:fillRect l="-519" t="-10843" r="-260" b="-228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2059474"/>
      </p:ext>
    </p:extLst>
  </p:cSld>
  <p:clrMapOvr>
    <a:masterClrMapping/>
  </p:clrMapOvr>
  <mc:AlternateContent xmlns:mc="http://schemas.openxmlformats.org/markup-compatibility/2006" xmlns:p14="http://schemas.microsoft.com/office/powerpoint/2010/main">
    <mc:Choice Requires="p14">
      <p:transition spd="slow" p14:dur="2000" advTm="357792"/>
    </mc:Choice>
    <mc:Fallback xmlns="">
      <p:transition spd="slow" advTm="35779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Chain Rule: Venn Diagram </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769FA6D-63BB-2049-B3CC-A3243E97C4F5}"/>
                  </a:ext>
                </a:extLst>
              </p:cNvPr>
              <p:cNvSpPr/>
              <p:nvPr/>
            </p:nvSpPr>
            <p:spPr>
              <a:xfrm>
                <a:off x="740740" y="1456316"/>
                <a:ext cx="7984920" cy="62380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0" dirty="0">
                    <a:solidFill>
                      <a:srgbClr val="C00000"/>
                    </a:solidFill>
                  </a:rPr>
                  <a:t>Chain </a:t>
                </a:r>
                <a:r>
                  <a:rPr lang="en-US" altLang="zh-CN" sz="1800" b="0" dirty="0">
                    <a:solidFill>
                      <a:srgbClr val="C00000"/>
                    </a:solidFill>
                  </a:rPr>
                  <a:t>rule</a:t>
                </a:r>
                <a:endParaRPr lang="en-US" sz="1800" b="0" dirty="0">
                  <a:solidFill>
                    <a:srgbClr val="C00000"/>
                  </a:solidFill>
                </a:endParaRPr>
              </a:p>
              <a:p>
                <a:pPr/>
                <a14:m>
                  <m:oMathPara xmlns:m="http://schemas.openxmlformats.org/officeDocument/2006/math">
                    <m:oMathParaPr>
                      <m:jc m:val="centerGroup"/>
                    </m:oMathParaPr>
                    <m:oMath xmlns:m="http://schemas.openxmlformats.org/officeDocument/2006/math">
                      <m:r>
                        <a:rPr lang="en-US" sz="1800" b="0" i="1" smtClean="0">
                          <a:solidFill>
                            <a:srgbClr val="C00000"/>
                          </a:solidFill>
                          <a:latin typeface="Cambria Math" panose="02040503050406030204" pitchFamily="18" charset="0"/>
                        </a:rPr>
                        <m:t>𝐻</m:t>
                      </m:r>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𝑋</m:t>
                          </m:r>
                          <m:r>
                            <a:rPr lang="en-US" sz="1800" b="0" i="1" smtClean="0">
                              <a:solidFill>
                                <a:srgbClr val="C00000"/>
                              </a:solidFill>
                              <a:latin typeface="Cambria Math" panose="02040503050406030204" pitchFamily="18" charset="0"/>
                            </a:rPr>
                            <m:t>,</m:t>
                          </m:r>
                          <m:r>
                            <a:rPr lang="en-US" sz="1800" b="0" i="1" smtClean="0">
                              <a:solidFill>
                                <a:srgbClr val="C00000"/>
                              </a:solidFill>
                              <a:latin typeface="Cambria Math" panose="02040503050406030204" pitchFamily="18" charset="0"/>
                            </a:rPr>
                            <m:t>𝑌</m:t>
                          </m:r>
                        </m:e>
                      </m:d>
                      <m:r>
                        <a:rPr lang="en-US" sz="1800" b="0" i="1" smtClean="0">
                          <a:solidFill>
                            <a:srgbClr val="C00000"/>
                          </a:solidFill>
                          <a:latin typeface="Cambria Math" panose="02040503050406030204" pitchFamily="18" charset="0"/>
                        </a:rPr>
                        <m:t>=</m:t>
                      </m:r>
                      <m:r>
                        <a:rPr lang="en-US" sz="1800" b="0" i="1" smtClean="0">
                          <a:solidFill>
                            <a:srgbClr val="C00000"/>
                          </a:solidFill>
                          <a:latin typeface="Cambria Math" panose="02040503050406030204" pitchFamily="18" charset="0"/>
                        </a:rPr>
                        <m:t>𝐻</m:t>
                      </m:r>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𝑌</m:t>
                          </m:r>
                        </m:e>
                      </m:d>
                      <m:r>
                        <a:rPr lang="en-US" sz="1800" b="0" i="1" smtClean="0">
                          <a:solidFill>
                            <a:srgbClr val="C00000"/>
                          </a:solidFill>
                          <a:latin typeface="Cambria Math" panose="02040503050406030204" pitchFamily="18" charset="0"/>
                        </a:rPr>
                        <m:t>+</m:t>
                      </m:r>
                      <m:r>
                        <a:rPr lang="en-US" sz="1800" b="0" i="1" smtClean="0">
                          <a:solidFill>
                            <a:srgbClr val="C00000"/>
                          </a:solidFill>
                          <a:latin typeface="Cambria Math" panose="02040503050406030204" pitchFamily="18" charset="0"/>
                        </a:rPr>
                        <m:t>𝐻</m:t>
                      </m:r>
                      <m:r>
                        <a:rPr lang="en-US" sz="1800" b="0" i="1" smtClean="0">
                          <a:solidFill>
                            <a:srgbClr val="C00000"/>
                          </a:solidFill>
                          <a:latin typeface="Cambria Math" panose="02040503050406030204" pitchFamily="18" charset="0"/>
                        </a:rPr>
                        <m:t>(</m:t>
                      </m:r>
                      <m:r>
                        <a:rPr lang="en-US" sz="1800" b="0" i="1" smtClean="0">
                          <a:solidFill>
                            <a:srgbClr val="C00000"/>
                          </a:solidFill>
                          <a:latin typeface="Cambria Math" panose="02040503050406030204" pitchFamily="18" charset="0"/>
                        </a:rPr>
                        <m:t>𝑋</m:t>
                      </m:r>
                      <m:r>
                        <a:rPr lang="en-US" sz="1800" b="0" i="1" smtClean="0">
                          <a:solidFill>
                            <a:srgbClr val="C00000"/>
                          </a:solidFill>
                          <a:latin typeface="Cambria Math" panose="02040503050406030204" pitchFamily="18" charset="0"/>
                        </a:rPr>
                        <m:t>|</m:t>
                      </m:r>
                      <m:r>
                        <a:rPr lang="en-US" sz="1800" b="0" i="1" smtClean="0">
                          <a:solidFill>
                            <a:srgbClr val="C00000"/>
                          </a:solidFill>
                          <a:latin typeface="Cambria Math" panose="02040503050406030204" pitchFamily="18" charset="0"/>
                        </a:rPr>
                        <m:t>𝑌</m:t>
                      </m:r>
                      <m:r>
                        <a:rPr lang="en-US" sz="1800" b="0" i="1" smtClean="0">
                          <a:solidFill>
                            <a:srgbClr val="C00000"/>
                          </a:solidFill>
                          <a:latin typeface="Cambria Math" panose="02040503050406030204" pitchFamily="18" charset="0"/>
                        </a:rPr>
                        <m:t>)=</m:t>
                      </m:r>
                      <m:r>
                        <a:rPr lang="en-US" altLang="zh-CN" sz="1800" i="1">
                          <a:solidFill>
                            <a:srgbClr val="C00000"/>
                          </a:solidFill>
                          <a:latin typeface="Cambria Math" panose="02040503050406030204" pitchFamily="18" charset="0"/>
                        </a:rPr>
                        <m:t>𝐻</m:t>
                      </m:r>
                      <m:d>
                        <m:dPr>
                          <m:ctrlPr>
                            <a:rPr lang="en-US" altLang="zh-CN" sz="1800" i="1">
                              <a:solidFill>
                                <a:srgbClr val="C00000"/>
                              </a:solidFill>
                              <a:latin typeface="Cambria Math" panose="02040503050406030204" pitchFamily="18" charset="0"/>
                            </a:rPr>
                          </m:ctrlPr>
                        </m:dPr>
                        <m:e>
                          <m:r>
                            <a:rPr lang="en-US" altLang="zh-CN" sz="1800" i="1">
                              <a:solidFill>
                                <a:srgbClr val="C00000"/>
                              </a:solidFill>
                              <a:latin typeface="Cambria Math" panose="02040503050406030204" pitchFamily="18" charset="0"/>
                            </a:rPr>
                            <m:t>𝑋</m:t>
                          </m:r>
                        </m:e>
                      </m:d>
                      <m:r>
                        <a:rPr lang="en-US" altLang="zh-CN" sz="1800" i="1">
                          <a:solidFill>
                            <a:srgbClr val="C00000"/>
                          </a:solidFill>
                          <a:latin typeface="Cambria Math" panose="02040503050406030204" pitchFamily="18" charset="0"/>
                        </a:rPr>
                        <m:t>+</m:t>
                      </m:r>
                      <m:r>
                        <a:rPr lang="en-US" altLang="zh-CN" sz="1800" i="1">
                          <a:solidFill>
                            <a:srgbClr val="C00000"/>
                          </a:solidFill>
                          <a:latin typeface="Cambria Math" panose="02040503050406030204" pitchFamily="18" charset="0"/>
                        </a:rPr>
                        <m:t>𝐻</m:t>
                      </m:r>
                      <m:d>
                        <m:dPr>
                          <m:ctrlPr>
                            <a:rPr lang="en-US" altLang="zh-CN" sz="1800" i="1">
                              <a:solidFill>
                                <a:srgbClr val="C00000"/>
                              </a:solidFill>
                              <a:latin typeface="Cambria Math" panose="02040503050406030204" pitchFamily="18" charset="0"/>
                            </a:rPr>
                          </m:ctrlPr>
                        </m:dPr>
                        <m:e>
                          <m:r>
                            <a:rPr lang="en-US" altLang="zh-CN" sz="1800" i="1">
                              <a:solidFill>
                                <a:srgbClr val="C00000"/>
                              </a:solidFill>
                              <a:latin typeface="Cambria Math" panose="02040503050406030204" pitchFamily="18" charset="0"/>
                            </a:rPr>
                            <m:t>𝑌</m:t>
                          </m:r>
                        </m:e>
                        <m:e>
                          <m:r>
                            <a:rPr lang="en-US" altLang="zh-CN" sz="1800" i="1">
                              <a:solidFill>
                                <a:srgbClr val="C00000"/>
                              </a:solidFill>
                              <a:latin typeface="Cambria Math" panose="02040503050406030204" pitchFamily="18" charset="0"/>
                            </a:rPr>
                            <m:t>𝑋</m:t>
                          </m:r>
                        </m:e>
                      </m:d>
                    </m:oMath>
                  </m:oMathPara>
                </a14:m>
                <a:endParaRPr lang="en-US" sz="1800" b="0" dirty="0">
                  <a:solidFill>
                    <a:srgbClr val="C00000"/>
                  </a:solidFill>
                </a:endParaRPr>
              </a:p>
            </p:txBody>
          </p:sp>
        </mc:Choice>
        <mc:Fallback xmlns="">
          <p:sp>
            <p:nvSpPr>
              <p:cNvPr id="11" name="Rectangle 10">
                <a:extLst>
                  <a:ext uri="{FF2B5EF4-FFF2-40B4-BE49-F238E27FC236}">
                    <a16:creationId xmlns:a16="http://schemas.microsoft.com/office/drawing/2014/main" id="{A769FA6D-63BB-2049-B3CC-A3243E97C4F5}"/>
                  </a:ext>
                </a:extLst>
              </p:cNvPr>
              <p:cNvSpPr>
                <a:spLocks noRot="1" noChangeAspect="1" noMove="1" noResize="1" noEditPoints="1" noAdjustHandles="1" noChangeArrowheads="1" noChangeShapeType="1" noTextEdit="1"/>
              </p:cNvSpPr>
              <p:nvPr/>
            </p:nvSpPr>
            <p:spPr>
              <a:xfrm>
                <a:off x="740740" y="1456316"/>
                <a:ext cx="7984920" cy="623805"/>
              </a:xfrm>
              <a:prstGeom prst="rect">
                <a:avLst/>
              </a:prstGeom>
              <a:blipFill>
                <a:blip r:embed="rId6"/>
                <a:stretch>
                  <a:fillRect l="-610" t="-5769" b="-8654"/>
                </a:stretch>
              </a:blipFill>
            </p:spPr>
            <p:txBody>
              <a:bodyPr/>
              <a:lstStyle/>
              <a:p>
                <a:r>
                  <a:rPr lang="zh-CN" altLang="en-US">
                    <a:noFill/>
                  </a:rPr>
                  <a:t> </a:t>
                </a:r>
              </a:p>
            </p:txBody>
          </p:sp>
        </mc:Fallback>
      </mc:AlternateContent>
      <p:pic>
        <p:nvPicPr>
          <p:cNvPr id="3" name="Picture 2">
            <a:extLst>
              <a:ext uri="{FF2B5EF4-FFF2-40B4-BE49-F238E27FC236}">
                <a16:creationId xmlns:a16="http://schemas.microsoft.com/office/drawing/2014/main" id="{1D92DC0F-9622-466A-BB6D-F23E3259C4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52936" y="2353437"/>
            <a:ext cx="3960440" cy="3615116"/>
          </a:xfrm>
          <a:prstGeom prst="rect">
            <a:avLst/>
          </a:prstGeom>
          <a:ln>
            <a:no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1433211773"/>
      </p:ext>
    </p:extLst>
  </p:cSld>
  <p:clrMapOvr>
    <a:masterClrMapping/>
  </p:clrMapOvr>
  <mc:AlternateContent xmlns:mc="http://schemas.openxmlformats.org/markup-compatibility/2006" xmlns:p14="http://schemas.microsoft.com/office/powerpoint/2010/main">
    <mc:Choice Requires="p14">
      <p:transition spd="slow" p14:dur="2000" advTm="166619"/>
    </mc:Choice>
    <mc:Fallback xmlns="">
      <p:transition spd="slow" advTm="1666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Zero Entropy </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769FA6D-63BB-2049-B3CC-A3243E97C4F5}"/>
                  </a:ext>
                </a:extLst>
              </p:cNvPr>
              <p:cNvSpPr/>
              <p:nvPr/>
            </p:nvSpPr>
            <p:spPr>
              <a:xfrm>
                <a:off x="940680" y="1433060"/>
                <a:ext cx="7984920" cy="71906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rgbClr val="7030A0"/>
                    </a:solidFill>
                  </a:rPr>
                  <a:t>Zero conditional entropy</a:t>
                </a:r>
                <a:r>
                  <a:rPr lang="en-US" sz="1800" dirty="0">
                    <a:solidFill>
                      <a:srgbClr val="C00000"/>
                    </a:solidFill>
                  </a:rPr>
                  <a:t>: Show that if </a:t>
                </a:r>
                <a14:m>
                  <m:oMath xmlns:m="http://schemas.openxmlformats.org/officeDocument/2006/math">
                    <m:r>
                      <a:rPr lang="en-US" sz="1800" i="1" dirty="0" smtClean="0">
                        <a:solidFill>
                          <a:srgbClr val="C00000"/>
                        </a:solidFill>
                        <a:latin typeface="Cambria Math" panose="02040503050406030204" pitchFamily="18" charset="0"/>
                      </a:rPr>
                      <m:t>𝐻</m:t>
                    </m:r>
                    <m:r>
                      <a:rPr lang="en-US" sz="1800" i="1" dirty="0" smtClean="0">
                        <a:solidFill>
                          <a:srgbClr val="C00000"/>
                        </a:solidFill>
                        <a:latin typeface="Cambria Math" panose="02040503050406030204" pitchFamily="18" charset="0"/>
                      </a:rPr>
                      <m:t>(</m:t>
                    </m:r>
                    <m:r>
                      <a:rPr lang="en-US" sz="1800" i="1" dirty="0" smtClean="0">
                        <a:solidFill>
                          <a:srgbClr val="C00000"/>
                        </a:solidFill>
                        <a:latin typeface="Cambria Math" panose="02040503050406030204" pitchFamily="18" charset="0"/>
                      </a:rPr>
                      <m:t>𝑌</m:t>
                    </m:r>
                    <m:r>
                      <a:rPr lang="en-US" sz="1800" i="1" dirty="0" smtClean="0">
                        <a:solidFill>
                          <a:srgbClr val="C00000"/>
                        </a:solidFill>
                        <a:latin typeface="Cambria Math" panose="02040503050406030204" pitchFamily="18" charset="0"/>
                      </a:rPr>
                      <m:t>|</m:t>
                    </m:r>
                    <m:r>
                      <a:rPr lang="en-US" sz="1800" i="1" dirty="0" smtClean="0">
                        <a:solidFill>
                          <a:srgbClr val="C00000"/>
                        </a:solidFill>
                        <a:latin typeface="Cambria Math" panose="02040503050406030204" pitchFamily="18" charset="0"/>
                      </a:rPr>
                      <m:t>𝑋</m:t>
                    </m:r>
                    <m:r>
                      <a:rPr lang="en-US" sz="1800" i="1" dirty="0" smtClean="0">
                        <a:solidFill>
                          <a:srgbClr val="C00000"/>
                        </a:solidFill>
                        <a:latin typeface="Cambria Math" panose="02040503050406030204" pitchFamily="18" charset="0"/>
                      </a:rPr>
                      <m:t>) = 0</m:t>
                    </m:r>
                  </m:oMath>
                </a14:m>
                <a:r>
                  <a:rPr lang="en-US" sz="1800" dirty="0">
                    <a:solidFill>
                      <a:srgbClr val="C00000"/>
                    </a:solidFill>
                  </a:rPr>
                  <a:t>, then </a:t>
                </a:r>
                <a14:m>
                  <m:oMath xmlns:m="http://schemas.openxmlformats.org/officeDocument/2006/math">
                    <m:r>
                      <a:rPr lang="en-US" sz="1800" i="1" dirty="0" smtClean="0">
                        <a:solidFill>
                          <a:srgbClr val="C00000"/>
                        </a:solidFill>
                        <a:latin typeface="Cambria Math" panose="02040503050406030204" pitchFamily="18" charset="0"/>
                      </a:rPr>
                      <m:t>𝑌</m:t>
                    </m:r>
                  </m:oMath>
                </a14:m>
                <a:r>
                  <a:rPr lang="en-US" sz="1800" dirty="0">
                    <a:solidFill>
                      <a:srgbClr val="C00000"/>
                    </a:solidFill>
                  </a:rPr>
                  <a:t> is a function of </a:t>
                </a:r>
                <a14:m>
                  <m:oMath xmlns:m="http://schemas.openxmlformats.org/officeDocument/2006/math">
                    <m:r>
                      <a:rPr lang="en-US" sz="1800" i="1" dirty="0" smtClean="0">
                        <a:solidFill>
                          <a:srgbClr val="C00000"/>
                        </a:solidFill>
                        <a:latin typeface="Cambria Math" panose="02040503050406030204" pitchFamily="18" charset="0"/>
                      </a:rPr>
                      <m:t>𝑋</m:t>
                    </m:r>
                  </m:oMath>
                </a14:m>
                <a:r>
                  <a:rPr lang="en-US" sz="1800" dirty="0">
                    <a:solidFill>
                      <a:srgbClr val="C00000"/>
                    </a:solidFill>
                  </a:rPr>
                  <a:t> [i.e., for all </a:t>
                </a:r>
                <a14:m>
                  <m:oMath xmlns:m="http://schemas.openxmlformats.org/officeDocument/2006/math">
                    <m:r>
                      <a:rPr lang="en-US" sz="1800" i="1" dirty="0" smtClean="0">
                        <a:solidFill>
                          <a:srgbClr val="C00000"/>
                        </a:solidFill>
                        <a:latin typeface="Cambria Math" panose="02040503050406030204" pitchFamily="18" charset="0"/>
                      </a:rPr>
                      <m:t>𝑥</m:t>
                    </m:r>
                  </m:oMath>
                </a14:m>
                <a:r>
                  <a:rPr lang="en-US" sz="1800" dirty="0">
                    <a:solidFill>
                      <a:srgbClr val="C00000"/>
                    </a:solidFill>
                  </a:rPr>
                  <a:t> with </a:t>
                </a:r>
                <a14:m>
                  <m:oMath xmlns:m="http://schemas.openxmlformats.org/officeDocument/2006/math">
                    <m:r>
                      <a:rPr lang="en-US" sz="1800" i="1" dirty="0" smtClean="0">
                        <a:solidFill>
                          <a:srgbClr val="C00000"/>
                        </a:solidFill>
                        <a:latin typeface="Cambria Math" panose="02040503050406030204" pitchFamily="18" charset="0"/>
                      </a:rPr>
                      <m:t>𝑝</m:t>
                    </m:r>
                    <m:r>
                      <a:rPr lang="en-US" sz="1800" i="1" dirty="0" smtClean="0">
                        <a:solidFill>
                          <a:srgbClr val="C00000"/>
                        </a:solidFill>
                        <a:latin typeface="Cambria Math" panose="02040503050406030204" pitchFamily="18" charset="0"/>
                      </a:rPr>
                      <m:t>(</m:t>
                    </m:r>
                    <m:r>
                      <a:rPr lang="en-US" sz="1800" i="1" dirty="0" smtClean="0">
                        <a:solidFill>
                          <a:srgbClr val="C00000"/>
                        </a:solidFill>
                        <a:latin typeface="Cambria Math" panose="02040503050406030204" pitchFamily="18" charset="0"/>
                      </a:rPr>
                      <m:t>𝑥</m:t>
                    </m:r>
                    <m:r>
                      <a:rPr lang="en-US" sz="1800" i="1" dirty="0" smtClean="0">
                        <a:solidFill>
                          <a:srgbClr val="C00000"/>
                        </a:solidFill>
                        <a:latin typeface="Cambria Math" panose="02040503050406030204" pitchFamily="18" charset="0"/>
                      </a:rPr>
                      <m:t>) &gt; 0</m:t>
                    </m:r>
                  </m:oMath>
                </a14:m>
                <a:r>
                  <a:rPr lang="en-US" sz="1800" dirty="0">
                    <a:solidFill>
                      <a:srgbClr val="C00000"/>
                    </a:solidFill>
                  </a:rPr>
                  <a:t>, there is only one possible value of </a:t>
                </a:r>
                <a14:m>
                  <m:oMath xmlns:m="http://schemas.openxmlformats.org/officeDocument/2006/math">
                    <m:r>
                      <a:rPr lang="en-US" sz="1800" i="1" dirty="0" smtClean="0">
                        <a:solidFill>
                          <a:srgbClr val="C00000"/>
                        </a:solidFill>
                        <a:latin typeface="Cambria Math" panose="02040503050406030204" pitchFamily="18" charset="0"/>
                      </a:rPr>
                      <m:t>𝑦</m:t>
                    </m:r>
                  </m:oMath>
                </a14:m>
                <a:r>
                  <a:rPr lang="en-US" sz="1800" dirty="0">
                    <a:solidFill>
                      <a:srgbClr val="C00000"/>
                    </a:solidFill>
                  </a:rPr>
                  <a:t> with </a:t>
                </a:r>
                <a14:m>
                  <m:oMath xmlns:m="http://schemas.openxmlformats.org/officeDocument/2006/math">
                    <m:r>
                      <a:rPr lang="en-US" sz="1800" i="1" dirty="0" smtClean="0">
                        <a:solidFill>
                          <a:srgbClr val="C00000"/>
                        </a:solidFill>
                        <a:latin typeface="Cambria Math" panose="02040503050406030204" pitchFamily="18" charset="0"/>
                      </a:rPr>
                      <m:t>𝑝</m:t>
                    </m:r>
                    <m:r>
                      <a:rPr lang="en-US" sz="1800" i="1" dirty="0" smtClean="0">
                        <a:solidFill>
                          <a:srgbClr val="C00000"/>
                        </a:solidFill>
                        <a:latin typeface="Cambria Math" panose="02040503050406030204" pitchFamily="18" charset="0"/>
                      </a:rPr>
                      <m:t>(</m:t>
                    </m:r>
                    <m:r>
                      <a:rPr lang="en-US" sz="1800" i="1" dirty="0" smtClean="0">
                        <a:solidFill>
                          <a:srgbClr val="C00000"/>
                        </a:solidFill>
                        <a:latin typeface="Cambria Math" panose="02040503050406030204" pitchFamily="18" charset="0"/>
                      </a:rPr>
                      <m:t>𝑥</m:t>
                    </m:r>
                    <m:r>
                      <a:rPr lang="en-US" sz="1800" i="1" dirty="0" smtClean="0">
                        <a:solidFill>
                          <a:srgbClr val="C00000"/>
                        </a:solidFill>
                        <a:latin typeface="Cambria Math" panose="02040503050406030204" pitchFamily="18" charset="0"/>
                      </a:rPr>
                      <m:t>, </m:t>
                    </m:r>
                    <m:r>
                      <a:rPr lang="en-US" sz="1800" i="1" dirty="0" smtClean="0">
                        <a:solidFill>
                          <a:srgbClr val="C00000"/>
                        </a:solidFill>
                        <a:latin typeface="Cambria Math" panose="02040503050406030204" pitchFamily="18" charset="0"/>
                      </a:rPr>
                      <m:t>𝑦</m:t>
                    </m:r>
                    <m:r>
                      <a:rPr lang="en-US" sz="1800" i="1" dirty="0" smtClean="0">
                        <a:solidFill>
                          <a:srgbClr val="C00000"/>
                        </a:solidFill>
                        <a:latin typeface="Cambria Math" panose="02040503050406030204" pitchFamily="18" charset="0"/>
                      </a:rPr>
                      <m:t>) &gt; 0</m:t>
                    </m:r>
                  </m:oMath>
                </a14:m>
                <a:r>
                  <a:rPr lang="en-US" sz="1800" dirty="0">
                    <a:solidFill>
                      <a:srgbClr val="C00000"/>
                    </a:solidFill>
                  </a:rPr>
                  <a:t>].</a:t>
                </a:r>
              </a:p>
            </p:txBody>
          </p:sp>
        </mc:Choice>
        <mc:Fallback xmlns="">
          <p:sp>
            <p:nvSpPr>
              <p:cNvPr id="11" name="Rectangle 10">
                <a:extLst>
                  <a:ext uri="{FF2B5EF4-FFF2-40B4-BE49-F238E27FC236}">
                    <a16:creationId xmlns:a16="http://schemas.microsoft.com/office/drawing/2014/main" id="{A769FA6D-63BB-2049-B3CC-A3243E97C4F5}"/>
                  </a:ext>
                </a:extLst>
              </p:cNvPr>
              <p:cNvSpPr>
                <a:spLocks noRot="1" noChangeAspect="1" noMove="1" noResize="1" noEditPoints="1" noAdjustHandles="1" noChangeArrowheads="1" noChangeShapeType="1" noTextEdit="1"/>
              </p:cNvSpPr>
              <p:nvPr/>
            </p:nvSpPr>
            <p:spPr>
              <a:xfrm>
                <a:off x="940680" y="1433060"/>
                <a:ext cx="7984920" cy="719069"/>
              </a:xfrm>
              <a:prstGeom prst="rect">
                <a:avLst/>
              </a:prstGeom>
              <a:blipFill>
                <a:blip r:embed="rId6"/>
                <a:stretch>
                  <a:fillRect l="-534" b="-7500"/>
                </a:stretch>
              </a:blipFill>
            </p:spPr>
            <p:txBody>
              <a:bodyPr/>
              <a:lstStyle/>
              <a:p>
                <a:r>
                  <a:rPr lang="zh-CN" altLang="en-US">
                    <a:noFill/>
                  </a:rPr>
                  <a:t> </a:t>
                </a:r>
              </a:p>
            </p:txBody>
          </p:sp>
        </mc:Fallback>
      </mc:AlternateContent>
      <p:sp>
        <p:nvSpPr>
          <p:cNvPr id="12" name="Rectangle 11"/>
          <p:cNvSpPr/>
          <p:nvPr/>
        </p:nvSpPr>
        <p:spPr>
          <a:xfrm>
            <a:off x="1332740" y="4528393"/>
            <a:ext cx="7632848" cy="380425"/>
          </a:xfrm>
          <a:prstGeom prst="rect">
            <a:avLst/>
          </a:prstGeom>
        </p:spPr>
        <p:txBody>
          <a:bodyPr wrap="square">
            <a:spAutoFit/>
          </a:bodyPr>
          <a:lstStyle/>
          <a:p>
            <a:r>
              <a:rPr lang="en-US" altLang="zh-CN" b="1" dirty="0">
                <a:solidFill>
                  <a:srgbClr val="00B050"/>
                </a:solidFill>
              </a:rPr>
              <a:t>Homework: 2.1 2.5 2.7 (Textbook of Cover, Due: 11. p.m., Next Friday)</a:t>
            </a:r>
          </a:p>
        </p:txBody>
      </p:sp>
      <mc:AlternateContent xmlns:mc="http://schemas.openxmlformats.org/markup-compatibility/2006" xmlns:a14="http://schemas.microsoft.com/office/drawing/2010/main">
        <mc:Choice Requires="a14">
          <p:sp>
            <p:nvSpPr>
              <p:cNvPr id="7" name="Rectangle 6"/>
              <p:cNvSpPr/>
              <p:nvPr/>
            </p:nvSpPr>
            <p:spPr>
              <a:xfrm>
                <a:off x="900692" y="2440161"/>
                <a:ext cx="8064896" cy="2031325"/>
              </a:xfrm>
              <a:prstGeom prst="rect">
                <a:avLst/>
              </a:prstGeom>
            </p:spPr>
            <p:txBody>
              <a:bodyPr wrap="square">
                <a:spAutoFit/>
              </a:bodyPr>
              <a:lstStyle/>
              <a:p>
                <a:r>
                  <a:rPr lang="en-US" altLang="zh-CN" sz="1800" b="0" dirty="0">
                    <a:ea typeface="华文楷体" panose="02010600040101010101" pitchFamily="2" charset="-122"/>
                    <a:cs typeface="Times New Roman" panose="02020603050405020304" pitchFamily="18" charset="0"/>
                  </a:rPr>
                  <a:t>Proof sketch: </a:t>
                </a:r>
              </a:p>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When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=0</m:t>
                    </m:r>
                  </m:oMath>
                </a14:m>
                <a:r>
                  <a:rPr lang="en-US" altLang="zh-CN" sz="1800" b="0" dirty="0">
                    <a:ea typeface="华文楷体" panose="02010600040101010101" pitchFamily="2" charset="-122"/>
                    <a:cs typeface="Times New Roman" panose="02020603050405020304" pitchFamily="18" charset="0"/>
                  </a:rPr>
                  <a:t>, what is the probability distribution of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oMath>
                </a14:m>
                <a:r>
                  <a:rPr lang="en-US" altLang="zh-CN" sz="1800" b="0" dirty="0">
                    <a:ea typeface="华文楷体" panose="02010600040101010101" pitchFamily="2" charset="-122"/>
                    <a:cs typeface="Times New Roman" panose="02020603050405020304" pitchFamily="18" charset="0"/>
                  </a:rPr>
                  <a:t>?</a:t>
                </a:r>
              </a:p>
              <a:p>
                <a:pPr marL="285750" indent="-285750">
                  <a:buFont typeface="Wingdings" panose="05000000000000000000" pitchFamily="2" charset="2"/>
                  <a:buChar char="n"/>
                </a:pPr>
                <a:endParaRPr lang="en-US" altLang="zh-CN" sz="1800" b="0" dirty="0">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Generalize  to the condition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𝑌</m:t>
                        </m:r>
                      </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=0</m:t>
                    </m:r>
                  </m:oMath>
                </a14:m>
                <a:endParaRPr lang="en-US" altLang="zh-CN" sz="1800" b="0" dirty="0">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n"/>
                </a:pPr>
                <a:endParaRPr lang="en-US" altLang="zh-CN" sz="1800" dirty="0">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n"/>
                </a:pPr>
                <a:r>
                  <a:rPr lang="en-US" altLang="zh-CN" sz="1800" b="0" dirty="0">
                    <a:ea typeface="华文楷体" panose="02010600040101010101" pitchFamily="2" charset="-122"/>
                    <a:cs typeface="Times New Roman" panose="02020603050405020304" pitchFamily="18" charset="0"/>
                  </a:rPr>
                  <a:t>Generalize to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𝑌</m:t>
                        </m:r>
                      </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=0</m:t>
                    </m:r>
                  </m:oMath>
                </a14:m>
                <a:r>
                  <a:rPr lang="en-US" altLang="zh-CN" sz="1800" b="0" dirty="0">
                    <a:ea typeface="华文楷体" panose="02010600040101010101" pitchFamily="2" charset="-122"/>
                    <a:cs typeface="Times New Roman" panose="02020603050405020304" pitchFamily="18" charset="0"/>
                  </a:rPr>
                  <a:t> </a:t>
                </a:r>
              </a:p>
              <a:p>
                <a:endParaRPr lang="en-US" altLang="zh-CN" sz="1800" b="0" dirty="0">
                  <a:ea typeface="华文楷体" panose="02010600040101010101" pitchFamily="2" charset="-122"/>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900692" y="2440161"/>
                <a:ext cx="8064896" cy="2031325"/>
              </a:xfrm>
              <a:prstGeom prst="rect">
                <a:avLst/>
              </a:prstGeom>
              <a:blipFill>
                <a:blip r:embed="rId7"/>
                <a:stretch>
                  <a:fillRect l="-680" t="-1497"/>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405282057"/>
      </p:ext>
    </p:extLst>
  </p:cSld>
  <p:clrMapOvr>
    <a:masterClrMapping/>
  </p:clrMapOvr>
  <mc:AlternateContent xmlns:mc="http://schemas.openxmlformats.org/markup-compatibility/2006" xmlns:p14="http://schemas.microsoft.com/office/powerpoint/2010/main">
    <mc:Choice Requires="p14">
      <p:transition spd="slow" p14:dur="2000" advTm="379656"/>
    </mc:Choice>
    <mc:Fallback xmlns="">
      <p:transition spd="slow" advTm="37965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Summary</a:t>
            </a:r>
            <a:r>
              <a:rPr lang="en-US" sz="4301" dirty="0">
                <a:solidFill>
                  <a:schemeClr val="accent2">
                    <a:lumMod val="75000"/>
                  </a:schemeClr>
                </a:solidFill>
              </a:rPr>
              <a:t> </a:t>
            </a:r>
          </a:p>
        </p:txBody>
      </p:sp>
      <p:sp>
        <p:nvSpPr>
          <p:cNvPr id="7" name="Rectangle 6"/>
          <p:cNvSpPr/>
          <p:nvPr/>
        </p:nvSpPr>
        <p:spPr>
          <a:xfrm>
            <a:off x="636712" y="1288033"/>
            <a:ext cx="8064896" cy="1292662"/>
          </a:xfrm>
          <a:prstGeom prst="rect">
            <a:avLst/>
          </a:prstGeom>
        </p:spPr>
        <p:txBody>
          <a:bodyPr wrap="square">
            <a:spAutoFit/>
          </a:bodyPr>
          <a:lstStyle/>
          <a:p>
            <a:r>
              <a:rPr lang="en-US" altLang="zh-CN" sz="2400" dirty="0">
                <a:ea typeface="华文楷体" panose="02010600040101010101" pitchFamily="2" charset="-122"/>
                <a:cs typeface="Times New Roman" panose="02020603050405020304" pitchFamily="18" charset="0"/>
              </a:rPr>
              <a:t>The</a:t>
            </a:r>
            <a:r>
              <a:rPr lang="en-US" altLang="zh-CN" sz="2400" b="0" dirty="0">
                <a:ea typeface="华文楷体" panose="02010600040101010101" pitchFamily="2" charset="-122"/>
                <a:cs typeface="Times New Roman" panose="02020603050405020304" pitchFamily="18" charset="0"/>
              </a:rPr>
              <a:t> material of this lecture is related to</a:t>
            </a:r>
          </a:p>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T. Cover: 2.1, 2.2, (2.6) </a:t>
            </a:r>
          </a:p>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Ch 2.6 will be covered next lecture</a:t>
            </a:r>
            <a:r>
              <a:rPr lang="en-US" altLang="zh-CN" sz="1800" b="0" dirty="0">
                <a:ea typeface="华文楷体" panose="02010600040101010101" pitchFamily="2" charset="-122"/>
                <a:cs typeface="Times New Roman" panose="02020603050405020304" pitchFamily="18" charset="0"/>
              </a:rPr>
              <a:t>  </a:t>
            </a:r>
          </a:p>
          <a:p>
            <a:endParaRPr lang="en-US" altLang="zh-CN" sz="1800" b="0" dirty="0">
              <a:ea typeface="华文楷体" panose="0201060004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265146558"/>
      </p:ext>
    </p:extLst>
  </p:cSld>
  <p:clrMapOvr>
    <a:masterClrMapping/>
  </p:clrMapOvr>
  <mc:AlternateContent xmlns:mc="http://schemas.openxmlformats.org/markup-compatibility/2006" xmlns:p14="http://schemas.microsoft.com/office/powerpoint/2010/main">
    <mc:Choice Requires="p14">
      <p:transition spd="slow" p14:dur="2000" advTm="379656"/>
    </mc:Choice>
    <mc:Fallback xmlns="">
      <p:transition spd="slow" advTm="37965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962008" y="577802"/>
            <a:ext cx="1446230" cy="621837"/>
          </a:xfrm>
          <a:prstGeom prst="rect">
            <a:avLst/>
          </a:prstGeom>
          <a:noFill/>
        </p:spPr>
        <p:txBody>
          <a:bodyPr wrap="none" rtlCol="0">
            <a:spAutoFit/>
          </a:bodyPr>
          <a:lstStyle/>
          <a:p>
            <a:r>
              <a:rPr lang="en-US" altLang="zh-CN" sz="3441" dirty="0">
                <a:solidFill>
                  <a:schemeClr val="accent2">
                    <a:lumMod val="75000"/>
                  </a:schemeClr>
                </a:solidFill>
              </a:rPr>
              <a:t>Outline</a:t>
            </a:r>
            <a:endParaRPr lang="en-US" sz="3441" dirty="0">
              <a:solidFill>
                <a:schemeClr val="accent2">
                  <a:lumMod val="75000"/>
                </a:schemeClr>
              </a:solidFill>
            </a:endParaRPr>
          </a:p>
        </p:txBody>
      </p:sp>
      <p:sp>
        <p:nvSpPr>
          <p:cNvPr id="5" name="TextBox 4">
            <a:extLst>
              <a:ext uri="{FF2B5EF4-FFF2-40B4-BE49-F238E27FC236}">
                <a16:creationId xmlns:a16="http://schemas.microsoft.com/office/drawing/2014/main" id="{CE91ADF7-DF9B-A947-B5BC-4330D7FFEB59}"/>
              </a:ext>
            </a:extLst>
          </p:cNvPr>
          <p:cNvSpPr txBox="1"/>
          <p:nvPr/>
        </p:nvSpPr>
        <p:spPr>
          <a:xfrm>
            <a:off x="929521" y="1504057"/>
            <a:ext cx="8060119" cy="3323987"/>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Entropy</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Relative entropy</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Mutual information</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Information inequality</a:t>
            </a:r>
          </a:p>
          <a:p>
            <a:pPr>
              <a:lnSpc>
                <a:spcPct val="150000"/>
              </a:lnSpc>
            </a:pPr>
            <a:endParaRPr lang="en-US" altLang="zh-CN" sz="280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267203452"/>
      </p:ext>
    </p:extLst>
  </p:cSld>
  <p:clrMapOvr>
    <a:masterClrMapping/>
  </p:clrMapOvr>
  <mc:AlternateContent xmlns:mc="http://schemas.openxmlformats.org/markup-compatibility/2006" xmlns:p14="http://schemas.microsoft.com/office/powerpoint/2010/main">
    <mc:Choice Requires="p14">
      <p:transition spd="slow" p14:dur="2000" advTm="39060"/>
    </mc:Choice>
    <mc:Fallback xmlns="">
      <p:transition spd="slow" advTm="3906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Entropy:</a:t>
            </a:r>
            <a:r>
              <a:rPr lang="zh-CN" altLang="en-US" sz="4301" dirty="0">
                <a:solidFill>
                  <a:schemeClr val="accent2">
                    <a:lumMod val="75000"/>
                  </a:schemeClr>
                </a:solidFill>
              </a:rPr>
              <a:t> </a:t>
            </a:r>
            <a:r>
              <a:rPr lang="en-US" altLang="zh-CN" sz="4301" dirty="0">
                <a:solidFill>
                  <a:schemeClr val="accent2">
                    <a:lumMod val="75000"/>
                  </a:schemeClr>
                </a:solidFill>
              </a:rPr>
              <a:t>Brief History</a:t>
            </a:r>
            <a:endParaRPr lang="en-US" sz="4301" dirty="0">
              <a:solidFill>
                <a:schemeClr val="accent2">
                  <a:lumMod val="75000"/>
                </a:schemeClr>
              </a:solidFill>
            </a:endParaRPr>
          </a:p>
        </p:txBody>
      </p:sp>
      <p:pic>
        <p:nvPicPr>
          <p:cNvPr id="6" name="Picture 4" descr="Picture 4">
            <a:extLst>
              <a:ext uri="{FF2B5EF4-FFF2-40B4-BE49-F238E27FC236}">
                <a16:creationId xmlns:a16="http://schemas.microsoft.com/office/drawing/2014/main" id="{525203D7-98DC-4395-9276-107D9BF609F0}"/>
              </a:ext>
            </a:extLst>
          </p:cNvPr>
          <p:cNvPicPr>
            <a:picLocks noChangeAspect="1"/>
          </p:cNvPicPr>
          <p:nvPr/>
        </p:nvPicPr>
        <p:blipFill>
          <a:blip r:embed="rId4"/>
          <a:stretch>
            <a:fillRect/>
          </a:stretch>
        </p:blipFill>
        <p:spPr>
          <a:xfrm>
            <a:off x="7010293" y="1216025"/>
            <a:ext cx="2230506" cy="1744751"/>
          </a:xfrm>
          <a:prstGeom prst="rect">
            <a:avLst/>
          </a:prstGeom>
          <a:ln w="12700">
            <a:miter lim="400000"/>
          </a:ln>
        </p:spPr>
      </p:pic>
      <p:pic>
        <p:nvPicPr>
          <p:cNvPr id="7" name="Picture 8" descr="Picture 8">
            <a:extLst>
              <a:ext uri="{FF2B5EF4-FFF2-40B4-BE49-F238E27FC236}">
                <a16:creationId xmlns:a16="http://schemas.microsoft.com/office/drawing/2014/main" id="{0F8030FF-D524-4616-A67E-7B030A28D599}"/>
              </a:ext>
            </a:extLst>
          </p:cNvPr>
          <p:cNvPicPr>
            <a:picLocks noChangeAspect="1"/>
          </p:cNvPicPr>
          <p:nvPr/>
        </p:nvPicPr>
        <p:blipFill>
          <a:blip r:embed="rId5"/>
          <a:stretch>
            <a:fillRect/>
          </a:stretch>
        </p:blipFill>
        <p:spPr>
          <a:xfrm>
            <a:off x="852736" y="1299853"/>
            <a:ext cx="1586466" cy="1788380"/>
          </a:xfrm>
          <a:prstGeom prst="rect">
            <a:avLst/>
          </a:prstGeom>
          <a:ln w="12700">
            <a:miter lim="400000"/>
          </a:ln>
        </p:spPr>
      </p:pic>
      <p:pic>
        <p:nvPicPr>
          <p:cNvPr id="8" name="Picture 10" descr="Picture 10">
            <a:extLst>
              <a:ext uri="{FF2B5EF4-FFF2-40B4-BE49-F238E27FC236}">
                <a16:creationId xmlns:a16="http://schemas.microsoft.com/office/drawing/2014/main" id="{7C08204B-C141-4190-A4AD-E87D4B5D033D}"/>
              </a:ext>
            </a:extLst>
          </p:cNvPr>
          <p:cNvPicPr>
            <a:picLocks noChangeAspect="1"/>
          </p:cNvPicPr>
          <p:nvPr/>
        </p:nvPicPr>
        <p:blipFill>
          <a:blip r:embed="rId6"/>
          <a:stretch>
            <a:fillRect/>
          </a:stretch>
        </p:blipFill>
        <p:spPr>
          <a:xfrm>
            <a:off x="3499401" y="1249659"/>
            <a:ext cx="2467527" cy="1850645"/>
          </a:xfrm>
          <a:prstGeom prst="rect">
            <a:avLst/>
          </a:prstGeom>
          <a:ln w="12700">
            <a:miter lim="400000"/>
          </a:ln>
        </p:spPr>
      </p:pic>
      <p:sp>
        <p:nvSpPr>
          <p:cNvPr id="9" name="TextBox 18">
            <a:extLst>
              <a:ext uri="{FF2B5EF4-FFF2-40B4-BE49-F238E27FC236}">
                <a16:creationId xmlns:a16="http://schemas.microsoft.com/office/drawing/2014/main" id="{9A1EF571-7996-4C22-AE58-5589268DED62}"/>
              </a:ext>
            </a:extLst>
          </p:cNvPr>
          <p:cNvSpPr txBox="1"/>
          <p:nvPr/>
        </p:nvSpPr>
        <p:spPr>
          <a:xfrm>
            <a:off x="2004864" y="3229955"/>
            <a:ext cx="6120682" cy="461665"/>
          </a:xfrm>
          <a:prstGeom prst="rect">
            <a:avLst/>
          </a:prstGeom>
          <a:ln w="12700">
            <a:miter lim="400000"/>
          </a:ln>
          <a:effectLst>
            <a:outerShdw blurRad="152400" dist="250190" dir="8460000" rotWithShape="0">
              <a:srgbClr val="000000">
                <a:alpha val="28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400">
                <a:solidFill>
                  <a:srgbClr val="7030A0"/>
                </a:solidFill>
              </a:defRPr>
            </a:pPr>
            <a:r>
              <a:rPr dirty="0"/>
              <a:t>Second law</a:t>
            </a:r>
            <a:r>
              <a:rPr dirty="0">
                <a:solidFill>
                  <a:srgbClr val="000000"/>
                </a:solidFill>
              </a:rPr>
              <a:t> of thermodynamics: </a:t>
            </a:r>
            <a:r>
              <a:rPr dirty="0">
                <a:solidFill>
                  <a:srgbClr val="C00000"/>
                </a:solidFill>
              </a:rPr>
              <a:t>one way only</a:t>
            </a:r>
            <a:r>
              <a:rPr lang="en-US" dirty="0">
                <a:solidFill>
                  <a:srgbClr val="C00000"/>
                </a:solidFill>
              </a:rPr>
              <a:t> </a:t>
            </a:r>
            <a:r>
              <a:rPr dirty="0">
                <a:solidFill>
                  <a:srgbClr val="C00000"/>
                </a:solidFill>
              </a:rPr>
              <a:t> </a:t>
            </a:r>
          </a:p>
        </p:txBody>
      </p:sp>
      <p:pic>
        <p:nvPicPr>
          <p:cNvPr id="10" name="Picture 8" descr="Picture 8">
            <a:extLst>
              <a:ext uri="{FF2B5EF4-FFF2-40B4-BE49-F238E27FC236}">
                <a16:creationId xmlns:a16="http://schemas.microsoft.com/office/drawing/2014/main" id="{F85902E2-C57C-4C75-8E24-464E14B88C1A}"/>
              </a:ext>
            </a:extLst>
          </p:cNvPr>
          <p:cNvPicPr>
            <a:picLocks/>
          </p:cNvPicPr>
          <p:nvPr/>
        </p:nvPicPr>
        <p:blipFill>
          <a:blip r:embed="rId7"/>
          <a:stretch>
            <a:fillRect/>
          </a:stretch>
        </p:blipFill>
        <p:spPr>
          <a:xfrm>
            <a:off x="660000" y="4107032"/>
            <a:ext cx="2014481" cy="1744751"/>
          </a:xfrm>
          <a:prstGeom prst="rect">
            <a:avLst/>
          </a:prstGeom>
          <a:ln w="12700">
            <a:miter lim="400000"/>
          </a:ln>
        </p:spPr>
      </p:pic>
      <p:pic>
        <p:nvPicPr>
          <p:cNvPr id="14" name="Picture 2" descr="Picture 2">
            <a:extLst>
              <a:ext uri="{FF2B5EF4-FFF2-40B4-BE49-F238E27FC236}">
                <a16:creationId xmlns:a16="http://schemas.microsoft.com/office/drawing/2014/main" id="{276C3D0F-D330-47E2-9C20-C499D210E8D8}"/>
              </a:ext>
            </a:extLst>
          </p:cNvPr>
          <p:cNvPicPr>
            <a:picLocks noChangeAspect="1"/>
          </p:cNvPicPr>
          <p:nvPr/>
        </p:nvPicPr>
        <p:blipFill>
          <a:blip r:embed="rId8"/>
          <a:stretch>
            <a:fillRect/>
          </a:stretch>
        </p:blipFill>
        <p:spPr>
          <a:xfrm>
            <a:off x="3472389" y="3880321"/>
            <a:ext cx="1819768" cy="2232248"/>
          </a:xfrm>
          <a:prstGeom prst="rect">
            <a:avLst/>
          </a:prstGeom>
          <a:ln w="12700">
            <a:miter lim="400000"/>
          </a:ln>
        </p:spPr>
      </p:pic>
      <p:sp>
        <p:nvSpPr>
          <p:cNvPr id="15" name="TextBox 21">
            <a:extLst>
              <a:ext uri="{FF2B5EF4-FFF2-40B4-BE49-F238E27FC236}">
                <a16:creationId xmlns:a16="http://schemas.microsoft.com/office/drawing/2014/main" id="{82FFB6A4-E543-43D3-A265-A9F8A9D78D06}"/>
              </a:ext>
            </a:extLst>
          </p:cNvPr>
          <p:cNvSpPr txBox="1"/>
          <p:nvPr/>
        </p:nvSpPr>
        <p:spPr>
          <a:xfrm>
            <a:off x="3416176" y="6148565"/>
            <a:ext cx="2054407" cy="7386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rPr sz="1400" b="1" dirty="0"/>
              <a:t>Ludwig Eduard Boltzmann</a:t>
            </a:r>
          </a:p>
          <a:p>
            <a:r>
              <a:rPr sz="1400" b="1" dirty="0"/>
              <a:t>1844-1906</a:t>
            </a:r>
          </a:p>
          <a:p>
            <a:r>
              <a:rPr sz="1400" b="1" dirty="0"/>
              <a:t>Vienna, Austrian Empire</a:t>
            </a:r>
          </a:p>
        </p:txBody>
      </p:sp>
      <p:sp>
        <p:nvSpPr>
          <p:cNvPr id="16" name="Rectangle 15">
            <a:extLst>
              <a:ext uri="{FF2B5EF4-FFF2-40B4-BE49-F238E27FC236}">
                <a16:creationId xmlns:a16="http://schemas.microsoft.com/office/drawing/2014/main" id="{6CDC7B39-73E4-427D-BA55-D5D238E81BF0}"/>
              </a:ext>
            </a:extLst>
          </p:cNvPr>
          <p:cNvSpPr/>
          <p:nvPr/>
        </p:nvSpPr>
        <p:spPr>
          <a:xfrm>
            <a:off x="5875278" y="4312369"/>
            <a:ext cx="3762434" cy="208823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b="1" dirty="0">
                <a:solidFill>
                  <a:schemeClr val="tx1"/>
                </a:solidFill>
                <a:latin typeface="Tw Cen MT Condensed" panose="020B0606020104020203" pitchFamily="34" charset="77"/>
              </a:rPr>
              <a:t>It is hard to analyze the atoms individually</a:t>
            </a:r>
          </a:p>
          <a:p>
            <a:pPr marL="342900" indent="-342900">
              <a:buFont typeface="Arial" panose="020B0604020202020204" pitchFamily="34" charset="0"/>
              <a:buChar char="•"/>
            </a:pPr>
            <a:r>
              <a:rPr lang="en-US" sz="2000" b="1" dirty="0">
                <a:solidFill>
                  <a:schemeClr val="tx1"/>
                </a:solidFill>
                <a:latin typeface="Tw Cen MT Condensed" panose="020B0606020104020203" pitchFamily="34" charset="77"/>
              </a:rPr>
              <a:t>From the whole system level</a:t>
            </a:r>
          </a:p>
          <a:p>
            <a:pPr marL="342900" indent="-342900">
              <a:buFont typeface="Arial" panose="020B0604020202020204" pitchFamily="34" charset="0"/>
              <a:buChar char="•"/>
            </a:pPr>
            <a:r>
              <a:rPr lang="en-US" sz="2000" b="1" dirty="0">
                <a:solidFill>
                  <a:schemeClr val="tx1"/>
                </a:solidFill>
                <a:latin typeface="Tw Cen MT Condensed" panose="020B0606020104020203" pitchFamily="34" charset="77"/>
              </a:rPr>
              <a:t>Entropy: quantity for a very complicated system</a:t>
            </a:r>
          </a:p>
          <a:p>
            <a:pPr marL="342900" indent="-342900">
              <a:buFont typeface="Arial" panose="020B0604020202020204" pitchFamily="34" charset="0"/>
              <a:buChar char="•"/>
            </a:pPr>
            <a:r>
              <a:rPr lang="en-US" sz="2000" b="1" dirty="0">
                <a:solidFill>
                  <a:schemeClr val="tx1"/>
                </a:solidFill>
                <a:latin typeface="Tw Cen MT Condensed" panose="020B0606020104020203" pitchFamily="34" charset="77"/>
              </a:rPr>
              <a:t>Entropy is of great difference from quantities in Newton’s law </a:t>
            </a:r>
          </a:p>
        </p:txBody>
      </p:sp>
    </p:spTree>
    <p:custDataLst>
      <p:tags r:id="rId1"/>
    </p:custDataLst>
    <p:extLst>
      <p:ext uri="{BB962C8B-B14F-4D97-AF65-F5344CB8AC3E}">
        <p14:creationId xmlns:p14="http://schemas.microsoft.com/office/powerpoint/2010/main" val="1452047294"/>
      </p:ext>
    </p:extLst>
  </p:cSld>
  <p:clrMapOvr>
    <a:masterClrMapping/>
  </p:clrMapOvr>
  <mc:AlternateContent xmlns:mc="http://schemas.openxmlformats.org/markup-compatibility/2006" xmlns:p14="http://schemas.microsoft.com/office/powerpoint/2010/main">
    <mc:Choice Requires="p14">
      <p:transition spd="slow" p14:dur="2000" advTm="226431"/>
    </mc:Choice>
    <mc:Fallback xmlns="">
      <p:transition spd="slow" advTm="2264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p:tmAbs val="0"/>
                                  </p:iterate>
                                  <p:childTnLst>
                                    <p:set>
                                      <p:cBhvr>
                                        <p:cTn id="30" fill="hold"/>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dvAuto="0"/>
      <p:bldP spid="7" grpId="0" animBg="1" advAuto="0"/>
      <p:bldP spid="8" grpId="0" animBg="1" advAuto="0"/>
      <p:bldP spid="9" grpId="0" animBg="1" advAuto="0"/>
      <p:bldP spid="14" grpId="0" animBg="1" advAuto="0"/>
      <p:bldP spid="15" grpId="0" animBg="1" advAuto="0"/>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Entropy:</a:t>
            </a:r>
            <a:r>
              <a:rPr lang="zh-CN" altLang="en-US" sz="4301" dirty="0">
                <a:solidFill>
                  <a:schemeClr val="accent2">
                    <a:lumMod val="75000"/>
                  </a:schemeClr>
                </a:solidFill>
              </a:rPr>
              <a:t> </a:t>
            </a:r>
            <a:r>
              <a:rPr lang="en-US" altLang="zh-CN" sz="4301" dirty="0">
                <a:solidFill>
                  <a:schemeClr val="accent2">
                    <a:lumMod val="75000"/>
                  </a:schemeClr>
                </a:solidFill>
              </a:rPr>
              <a:t>Brief History</a:t>
            </a:r>
            <a:endParaRPr lang="en-US" sz="4301" dirty="0">
              <a:solidFill>
                <a:schemeClr val="accent2">
                  <a:lumMod val="75000"/>
                </a:schemeClr>
              </a:solidFill>
            </a:endParaRPr>
          </a:p>
        </p:txBody>
      </p:sp>
      <p:sp>
        <p:nvSpPr>
          <p:cNvPr id="16" name="Rectangle 15">
            <a:extLst>
              <a:ext uri="{FF2B5EF4-FFF2-40B4-BE49-F238E27FC236}">
                <a16:creationId xmlns:a16="http://schemas.microsoft.com/office/drawing/2014/main" id="{6CDC7B39-73E4-427D-BA55-D5D238E81BF0}"/>
              </a:ext>
            </a:extLst>
          </p:cNvPr>
          <p:cNvSpPr/>
          <p:nvPr/>
        </p:nvSpPr>
        <p:spPr>
          <a:xfrm>
            <a:off x="5317232" y="6334791"/>
            <a:ext cx="4517187" cy="43434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7030A0"/>
                </a:solidFill>
                <a:latin typeface="Tw Cen MT Condensed" panose="020B0606020104020203" pitchFamily="34" charset="77"/>
              </a:rPr>
              <a:t>Information is not Matter or Energy</a:t>
            </a:r>
            <a:r>
              <a:rPr lang="en-US" sz="1600" b="1" dirty="0">
                <a:solidFill>
                  <a:schemeClr val="tx1"/>
                </a:solidFill>
                <a:latin typeface="Tw Cen MT Condensed" panose="020B0606020104020203" pitchFamily="34" charset="77"/>
              </a:rPr>
              <a:t>. Hard to understand its meaning intuitively.</a:t>
            </a:r>
          </a:p>
        </p:txBody>
      </p:sp>
      <p:sp>
        <p:nvSpPr>
          <p:cNvPr id="12" name="Rectangle 11">
            <a:extLst>
              <a:ext uri="{FF2B5EF4-FFF2-40B4-BE49-F238E27FC236}">
                <a16:creationId xmlns:a16="http://schemas.microsoft.com/office/drawing/2014/main" id="{B27B8F1B-2318-400F-9D48-53E8A25164A7}"/>
              </a:ext>
            </a:extLst>
          </p:cNvPr>
          <p:cNvSpPr/>
          <p:nvPr/>
        </p:nvSpPr>
        <p:spPr>
          <a:xfrm>
            <a:off x="1076728" y="1288033"/>
            <a:ext cx="7984920" cy="22322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rgbClr val="000000"/>
                </a:solidFill>
                <a:effectLst>
                  <a:outerShdw blurRad="38100" dist="38100" dir="2700000" algn="tl">
                    <a:srgbClr val="000000">
                      <a:alpha val="43137"/>
                    </a:srgbClr>
                  </a:outerShdw>
                </a:effectLst>
              </a:rPr>
              <a:t>‘My greatest concern was what to call it. I thought of calling it 'information,' but the word was overly used, so I decided to call it 'uncertainty.' When I discussed it with John von Neumann, he had a better idea. Von Neumann told me, 'You should call it entropy, for two reasons. In the first place your uncertainty function has been used in statistical mechanics under that name, so it already has a name. In the second place, and </a:t>
            </a:r>
            <a:r>
              <a:rPr lang="en-US" altLang="zh-CN" sz="1800" dirty="0">
                <a:solidFill>
                  <a:srgbClr val="C00000"/>
                </a:solidFill>
                <a:effectLst>
                  <a:outerShdw blurRad="38100" dist="38100" dir="2700000" algn="tl">
                    <a:srgbClr val="000000">
                      <a:alpha val="43137"/>
                    </a:srgbClr>
                  </a:outerShdw>
                </a:effectLst>
              </a:rPr>
              <a:t>more important, </a:t>
            </a:r>
            <a:r>
              <a:rPr lang="en-US" altLang="zh-CN" sz="1800" b="1" dirty="0">
                <a:solidFill>
                  <a:srgbClr val="C00000"/>
                </a:solidFill>
                <a:effectLst>
                  <a:outerShdw blurRad="38100" dist="38100" dir="2700000" algn="tl">
                    <a:srgbClr val="000000">
                      <a:alpha val="43137"/>
                    </a:srgbClr>
                  </a:outerShdw>
                </a:effectLst>
              </a:rPr>
              <a:t>no one really knows what entropy really is</a:t>
            </a:r>
            <a:r>
              <a:rPr lang="en-US" altLang="zh-CN" sz="1800" dirty="0">
                <a:solidFill>
                  <a:srgbClr val="C00000"/>
                </a:solidFill>
                <a:effectLst>
                  <a:outerShdw blurRad="38100" dist="38100" dir="2700000" algn="tl">
                    <a:srgbClr val="000000">
                      <a:alpha val="43137"/>
                    </a:srgbClr>
                  </a:outerShdw>
                </a:effectLst>
              </a:rPr>
              <a:t>, so in a debate you will always have the advantage</a:t>
            </a:r>
            <a:r>
              <a:rPr lang="en-US" altLang="zh-CN" sz="1800" dirty="0">
                <a:solidFill>
                  <a:srgbClr val="000000"/>
                </a:solidFill>
                <a:effectLst>
                  <a:outerShdw blurRad="38100" dist="38100" dir="2700000" algn="tl">
                    <a:srgbClr val="000000">
                      <a:alpha val="43137"/>
                    </a:srgbClr>
                  </a:outerShdw>
                </a:effectLst>
              </a:rPr>
              <a:t>.’</a:t>
            </a:r>
          </a:p>
          <a:p>
            <a:pPr algn="r"/>
            <a:r>
              <a:rPr lang="en-US" altLang="zh-CN" sz="1800" dirty="0"/>
              <a:t>            </a:t>
            </a:r>
            <a:r>
              <a:rPr lang="en-US" altLang="zh-CN" sz="1800" dirty="0">
                <a:solidFill>
                  <a:schemeClr val="tx1"/>
                </a:solidFill>
              </a:rPr>
              <a:t> --Shannon explained the name 'entropy'</a:t>
            </a:r>
            <a:endParaRPr lang="zh-CN" altLang="en-US" sz="1800" dirty="0">
              <a:solidFill>
                <a:schemeClr val="tx1"/>
              </a:solidFill>
              <a:effectLst>
                <a:outerShdw blurRad="38100" dist="38100" dir="2700000" algn="tl">
                  <a:srgbClr val="000000">
                    <a:alpha val="43137"/>
                  </a:srgbClr>
                </a:outerShdw>
              </a:effectLst>
            </a:endParaRPr>
          </a:p>
        </p:txBody>
      </p:sp>
      <p:pic>
        <p:nvPicPr>
          <p:cNvPr id="13" name="Picture 2" descr="Picture 2">
            <a:extLst>
              <a:ext uri="{FF2B5EF4-FFF2-40B4-BE49-F238E27FC236}">
                <a16:creationId xmlns:a16="http://schemas.microsoft.com/office/drawing/2014/main" id="{49D9B884-ABC8-478D-A607-B69868BB11B5}"/>
              </a:ext>
            </a:extLst>
          </p:cNvPr>
          <p:cNvPicPr>
            <a:picLocks/>
          </p:cNvPicPr>
          <p:nvPr/>
        </p:nvPicPr>
        <p:blipFill>
          <a:blip r:embed="rId4"/>
          <a:stretch>
            <a:fillRect/>
          </a:stretch>
        </p:blipFill>
        <p:spPr>
          <a:xfrm>
            <a:off x="492696" y="4024337"/>
            <a:ext cx="2592288" cy="1666187"/>
          </a:xfrm>
          <a:prstGeom prst="rect">
            <a:avLst/>
          </a:prstGeom>
          <a:ln w="12700">
            <a:miter lim="400000"/>
          </a:ln>
        </p:spPr>
      </p:pic>
      <p:pic>
        <p:nvPicPr>
          <p:cNvPr id="1026" name="Picture 2" descr="Image result for quantum information">
            <a:extLst>
              <a:ext uri="{FF2B5EF4-FFF2-40B4-BE49-F238E27FC236}">
                <a16:creationId xmlns:a16="http://schemas.microsoft.com/office/drawing/2014/main" id="{1500A0C5-DEB5-42D9-BD60-6495B02A25C5}"/>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3358714" y="4024337"/>
            <a:ext cx="2822614" cy="15877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quantum information">
            <a:extLst>
              <a:ext uri="{FF2B5EF4-FFF2-40B4-BE49-F238E27FC236}">
                <a16:creationId xmlns:a16="http://schemas.microsoft.com/office/drawing/2014/main" id="{F75BED99-9B0E-47AE-83E1-69DF1D2B998E}"/>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6584056" y="4024337"/>
            <a:ext cx="2795904" cy="15523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385809E-9A4F-4D64-9184-B64928328F9D}"/>
              </a:ext>
            </a:extLst>
          </p:cNvPr>
          <p:cNvSpPr txBox="1"/>
          <p:nvPr/>
        </p:nvSpPr>
        <p:spPr>
          <a:xfrm>
            <a:off x="852736" y="5752529"/>
            <a:ext cx="1924899" cy="380425"/>
          </a:xfrm>
          <a:prstGeom prst="rect">
            <a:avLst/>
          </a:prstGeom>
          <a:noFill/>
        </p:spPr>
        <p:txBody>
          <a:bodyPr wrap="square" rtlCol="0">
            <a:spAutoFit/>
          </a:bodyPr>
          <a:lstStyle/>
          <a:p>
            <a:r>
              <a:rPr lang="en-US" altLang="zh-CN" dirty="0"/>
              <a:t>Thermodynamics</a:t>
            </a:r>
            <a:endParaRPr lang="zh-CN" altLang="en-US" dirty="0"/>
          </a:p>
        </p:txBody>
      </p:sp>
      <p:sp>
        <p:nvSpPr>
          <p:cNvPr id="5" name="TextBox 4">
            <a:extLst>
              <a:ext uri="{FF2B5EF4-FFF2-40B4-BE49-F238E27FC236}">
                <a16:creationId xmlns:a16="http://schemas.microsoft.com/office/drawing/2014/main" id="{F489847D-8CB2-4BEA-80A1-FF193D76F661}"/>
              </a:ext>
            </a:extLst>
          </p:cNvPr>
          <p:cNvSpPr txBox="1"/>
          <p:nvPr/>
        </p:nvSpPr>
        <p:spPr>
          <a:xfrm flipH="1">
            <a:off x="3617893" y="5752529"/>
            <a:ext cx="2304256" cy="380425"/>
          </a:xfrm>
          <a:prstGeom prst="rect">
            <a:avLst/>
          </a:prstGeom>
          <a:noFill/>
        </p:spPr>
        <p:txBody>
          <a:bodyPr wrap="square" rtlCol="0">
            <a:spAutoFit/>
          </a:bodyPr>
          <a:lstStyle/>
          <a:p>
            <a:r>
              <a:rPr lang="en-US" altLang="zh-CN" dirty="0"/>
              <a:t>Quantum information </a:t>
            </a:r>
            <a:endParaRPr lang="zh-CN" altLang="en-US" dirty="0"/>
          </a:p>
        </p:txBody>
      </p:sp>
      <p:sp>
        <p:nvSpPr>
          <p:cNvPr id="18" name="TextBox 17">
            <a:extLst>
              <a:ext uri="{FF2B5EF4-FFF2-40B4-BE49-F238E27FC236}">
                <a16:creationId xmlns:a16="http://schemas.microsoft.com/office/drawing/2014/main" id="{9DE91452-0877-4381-BB15-269B7E2FCA24}"/>
              </a:ext>
            </a:extLst>
          </p:cNvPr>
          <p:cNvSpPr txBox="1"/>
          <p:nvPr/>
        </p:nvSpPr>
        <p:spPr>
          <a:xfrm flipH="1">
            <a:off x="7530163" y="5690524"/>
            <a:ext cx="1171445" cy="380425"/>
          </a:xfrm>
          <a:prstGeom prst="rect">
            <a:avLst/>
          </a:prstGeom>
          <a:noFill/>
        </p:spPr>
        <p:txBody>
          <a:bodyPr wrap="square" rtlCol="0">
            <a:spAutoFit/>
          </a:bodyPr>
          <a:lstStyle/>
          <a:p>
            <a:r>
              <a:rPr lang="en-US" altLang="zh-CN" dirty="0"/>
              <a:t>Blackhole </a:t>
            </a:r>
            <a:endParaRPr lang="zh-CN" altLang="en-US" dirty="0"/>
          </a:p>
        </p:txBody>
      </p:sp>
    </p:spTree>
    <p:custDataLst>
      <p:tags r:id="rId1"/>
    </p:custDataLst>
    <p:extLst>
      <p:ext uri="{BB962C8B-B14F-4D97-AF65-F5344CB8AC3E}">
        <p14:creationId xmlns:p14="http://schemas.microsoft.com/office/powerpoint/2010/main" val="1161703961"/>
      </p:ext>
    </p:extLst>
  </p:cSld>
  <p:clrMapOvr>
    <a:masterClrMapping/>
  </p:clrMapOvr>
  <mc:AlternateContent xmlns:mc="http://schemas.openxmlformats.org/markup-compatibility/2006" xmlns:p14="http://schemas.microsoft.com/office/powerpoint/2010/main">
    <mc:Choice Requires="p14">
      <p:transition spd="slow" p14:dur="2000" advTm="196909"/>
    </mc:Choice>
    <mc:Fallback xmlns="">
      <p:transition spd="slow" advTm="1969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barn(inVertical)">
                                      <p:cBhvr>
                                        <p:cTn id="19" dur="500"/>
                                        <p:tgtEl>
                                          <p:spTgt spid="1026"/>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childTnLst>
                                </p:cTn>
                              </p:par>
                              <p:par>
                                <p:cTn id="22" presetID="16" presetClass="entr" presetSubtype="21" fill="hold" nodeType="withEffect">
                                  <p:stCondLst>
                                    <p:cond delay="0"/>
                                  </p:stCondLst>
                                  <p:childTnLst>
                                    <p:set>
                                      <p:cBhvr>
                                        <p:cTn id="23" dur="1" fill="hold">
                                          <p:stCondLst>
                                            <p:cond delay="0"/>
                                          </p:stCondLst>
                                        </p:cTn>
                                        <p:tgtEl>
                                          <p:spTgt spid="1028"/>
                                        </p:tgtEl>
                                        <p:attrNameLst>
                                          <p:attrName>style.visibility</p:attrName>
                                        </p:attrNameLst>
                                      </p:cBhvr>
                                      <p:to>
                                        <p:strVal val="visible"/>
                                      </p:to>
                                    </p:set>
                                    <p:animEffect transition="in" filter="barn(inVertical)">
                                      <p:cBhvr>
                                        <p:cTn id="24" dur="500"/>
                                        <p:tgtEl>
                                          <p:spTgt spid="1028"/>
                                        </p:tgtEl>
                                      </p:cBhvr>
                                    </p:animEffec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animBg="1"/>
      <p:bldP spid="3" grpId="0"/>
      <p:bldP spid="5"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Entropy: Definition </a:t>
            </a:r>
          </a:p>
        </p:txBody>
      </p:sp>
      <mc:AlternateContent xmlns:mc="http://schemas.openxmlformats.org/markup-compatibility/2006" xmlns:a14="http://schemas.microsoft.com/office/drawing/2010/main">
        <mc:Choice Requires="a14">
          <p:sp>
            <p:nvSpPr>
              <p:cNvPr id="11" name="Rectangle 10"/>
              <p:cNvSpPr/>
              <p:nvPr/>
            </p:nvSpPr>
            <p:spPr>
              <a:xfrm>
                <a:off x="700752" y="1144017"/>
                <a:ext cx="8064896" cy="1477328"/>
              </a:xfrm>
              <a:prstGeom prst="rect">
                <a:avLst/>
              </a:prstGeom>
            </p:spPr>
            <p:txBody>
              <a:bodyPr wrap="square">
                <a:spAutoFit/>
              </a:bodyPr>
              <a:lstStyle/>
              <a:p>
                <a:r>
                  <a:rPr lang="en-US" altLang="zh-CN" sz="1800" b="1" dirty="0">
                    <a:ea typeface="华文楷体" panose="02010600040101010101" pitchFamily="2" charset="-122"/>
                    <a:cs typeface="Times New Roman" panose="02020603050405020304" pitchFamily="18" charset="0"/>
                  </a:rPr>
                  <a:t>Notation</a:t>
                </a:r>
              </a:p>
              <a:p>
                <a:pPr marL="457200" indent="-45720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Let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oMath>
                </a14:m>
                <a:r>
                  <a:rPr lang="en-US" altLang="zh-CN" sz="1800" dirty="0">
                    <a:ea typeface="华文楷体" panose="02010600040101010101" pitchFamily="2" charset="-122"/>
                    <a:cs typeface="Times New Roman" panose="02020603050405020304" pitchFamily="18" charset="0"/>
                  </a:rPr>
                  <a:t> be a discrete random variable with alphabet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𝒳</m:t>
                    </m:r>
                  </m:oMath>
                </a14:m>
                <a:r>
                  <a:rPr lang="en-US" altLang="zh-CN" sz="1800" dirty="0">
                    <a:ea typeface="华文楷体" panose="02010600040101010101" pitchFamily="2" charset="-122"/>
                    <a:cs typeface="Times New Roman" panose="02020603050405020304" pitchFamily="18" charset="0"/>
                  </a:rPr>
                  <a:t> and </a:t>
                </a:r>
                <a:r>
                  <a:rPr lang="en-US" altLang="zh-CN" sz="1800" dirty="0">
                    <a:solidFill>
                      <a:srgbClr val="7030A0"/>
                    </a:solidFill>
                    <a:ea typeface="华文楷体" panose="02010600040101010101" pitchFamily="2" charset="-122"/>
                    <a:cs typeface="Times New Roman" panose="02020603050405020304" pitchFamily="18" charset="0"/>
                  </a:rPr>
                  <a:t>probability mass function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func>
                      <m:func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uncPr>
                      <m:fName>
                        <m:r>
                          <m:rPr>
                            <m:sty m:val="p"/>
                          </m:rP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Pr</m:t>
                        </m:r>
                      </m:fName>
                      <m:e>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e>
                        </m:d>
                      </m:e>
                    </m:func>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 </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𝒳</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endParaRPr lang="en-US" altLang="zh-CN" sz="1800" dirty="0">
                  <a:ea typeface="华文楷体" panose="02010600040101010101" pitchFamily="2" charset="-122"/>
                  <a:cs typeface="Times New Roman" panose="02020603050405020304" pitchFamily="18" charset="0"/>
                </a:endParaRPr>
              </a:p>
              <a:p>
                <a:pPr marL="457200" indent="-45720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For </a:t>
                </a:r>
                <a:r>
                  <a:rPr lang="en-US" altLang="zh-CN" sz="1800" dirty="0">
                    <a:solidFill>
                      <a:srgbClr val="7030A0"/>
                    </a:solidFill>
                    <a:ea typeface="华文楷体" panose="02010600040101010101" pitchFamily="2" charset="-122"/>
                    <a:cs typeface="Times New Roman" panose="02020603050405020304" pitchFamily="18" charset="0"/>
                  </a:rPr>
                  <a:t>convenience</a:t>
                </a:r>
                <a:r>
                  <a:rPr lang="en-US" altLang="zh-CN" sz="1800" dirty="0">
                    <a:ea typeface="华文楷体" panose="02010600040101010101" pitchFamily="2" charset="-122"/>
                    <a:cs typeface="Times New Roman" panose="02020603050405020304" pitchFamily="18" charset="0"/>
                  </a:rPr>
                  <a:t>, denote p. m. f. by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ea typeface="华文楷体" panose="02010600040101010101" pitchFamily="2" charset="-122"/>
                    <a:cs typeface="Times New Roman" panose="02020603050405020304" pitchFamily="18" charset="0"/>
                  </a:rPr>
                  <a:t> rather than </a:t>
                </a:r>
                <a14:m>
                  <m:oMath xmlns:m="http://schemas.openxmlformats.org/officeDocument/2006/math">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ea typeface="华文楷体" panose="02010600040101010101" pitchFamily="2" charset="-122"/>
                    <a:cs typeface="Times New Roman" panose="02020603050405020304" pitchFamily="18" charset="0"/>
                  </a:rPr>
                  <a:t>. Thus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ea typeface="华文楷体" panose="02010600040101010101" pitchFamily="2" charset="-122"/>
                    <a:cs typeface="Times New Roman" panose="02020603050405020304" pitchFamily="18" charset="0"/>
                  </a:rPr>
                  <a:t> and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𝑦</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ea typeface="华文楷体" panose="02010600040101010101" pitchFamily="2" charset="-122"/>
                    <a:cs typeface="Times New Roman" panose="02020603050405020304" pitchFamily="18" charset="0"/>
                  </a:rPr>
                  <a:t> are two different p. m. f’s.</a:t>
                </a:r>
              </a:p>
            </p:txBody>
          </p:sp>
        </mc:Choice>
        <mc:Fallback xmlns="">
          <p:sp>
            <p:nvSpPr>
              <p:cNvPr id="11" name="Rectangle 10"/>
              <p:cNvSpPr>
                <a:spLocks noRot="1" noChangeAspect="1" noMove="1" noResize="1" noEditPoints="1" noAdjustHandles="1" noChangeArrowheads="1" noChangeShapeType="1" noTextEdit="1"/>
              </p:cNvSpPr>
              <p:nvPr/>
            </p:nvSpPr>
            <p:spPr>
              <a:xfrm>
                <a:off x="700752" y="1144017"/>
                <a:ext cx="8064896" cy="1477328"/>
              </a:xfrm>
              <a:prstGeom prst="rect">
                <a:avLst/>
              </a:prstGeom>
              <a:blipFill>
                <a:blip r:embed="rId5"/>
                <a:stretch>
                  <a:fillRect l="-680" t="-2479" b="-57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A769FA6D-63BB-2049-B3CC-A3243E97C4F5}"/>
                  </a:ext>
                </a:extLst>
              </p:cNvPr>
              <p:cNvSpPr/>
              <p:nvPr/>
            </p:nvSpPr>
            <p:spPr>
              <a:xfrm>
                <a:off x="1004720" y="2656185"/>
                <a:ext cx="7624880" cy="129614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rgbClr val="C00000"/>
                    </a:solidFill>
                  </a:rPr>
                  <a:t>The entropy of </a:t>
                </a:r>
                <a14:m>
                  <m:oMath xmlns:m="http://schemas.openxmlformats.org/officeDocument/2006/math">
                    <m:r>
                      <a:rPr lang="en-US" sz="1800" b="0" i="1" smtClean="0">
                        <a:solidFill>
                          <a:srgbClr val="C00000"/>
                        </a:solidFill>
                        <a:latin typeface="Cambria Math" panose="02040503050406030204" pitchFamily="18" charset="0"/>
                      </a:rPr>
                      <m:t>𝑋</m:t>
                    </m:r>
                  </m:oMath>
                </a14:m>
                <a:r>
                  <a:rPr lang="en-US" sz="1800" dirty="0">
                    <a:solidFill>
                      <a:srgbClr val="C00000"/>
                    </a:solidFill>
                  </a:rPr>
                  <a:t> is defined by</a:t>
                </a:r>
              </a:p>
              <a:p>
                <a:pPr/>
                <a14:m>
                  <m:oMathPara xmlns:m="http://schemas.openxmlformats.org/officeDocument/2006/math">
                    <m:oMathParaPr>
                      <m:jc m:val="centerGroup"/>
                    </m:oMathParaPr>
                    <m:oMath xmlns:m="http://schemas.openxmlformats.org/officeDocument/2006/math">
                      <m:r>
                        <a:rPr lang="en-US" sz="1800" b="0" i="1" smtClean="0">
                          <a:solidFill>
                            <a:srgbClr val="C00000"/>
                          </a:solidFill>
                          <a:latin typeface="Cambria Math" panose="02040503050406030204" pitchFamily="18" charset="0"/>
                        </a:rPr>
                        <m:t>𝐻</m:t>
                      </m:r>
                      <m:d>
                        <m:dPr>
                          <m:ctrlPr>
                            <a:rPr lang="en-US" sz="180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𝑋</m:t>
                          </m:r>
                        </m:e>
                      </m:d>
                      <m:r>
                        <a:rPr lang="en-US" sz="1800" b="0" i="1" smtClean="0">
                          <a:solidFill>
                            <a:srgbClr val="C00000"/>
                          </a:solidFill>
                          <a:latin typeface="Cambria Math" panose="02040503050406030204" pitchFamily="18" charset="0"/>
                        </a:rPr>
                        <m:t>=−</m:t>
                      </m:r>
                      <m:nary>
                        <m:naryPr>
                          <m:chr m:val="∑"/>
                          <m:supHide m:val="on"/>
                          <m:ctrlPr>
                            <a:rPr lang="en-US" sz="1800" i="1" smtClean="0">
                              <a:solidFill>
                                <a:srgbClr val="C00000"/>
                              </a:solidFill>
                              <a:latin typeface="Cambria Math" panose="02040503050406030204" pitchFamily="18" charset="0"/>
                            </a:rPr>
                          </m:ctrlPr>
                        </m:naryPr>
                        <m:sub>
                          <m:r>
                            <m:rPr>
                              <m:brk m:alnAt="7"/>
                            </m:rPr>
                            <a:rPr lang="en-US" sz="1800" b="0" i="1" smtClean="0">
                              <a:solidFill>
                                <a:srgbClr val="C00000"/>
                              </a:solidFill>
                              <a:latin typeface="Cambria Math" panose="02040503050406030204" pitchFamily="18" charset="0"/>
                            </a:rPr>
                            <m:t>𝑥</m:t>
                          </m:r>
                          <m:r>
                            <a:rPr lang="en-US" sz="1800" b="0" i="1" smtClean="0">
                              <a:solidFill>
                                <a:srgbClr val="C00000"/>
                              </a:solidFill>
                              <a:latin typeface="Cambria Math" panose="02040503050406030204" pitchFamily="18" charset="0"/>
                            </a:rPr>
                            <m:t>∈</m:t>
                          </m:r>
                          <m:r>
                            <a:rPr lang="en-US" sz="1800" b="0" i="1" smtClean="0">
                              <a:solidFill>
                                <a:srgbClr val="C00000"/>
                              </a:solidFill>
                              <a:latin typeface="Cambria Math" panose="02040503050406030204" pitchFamily="18" charset="0"/>
                            </a:rPr>
                            <m:t>𝒳</m:t>
                          </m:r>
                        </m:sub>
                        <m:sup/>
                        <m:e>
                          <m:r>
                            <a:rPr lang="en-US" sz="1800" b="0" i="1" smtClean="0">
                              <a:solidFill>
                                <a:srgbClr val="C00000"/>
                              </a:solidFill>
                              <a:latin typeface="Cambria Math" panose="02040503050406030204" pitchFamily="18" charset="0"/>
                            </a:rPr>
                            <m:t>𝑝</m:t>
                          </m:r>
                          <m:d>
                            <m:dPr>
                              <m:ctrlPr>
                                <a:rPr lang="en-US" sz="180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𝑥</m:t>
                              </m:r>
                            </m:e>
                          </m:d>
                          <m:func>
                            <m:funcPr>
                              <m:ctrlPr>
                                <a:rPr lang="en-US" sz="1800" i="1" smtClean="0">
                                  <a:solidFill>
                                    <a:srgbClr val="C00000"/>
                                  </a:solidFill>
                                  <a:latin typeface="Cambria Math" panose="02040503050406030204" pitchFamily="18" charset="0"/>
                                </a:rPr>
                              </m:ctrlPr>
                            </m:funcPr>
                            <m:fName>
                              <m:r>
                                <m:rPr>
                                  <m:sty m:val="p"/>
                                </m:rPr>
                                <a:rPr lang="en-US" sz="1800" b="0" i="0" smtClean="0">
                                  <a:solidFill>
                                    <a:srgbClr val="C00000"/>
                                  </a:solidFill>
                                  <a:latin typeface="Cambria Math" panose="02040503050406030204" pitchFamily="18" charset="0"/>
                                </a:rPr>
                                <m:t>log</m:t>
                              </m:r>
                            </m:fName>
                            <m:e>
                              <m:r>
                                <a:rPr lang="en-US" sz="1800" b="0" i="1" smtClean="0">
                                  <a:solidFill>
                                    <a:srgbClr val="C00000"/>
                                  </a:solidFill>
                                  <a:latin typeface="Cambria Math" panose="02040503050406030204" pitchFamily="18" charset="0"/>
                                </a:rPr>
                                <m:t>𝑝</m:t>
                              </m:r>
                              <m:d>
                                <m:dPr>
                                  <m:ctrlPr>
                                    <a:rPr lang="en-US" sz="180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𝑥</m:t>
                                  </m:r>
                                </m:e>
                              </m:d>
                            </m:e>
                          </m:func>
                        </m:e>
                      </m:nary>
                    </m:oMath>
                  </m:oMathPara>
                </a14:m>
                <a:endParaRPr lang="en-US" sz="1800" dirty="0">
                  <a:solidFill>
                    <a:srgbClr val="C00000"/>
                  </a:solidFill>
                </a:endParaRPr>
              </a:p>
              <a:p>
                <a:r>
                  <a:rPr lang="en-US" altLang="zh-CN" sz="1800" dirty="0">
                    <a:solidFill>
                      <a:srgbClr val="C00000"/>
                    </a:solidFill>
                    <a:ea typeface="华文楷体" panose="02010600040101010101" pitchFamily="2" charset="-122"/>
                    <a:cs typeface="Times New Roman" panose="02020603050405020304" pitchFamily="18" charset="0"/>
                  </a:rPr>
                  <a:t>A measure of the </a:t>
                </a:r>
                <a:r>
                  <a:rPr lang="en-US" altLang="zh-CN" sz="1800" dirty="0">
                    <a:solidFill>
                      <a:srgbClr val="7030A0"/>
                    </a:solidFill>
                    <a:ea typeface="华文楷体" panose="02010600040101010101" pitchFamily="2" charset="-122"/>
                    <a:cs typeface="Times New Roman" panose="02020603050405020304" pitchFamily="18" charset="0"/>
                  </a:rPr>
                  <a:t>uncertainty</a:t>
                </a:r>
                <a:r>
                  <a:rPr lang="en-US" altLang="zh-CN" sz="1800" dirty="0">
                    <a:solidFill>
                      <a:srgbClr val="C00000"/>
                    </a:solidFill>
                    <a:ea typeface="华文楷体" panose="02010600040101010101" pitchFamily="2" charset="-122"/>
                    <a:cs typeface="Times New Roman" panose="02020603050405020304" pitchFamily="18" charset="0"/>
                  </a:rPr>
                  <a:t> of a random variable</a:t>
                </a:r>
              </a:p>
            </p:txBody>
          </p:sp>
        </mc:Choice>
        <mc:Fallback xmlns="">
          <p:sp>
            <p:nvSpPr>
              <p:cNvPr id="12" name="Rectangle 11">
                <a:extLst>
                  <a:ext uri="{FF2B5EF4-FFF2-40B4-BE49-F238E27FC236}">
                    <a16:creationId xmlns:a16="http://schemas.microsoft.com/office/drawing/2014/main" id="{A769FA6D-63BB-2049-B3CC-A3243E97C4F5}"/>
                  </a:ext>
                </a:extLst>
              </p:cNvPr>
              <p:cNvSpPr>
                <a:spLocks noRot="1" noChangeAspect="1" noMove="1" noResize="1" noEditPoints="1" noAdjustHandles="1" noChangeArrowheads="1" noChangeShapeType="1" noTextEdit="1"/>
              </p:cNvSpPr>
              <p:nvPr/>
            </p:nvSpPr>
            <p:spPr>
              <a:xfrm>
                <a:off x="1004720" y="2656185"/>
                <a:ext cx="7624880" cy="1296144"/>
              </a:xfrm>
              <a:prstGeom prst="rect">
                <a:avLst/>
              </a:prstGeom>
              <a:blipFill>
                <a:blip r:embed="rId6"/>
                <a:stretch>
                  <a:fillRect l="-638" t="-2804" b="-794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Rectangle 12"/>
              <p:cNvSpPr/>
              <p:nvPr/>
            </p:nvSpPr>
            <p:spPr>
              <a:xfrm>
                <a:off x="708720" y="4096345"/>
                <a:ext cx="8064896" cy="2585323"/>
              </a:xfrm>
              <a:prstGeom prst="rect">
                <a:avLst/>
              </a:prstGeom>
            </p:spPr>
            <p:txBody>
              <a:bodyPr wrap="square">
                <a:spAutoFit/>
              </a:bodyPr>
              <a:lstStyle/>
              <a:p>
                <a:pPr marL="457200" indent="-457200">
                  <a:buFont typeface="Wingdings" panose="05000000000000000000" pitchFamily="2" charset="2"/>
                  <a:buChar char="n"/>
                </a:pPr>
                <a14:m>
                  <m:oMath xmlns:m="http://schemas.openxmlformats.org/officeDocument/2006/math">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0</m:t>
                    </m:r>
                    <m:func>
                      <m:funcPr>
                        <m:ctrlP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ctrlPr>
                      </m:funcPr>
                      <m:fName>
                        <m:r>
                          <m:rPr>
                            <m:sty m:val="p"/>
                          </m:rPr>
                          <a:rPr lang="en-US" altLang="zh-CN" sz="1800" dirty="0">
                            <a:latin typeface="Cambria Math" panose="02040503050406030204" pitchFamily="18" charset="0"/>
                            <a:ea typeface="华文楷体" panose="02010600040101010101" pitchFamily="2" charset="-122"/>
                            <a:cs typeface="Times New Roman" panose="02020603050405020304" pitchFamily="18" charset="0"/>
                          </a:rPr>
                          <m:t>log</m:t>
                        </m:r>
                      </m:fName>
                      <m:e>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0→0</m:t>
                        </m:r>
                      </m:e>
                    </m:func>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t>→0,  </m:t>
                    </m:r>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𝑥</m:t>
                    </m:r>
                    <m:func>
                      <m:funcPr>
                        <m:ctrlP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ctrlPr>
                      </m:funcPr>
                      <m:fName>
                        <m:r>
                          <m:rPr>
                            <m:sty m:val="p"/>
                          </m:rPr>
                          <a:rPr lang="en-US" altLang="zh-CN" sz="1800" dirty="0">
                            <a:latin typeface="Cambria Math" panose="02040503050406030204" pitchFamily="18" charset="0"/>
                            <a:ea typeface="华文楷体" panose="02010600040101010101" pitchFamily="2" charset="-122"/>
                            <a:cs typeface="Times New Roman" panose="02020603050405020304" pitchFamily="18" charset="0"/>
                          </a:rPr>
                          <m:t>log</m:t>
                        </m:r>
                      </m:fName>
                      <m:e>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1800" i="1" dirty="0">
                            <a:latin typeface="Cambria Math" panose="02040503050406030204" pitchFamily="18" charset="0"/>
                            <a:ea typeface="华文楷体" panose="02010600040101010101" pitchFamily="2" charset="-122"/>
                            <a:cs typeface="Times New Roman" panose="02020603050405020304" pitchFamily="18" charset="0"/>
                          </a:rPr>
                          <m:t>→0</m:t>
                        </m:r>
                      </m:e>
                    </m:func>
                    <m: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b="0" i="1" dirty="0">
                    <a:latin typeface="Cambria Math" panose="02040503050406030204" pitchFamily="18" charset="0"/>
                    <a:ea typeface="华文楷体" panose="02010600040101010101" pitchFamily="2" charset="-122"/>
                    <a:cs typeface="Times New Roman" panose="02020603050405020304" pitchFamily="18" charset="0"/>
                  </a:rPr>
                  <a:t> </a:t>
                </a:r>
              </a:p>
              <a:p>
                <a:pPr marL="457200" indent="-457200">
                  <a:buFont typeface="Wingdings" panose="05000000000000000000" pitchFamily="2" charset="2"/>
                  <a:buChar char="n"/>
                </a:pP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d>
                  </m:oMath>
                </a14:m>
                <a:r>
                  <a:rPr lang="en-US" altLang="zh-CN" sz="1800" dirty="0">
                    <a:ea typeface="华文楷体" panose="02010600040101010101" pitchFamily="2" charset="-122"/>
                    <a:cs typeface="Times New Roman" panose="02020603050405020304" pitchFamily="18" charset="0"/>
                  </a:rPr>
                  <a:t> only depends on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ea typeface="华文楷体" panose="02010600040101010101" pitchFamily="2" charset="-122"/>
                    <a:cs typeface="Times New Roman" panose="02020603050405020304" pitchFamily="18" charset="0"/>
                  </a:rPr>
                  <a:t>.</a:t>
                </a:r>
                <a:r>
                  <a:rPr lang="en-US" altLang="zh-CN" sz="1800" dirty="0">
                    <a:solidFill>
                      <a:srgbClr val="FF0000"/>
                    </a:solidFill>
                    <a:ea typeface="华文楷体" panose="02010600040101010101" pitchFamily="2" charset="-122"/>
                    <a:cs typeface="Times New Roman" panose="02020603050405020304" pitchFamily="18" charset="0"/>
                  </a:rPr>
                  <a:t>We also write </a:t>
                </a:r>
                <a14:m>
                  <m:oMath xmlns:m="http://schemas.openxmlformats.org/officeDocument/2006/math">
                    <m:r>
                      <a:rPr lang="en-US" altLang="zh-CN" sz="1800" b="0" i="1" smtClean="0">
                        <a:solidFill>
                          <a:srgbClr val="FF0000"/>
                        </a:solidFill>
                        <a:latin typeface="Cambria Math" panose="02040503050406030204" pitchFamily="18" charset="0"/>
                        <a:ea typeface="华文楷体" panose="02010600040101010101" pitchFamily="2" charset="-122"/>
                        <a:cs typeface="Times New Roman" panose="02020603050405020304" pitchFamily="18" charset="0"/>
                      </a:rPr>
                      <m:t>𝐻</m:t>
                    </m:r>
                    <m:r>
                      <a:rPr lang="en-US" altLang="zh-CN" sz="1800" b="0" i="1" smtClean="0">
                        <a:solidFill>
                          <a:srgbClr val="FF0000"/>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srgbClr val="FF0000"/>
                        </a:solidFill>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1800" b="0" i="1" smtClean="0">
                        <a:solidFill>
                          <a:srgbClr val="FF0000"/>
                        </a:solidFill>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solidFill>
                      <a:srgbClr val="FF0000"/>
                    </a:solidFill>
                    <a:ea typeface="华文楷体" panose="02010600040101010101" pitchFamily="2" charset="-122"/>
                    <a:cs typeface="Times New Roman" panose="02020603050405020304" pitchFamily="18" charset="0"/>
                  </a:rPr>
                  <a:t> for </a:t>
                </a:r>
                <a14:m>
                  <m:oMath xmlns:m="http://schemas.openxmlformats.org/officeDocument/2006/math">
                    <m:r>
                      <a:rPr lang="en-US" altLang="zh-CN" sz="1800" b="0" i="1" smtClean="0">
                        <a:solidFill>
                          <a:srgbClr val="FF0000"/>
                        </a:solidFill>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solidFill>
                              <a:srgbClr val="FF0000"/>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solidFill>
                              <a:srgbClr val="FF0000"/>
                            </a:solidFill>
                            <a:latin typeface="Cambria Math" panose="02040503050406030204" pitchFamily="18" charset="0"/>
                            <a:ea typeface="华文楷体" panose="02010600040101010101" pitchFamily="2" charset="-122"/>
                            <a:cs typeface="Times New Roman" panose="02020603050405020304" pitchFamily="18" charset="0"/>
                          </a:rPr>
                          <m:t>𝑋</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ea typeface="华文楷体" panose="02010600040101010101" pitchFamily="2" charset="-122"/>
                    <a:cs typeface="Times New Roman" panose="02020603050405020304" pitchFamily="18" charset="0"/>
                  </a:rPr>
                  <a:t> </a:t>
                </a:r>
              </a:p>
              <a:p>
                <a:pPr marL="457200" indent="-457200">
                  <a:buFont typeface="Wingdings" panose="05000000000000000000" pitchFamily="2" charset="2"/>
                  <a:buChar char="n"/>
                </a:pPr>
                <a14:m>
                  <m:oMath xmlns:m="http://schemas.openxmlformats.org/officeDocument/2006/math">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𝑋</m:t>
                        </m:r>
                      </m:e>
                    </m:d>
                    <m:r>
                      <a:rPr lang="en-US" altLang="zh-CN" sz="1800" i="1">
                        <a:latin typeface="Cambria Math" panose="02040503050406030204" pitchFamily="18" charset="0"/>
                        <a:ea typeface="华文楷体" panose="02010600040101010101" pitchFamily="2" charset="-122"/>
                        <a:cs typeface="Times New Roman" panose="02020603050405020304" pitchFamily="18" charset="0"/>
                      </a:rPr>
                      <m:t>≥0</m:t>
                    </m:r>
                  </m:oMath>
                </a14:m>
                <a:endParaRPr lang="en-US" altLang="zh-CN" sz="1800" dirty="0">
                  <a:ea typeface="华文楷体" panose="02010600040101010101" pitchFamily="2" charset="-122"/>
                  <a:cs typeface="Times New Roman" panose="02020603050405020304" pitchFamily="18" charset="0"/>
                </a:endParaRPr>
              </a:p>
              <a:p>
                <a:pPr marL="457200" indent="-45720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When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oMath>
                </a14:m>
                <a:r>
                  <a:rPr lang="en-US" altLang="zh-CN" sz="1800" dirty="0">
                    <a:ea typeface="华文楷体" panose="02010600040101010101" pitchFamily="2" charset="-122"/>
                    <a:cs typeface="Times New Roman" panose="02020603050405020304" pitchFamily="18" charset="0"/>
                  </a:rPr>
                  <a:t> is uniform over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𝒳</m:t>
                    </m:r>
                  </m:oMath>
                </a14:m>
                <a:r>
                  <a:rPr lang="en-US" altLang="zh-CN" sz="1800" dirty="0">
                    <a:ea typeface="华文楷体" panose="02010600040101010101" pitchFamily="2" charset="-122"/>
                    <a:cs typeface="Times New Roman" panose="02020603050405020304" pitchFamily="18" charset="0"/>
                  </a:rPr>
                  <a:t>, then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func>
                      <m:func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uncPr>
                      <m:fName>
                        <m:r>
                          <m:rPr>
                            <m:sty m:val="p"/>
                          </m:rP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log</m:t>
                        </m:r>
                      </m:fNa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𝒳</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e>
                    </m:func>
                  </m:oMath>
                </a14:m>
                <a:endParaRPr lang="en-US" altLang="zh-CN" sz="1800" dirty="0">
                  <a:ea typeface="华文楷体" panose="02010600040101010101" pitchFamily="2" charset="-122"/>
                  <a:cs typeface="Times New Roman" panose="02020603050405020304" pitchFamily="18" charset="0"/>
                </a:endParaRPr>
              </a:p>
              <a:p>
                <a:pPr marL="457200" indent="-457200">
                  <a:buFont typeface="Wingdings" panose="05000000000000000000" pitchFamily="2" charset="2"/>
                  <a:buChar char="n"/>
                </a:pPr>
                <a14:m>
                  <m:oMath xmlns:m="http://schemas.openxmlformats.org/officeDocument/2006/math">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𝐻</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𝑏</m:t>
                        </m:r>
                      </m:sub>
                    </m:sSub>
                    <m:d>
                      <m:d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𝑋</m:t>
                        </m:r>
                      </m:e>
                    </m:d>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func>
                      <m:func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funcPr>
                      <m:fName>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m:rPr>
                                <m:sty m:val="p"/>
                              </m:rPr>
                              <a:rPr lang="en-US" altLang="zh-CN" sz="1800">
                                <a:latin typeface="Cambria Math" panose="02040503050406030204" pitchFamily="18" charset="0"/>
                                <a:ea typeface="华文楷体" panose="02010600040101010101" pitchFamily="2" charset="-122"/>
                                <a:cs typeface="Times New Roman" panose="02020603050405020304" pitchFamily="18" charset="0"/>
                              </a:rPr>
                              <m:t>log</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𝑏</m:t>
                            </m:r>
                          </m:sub>
                        </m:sSub>
                      </m:fName>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𝑎</m:t>
                        </m:r>
                      </m:e>
                    </m:func>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𝐻</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𝑎</m:t>
                        </m:r>
                      </m:sub>
                    </m:sSub>
                    <m:d>
                      <m:d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𝑋</m:t>
                        </m:r>
                      </m:e>
                    </m:d>
                  </m:oMath>
                </a14:m>
                <a:endParaRPr lang="en-US" altLang="zh-CN" sz="1800" dirty="0">
                  <a:ea typeface="华文楷体" panose="02010600040101010101" pitchFamily="2" charset="-122"/>
                  <a:cs typeface="Times New Roman" panose="02020603050405020304" pitchFamily="18" charset="0"/>
                </a:endParaRPr>
              </a:p>
              <a:p>
                <a:pPr marL="932642" lvl="1" indent="-45720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The logarithm  is to the </a:t>
                </a:r>
                <a:r>
                  <a:rPr lang="en-US" altLang="zh-CN" sz="1800" b="1" dirty="0">
                    <a:ea typeface="华文楷体" panose="02010600040101010101" pitchFamily="2" charset="-122"/>
                    <a:cs typeface="Times New Roman" panose="02020603050405020304" pitchFamily="18" charset="0"/>
                  </a:rPr>
                  <a:t>base 2</a:t>
                </a:r>
                <a:r>
                  <a:rPr lang="en-US" altLang="zh-CN" sz="1800" dirty="0">
                    <a:ea typeface="华文楷体" panose="02010600040101010101" pitchFamily="2" charset="-122"/>
                    <a:cs typeface="Times New Roman" panose="02020603050405020304" pitchFamily="18" charset="0"/>
                  </a:rPr>
                  <a:t> and the unit is bits. If the base of the logarithm is </a:t>
                </a:r>
                <a14:m>
                  <m:oMath xmlns:m="http://schemas.openxmlformats.org/officeDocument/2006/math">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𝑏</m:t>
                    </m:r>
                  </m:oMath>
                </a14:m>
                <a:r>
                  <a:rPr lang="en-US" altLang="zh-CN" sz="1800" dirty="0">
                    <a:ea typeface="华文楷体" panose="02010600040101010101" pitchFamily="2" charset="-122"/>
                    <a:cs typeface="Times New Roman" panose="02020603050405020304" pitchFamily="18" charset="0"/>
                  </a:rPr>
                  <a:t>, we denote of the entropy by </a:t>
                </a:r>
                <a14:m>
                  <m:oMath xmlns:m="http://schemas.openxmlformats.org/officeDocument/2006/math">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𝐻</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𝑏</m:t>
                        </m:r>
                      </m:sub>
                    </m:s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ea typeface="华文楷体" panose="02010600040101010101" pitchFamily="2" charset="-122"/>
                    <a:cs typeface="Times New Roman" panose="02020603050405020304" pitchFamily="18" charset="0"/>
                  </a:rPr>
                  <a:t>. If </a:t>
                </a:r>
                <a14:m>
                  <m:oMath xmlns:m="http://schemas.openxmlformats.org/officeDocument/2006/math">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𝑏</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𝑒</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ea typeface="华文楷体" panose="02010600040101010101" pitchFamily="2" charset="-122"/>
                    <a:cs typeface="Times New Roman" panose="02020603050405020304" pitchFamily="18" charset="0"/>
                  </a:rPr>
                  <a:t> the entropy is measured in </a:t>
                </a:r>
                <a:r>
                  <a:rPr lang="en-US" altLang="zh-CN" sz="1800" dirty="0" err="1">
                    <a:solidFill>
                      <a:srgbClr val="7030A0"/>
                    </a:solidFill>
                    <a:ea typeface="华文楷体" panose="02010600040101010101" pitchFamily="2" charset="-122"/>
                    <a:cs typeface="Times New Roman" panose="02020603050405020304" pitchFamily="18" charset="0"/>
                  </a:rPr>
                  <a:t>nats</a:t>
                </a:r>
                <a:r>
                  <a:rPr lang="en-US" altLang="zh-CN" sz="1800" dirty="0">
                    <a:solidFill>
                      <a:srgbClr val="7030A0"/>
                    </a:solidFill>
                    <a:ea typeface="华文楷体" panose="02010600040101010101" pitchFamily="2" charset="-122"/>
                    <a:cs typeface="Times New Roman" panose="02020603050405020304" pitchFamily="18" charset="0"/>
                  </a:rPr>
                  <a:t>. </a:t>
                </a:r>
              </a:p>
              <a:p>
                <a:pPr marL="932642" lvl="1" indent="-45720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Unless otherwise specified, </a:t>
                </a:r>
                <a:r>
                  <a:rPr lang="en-US" altLang="zh-CN" sz="1800" dirty="0">
                    <a:solidFill>
                      <a:srgbClr val="FF0000"/>
                    </a:solidFill>
                    <a:ea typeface="华文楷体" panose="02010600040101010101" pitchFamily="2" charset="-122"/>
                    <a:cs typeface="Times New Roman" panose="02020603050405020304" pitchFamily="18" charset="0"/>
                  </a:rPr>
                  <a:t>the entropies will be measured </a:t>
                </a:r>
                <a:r>
                  <a:rPr lang="en-US" altLang="zh-CN" sz="1800" dirty="0">
                    <a:ea typeface="华文楷体" panose="02010600040101010101" pitchFamily="2" charset="-122"/>
                    <a:cs typeface="Times New Roman" panose="02020603050405020304" pitchFamily="18" charset="0"/>
                  </a:rPr>
                  <a:t>in </a:t>
                </a:r>
                <a:r>
                  <a:rPr lang="en-US" altLang="zh-CN" sz="1800" dirty="0">
                    <a:solidFill>
                      <a:srgbClr val="7030A0"/>
                    </a:solidFill>
                    <a:ea typeface="华文楷体" panose="02010600040101010101" pitchFamily="2" charset="-122"/>
                    <a:cs typeface="Times New Roman" panose="02020603050405020304" pitchFamily="18" charset="0"/>
                  </a:rPr>
                  <a:t>bits</a:t>
                </a:r>
                <a:r>
                  <a:rPr lang="en-US" altLang="zh-CN" sz="1800" dirty="0">
                    <a:ea typeface="华文楷体" panose="02010600040101010101" pitchFamily="2" charset="-122"/>
                    <a:cs typeface="Times New Roman" panose="02020603050405020304" pitchFamily="18" charset="0"/>
                  </a:rPr>
                  <a:t>. </a:t>
                </a:r>
              </a:p>
            </p:txBody>
          </p:sp>
        </mc:Choice>
        <mc:Fallback>
          <p:sp>
            <p:nvSpPr>
              <p:cNvPr id="13" name="Rectangle 12"/>
              <p:cNvSpPr>
                <a:spLocks noRot="1" noChangeAspect="1" noMove="1" noResize="1" noEditPoints="1" noAdjustHandles="1" noChangeArrowheads="1" noChangeShapeType="1" noTextEdit="1"/>
              </p:cNvSpPr>
              <p:nvPr/>
            </p:nvSpPr>
            <p:spPr>
              <a:xfrm>
                <a:off x="708720" y="4096345"/>
                <a:ext cx="8064896" cy="2585323"/>
              </a:xfrm>
              <a:prstGeom prst="rect">
                <a:avLst/>
              </a:prstGeom>
              <a:blipFill>
                <a:blip r:embed="rId7"/>
                <a:stretch>
                  <a:fillRect l="-472" b="-29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1788458"/>
      </p:ext>
    </p:extLst>
  </p:cSld>
  <p:clrMapOvr>
    <a:masterClrMapping/>
  </p:clrMapOvr>
  <mc:AlternateContent xmlns:mc="http://schemas.openxmlformats.org/markup-compatibility/2006" xmlns:p14="http://schemas.microsoft.com/office/powerpoint/2010/main">
    <mc:Choice Requires="p14">
      <p:transition spd="slow" p14:dur="2000" advTm="486057"/>
    </mc:Choice>
    <mc:Fallback xmlns="">
      <p:transition spd="slow" advTm="48605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Entropy: Examples</a:t>
            </a:r>
          </a:p>
        </p:txBody>
      </p:sp>
      <mc:AlternateContent xmlns:mc="http://schemas.openxmlformats.org/markup-compatibility/2006" xmlns:a14="http://schemas.microsoft.com/office/drawing/2010/main">
        <mc:Choice Requires="a14">
          <p:sp>
            <p:nvSpPr>
              <p:cNvPr id="11" name="Rectangle 10"/>
              <p:cNvSpPr/>
              <p:nvPr/>
            </p:nvSpPr>
            <p:spPr>
              <a:xfrm>
                <a:off x="564704" y="1000001"/>
                <a:ext cx="8064896" cy="5768118"/>
              </a:xfrm>
              <a:prstGeom prst="rect">
                <a:avLst/>
              </a:prstGeom>
            </p:spPr>
            <p:txBody>
              <a:bodyPr wrap="square">
                <a:spAutoFit/>
              </a:bodyPr>
              <a:lstStyle/>
              <a:p>
                <a:pPr marL="457200" indent="-45720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Binary entropy function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𝐻</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endParaRPr lang="en-US" altLang="zh-CN" sz="1800" dirty="0">
                  <a:ea typeface="华文楷体" panose="02010600040101010101" pitchFamily="2" charset="-122"/>
                  <a:cs typeface="Times New Roman" panose="02020603050405020304" pitchFamily="18" charset="0"/>
                </a:endParaRPr>
              </a:p>
              <a:p>
                <a:r>
                  <a:rPr lang="en-US" altLang="zh-CN" sz="1800" dirty="0">
                    <a:ea typeface="华文楷体" panose="02010600040101010101" pitchFamily="2" charset="-122"/>
                    <a:cs typeface="Times New Roman" panose="02020603050405020304" pitchFamily="18" charset="0"/>
                  </a:rPr>
                  <a:t>	Let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d>
                      <m:dPr>
                        <m:begChr m:val="{"/>
                        <m:endChr m:val=""/>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eqArr>
                          <m:eqArr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eqArr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1 </m:t>
                            </m:r>
                            <m: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      </m:t>
                            </m:r>
                            <m:r>
                              <m:rPr>
                                <m:sty m:val="p"/>
                              </m:rP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with</m:t>
                            </m:r>
                            <m: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 </m:t>
                            </m:r>
                            <m:r>
                              <m:rPr>
                                <m:sty m:val="p"/>
                              </m:rP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probablity</m:t>
                            </m:r>
                            <m: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 </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         </m:t>
                            </m:r>
                          </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&amp;0       </m:t>
                            </m:r>
                            <m:r>
                              <m:rPr>
                                <m:sty m:val="p"/>
                              </m:rP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with</m:t>
                            </m:r>
                            <m: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 </m:t>
                            </m:r>
                            <m:r>
                              <m:rPr>
                                <m:sty m:val="p"/>
                              </m:rP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probability</m:t>
                            </m:r>
                            <m: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 </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e>
                        </m:eqAr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  </m:t>
                    </m:r>
                  </m:oMath>
                </a14:m>
                <a:endParaRPr lang="en-US" altLang="zh-CN" sz="1800" b="0" i="1" dirty="0">
                  <a:latin typeface="Cambria Math" panose="02040503050406030204" pitchFamily="18" charset="0"/>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𝑋</m:t>
                          </m:r>
                        </m:e>
                      </m:d>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𝑝</m:t>
                      </m:r>
                      <m:func>
                        <m:func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funcPr>
                        <m:fName>
                          <m:r>
                            <m:rPr>
                              <m:sty m:val="p"/>
                            </m:rPr>
                            <a:rPr lang="en-US" altLang="zh-CN" sz="1800" b="0" i="0"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log</m:t>
                          </m:r>
                        </m:fName>
                        <m:e>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d>
                            <m:d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1−</m:t>
                              </m:r>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𝑝</m:t>
                              </m:r>
                            </m:e>
                          </m:d>
                          <m:func>
                            <m:func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funcPr>
                            <m:fName>
                              <m:r>
                                <m:rPr>
                                  <m:sty m:val="p"/>
                                </m:rPr>
                                <a:rPr lang="en-US" altLang="zh-CN" sz="1800" b="0" i="0"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log</m:t>
                              </m:r>
                            </m:fName>
                            <m:e>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(1−</m:t>
                              </m:r>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𝑝</m:t>
                              </m:r>
                            </m:e>
                          </m:func>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e>
                      </m:func>
                    </m:oMath>
                  </m:oMathPara>
                </a14:m>
                <a:endParaRPr lang="en-US" altLang="zh-CN" sz="1800" b="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endParaRPr>
              </a:p>
              <a:p>
                <a:pPr marL="761192" lvl="1"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𝐻</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ea typeface="华文楷体" panose="02010600040101010101" pitchFamily="2" charset="-122"/>
                    <a:cs typeface="Times New Roman" panose="02020603050405020304" pitchFamily="18" charset="0"/>
                  </a:rPr>
                  <a:t> is symmetric and concave in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endParaRPr lang="en-US" altLang="zh-CN" sz="1800" dirty="0">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Let </a:t>
                </a:r>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400" b="0" i="1" smtClean="0">
                          <a:latin typeface="Cambria Math" panose="02040503050406030204" pitchFamily="18" charset="0"/>
                          <a:ea typeface="华文楷体" panose="02010600040101010101" pitchFamily="2" charset="-122"/>
                          <a:cs typeface="Times New Roman" panose="02020603050405020304" pitchFamily="18" charset="0"/>
                        </a:rPr>
                        <m:t>=</m:t>
                      </m:r>
                      <m:d>
                        <m:dPr>
                          <m:begChr m:val="{"/>
                          <m:endChr m:val=""/>
                          <m:ctrlPr>
                            <a:rPr lang="en-US" altLang="zh-CN" sz="1400" i="1" smtClean="0">
                              <a:latin typeface="Cambria Math" panose="02040503050406030204" pitchFamily="18" charset="0"/>
                              <a:ea typeface="华文楷体" panose="02010600040101010101" pitchFamily="2" charset="-122"/>
                              <a:cs typeface="Times New Roman" panose="02020603050405020304" pitchFamily="18" charset="0"/>
                            </a:rPr>
                          </m:ctrlPr>
                        </m:dPr>
                        <m:e>
                          <m:eqArr>
                            <m:eqArrPr>
                              <m:ctrlPr>
                                <a:rPr lang="en-US" altLang="zh-CN" sz="1400" i="1" smtClean="0">
                                  <a:latin typeface="Cambria Math" panose="02040503050406030204" pitchFamily="18" charset="0"/>
                                  <a:ea typeface="华文楷体" panose="02010600040101010101" pitchFamily="2" charset="-122"/>
                                  <a:cs typeface="Times New Roman" panose="02020603050405020304" pitchFamily="18" charset="0"/>
                                </a:rPr>
                              </m:ctrlPr>
                            </m:eqArrPr>
                            <m:e>
                              <m:r>
                                <a:rPr lang="en-US" altLang="zh-CN" sz="1400" b="0" i="1" smtClean="0">
                                  <a:latin typeface="Cambria Math" panose="02040503050406030204" pitchFamily="18" charset="0"/>
                                  <a:ea typeface="华文楷体" panose="02010600040101010101" pitchFamily="2" charset="-122"/>
                                  <a:cs typeface="Times New Roman" panose="02020603050405020304" pitchFamily="18" charset="0"/>
                                </a:rPr>
                                <m:t>𝑎</m:t>
                              </m:r>
                              <m:r>
                                <a:rPr lang="en-US" altLang="zh-CN" sz="1400" b="0" i="1" smtClean="0">
                                  <a:latin typeface="Cambria Math" panose="02040503050406030204" pitchFamily="18" charset="0"/>
                                  <a:ea typeface="华文楷体" panose="02010600040101010101" pitchFamily="2" charset="-122"/>
                                  <a:cs typeface="Times New Roman" panose="02020603050405020304" pitchFamily="18" charset="0"/>
                                </a:rPr>
                                <m:t>    </m:t>
                              </m:r>
                              <m:r>
                                <m:rPr>
                                  <m:sty m:val="p"/>
                                </m:rPr>
                                <a:rPr lang="en-US" altLang="zh-CN" sz="1400" b="0" i="0" smtClean="0">
                                  <a:latin typeface="Cambria Math" panose="02040503050406030204" pitchFamily="18" charset="0"/>
                                  <a:ea typeface="华文楷体" panose="02010600040101010101" pitchFamily="2" charset="-122"/>
                                  <a:cs typeface="Times New Roman" panose="02020603050405020304" pitchFamily="18" charset="0"/>
                                </a:rPr>
                                <m:t>with</m:t>
                              </m:r>
                              <m:r>
                                <a:rPr lang="en-US" altLang="zh-CN" sz="1400" b="0" i="0" smtClean="0">
                                  <a:latin typeface="Cambria Math" panose="02040503050406030204" pitchFamily="18" charset="0"/>
                                  <a:ea typeface="华文楷体" panose="02010600040101010101" pitchFamily="2" charset="-122"/>
                                  <a:cs typeface="Times New Roman" panose="02020603050405020304" pitchFamily="18" charset="0"/>
                                </a:rPr>
                                <m:t> </m:t>
                              </m:r>
                              <m:r>
                                <m:rPr>
                                  <m:sty m:val="p"/>
                                </m:rPr>
                                <a:rPr lang="en-US" altLang="zh-CN" sz="1400" b="0" i="0" smtClean="0">
                                  <a:latin typeface="Cambria Math" panose="02040503050406030204" pitchFamily="18" charset="0"/>
                                  <a:ea typeface="华文楷体" panose="02010600040101010101" pitchFamily="2" charset="-122"/>
                                  <a:cs typeface="Times New Roman" panose="02020603050405020304" pitchFamily="18" charset="0"/>
                                </a:rPr>
                                <m:t>prob</m:t>
                              </m:r>
                              <m:r>
                                <a:rPr lang="en-US" altLang="zh-CN" sz="1400" b="0" i="0"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400" b="0" i="1" smtClean="0">
                                  <a:latin typeface="Cambria Math" panose="02040503050406030204" pitchFamily="18" charset="0"/>
                                  <a:ea typeface="华文楷体" panose="02010600040101010101" pitchFamily="2" charset="-122"/>
                                  <a:cs typeface="Times New Roman" panose="02020603050405020304" pitchFamily="18" charset="0"/>
                                </a:rPr>
                                <m:t>       </m:t>
                              </m:r>
                              <m:f>
                                <m:fPr>
                                  <m:ctrlPr>
                                    <a:rPr lang="en-US" altLang="zh-CN" sz="1400" b="0" i="1" smtClean="0">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400" b="0" i="1" smtClean="0">
                                      <a:latin typeface="Cambria Math" panose="02040503050406030204" pitchFamily="18" charset="0"/>
                                      <a:ea typeface="华文楷体" panose="02010600040101010101" pitchFamily="2" charset="-122"/>
                                      <a:cs typeface="Times New Roman" panose="02020603050405020304" pitchFamily="18" charset="0"/>
                                    </a:rPr>
                                    <m:t>1</m:t>
                                  </m:r>
                                </m:num>
                                <m:den>
                                  <m:r>
                                    <a:rPr lang="en-US" altLang="zh-CN" sz="1400" b="0" i="1" smtClean="0">
                                      <a:latin typeface="Cambria Math" panose="02040503050406030204" pitchFamily="18" charset="0"/>
                                      <a:ea typeface="华文楷体" panose="02010600040101010101" pitchFamily="2" charset="-122"/>
                                      <a:cs typeface="Times New Roman" panose="02020603050405020304" pitchFamily="18" charset="0"/>
                                    </a:rPr>
                                    <m:t>2</m:t>
                                  </m:r>
                                </m:den>
                              </m:f>
                            </m:e>
                            <m:e>
                              <m:r>
                                <a:rPr lang="en-US" altLang="zh-CN" sz="1400" b="0" i="1" smtClean="0">
                                  <a:latin typeface="Cambria Math" panose="02040503050406030204" pitchFamily="18" charset="0"/>
                                </a:rPr>
                                <m:t>𝑏</m:t>
                              </m:r>
                              <m:r>
                                <a:rPr lang="en-US" altLang="zh-CN" sz="1400" b="0" i="1" smtClean="0">
                                  <a:latin typeface="Cambria Math" panose="02040503050406030204" pitchFamily="18" charset="0"/>
                                </a:rPr>
                                <m:t>    </m:t>
                              </m:r>
                              <m:r>
                                <m:rPr>
                                  <m:sty m:val="p"/>
                                </m:rPr>
                                <a:rPr lang="en-US" altLang="zh-CN" sz="1400" b="0" i="0" smtClean="0">
                                  <a:latin typeface="Cambria Math" panose="02040503050406030204" pitchFamily="18" charset="0"/>
                                </a:rPr>
                                <m:t>with</m:t>
                              </m:r>
                              <m:r>
                                <a:rPr lang="en-US" altLang="zh-CN" sz="1400" b="0" i="0" smtClean="0">
                                  <a:latin typeface="Cambria Math" panose="02040503050406030204" pitchFamily="18" charset="0"/>
                                </a:rPr>
                                <m:t> </m:t>
                              </m:r>
                              <m:r>
                                <m:rPr>
                                  <m:sty m:val="p"/>
                                </m:rPr>
                                <a:rPr lang="en-US" altLang="zh-CN" sz="1400" b="0" i="0" smtClean="0">
                                  <a:latin typeface="Cambria Math" panose="02040503050406030204" pitchFamily="18" charset="0"/>
                                </a:rPr>
                                <m:t>prob</m:t>
                              </m:r>
                              <m:r>
                                <a:rPr lang="en-US" altLang="zh-CN" sz="1400" b="0" i="0" smtClean="0">
                                  <a:latin typeface="Cambria Math" panose="02040503050406030204" pitchFamily="18" charset="0"/>
                                </a:rPr>
                                <m:t>.</m:t>
                              </m:r>
                              <m:r>
                                <a:rPr lang="en-US" altLang="zh-CN" sz="1400" b="0" i="1" smtClean="0">
                                  <a:latin typeface="Cambria Math" panose="02040503050406030204" pitchFamily="18" charset="0"/>
                                </a:rPr>
                                <m:t>      </m:t>
                              </m:r>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4</m:t>
                                  </m:r>
                                </m:den>
                              </m:f>
                            </m:e>
                            <m:e>
                              <m:r>
                                <a:rPr lang="en-US" altLang="zh-CN" sz="1400" b="0" i="1" smtClean="0">
                                  <a:latin typeface="Cambria Math" panose="02040503050406030204" pitchFamily="18" charset="0"/>
                                </a:rPr>
                                <m:t>𝑐</m:t>
                              </m:r>
                              <m:r>
                                <a:rPr lang="en-US" altLang="zh-CN" sz="1400" b="0" i="1" smtClean="0">
                                  <a:latin typeface="Cambria Math" panose="02040503050406030204" pitchFamily="18" charset="0"/>
                                </a:rPr>
                                <m:t>    </m:t>
                              </m:r>
                              <m:r>
                                <m:rPr>
                                  <m:sty m:val="p"/>
                                </m:rPr>
                                <a:rPr lang="en-US" altLang="zh-CN" sz="1400" b="0" i="0" smtClean="0">
                                  <a:latin typeface="Cambria Math" panose="02040503050406030204" pitchFamily="18" charset="0"/>
                                </a:rPr>
                                <m:t>with</m:t>
                              </m:r>
                              <m:r>
                                <a:rPr lang="en-US" altLang="zh-CN" sz="1400" b="0" i="0" smtClean="0">
                                  <a:latin typeface="Cambria Math" panose="02040503050406030204" pitchFamily="18" charset="0"/>
                                </a:rPr>
                                <m:t> </m:t>
                              </m:r>
                              <m:r>
                                <m:rPr>
                                  <m:sty m:val="p"/>
                                </m:rPr>
                                <a:rPr lang="en-US" altLang="zh-CN" sz="1400" b="0" i="0" smtClean="0">
                                  <a:latin typeface="Cambria Math" panose="02040503050406030204" pitchFamily="18" charset="0"/>
                                </a:rPr>
                                <m:t>prob</m:t>
                              </m:r>
                              <m:r>
                                <a:rPr lang="en-US" altLang="zh-CN" sz="1400" b="0" i="0" smtClean="0">
                                  <a:latin typeface="Cambria Math" panose="02040503050406030204" pitchFamily="18" charset="0"/>
                                </a:rPr>
                                <m:t>.</m:t>
                              </m:r>
                              <m:r>
                                <a:rPr lang="en-US" altLang="zh-CN" sz="1400" b="0" i="1" smtClean="0">
                                  <a:latin typeface="Cambria Math" panose="02040503050406030204" pitchFamily="18" charset="0"/>
                                </a:rPr>
                                <m:t>      </m:t>
                              </m:r>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8</m:t>
                                  </m:r>
                                </m:den>
                              </m:f>
                            </m:e>
                            <m:e>
                              <m:r>
                                <a:rPr lang="en-US" altLang="zh-CN" sz="1400" b="0" i="1" smtClean="0">
                                  <a:latin typeface="Cambria Math" panose="02040503050406030204" pitchFamily="18" charset="0"/>
                                </a:rPr>
                                <m:t>𝑑</m:t>
                              </m:r>
                              <m:r>
                                <a:rPr lang="en-US" altLang="zh-CN" sz="1400" b="0" i="1" smtClean="0">
                                  <a:latin typeface="Cambria Math" panose="02040503050406030204" pitchFamily="18" charset="0"/>
                                </a:rPr>
                                <m:t>    </m:t>
                              </m:r>
                              <m:r>
                                <m:rPr>
                                  <m:sty m:val="p"/>
                                </m:rPr>
                                <a:rPr lang="en-US" altLang="zh-CN" sz="1400" b="0" i="0" smtClean="0">
                                  <a:latin typeface="Cambria Math" panose="02040503050406030204" pitchFamily="18" charset="0"/>
                                </a:rPr>
                                <m:t>with</m:t>
                              </m:r>
                              <m:r>
                                <a:rPr lang="en-US" altLang="zh-CN" sz="1400" b="0" i="0" smtClean="0">
                                  <a:latin typeface="Cambria Math" panose="02040503050406030204" pitchFamily="18" charset="0"/>
                                </a:rPr>
                                <m:t> </m:t>
                              </m:r>
                              <m:r>
                                <m:rPr>
                                  <m:sty m:val="p"/>
                                </m:rPr>
                                <a:rPr lang="en-US" altLang="zh-CN" sz="1400" b="0" i="0" smtClean="0">
                                  <a:latin typeface="Cambria Math" panose="02040503050406030204" pitchFamily="18" charset="0"/>
                                </a:rPr>
                                <m:t>prob</m:t>
                              </m:r>
                              <m:r>
                                <a:rPr lang="en-US" altLang="zh-CN" sz="1400" b="0" i="0" smtClean="0">
                                  <a:latin typeface="Cambria Math" panose="02040503050406030204" pitchFamily="18" charset="0"/>
                                </a:rPr>
                                <m:t>.      </m:t>
                              </m:r>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8</m:t>
                                  </m:r>
                                </m:den>
                              </m:f>
                            </m:e>
                          </m:eqArr>
                        </m:e>
                      </m:d>
                    </m:oMath>
                  </m:oMathPara>
                </a14:m>
                <a:endParaRPr lang="en-US" altLang="zh-CN" sz="1400" dirty="0">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f>
                        <m:f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7</m:t>
                          </m:r>
                        </m:num>
                        <m:den>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4</m:t>
                          </m:r>
                        </m:den>
                      </m:f>
                    </m:oMath>
                  </m:oMathPara>
                </a14:m>
                <a:endParaRPr lang="en-US" altLang="zh-CN" sz="1800" dirty="0">
                  <a:ea typeface="华文楷体" panose="02010600040101010101" pitchFamily="2" charset="-122"/>
                  <a:cs typeface="Times New Roman" panose="02020603050405020304" pitchFamily="18" charset="0"/>
                </a:endParaRPr>
              </a:p>
              <a:p>
                <a:pPr marL="457200" indent="-45720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We denote expectation by </a:t>
                </a:r>
                <a14:m>
                  <m:oMath xmlns:m="http://schemas.openxmlformats.org/officeDocument/2006/math">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𝐸</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ea typeface="华文楷体" panose="02010600040101010101" pitchFamily="2" charset="-122"/>
                    <a:cs typeface="Times New Roman" panose="02020603050405020304" pitchFamily="18" charset="0"/>
                  </a:rPr>
                  <a:t> If </a:t>
                </a:r>
                <a14:m>
                  <m:oMath xmlns:m="http://schemas.openxmlformats.org/officeDocument/2006/math">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ea typeface="华文楷体" panose="02010600040101010101" pitchFamily="2" charset="-122"/>
                    <a:cs typeface="Times New Roman" panose="02020603050405020304" pitchFamily="18" charset="0"/>
                  </a:rPr>
                  <a:t>, the expected value of the random variable </a:t>
                </a:r>
                <a14:m>
                  <m:oMath xmlns:m="http://schemas.openxmlformats.org/officeDocument/2006/math">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𝑔</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ea typeface="华文楷体" panose="02010600040101010101" pitchFamily="2" charset="-122"/>
                    <a:cs typeface="Times New Roman" panose="02020603050405020304" pitchFamily="18" charset="0"/>
                  </a:rPr>
                  <a:t> is written</a:t>
                </a:r>
              </a:p>
              <a:p>
                <a:pPr algn="ctr"/>
                <a14:m>
                  <m:oMath xmlns:m="http://schemas.openxmlformats.org/officeDocument/2006/math">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𝐸</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𝑝</m:t>
                        </m:r>
                      </m:sub>
                    </m:s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𝑔</m:t>
                    </m:r>
                    <m:d>
                      <m:d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𝑋</m:t>
                        </m:r>
                      </m:e>
                    </m:d>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nary>
                      <m:naryPr>
                        <m:chr m:val="∑"/>
                        <m:supHide m:val="on"/>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naryPr>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𝒳</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 </m:t>
                        </m:r>
                      </m:sub>
                      <m:sup/>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𝑔</m:t>
                        </m:r>
                        <m:d>
                          <m:d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𝑥</m:t>
                            </m:r>
                          </m:e>
                        </m:d>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e>
                    </m:nary>
                  </m:oMath>
                </a14:m>
                <a:r>
                  <a:rPr lang="en-US" altLang="zh-CN" sz="1800" dirty="0">
                    <a:ea typeface="华文楷体" panose="02010600040101010101" pitchFamily="2" charset="-122"/>
                    <a:cs typeface="Times New Roman" panose="02020603050405020304" pitchFamily="18" charset="0"/>
                  </a:rPr>
                  <a:t> </a:t>
                </a:r>
              </a:p>
              <a:p>
                <a:pPr/>
                <a14:m>
                  <m:oMathPara xmlns:m="http://schemas.openxmlformats.org/officeDocument/2006/math">
                    <m:oMathParaPr>
                      <m:jc m:val="centerGroup"/>
                    </m:oMathParaPr>
                    <m:oMath xmlns:m="http://schemas.openxmlformats.org/officeDocument/2006/math">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𝑯</m:t>
                      </m:r>
                      <m:d>
                        <m:dPr>
                          <m:ctrlPr>
                            <a:rPr lang="en-US" altLang="zh-CN" sz="18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𝑿</m:t>
                          </m:r>
                        </m:e>
                      </m:d>
                      <m:r>
                        <a:rPr lang="en-US" altLang="zh-CN" sz="18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𝑬</m:t>
                          </m:r>
                        </m:e>
                        <m:sub>
                          <m:r>
                            <a:rPr lang="en-US" altLang="zh-CN" sz="18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𝒑</m:t>
                          </m:r>
                        </m:sub>
                      </m:sSub>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 </m:t>
                      </m:r>
                      <m:r>
                        <m:rPr>
                          <m:sty m:val="p"/>
                        </m:rP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log</m:t>
                      </m:r>
                      <m:f>
                        <m:fPr>
                          <m:ctrlP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𝟏</m:t>
                          </m:r>
                        </m:num>
                        <m:den>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𝒑</m:t>
                          </m:r>
                          <m:d>
                            <m:dPr>
                              <m:ctrlP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𝑿</m:t>
                              </m:r>
                            </m:e>
                          </m:d>
                        </m:den>
                      </m:f>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  </m:t>
                      </m:r>
                    </m:oMath>
                  </m:oMathPara>
                </a14:m>
                <a:endParaRPr lang="en-US" altLang="zh-CN" sz="1800" b="1" dirty="0">
                  <a:ea typeface="华文楷体" panose="02010600040101010101" pitchFamily="2" charset="-122"/>
                  <a:cs typeface="Times New Roman" panose="02020603050405020304" pitchFamily="18" charset="0"/>
                </a:endParaRPr>
              </a:p>
              <a:p>
                <a:endParaRPr lang="en-US" altLang="zh-CN" sz="1800" dirty="0">
                  <a:ea typeface="华文楷体" panose="02010600040101010101" pitchFamily="2" charset="-122"/>
                  <a:cs typeface="Times New Roman" panose="02020603050405020304" pitchFamily="18"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564704" y="1000001"/>
                <a:ext cx="8064896" cy="5768118"/>
              </a:xfrm>
              <a:prstGeom prst="rect">
                <a:avLst/>
              </a:prstGeom>
              <a:blipFill>
                <a:blip r:embed="rId5"/>
                <a:stretch>
                  <a:fillRect l="-529" t="-529"/>
                </a:stretch>
              </a:blipFill>
            </p:spPr>
            <p:txBody>
              <a:bodyPr/>
              <a:lstStyle/>
              <a:p>
                <a:r>
                  <a:rPr lang="zh-CN" altLang="en-US">
                    <a:noFill/>
                  </a:rPr>
                  <a:t> </a:t>
                </a:r>
              </a:p>
            </p:txBody>
          </p:sp>
        </mc:Fallback>
      </mc:AlternateContent>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69360" y="524841"/>
            <a:ext cx="3096344" cy="2475073"/>
          </a:xfrm>
          <a:prstGeom prst="rect">
            <a:avLst/>
          </a:prstGeom>
        </p:spPr>
      </p:pic>
    </p:spTree>
    <p:extLst>
      <p:ext uri="{BB962C8B-B14F-4D97-AF65-F5344CB8AC3E}">
        <p14:creationId xmlns:p14="http://schemas.microsoft.com/office/powerpoint/2010/main" val="482216814"/>
      </p:ext>
    </p:extLst>
  </p:cSld>
  <p:clrMapOvr>
    <a:masterClrMapping/>
  </p:clrMapOvr>
  <mc:AlternateContent xmlns:mc="http://schemas.openxmlformats.org/markup-compatibility/2006" xmlns:p14="http://schemas.microsoft.com/office/powerpoint/2010/main">
    <mc:Choice Requires="p14">
      <p:transition spd="slow" p14:dur="2000" advTm="214255"/>
    </mc:Choice>
    <mc:Fallback xmlns="">
      <p:transition spd="slow" advTm="21425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Entropy</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769FA6D-63BB-2049-B3CC-A3243E97C4F5}"/>
                  </a:ext>
                </a:extLst>
              </p:cNvPr>
              <p:cNvSpPr/>
              <p:nvPr/>
            </p:nvSpPr>
            <p:spPr>
              <a:xfrm>
                <a:off x="924744" y="1504057"/>
                <a:ext cx="7984920" cy="66229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rgbClr val="C00000"/>
                    </a:solidFill>
                  </a:rPr>
                  <a:t>For a discrete random variable </a:t>
                </a:r>
                <a14:m>
                  <m:oMath xmlns:m="http://schemas.openxmlformats.org/officeDocument/2006/math">
                    <m:r>
                      <a:rPr lang="en-US" sz="1800" b="0" i="1" smtClean="0">
                        <a:solidFill>
                          <a:srgbClr val="C00000"/>
                        </a:solidFill>
                        <a:latin typeface="Cambria Math" panose="02040503050406030204" pitchFamily="18" charset="0"/>
                      </a:rPr>
                      <m:t>𝑋</m:t>
                    </m:r>
                  </m:oMath>
                </a14:m>
                <a:r>
                  <a:rPr lang="en-US" sz="1800" dirty="0">
                    <a:solidFill>
                      <a:srgbClr val="C00000"/>
                    </a:solidFill>
                  </a:rPr>
                  <a:t> defined on </a:t>
                </a:r>
                <a14:m>
                  <m:oMath xmlns:m="http://schemas.openxmlformats.org/officeDocument/2006/math">
                    <m:r>
                      <a:rPr lang="en-US" sz="1800" b="0" i="1" smtClean="0">
                        <a:solidFill>
                          <a:srgbClr val="C00000"/>
                        </a:solidFill>
                        <a:latin typeface="Cambria Math" panose="02040503050406030204" pitchFamily="18" charset="0"/>
                      </a:rPr>
                      <m:t>𝒳</m:t>
                    </m:r>
                  </m:oMath>
                </a14:m>
                <a:r>
                  <a:rPr lang="en-US" sz="1800" dirty="0">
                    <a:solidFill>
                      <a:srgbClr val="C00000"/>
                    </a:solidFill>
                  </a:rPr>
                  <a:t>,</a:t>
                </a:r>
              </a:p>
              <a:p>
                <a:pPr/>
                <a14:m>
                  <m:oMathPara xmlns:m="http://schemas.openxmlformats.org/officeDocument/2006/math">
                    <m:oMathParaPr>
                      <m:jc m:val="centerGroup"/>
                    </m:oMathParaPr>
                    <m:oMath xmlns:m="http://schemas.openxmlformats.org/officeDocument/2006/math">
                      <m:r>
                        <a:rPr lang="en-US" sz="1800" b="0" i="1" smtClean="0">
                          <a:solidFill>
                            <a:srgbClr val="C00000"/>
                          </a:solidFill>
                          <a:latin typeface="Cambria Math" panose="02040503050406030204" pitchFamily="18" charset="0"/>
                        </a:rPr>
                        <m:t>0≤</m:t>
                      </m:r>
                      <m:r>
                        <a:rPr lang="en-US" sz="1800" b="0" i="1" smtClean="0">
                          <a:solidFill>
                            <a:srgbClr val="C00000"/>
                          </a:solidFill>
                          <a:latin typeface="Cambria Math" panose="02040503050406030204" pitchFamily="18" charset="0"/>
                        </a:rPr>
                        <m:t>𝐻</m:t>
                      </m:r>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𝑋</m:t>
                          </m:r>
                        </m:e>
                      </m:d>
                      <m:r>
                        <a:rPr lang="en-US" sz="1800" b="0" i="1" smtClean="0">
                          <a:solidFill>
                            <a:srgbClr val="C00000"/>
                          </a:solidFill>
                          <a:latin typeface="Cambria Math" panose="02040503050406030204" pitchFamily="18" charset="0"/>
                        </a:rPr>
                        <m:t>≤</m:t>
                      </m:r>
                      <m:func>
                        <m:funcPr>
                          <m:ctrlPr>
                            <a:rPr lang="en-US" sz="1800" b="0" i="1" smtClean="0">
                              <a:solidFill>
                                <a:srgbClr val="C00000"/>
                              </a:solidFill>
                              <a:latin typeface="Cambria Math" panose="02040503050406030204" pitchFamily="18" charset="0"/>
                            </a:rPr>
                          </m:ctrlPr>
                        </m:funcPr>
                        <m:fName>
                          <m:r>
                            <m:rPr>
                              <m:sty m:val="p"/>
                            </m:rPr>
                            <a:rPr lang="en-US" sz="1800" b="0" i="0" smtClean="0">
                              <a:solidFill>
                                <a:srgbClr val="C00000"/>
                              </a:solidFill>
                              <a:latin typeface="Cambria Math" panose="02040503050406030204" pitchFamily="18" charset="0"/>
                            </a:rPr>
                            <m:t>log</m:t>
                          </m:r>
                        </m:fName>
                        <m:e>
                          <m:r>
                            <a:rPr lang="en-US" sz="1800" b="0" i="1" smtClean="0">
                              <a:solidFill>
                                <a:srgbClr val="C00000"/>
                              </a:solidFill>
                              <a:latin typeface="Cambria Math" panose="02040503050406030204" pitchFamily="18" charset="0"/>
                            </a:rPr>
                            <m:t>|</m:t>
                          </m:r>
                          <m:r>
                            <a:rPr lang="en-US" sz="1800" b="0" i="1" smtClean="0">
                              <a:solidFill>
                                <a:srgbClr val="C00000"/>
                              </a:solidFill>
                              <a:latin typeface="Cambria Math" panose="02040503050406030204" pitchFamily="18" charset="0"/>
                            </a:rPr>
                            <m:t>𝒳</m:t>
                          </m:r>
                          <m:r>
                            <a:rPr lang="en-US" sz="1800" b="0" i="1" smtClean="0">
                              <a:solidFill>
                                <a:srgbClr val="C00000"/>
                              </a:solidFill>
                              <a:latin typeface="Cambria Math" panose="02040503050406030204" pitchFamily="18" charset="0"/>
                            </a:rPr>
                            <m:t>|</m:t>
                          </m:r>
                        </m:e>
                      </m:func>
                    </m:oMath>
                  </m:oMathPara>
                </a14:m>
                <a:endParaRPr lang="en-US" sz="1800" dirty="0">
                  <a:solidFill>
                    <a:srgbClr val="C00000"/>
                  </a:solidFill>
                </a:endParaRPr>
              </a:p>
            </p:txBody>
          </p:sp>
        </mc:Choice>
        <mc:Fallback xmlns="">
          <p:sp>
            <p:nvSpPr>
              <p:cNvPr id="7" name="Rectangle 6">
                <a:extLst>
                  <a:ext uri="{FF2B5EF4-FFF2-40B4-BE49-F238E27FC236}">
                    <a16:creationId xmlns:a16="http://schemas.microsoft.com/office/drawing/2014/main" id="{A769FA6D-63BB-2049-B3CC-A3243E97C4F5}"/>
                  </a:ext>
                </a:extLst>
              </p:cNvPr>
              <p:cNvSpPr>
                <a:spLocks noRot="1" noChangeAspect="1" noMove="1" noResize="1" noEditPoints="1" noAdjustHandles="1" noChangeArrowheads="1" noChangeShapeType="1" noTextEdit="1"/>
              </p:cNvSpPr>
              <p:nvPr/>
            </p:nvSpPr>
            <p:spPr>
              <a:xfrm>
                <a:off x="924744" y="1504057"/>
                <a:ext cx="7984920" cy="662290"/>
              </a:xfrm>
              <a:prstGeom prst="rect">
                <a:avLst/>
              </a:prstGeom>
              <a:blipFill>
                <a:blip r:embed="rId5"/>
                <a:stretch>
                  <a:fillRect l="-610" t="-2727" b="-54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24744" y="2445790"/>
                <a:ext cx="8064896" cy="3306739"/>
              </a:xfrm>
              <a:prstGeom prst="rect">
                <a:avLst/>
              </a:prstGeom>
            </p:spPr>
            <p:txBody>
              <a:bodyPr wrap="square">
                <a:spAutoFit/>
              </a:bodyPr>
              <a:lstStyle/>
              <a:p>
                <a:pPr marL="285750" indent="-285750">
                  <a:buFont typeface="Wingdings" panose="05000000000000000000" pitchFamily="2" charset="2"/>
                  <a:buChar char="n"/>
                </a:pPr>
                <a:r>
                  <a:rPr lang="en-US" altLang="zh-CN" sz="2000" dirty="0">
                    <a:ea typeface="华文楷体" panose="02010600040101010101" pitchFamily="2" charset="-122"/>
                    <a:cs typeface="Times New Roman" panose="02020603050405020304" pitchFamily="18" charset="0"/>
                  </a:rPr>
                  <a:t>When </a:t>
                </a:r>
                <a14:m>
                  <m:oMath xmlns:m="http://schemas.openxmlformats.org/officeDocument/2006/math">
                    <m:r>
                      <a:rPr lang="en-US" altLang="zh-CN" sz="2000">
                        <a:latin typeface="Cambria Math" panose="02040503050406030204" pitchFamily="18" charset="0"/>
                        <a:ea typeface="华文楷体" panose="02010600040101010101" pitchFamily="2" charset="-122"/>
                        <a:cs typeface="Times New Roman" panose="02020603050405020304" pitchFamily="18" charset="0"/>
                      </a:rPr>
                      <m:t>0</m:t>
                    </m:r>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≤1</m:t>
                    </m:r>
                  </m:oMath>
                </a14:m>
                <a:r>
                  <a:rPr lang="en-US" altLang="zh-CN" sz="2000" dirty="0">
                    <a:ea typeface="华文楷体" panose="02010600040101010101" pitchFamily="2" charset="-122"/>
                    <a:cs typeface="Times New Roman" panose="02020603050405020304" pitchFamily="18" charset="0"/>
                  </a:rPr>
                  <a:t>, </a:t>
                </a:r>
                <a14:m>
                  <m:oMath xmlns:m="http://schemas.openxmlformats.org/officeDocument/2006/math">
                    <m:r>
                      <a:rPr lang="en-US" altLang="zh-CN" sz="2000" b="0" i="0"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𝑥</m:t>
                    </m:r>
                    <m:func>
                      <m:funcPr>
                        <m:ctrlP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ctrlPr>
                      </m:funcPr>
                      <m:fName>
                        <m:r>
                          <m:rPr>
                            <m:sty m:val="p"/>
                          </m:rPr>
                          <a:rPr lang="en-US" altLang="zh-CN" sz="2000" b="0" i="0" smtClean="0">
                            <a:latin typeface="Cambria Math" panose="02040503050406030204" pitchFamily="18" charset="0"/>
                            <a:ea typeface="华文楷体" panose="02010600040101010101" pitchFamily="2" charset="-122"/>
                            <a:cs typeface="Times New Roman" panose="02020603050405020304" pitchFamily="18" charset="0"/>
                          </a:rPr>
                          <m:t>log</m:t>
                        </m:r>
                      </m:fName>
                      <m:e>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𝑥</m:t>
                        </m:r>
                      </m:e>
                    </m:func>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≥0 </m:t>
                    </m:r>
                    <m:r>
                      <a:rPr lang="en-US" altLang="zh-CN" sz="2000" b="0" i="0" smtClean="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2000" dirty="0">
                    <a:ea typeface="华文楷体" panose="02010600040101010101" pitchFamily="2" charset="-122"/>
                    <a:cs typeface="Times New Roman" panose="02020603050405020304" pitchFamily="18" charset="0"/>
                  </a:rPr>
                  <a:t> </a:t>
                </a:r>
                <a14:m>
                  <m:oMath xmlns:m="http://schemas.openxmlformats.org/officeDocument/2006/math">
                    <m:r>
                      <a:rPr lang="en-US" altLang="zh-CN" sz="2000" i="1">
                        <a:latin typeface="Cambria Math" panose="02040503050406030204" pitchFamily="18" charset="0"/>
                        <a:ea typeface="华文楷体" panose="02010600040101010101" pitchFamily="2" charset="-122"/>
                        <a:cs typeface="Times New Roman" panose="02020603050405020304" pitchFamily="18" charset="0"/>
                      </a:rPr>
                      <m:t>𝑥</m:t>
                    </m:r>
                    <m:func>
                      <m:funcPr>
                        <m:ctrlPr>
                          <a:rPr lang="en-US" altLang="zh-CN" sz="2000" i="1">
                            <a:latin typeface="Cambria Math" panose="02040503050406030204" pitchFamily="18" charset="0"/>
                            <a:ea typeface="华文楷体" panose="02010600040101010101" pitchFamily="2" charset="-122"/>
                            <a:cs typeface="Times New Roman" panose="02020603050405020304" pitchFamily="18" charset="0"/>
                          </a:rPr>
                        </m:ctrlPr>
                      </m:funcPr>
                      <m:fName>
                        <m:r>
                          <m:rPr>
                            <m:sty m:val="p"/>
                          </m:rPr>
                          <a:rPr lang="en-US" altLang="zh-CN" sz="2000">
                            <a:latin typeface="Cambria Math" panose="02040503050406030204" pitchFamily="18" charset="0"/>
                            <a:ea typeface="华文楷体" panose="02010600040101010101" pitchFamily="2" charset="-122"/>
                            <a:cs typeface="Times New Roman" panose="02020603050405020304" pitchFamily="18" charset="0"/>
                          </a:rPr>
                          <m:t>log</m:t>
                        </m:r>
                      </m:fName>
                      <m:e>
                        <m:r>
                          <a:rPr lang="en-US" altLang="zh-CN" sz="2000" i="1">
                            <a:latin typeface="Cambria Math" panose="02040503050406030204" pitchFamily="18" charset="0"/>
                            <a:ea typeface="华文楷体" panose="02010600040101010101" pitchFamily="2" charset="-122"/>
                            <a:cs typeface="Times New Roman" panose="02020603050405020304" pitchFamily="18" charset="0"/>
                          </a:rPr>
                          <m:t>𝑥</m:t>
                        </m:r>
                      </m:e>
                    </m:func>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2000" i="1">
                        <a:latin typeface="Cambria Math" panose="02040503050406030204" pitchFamily="18" charset="0"/>
                        <a:ea typeface="华文楷体" panose="02010600040101010101" pitchFamily="2" charset="-122"/>
                        <a:cs typeface="Times New Roman" panose="02020603050405020304" pitchFamily="18" charset="0"/>
                      </a:rPr>
                      <m:t>0</m:t>
                    </m:r>
                  </m:oMath>
                </a14:m>
                <a:r>
                  <a:rPr lang="en-US" altLang="zh-CN" sz="2000" dirty="0">
                    <a:ea typeface="华文楷体" panose="02010600040101010101" pitchFamily="2" charset="-122"/>
                    <a:cs typeface="Times New Roman" panose="02020603050405020304" pitchFamily="18" charset="0"/>
                  </a:rPr>
                  <a:t> </a:t>
                </a:r>
                <a:r>
                  <a:rPr lang="en-US" altLang="zh-CN" sz="2000" dirty="0" err="1">
                    <a:ea typeface="华文楷体" panose="02010600040101010101" pitchFamily="2" charset="-122"/>
                    <a:cs typeface="Times New Roman" panose="02020603050405020304" pitchFamily="18" charset="0"/>
                  </a:rPr>
                  <a:t>iff</a:t>
                </a:r>
                <a:r>
                  <a:rPr lang="en-US" altLang="zh-CN" sz="2000" dirty="0">
                    <a:ea typeface="华文楷体" panose="02010600040101010101" pitchFamily="2" charset="-122"/>
                    <a:cs typeface="Times New Roman" panose="02020603050405020304" pitchFamily="18" charset="0"/>
                  </a:rPr>
                  <a:t> </a:t>
                </a:r>
                <a14:m>
                  <m:oMath xmlns:m="http://schemas.openxmlformats.org/officeDocument/2006/math">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=0</m:t>
                    </m:r>
                  </m:oMath>
                </a14:m>
                <a:r>
                  <a:rPr lang="en-US" altLang="zh-CN" sz="2000" dirty="0">
                    <a:ea typeface="华文楷体" panose="02010600040101010101" pitchFamily="2" charset="-122"/>
                    <a:cs typeface="Times New Roman" panose="02020603050405020304" pitchFamily="18" charset="0"/>
                  </a:rPr>
                  <a:t> or </a:t>
                </a:r>
                <a14:m>
                  <m:oMath xmlns:m="http://schemas.openxmlformats.org/officeDocument/2006/math">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=1</m:t>
                    </m:r>
                  </m:oMath>
                </a14:m>
                <a:r>
                  <a:rPr lang="en-US" altLang="zh-CN" sz="2000" dirty="0">
                    <a:ea typeface="华文楷体" panose="02010600040101010101" pitchFamily="2" charset="-122"/>
                    <a:cs typeface="Times New Roman" panose="02020603050405020304" pitchFamily="18" charset="0"/>
                  </a:rPr>
                  <a:t> </a:t>
                </a:r>
              </a:p>
              <a:p>
                <a:pPr lvl="1"/>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𝑋</m:t>
                          </m:r>
                        </m:e>
                      </m:d>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≥0</m:t>
                      </m:r>
                    </m:oMath>
                  </m:oMathPara>
                </a14:m>
                <a:endParaRPr lang="en-US" altLang="zh-CN" sz="2000" dirty="0">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n"/>
                </a:pPr>
                <a:r>
                  <a:rPr lang="en-US" altLang="zh-CN" sz="2000" dirty="0">
                    <a:ea typeface="华文楷体" panose="02010600040101010101" pitchFamily="2" charset="-122"/>
                    <a:cs typeface="Times New Roman" panose="02020603050405020304" pitchFamily="18" charset="0"/>
                  </a:rPr>
                  <a:t>By definition, we need to prove </a:t>
                </a:r>
                <a14:m>
                  <m:oMath xmlns:m="http://schemas.openxmlformats.org/officeDocument/2006/math">
                    <m:nary>
                      <m:naryPr>
                        <m:chr m:val="∑"/>
                        <m:supHide m:val="on"/>
                        <m:ctrlP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ctrlPr>
                      </m:naryPr>
                      <m:sub>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𝒳</m:t>
                        </m:r>
                      </m:sub>
                      <m:sup/>
                      <m:e>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m:t>
                        </m:r>
                        <m:func>
                          <m:funcPr>
                            <m:ctrlP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ctrlPr>
                          </m:funcPr>
                          <m:fName>
                            <m:r>
                              <m:rPr>
                                <m:sty m:val="p"/>
                              </m:rPr>
                              <a:rPr lang="en-US" altLang="zh-CN" sz="2000" b="0" i="0" smtClean="0">
                                <a:latin typeface="Cambria Math" panose="02040503050406030204" pitchFamily="18" charset="0"/>
                                <a:ea typeface="华文楷体" panose="02010600040101010101" pitchFamily="2" charset="-122"/>
                                <a:cs typeface="Times New Roman" panose="02020603050405020304" pitchFamily="18" charset="0"/>
                              </a:rPr>
                              <m:t>log</m:t>
                            </m:r>
                          </m:fName>
                          <m:e>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m:t>
                            </m:r>
                          </m:e>
                        </m:func>
                      </m:e>
                    </m:nary>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m:t>
                    </m:r>
                    <m:func>
                      <m:funcPr>
                        <m:ctrlP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ctrlPr>
                      </m:funcPr>
                      <m:fName>
                        <m:r>
                          <m:rPr>
                            <m:sty m:val="p"/>
                          </m:rPr>
                          <a:rPr lang="en-US" altLang="zh-CN" sz="2000" b="0" i="0" smtClean="0">
                            <a:latin typeface="Cambria Math" panose="02040503050406030204" pitchFamily="18" charset="0"/>
                            <a:ea typeface="华文楷体" panose="02010600040101010101" pitchFamily="2" charset="-122"/>
                            <a:cs typeface="Times New Roman" panose="02020603050405020304" pitchFamily="18" charset="0"/>
                          </a:rPr>
                          <m:t>log</m:t>
                        </m:r>
                      </m:fName>
                      <m:e>
                        <m:d>
                          <m:dPr>
                            <m:begChr m:val="|"/>
                            <m:endChr m:val="|"/>
                            <m:ctrlP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𝒳</m:t>
                            </m:r>
                          </m:e>
                        </m:d>
                      </m:e>
                    </m:func>
                  </m:oMath>
                </a14:m>
                <a:endParaRPr lang="en-US" altLang="zh-CN" sz="2000" b="0" dirty="0">
                  <a:ea typeface="华文楷体" panose="02010600040101010101" pitchFamily="2" charset="-122"/>
                  <a:cs typeface="Times New Roman" panose="02020603050405020304" pitchFamily="18" charset="0"/>
                </a:endParaRPr>
              </a:p>
              <a:p>
                <a:r>
                  <a:rPr lang="en-US" altLang="zh-CN" sz="2000" dirty="0">
                    <a:ea typeface="华文楷体" panose="02010600040101010101" pitchFamily="2" charset="-122"/>
                    <a:cs typeface="Times New Roman" panose="02020603050405020304" pitchFamily="18" charset="0"/>
                  </a:rPr>
                  <a:t>Facts:</a:t>
                </a:r>
              </a:p>
              <a:p>
                <a:pPr marL="761192" lvl="1" indent="-285750">
                  <a:buFont typeface="Arial" panose="020B0604020202020204" pitchFamily="34" charset="0"/>
                  <a:buChar char="•"/>
                </a:pPr>
                <a14:m>
                  <m:oMath xmlns:m="http://schemas.openxmlformats.org/officeDocument/2006/math">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𝑓</m:t>
                    </m:r>
                    <m:d>
                      <m:dPr>
                        <m:ctrlP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𝑥</m:t>
                        </m:r>
                      </m:e>
                    </m:d>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𝑥</m:t>
                    </m:r>
                    <m:func>
                      <m:funcPr>
                        <m:ctrlP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ctrlPr>
                      </m:funcPr>
                      <m:fName>
                        <m:r>
                          <m:rPr>
                            <m:sty m:val="p"/>
                          </m:rPr>
                          <a:rPr lang="en-US" altLang="zh-CN" sz="2000" b="0" i="0" smtClean="0">
                            <a:latin typeface="Cambria Math" panose="02040503050406030204" pitchFamily="18" charset="0"/>
                            <a:ea typeface="华文楷体" panose="02010600040101010101" pitchFamily="2" charset="-122"/>
                            <a:cs typeface="Times New Roman" panose="02020603050405020304" pitchFamily="18" charset="0"/>
                          </a:rPr>
                          <m:t>log</m:t>
                        </m:r>
                      </m:fName>
                      <m:e>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𝑥</m:t>
                        </m:r>
                      </m:e>
                    </m:func>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 </m:t>
                    </m:r>
                  </m:oMath>
                </a14:m>
                <a:r>
                  <a:rPr lang="en-US" altLang="zh-CN" sz="2000" dirty="0">
                    <a:ea typeface="华文楷体" panose="02010600040101010101" pitchFamily="2" charset="-122"/>
                    <a:cs typeface="Times New Roman" panose="02020603050405020304" pitchFamily="18" charset="0"/>
                  </a:rPr>
                  <a:t> is concave in </a:t>
                </a:r>
                <a14:m>
                  <m:oMath xmlns:m="http://schemas.openxmlformats.org/officeDocument/2006/math">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𝑥</m:t>
                    </m:r>
                  </m:oMath>
                </a14:m>
                <a:endParaRPr lang="en-US" altLang="zh-CN" sz="2000" dirty="0">
                  <a:ea typeface="华文楷体" panose="02010600040101010101" pitchFamily="2" charset="-122"/>
                  <a:cs typeface="Times New Roman" panose="02020603050405020304" pitchFamily="18" charset="0"/>
                </a:endParaRPr>
              </a:p>
              <a:p>
                <a:pPr marL="761192" lvl="1" indent="-285750">
                  <a:buFont typeface="Arial" panose="020B0604020202020204" pitchFamily="34" charset="0"/>
                  <a:buChar char="•"/>
                </a:pPr>
                <a14:m>
                  <m:oMath xmlns:m="http://schemas.openxmlformats.org/officeDocument/2006/math">
                    <m:nary>
                      <m:naryPr>
                        <m:chr m:val="∑"/>
                        <m:supHide m:val="on"/>
                        <m:ctrlP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ctrlPr>
                      </m:naryPr>
                      <m:sub>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𝑥</m:t>
                        </m:r>
                      </m:sub>
                      <m:sup/>
                      <m:e>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m:t>
                        </m:r>
                      </m:e>
                    </m:nary>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=1</m:t>
                    </m:r>
                  </m:oMath>
                </a14:m>
                <a:endParaRPr lang="en-US" altLang="zh-CN" sz="2000" dirty="0">
                  <a:ea typeface="华文楷体" panose="02010600040101010101" pitchFamily="2" charset="-122"/>
                  <a:cs typeface="Times New Roman" panose="02020603050405020304" pitchFamily="18" charset="0"/>
                </a:endParaRPr>
              </a:p>
              <a:p>
                <a:r>
                  <a:rPr lang="en-US" altLang="zh-CN" sz="2000" dirty="0">
                    <a:ea typeface="华文楷体" panose="02010600040101010101" pitchFamily="2" charset="-122"/>
                    <a:cs typeface="Times New Roman" panose="02020603050405020304" pitchFamily="18" charset="0"/>
                  </a:rPr>
                  <a:t>By applying the concavity of </a:t>
                </a:r>
                <a14:m>
                  <m:oMath xmlns:m="http://schemas.openxmlformats.org/officeDocument/2006/math">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𝑓</m:t>
                    </m:r>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2000" dirty="0">
                    <a:ea typeface="华文楷体" panose="02010600040101010101" pitchFamily="2" charset="-122"/>
                    <a:cs typeface="Times New Roman" panose="02020603050405020304" pitchFamily="18" charset="0"/>
                  </a:rPr>
                  <a:t>,</a:t>
                </a:r>
              </a:p>
              <a:p>
                <a:pPr/>
                <a14:m>
                  <m:oMathPara xmlns:m="http://schemas.openxmlformats.org/officeDocument/2006/math">
                    <m:oMathParaPr>
                      <m:jc m:val="center"/>
                    </m:oMathParaPr>
                    <m:oMath xmlns:m="http://schemas.openxmlformats.org/officeDocument/2006/math">
                      <m:f>
                        <m:fPr>
                          <m:ctrlP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1</m:t>
                          </m:r>
                        </m:num>
                        <m:den>
                          <m:d>
                            <m:dPr>
                              <m:begChr m:val="|"/>
                              <m:endChr m:val="|"/>
                              <m:ctrlP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𝒳</m:t>
                              </m:r>
                            </m:e>
                          </m:d>
                        </m:den>
                      </m:f>
                      <m:nary>
                        <m:naryPr>
                          <m:chr m:val="∑"/>
                          <m:supHide m:val="on"/>
                          <m:ctrlPr>
                            <a:rPr lang="en-US" altLang="zh-CN" sz="2000" i="1">
                              <a:latin typeface="Cambria Math" panose="02040503050406030204" pitchFamily="18" charset="0"/>
                              <a:ea typeface="华文楷体" panose="02010600040101010101" pitchFamily="2" charset="-122"/>
                              <a:cs typeface="Times New Roman" panose="02020603050405020304" pitchFamily="18" charset="0"/>
                            </a:rPr>
                          </m:ctrlPr>
                        </m:naryPr>
                        <m:sub>
                          <m:r>
                            <a:rPr lang="en-US" altLang="zh-CN" sz="2000" i="1">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20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2000" i="1">
                              <a:latin typeface="Cambria Math" panose="02040503050406030204" pitchFamily="18" charset="0"/>
                              <a:ea typeface="华文楷体" panose="02010600040101010101" pitchFamily="2" charset="-122"/>
                              <a:cs typeface="Times New Roman" panose="02020603050405020304" pitchFamily="18" charset="0"/>
                            </a:rPr>
                            <m:t>𝒳</m:t>
                          </m:r>
                        </m:sub>
                        <m:sup/>
                        <m:e>
                          <m:r>
                            <a:rPr lang="en-US" altLang="zh-CN" sz="20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200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2000" i="1">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2000" i="1">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𝑥</m:t>
                              </m:r>
                            </m:e>
                          </m:d>
                          <m:func>
                            <m:funcPr>
                              <m:ctrlPr>
                                <a:rPr lang="en-US" altLang="zh-CN" sz="2000" i="1">
                                  <a:latin typeface="Cambria Math" panose="02040503050406030204" pitchFamily="18" charset="0"/>
                                  <a:ea typeface="华文楷体" panose="02010600040101010101" pitchFamily="2" charset="-122"/>
                                  <a:cs typeface="Times New Roman" panose="02020603050405020304" pitchFamily="18" charset="0"/>
                                </a:rPr>
                              </m:ctrlPr>
                            </m:funcPr>
                            <m:fName>
                              <m:r>
                                <m:rPr>
                                  <m:sty m:val="p"/>
                                </m:rPr>
                                <a:rPr lang="en-US" altLang="zh-CN" sz="2000">
                                  <a:latin typeface="Cambria Math" panose="02040503050406030204" pitchFamily="18" charset="0"/>
                                  <a:ea typeface="华文楷体" panose="02010600040101010101" pitchFamily="2" charset="-122"/>
                                  <a:cs typeface="Times New Roman" panose="02020603050405020304" pitchFamily="18" charset="0"/>
                                </a:rPr>
                                <m:t>log</m:t>
                              </m:r>
                            </m:fName>
                            <m:e>
                              <m:r>
                                <a:rPr lang="en-US" altLang="zh-CN" sz="200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2000" i="1">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2000" i="1">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𝑥</m:t>
                                  </m:r>
                                </m:e>
                              </m:d>
                            </m:e>
                          </m:func>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m:t>
                          </m:r>
                          <m:f>
                            <m:fPr>
                              <m:ctrlP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1</m:t>
                              </m:r>
                            </m:num>
                            <m:den>
                              <m:r>
                                <a:rPr lang="en-US" altLang="zh-CN" sz="20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𝒳</m:t>
                              </m:r>
                              <m:r>
                                <a:rPr lang="en-US" altLang="zh-CN" sz="2000" i="1" smtClean="0">
                                  <a:latin typeface="Cambria Math" panose="02040503050406030204" pitchFamily="18" charset="0"/>
                                  <a:ea typeface="华文楷体" panose="02010600040101010101" pitchFamily="2" charset="-122"/>
                                  <a:cs typeface="Times New Roman" panose="02020603050405020304" pitchFamily="18" charset="0"/>
                                </a:rPr>
                                <m:t>|</m:t>
                              </m:r>
                            </m:den>
                          </m:f>
                          <m:func>
                            <m:funcPr>
                              <m:ctrlP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ctrlPr>
                            </m:funcPr>
                            <m:fName>
                              <m:r>
                                <m:rPr>
                                  <m:sty m:val="p"/>
                                </m:rPr>
                                <a:rPr lang="en-US" altLang="zh-CN" sz="2000" b="0" i="0" smtClean="0">
                                  <a:latin typeface="Cambria Math" panose="02040503050406030204" pitchFamily="18" charset="0"/>
                                  <a:ea typeface="华文楷体" panose="02010600040101010101" pitchFamily="2" charset="-122"/>
                                  <a:cs typeface="Times New Roman" panose="02020603050405020304" pitchFamily="18" charset="0"/>
                                </a:rPr>
                                <m:t>log</m:t>
                              </m:r>
                            </m:fName>
                            <m:e>
                              <m:f>
                                <m:fPr>
                                  <m:ctrlPr>
                                    <a:rPr lang="en-US" altLang="zh-CN" sz="20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fPr>
                                <m:num>
                                  <m:nary>
                                    <m:naryPr>
                                      <m:chr m:val="∑"/>
                                      <m:supHide m:val="on"/>
                                      <m:ctrlPr>
                                        <a:rPr lang="en-US" altLang="zh-CN" sz="2000" i="1">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naryPr>
                                    <m:sub>
                                      <m:r>
                                        <a:rPr lang="en-US" altLang="zh-CN" sz="2000" i="1">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𝑥</m:t>
                                      </m:r>
                                    </m:sub>
                                    <m:sup/>
                                    <m:e>
                                      <m:r>
                                        <a:rPr lang="en-US" altLang="zh-CN" sz="2000" i="1">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2000" i="1">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2000" i="1">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𝑥</m:t>
                                          </m:r>
                                        </m:e>
                                      </m:d>
                                    </m:e>
                                  </m:nary>
                                </m:num>
                                <m:den>
                                  <m:d>
                                    <m:dPr>
                                      <m:begChr m:val="|"/>
                                      <m:endChr m:val="|"/>
                                      <m:ctrlPr>
                                        <a:rPr lang="en-US" altLang="zh-CN" sz="20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20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𝒳</m:t>
                                      </m:r>
                                    </m:e>
                                  </m:d>
                                </m:den>
                              </m:f>
                            </m:e>
                          </m:func>
                        </m:e>
                      </m:nary>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m:t>
                      </m:r>
                      <m:f>
                        <m:fPr>
                          <m:ctrlP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1</m:t>
                          </m:r>
                        </m:num>
                        <m:den>
                          <m:d>
                            <m:dPr>
                              <m:begChr m:val="|"/>
                              <m:endChr m:val="|"/>
                              <m:ctrlP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𝒳</m:t>
                              </m:r>
                            </m:e>
                          </m:d>
                        </m:den>
                      </m:f>
                      <m:func>
                        <m:funcPr>
                          <m:ctrlP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ctrlPr>
                        </m:funcPr>
                        <m:fName>
                          <m:r>
                            <m:rPr>
                              <m:sty m:val="p"/>
                            </m:rPr>
                            <a:rPr lang="en-US" altLang="zh-CN" sz="2000" b="0" i="0" smtClean="0">
                              <a:latin typeface="Cambria Math" panose="02040503050406030204" pitchFamily="18" charset="0"/>
                              <a:ea typeface="华文楷体" panose="02010600040101010101" pitchFamily="2" charset="-122"/>
                              <a:cs typeface="Times New Roman" panose="02020603050405020304" pitchFamily="18" charset="0"/>
                            </a:rPr>
                            <m:t>log</m:t>
                          </m:r>
                        </m:fName>
                        <m:e>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𝒳</m:t>
                          </m:r>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m:t>
                          </m:r>
                        </m:e>
                      </m:func>
                    </m:oMath>
                  </m:oMathPara>
                </a14:m>
                <a:endParaRPr lang="en-US" altLang="zh-CN" sz="2000" dirty="0">
                  <a:ea typeface="华文楷体" panose="02010600040101010101" pitchFamily="2" charset="-122"/>
                  <a:cs typeface="Times New Roman" panose="02020603050405020304" pitchFamily="18" charset="0"/>
                </a:endParaRPr>
              </a:p>
              <a:p>
                <a:r>
                  <a:rPr lang="en-US" altLang="zh-CN" sz="2000" dirty="0">
                    <a:ea typeface="华文楷体" panose="02010600040101010101" pitchFamily="2" charset="-122"/>
                    <a:cs typeface="Times New Roman" panose="02020603050405020304" pitchFamily="18" charset="0"/>
                  </a:rPr>
                  <a:t>Equality if and only if </a:t>
                </a:r>
                <a14:m>
                  <m:oMath xmlns:m="http://schemas.openxmlformats.org/officeDocument/2006/math">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𝑥</m:t>
                        </m:r>
                      </m:e>
                    </m:d>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=1/</m:t>
                    </m:r>
                    <m:d>
                      <m:dPr>
                        <m:begChr m:val="|"/>
                        <m:endChr m:val="|"/>
                        <m:ctrlP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2000" b="0" i="1" smtClean="0">
                            <a:latin typeface="Cambria Math" panose="02040503050406030204" pitchFamily="18" charset="0"/>
                            <a:ea typeface="华文楷体" panose="02010600040101010101" pitchFamily="2" charset="-122"/>
                            <a:cs typeface="Times New Roman" panose="02020603050405020304" pitchFamily="18" charset="0"/>
                          </a:rPr>
                          <m:t>𝒳</m:t>
                        </m:r>
                      </m:e>
                    </m:d>
                  </m:oMath>
                </a14:m>
                <a:r>
                  <a:rPr lang="en-US" altLang="zh-CN" sz="2000" dirty="0">
                    <a:ea typeface="华文楷体" panose="02010600040101010101" pitchFamily="2" charset="-122"/>
                    <a:cs typeface="Times New Roman" panose="02020603050405020304" pitchFamily="18" charset="0"/>
                  </a:rPr>
                  <a:t>. (</a:t>
                </a:r>
                <a:r>
                  <a:rPr lang="en-US" altLang="zh-CN" sz="2000" dirty="0">
                    <a:solidFill>
                      <a:srgbClr val="7030A0"/>
                    </a:solidFill>
                    <a:ea typeface="华文楷体" panose="02010600040101010101" pitchFamily="2" charset="-122"/>
                    <a:cs typeface="Times New Roman" panose="02020603050405020304" pitchFamily="18" charset="0"/>
                  </a:rPr>
                  <a:t>Uniform distribution maximizes entropy</a:t>
                </a:r>
                <a:r>
                  <a:rPr lang="en-US" altLang="zh-CN" sz="2000" dirty="0">
                    <a:ea typeface="华文楷体" panose="02010600040101010101" pitchFamily="2" charset="-122"/>
                    <a:cs typeface="Times New Roman" panose="02020603050405020304" pitchFamily="18" charset="0"/>
                  </a:rPr>
                  <a:t>)</a:t>
                </a:r>
              </a:p>
            </p:txBody>
          </p:sp>
        </mc:Choice>
        <mc:Fallback xmlns="">
          <p:sp>
            <p:nvSpPr>
              <p:cNvPr id="9" name="Rectangle 8"/>
              <p:cNvSpPr>
                <a:spLocks noRot="1" noChangeAspect="1" noMove="1" noResize="1" noEditPoints="1" noAdjustHandles="1" noChangeArrowheads="1" noChangeShapeType="1" noTextEdit="1"/>
              </p:cNvSpPr>
              <p:nvPr/>
            </p:nvSpPr>
            <p:spPr>
              <a:xfrm>
                <a:off x="924744" y="2445790"/>
                <a:ext cx="8064896" cy="3306739"/>
              </a:xfrm>
              <a:prstGeom prst="rect">
                <a:avLst/>
              </a:prstGeom>
              <a:blipFill>
                <a:blip r:embed="rId6"/>
                <a:stretch>
                  <a:fillRect l="-831" t="-921" r="-1587" b="-23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D7B12816-635B-D249-BE4E-A4969E8EEF6E}"/>
                  </a:ext>
                </a:extLst>
              </p:cNvPr>
              <p:cNvSpPr/>
              <p:nvPr/>
            </p:nvSpPr>
            <p:spPr>
              <a:xfrm>
                <a:off x="5389240" y="5824536"/>
                <a:ext cx="3960440" cy="104138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Tw Cen MT Condensed" panose="020B0606020104020203" pitchFamily="34" charset="77"/>
                  </a:rPr>
                  <a:t>Convexity (Concavity) is widely applied</a:t>
                </a:r>
              </a:p>
              <a:p>
                <a:pPr/>
                <a14:m>
                  <m:oMathPara xmlns:m="http://schemas.openxmlformats.org/officeDocument/2006/math">
                    <m:oMathParaPr>
                      <m:jc m:val="centerGroup"/>
                    </m:oMathParaPr>
                    <m:oMath xmlns:m="http://schemas.openxmlformats.org/officeDocument/2006/math">
                      <m:nary>
                        <m:naryPr>
                          <m:chr m:val="∑"/>
                          <m:supHide m:val="on"/>
                          <m:ctrlPr>
                            <a:rPr lang="en-US" sz="2000" b="1" i="1" smtClean="0">
                              <a:solidFill>
                                <a:schemeClr val="tx1"/>
                              </a:solidFill>
                              <a:latin typeface="Cambria Math" panose="02040503050406030204" pitchFamily="18" charset="0"/>
                            </a:rPr>
                          </m:ctrlPr>
                        </m:naryPr>
                        <m:sub>
                          <m:r>
                            <a:rPr lang="en-US" sz="2000" b="1" i="1" smtClean="0">
                              <a:solidFill>
                                <a:schemeClr val="tx1"/>
                              </a:solidFill>
                              <a:latin typeface="Cambria Math" panose="02040503050406030204" pitchFamily="18" charset="0"/>
                            </a:rPr>
                            <m:t>𝒊</m:t>
                          </m:r>
                        </m:sub>
                        <m:sup/>
                        <m:e>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𝒑</m:t>
                              </m:r>
                            </m:e>
                            <m:sub>
                              <m:r>
                                <a:rPr lang="en-US" sz="2000" b="1" i="1" smtClean="0">
                                  <a:solidFill>
                                    <a:schemeClr val="tx1"/>
                                  </a:solidFill>
                                  <a:latin typeface="Cambria Math" panose="02040503050406030204" pitchFamily="18" charset="0"/>
                                </a:rPr>
                                <m:t>𝒊</m:t>
                              </m:r>
                            </m:sub>
                          </m:sSub>
                          <m:r>
                            <a:rPr lang="en-US" sz="2000" b="1" i="1" smtClean="0">
                              <a:solidFill>
                                <a:schemeClr val="tx1"/>
                              </a:solidFill>
                              <a:latin typeface="Cambria Math" panose="02040503050406030204" pitchFamily="18" charset="0"/>
                            </a:rPr>
                            <m:t>𝒇</m:t>
                          </m:r>
                          <m:r>
                            <a:rPr lang="en-US" sz="2000" b="1" i="1" smtClean="0">
                              <a:solidFill>
                                <a:schemeClr val="tx1"/>
                              </a:solidFill>
                              <a:latin typeface="Cambria Math" panose="02040503050406030204" pitchFamily="18" charset="0"/>
                            </a:rPr>
                            <m:t>(</m:t>
                          </m:r>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𝒙</m:t>
                              </m:r>
                            </m:e>
                            <m:sub>
                              <m:r>
                                <a:rPr lang="en-US" sz="2000" b="1" i="1" smtClean="0">
                                  <a:solidFill>
                                    <a:schemeClr val="tx1"/>
                                  </a:solidFill>
                                  <a:latin typeface="Cambria Math" panose="02040503050406030204" pitchFamily="18" charset="0"/>
                                </a:rPr>
                                <m:t>𝒊</m:t>
                              </m:r>
                            </m:sub>
                          </m:sSub>
                          <m:r>
                            <a:rPr lang="en-US" sz="2000" b="1" i="1" smtClean="0">
                              <a:solidFill>
                                <a:schemeClr val="tx1"/>
                              </a:solidFill>
                              <a:latin typeface="Cambria Math" panose="02040503050406030204" pitchFamily="18" charset="0"/>
                            </a:rPr>
                            <m:t>)</m:t>
                          </m:r>
                        </m:e>
                      </m:nary>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𝒇</m:t>
                      </m:r>
                      <m:r>
                        <a:rPr lang="en-US" sz="2000" b="1" i="1" smtClean="0">
                          <a:solidFill>
                            <a:schemeClr val="tx1"/>
                          </a:solidFill>
                          <a:latin typeface="Cambria Math" panose="02040503050406030204" pitchFamily="18" charset="0"/>
                        </a:rPr>
                        <m:t>(</m:t>
                      </m:r>
                      <m:sSub>
                        <m:sSubPr>
                          <m:ctrlPr>
                            <a:rPr lang="en-US" sz="2000" b="1" i="1" smtClean="0">
                              <a:solidFill>
                                <a:schemeClr val="tx1"/>
                              </a:solidFill>
                              <a:latin typeface="Cambria Math" panose="02040503050406030204" pitchFamily="18" charset="0"/>
                            </a:rPr>
                          </m:ctrlPr>
                        </m:sSubPr>
                        <m:e>
                          <m:nary>
                            <m:naryPr>
                              <m:chr m:val="∑"/>
                              <m:supHide m:val="on"/>
                              <m:ctrlPr>
                                <a:rPr lang="en-US" sz="2000" b="1" i="1" smtClean="0">
                                  <a:solidFill>
                                    <a:schemeClr val="tx1"/>
                                  </a:solidFill>
                                  <a:latin typeface="Cambria Math" panose="02040503050406030204" pitchFamily="18" charset="0"/>
                                </a:rPr>
                              </m:ctrlPr>
                            </m:naryPr>
                            <m:sub>
                              <m:r>
                                <a:rPr lang="en-US" sz="2000" b="1" i="1" smtClean="0">
                                  <a:solidFill>
                                    <a:schemeClr val="tx1"/>
                                  </a:solidFill>
                                  <a:latin typeface="Cambria Math" panose="02040503050406030204" pitchFamily="18" charset="0"/>
                                </a:rPr>
                                <m:t>𝒊</m:t>
                              </m:r>
                            </m:sub>
                            <m:sup/>
                            <m:e>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𝒑</m:t>
                                  </m:r>
                                </m:e>
                                <m:sub>
                                  <m:r>
                                    <a:rPr lang="en-US" sz="2000" b="1" i="1" smtClean="0">
                                      <a:solidFill>
                                        <a:schemeClr val="tx1"/>
                                      </a:solidFill>
                                      <a:latin typeface="Cambria Math" panose="02040503050406030204" pitchFamily="18" charset="0"/>
                                    </a:rPr>
                                    <m:t>𝒊</m:t>
                                  </m:r>
                                </m:sub>
                              </m:sSub>
                            </m:e>
                          </m:nary>
                          <m:r>
                            <a:rPr lang="en-US" sz="2000" b="1" i="1" smtClean="0">
                              <a:solidFill>
                                <a:schemeClr val="tx1"/>
                              </a:solidFill>
                              <a:latin typeface="Cambria Math" panose="02040503050406030204" pitchFamily="18" charset="0"/>
                            </a:rPr>
                            <m:t>𝒙</m:t>
                          </m:r>
                        </m:e>
                        <m:sub>
                          <m:r>
                            <a:rPr lang="en-US" sz="2000" b="1" i="1" smtClean="0">
                              <a:solidFill>
                                <a:schemeClr val="tx1"/>
                              </a:solidFill>
                              <a:latin typeface="Cambria Math" panose="02040503050406030204" pitchFamily="18" charset="0"/>
                            </a:rPr>
                            <m:t>𝒊</m:t>
                          </m:r>
                        </m:sub>
                      </m:sSub>
                      <m:r>
                        <a:rPr lang="en-US" sz="2000" b="1" i="1" smtClean="0">
                          <a:solidFill>
                            <a:schemeClr val="tx1"/>
                          </a:solidFill>
                          <a:latin typeface="Cambria Math" panose="02040503050406030204" pitchFamily="18" charset="0"/>
                        </a:rPr>
                        <m:t>)</m:t>
                      </m:r>
                    </m:oMath>
                  </m:oMathPara>
                </a14:m>
                <a:endParaRPr lang="en-US" sz="2000" b="1" dirty="0">
                  <a:solidFill>
                    <a:schemeClr val="tx1"/>
                  </a:solidFill>
                  <a:latin typeface="Tw Cen MT Condensed" panose="020B0606020104020203" pitchFamily="34" charset="77"/>
                </a:endParaRPr>
              </a:p>
            </p:txBody>
          </p:sp>
        </mc:Choice>
        <mc:Fallback xmlns="">
          <p:sp>
            <p:nvSpPr>
              <p:cNvPr id="10" name="Rectangle 9">
                <a:extLst>
                  <a:ext uri="{FF2B5EF4-FFF2-40B4-BE49-F238E27FC236}">
                    <a16:creationId xmlns:a16="http://schemas.microsoft.com/office/drawing/2014/main" id="{D7B12816-635B-D249-BE4E-A4969E8EEF6E}"/>
                  </a:ext>
                </a:extLst>
              </p:cNvPr>
              <p:cNvSpPr>
                <a:spLocks noRot="1" noChangeAspect="1" noMove="1" noResize="1" noEditPoints="1" noAdjustHandles="1" noChangeArrowheads="1" noChangeShapeType="1" noTextEdit="1"/>
              </p:cNvSpPr>
              <p:nvPr/>
            </p:nvSpPr>
            <p:spPr>
              <a:xfrm>
                <a:off x="5389240" y="5824536"/>
                <a:ext cx="3960440" cy="1041385"/>
              </a:xfrm>
              <a:prstGeom prst="rect">
                <a:avLst/>
              </a:prstGeom>
              <a:blipFill>
                <a:blip r:embed="rId7"/>
                <a:stretch>
                  <a:fillRect l="-1380" t="-69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5909394"/>
      </p:ext>
    </p:extLst>
  </p:cSld>
  <p:clrMapOvr>
    <a:masterClrMapping/>
  </p:clrMapOvr>
  <mc:AlternateContent xmlns:mc="http://schemas.openxmlformats.org/markup-compatibility/2006" xmlns:p14="http://schemas.microsoft.com/office/powerpoint/2010/main">
    <mc:Choice Requires="p14">
      <p:transition spd="slow" p14:dur="2000" advTm="390064"/>
    </mc:Choice>
    <mc:Fallback xmlns="">
      <p:transition spd="slow" advTm="39006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769FA6D-63BB-2049-B3CC-A3243E97C4F5}"/>
                  </a:ext>
                </a:extLst>
              </p:cNvPr>
              <p:cNvSpPr/>
              <p:nvPr/>
            </p:nvSpPr>
            <p:spPr>
              <a:xfrm>
                <a:off x="420688" y="1365607"/>
                <a:ext cx="9145016" cy="366684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n"/>
                </a:pPr>
                <a:r>
                  <a:rPr lang="en-US" sz="2000" dirty="0">
                    <a:solidFill>
                      <a:schemeClr val="tx1"/>
                    </a:solidFill>
                  </a:rPr>
                  <a:t>Entropy is determined by probability distribution only, and alphabet is not involved</a:t>
                </a:r>
              </a:p>
              <a:p>
                <a:r>
                  <a:rPr lang="en-US" sz="2000" dirty="0">
                    <a:solidFill>
                      <a:srgbClr val="C00000"/>
                    </a:solidFill>
                  </a:rPr>
                  <a:t>                     Probability distribution                                Entropy</a:t>
                </a:r>
              </a:p>
              <a:p>
                <a:pPr marL="285750" indent="-285750">
                  <a:buFont typeface="Wingdings" panose="05000000000000000000" pitchFamily="2" charset="2"/>
                  <a:buChar char="n"/>
                </a:pPr>
                <a:r>
                  <a:rPr lang="en-US" sz="2000" dirty="0">
                    <a:solidFill>
                      <a:schemeClr val="tx1"/>
                    </a:solidFill>
                  </a:rPr>
                  <a:t>For a set of random variables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𝑋</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 </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𝑋</m:t>
                        </m:r>
                      </m:e>
                      <m:sub>
                        <m:r>
                          <a:rPr lang="en-US" sz="2000" b="0" i="1" smtClean="0">
                            <a:solidFill>
                              <a:schemeClr val="tx1"/>
                            </a:solidFill>
                            <a:latin typeface="Cambria Math" panose="02040503050406030204" pitchFamily="18" charset="0"/>
                          </a:rPr>
                          <m:t>2</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𝑋</m:t>
                        </m:r>
                      </m:e>
                      <m:sub>
                        <m:r>
                          <a:rPr lang="en-US" sz="2000" b="0" i="1" smtClean="0">
                            <a:solidFill>
                              <a:schemeClr val="tx1"/>
                            </a:solidFill>
                            <a:latin typeface="Cambria Math" panose="02040503050406030204" pitchFamily="18" charset="0"/>
                          </a:rPr>
                          <m:t>𝑛</m:t>
                        </m:r>
                      </m:sub>
                    </m:sSub>
                  </m:oMath>
                </a14:m>
                <a:r>
                  <a:rPr lang="en-US" sz="2000" dirty="0">
                    <a:solidFill>
                      <a:schemeClr val="tx1"/>
                    </a:solidFill>
                  </a:rPr>
                  <a:t> with joint probability distribution </a:t>
                </a:r>
                <a14:m>
                  <m:oMath xmlns:m="http://schemas.openxmlformats.org/officeDocument/2006/math">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2</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𝑛</m:t>
                        </m:r>
                      </m:sub>
                    </m:sSub>
                    <m:r>
                      <a:rPr lang="en-US" sz="2000" b="0" i="1" smtClean="0">
                        <a:solidFill>
                          <a:schemeClr val="tx1"/>
                        </a:solidFill>
                        <a:latin typeface="Cambria Math" panose="02040503050406030204" pitchFamily="18" charset="0"/>
                      </a:rPr>
                      <m:t>)</m:t>
                    </m:r>
                  </m:oMath>
                </a14:m>
                <a:endParaRPr lang="en-US" sz="2000" dirty="0">
                  <a:solidFill>
                    <a:schemeClr val="tx1"/>
                  </a:solidFill>
                </a:endParaRPr>
              </a:p>
              <a:p>
                <a:pPr marL="761192" lvl="1" indent="-285750">
                  <a:buFont typeface="Wingdings" panose="05000000000000000000" pitchFamily="2" charset="2"/>
                  <a:buChar char="n"/>
                </a:pPr>
                <a:r>
                  <a:rPr lang="en-US" altLang="zh-CN" sz="2000" dirty="0">
                    <a:solidFill>
                      <a:schemeClr val="tx1"/>
                    </a:solidFill>
                  </a:rPr>
                  <a:t>Joint distribution: </a:t>
                </a:r>
                <a14:m>
                  <m:oMath xmlns:m="http://schemas.openxmlformats.org/officeDocument/2006/math">
                    <m:r>
                      <a:rPr lang="en-US" altLang="zh-CN" sz="2000" b="0" i="1" smtClean="0">
                        <a:solidFill>
                          <a:schemeClr val="tx1"/>
                        </a:solidFill>
                        <a:latin typeface="Cambria Math" panose="02040503050406030204" pitchFamily="18" charset="0"/>
                      </a:rPr>
                      <m:t>𝑝</m:t>
                    </m:r>
                    <m:r>
                      <a:rPr lang="en-US" altLang="zh-CN" sz="2000" b="0" i="1" smtClean="0">
                        <a:solidFill>
                          <a:schemeClr val="tx1"/>
                        </a:solidFill>
                        <a:latin typeface="Cambria Math" panose="02040503050406030204" pitchFamily="18" charset="0"/>
                      </a:rPr>
                      <m:t>(</m:t>
                    </m:r>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𝑥</m:t>
                        </m:r>
                      </m:e>
                      <m:sub>
                        <m:r>
                          <a:rPr lang="en-US" altLang="zh-CN" sz="2000" b="0" i="1" smtClean="0">
                            <a:solidFill>
                              <a:schemeClr val="tx1"/>
                            </a:solidFill>
                            <a:latin typeface="Cambria Math" panose="02040503050406030204" pitchFamily="18" charset="0"/>
                          </a:rPr>
                          <m:t>𝑖</m:t>
                        </m:r>
                      </m:sub>
                    </m:sSub>
                    <m:r>
                      <a:rPr lang="en-US" altLang="zh-CN" sz="2000" b="0" i="1" smtClean="0">
                        <a:solidFill>
                          <a:schemeClr val="tx1"/>
                        </a:solidFill>
                        <a:latin typeface="Cambria Math" panose="02040503050406030204" pitchFamily="18" charset="0"/>
                      </a:rPr>
                      <m:t>, </m:t>
                    </m:r>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𝑥</m:t>
                        </m:r>
                      </m:e>
                      <m:sub>
                        <m:r>
                          <a:rPr lang="en-US" altLang="zh-CN" sz="2000" b="0" i="1" smtClean="0">
                            <a:solidFill>
                              <a:schemeClr val="tx1"/>
                            </a:solidFill>
                            <a:latin typeface="Cambria Math" panose="02040503050406030204" pitchFamily="18" charset="0"/>
                          </a:rPr>
                          <m:t>𝑗</m:t>
                        </m:r>
                      </m:sub>
                    </m:sSub>
                    <m:r>
                      <a:rPr lang="en-US" altLang="zh-CN" sz="2000" b="0" i="1" smtClean="0">
                        <a:solidFill>
                          <a:schemeClr val="tx1"/>
                        </a:solidFill>
                        <a:latin typeface="Cambria Math" panose="02040503050406030204" pitchFamily="18" charset="0"/>
                      </a:rPr>
                      <m:t>)</m:t>
                    </m:r>
                  </m:oMath>
                </a14:m>
                <a:endParaRPr lang="en-US" sz="2000" dirty="0">
                  <a:solidFill>
                    <a:schemeClr val="tx1"/>
                  </a:solidFill>
                </a:endParaRPr>
              </a:p>
              <a:p>
                <a:pPr marL="761192" lvl="1" indent="-285750">
                  <a:buFont typeface="Wingdings" panose="05000000000000000000" pitchFamily="2" charset="2"/>
                  <a:buChar char="n"/>
                </a:pPr>
                <a:r>
                  <a:rPr lang="en-US" sz="2000" dirty="0">
                    <a:solidFill>
                      <a:schemeClr val="tx1"/>
                    </a:solidFill>
                  </a:rPr>
                  <a:t>Conditional distribution: </a:t>
                </a:r>
                <a14:m>
                  <m:oMath xmlns:m="http://schemas.openxmlformats.org/officeDocument/2006/math">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m:t>
                    </m:r>
                  </m:oMath>
                </a14:m>
                <a:endParaRPr lang="en-US" sz="2000" b="0" i="1" dirty="0">
                  <a:solidFill>
                    <a:schemeClr val="tx1"/>
                  </a:solidFill>
                  <a:latin typeface="Cambria Math" panose="02040503050406030204" pitchFamily="18" charset="0"/>
                </a:endParaRPr>
              </a:p>
              <a:p>
                <a:pPr lvl="1" algn="r"/>
                <a:r>
                  <a:rPr lang="en-US" sz="2000" dirty="0">
                    <a:solidFill>
                      <a:srgbClr val="C00000"/>
                    </a:solidFill>
                  </a:rPr>
                  <a:t>All leads to some “entropy”</a:t>
                </a:r>
              </a:p>
              <a:p>
                <a:pPr marL="285750" indent="-285750">
                  <a:buFont typeface="Wingdings" panose="05000000000000000000" pitchFamily="2" charset="2"/>
                  <a:buChar char="n"/>
                </a:pPr>
                <a:r>
                  <a:rPr lang="en-US" sz="2000" dirty="0">
                    <a:solidFill>
                      <a:schemeClr val="tx1"/>
                    </a:solidFill>
                  </a:rPr>
                  <a:t>Basic law in Probability theory</a:t>
                </a:r>
              </a:p>
              <a:p>
                <a:pPr marL="761192" lvl="1" indent="-285750">
                  <a:buFont typeface="Wingdings" panose="05000000000000000000" pitchFamily="2" charset="2"/>
                  <a:buChar char="n"/>
                </a:pPr>
                <a:r>
                  <a:rPr lang="en-US" sz="2000" dirty="0">
                    <a:solidFill>
                      <a:schemeClr val="tx1"/>
                    </a:solidFill>
                  </a:rPr>
                  <a:t>Chain rule: </a:t>
                </a:r>
                <a14:m>
                  <m:oMath xmlns:m="http://schemas.openxmlformats.org/officeDocument/2006/math">
                    <m:r>
                      <a:rPr lang="en-US" sz="2000" b="0" i="1" smtClean="0">
                        <a:solidFill>
                          <a:schemeClr val="tx1"/>
                        </a:solidFill>
                        <a:latin typeface="Cambria Math" panose="02040503050406030204" pitchFamily="18" charset="0"/>
                      </a:rPr>
                      <m:t>𝑝</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2</m:t>
                            </m:r>
                          </m:sub>
                        </m:sSub>
                        <m:r>
                          <a:rPr lang="en-US" sz="2000" b="0" i="1" smtClean="0">
                            <a:solidFill>
                              <a:schemeClr val="tx1"/>
                            </a:solidFill>
                            <a:latin typeface="Cambria Math" panose="02040503050406030204" pitchFamily="18" charset="0"/>
                          </a:rPr>
                          <m:t>, …, </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𝑛</m:t>
                            </m:r>
                          </m:sub>
                        </m:sSub>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𝑝</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𝑛</m:t>
                            </m:r>
                          </m:sub>
                        </m:sSub>
                      </m:e>
                    </m:d>
                    <m:r>
                      <a:rPr lang="en-US" sz="2000" b="0" i="1" smtClean="0">
                        <a:solidFill>
                          <a:schemeClr val="tx1"/>
                        </a:solidFill>
                        <a:latin typeface="Cambria Math" panose="02040503050406030204" pitchFamily="18" charset="0"/>
                      </a:rPr>
                      <m:t>𝑝</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𝑛</m:t>
                            </m:r>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𝑛</m:t>
                            </m:r>
                          </m:sub>
                        </m:sSub>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2</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𝑛</m:t>
                        </m:r>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 )</m:t>
                    </m:r>
                  </m:oMath>
                </a14:m>
                <a:endParaRPr lang="en-US" sz="2000" dirty="0">
                  <a:solidFill>
                    <a:schemeClr val="tx1"/>
                  </a:solidFill>
                </a:endParaRPr>
              </a:p>
              <a:p>
                <a:pPr marL="761192" lvl="1" indent="-285750">
                  <a:buFont typeface="Wingdings" panose="05000000000000000000" pitchFamily="2" charset="2"/>
                  <a:buChar char="n"/>
                </a:pPr>
                <a:r>
                  <a:rPr lang="en-US" sz="2000" dirty="0">
                    <a:solidFill>
                      <a:schemeClr val="tx1"/>
                    </a:solidFill>
                  </a:rPr>
                  <a:t>Bayesian rule: </a:t>
                </a:r>
                <a14:m>
                  <m:oMath xmlns:m="http://schemas.openxmlformats.org/officeDocument/2006/math">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𝑦</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𝑝</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𝑥</m:t>
                        </m:r>
                      </m:e>
                      <m:e>
                        <m:r>
                          <a:rPr lang="en-US" sz="2000" b="0" i="1" smtClean="0">
                            <a:solidFill>
                              <a:schemeClr val="tx1"/>
                            </a:solidFill>
                            <a:latin typeface="Cambria Math" panose="02040503050406030204" pitchFamily="18" charset="0"/>
                          </a:rPr>
                          <m:t>𝑦</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𝑝</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𝑥</m:t>
                        </m:r>
                      </m:e>
                    </m:d>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𝑦</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𝑥</m:t>
                    </m:r>
                    <m:r>
                      <a:rPr lang="en-US" sz="2000" b="0" i="1" smtClean="0">
                        <a:solidFill>
                          <a:schemeClr val="tx1"/>
                        </a:solidFill>
                        <a:latin typeface="Cambria Math" panose="02040503050406030204" pitchFamily="18" charset="0"/>
                      </a:rPr>
                      <m:t>)</m:t>
                    </m:r>
                  </m:oMath>
                </a14:m>
                <a:endParaRPr lang="en-US" sz="2000" dirty="0">
                  <a:solidFill>
                    <a:schemeClr val="tx1"/>
                  </a:solidFill>
                </a:endParaRPr>
              </a:p>
              <a:p>
                <a:pPr lvl="2" algn="r"/>
                <a:r>
                  <a:rPr lang="en-US" sz="2000" dirty="0">
                    <a:solidFill>
                      <a:srgbClr val="C00000"/>
                    </a:solidFill>
                  </a:rPr>
                  <a:t>Certain structures exist in “entropies”</a:t>
                </a:r>
                <a:r>
                  <a:rPr lang="en-US" sz="1800" dirty="0">
                    <a:solidFill>
                      <a:srgbClr val="C00000"/>
                    </a:solidFill>
                  </a:rPr>
                  <a:t> </a:t>
                </a:r>
              </a:p>
            </p:txBody>
          </p:sp>
        </mc:Choice>
        <mc:Fallback xmlns="">
          <p:sp>
            <p:nvSpPr>
              <p:cNvPr id="11" name="Rectangle 10">
                <a:extLst>
                  <a:ext uri="{FF2B5EF4-FFF2-40B4-BE49-F238E27FC236}">
                    <a16:creationId xmlns:a16="http://schemas.microsoft.com/office/drawing/2014/main" id="{A769FA6D-63BB-2049-B3CC-A3243E97C4F5}"/>
                  </a:ext>
                </a:extLst>
              </p:cNvPr>
              <p:cNvSpPr>
                <a:spLocks noRot="1" noChangeAspect="1" noMove="1" noResize="1" noEditPoints="1" noAdjustHandles="1" noChangeArrowheads="1" noChangeShapeType="1" noTextEdit="1"/>
              </p:cNvSpPr>
              <p:nvPr/>
            </p:nvSpPr>
            <p:spPr>
              <a:xfrm>
                <a:off x="420688" y="1365607"/>
                <a:ext cx="9145016" cy="3666842"/>
              </a:xfrm>
              <a:prstGeom prst="rect">
                <a:avLst/>
              </a:prstGeom>
              <a:blipFill>
                <a:blip r:embed="rId5"/>
                <a:stretch>
                  <a:fillRect l="-533" r="-666"/>
                </a:stretch>
              </a:blipFill>
            </p:spPr>
            <p:txBody>
              <a:bodyPr/>
              <a:lstStyle/>
              <a:p>
                <a:r>
                  <a:rPr lang="zh-CN" altLang="en-US">
                    <a:noFill/>
                  </a:rPr>
                  <a:t> </a:t>
                </a:r>
              </a:p>
            </p:txBody>
          </p:sp>
        </mc:Fallback>
      </mc:AlternateContent>
      <p:sp>
        <p:nvSpPr>
          <p:cNvPr id="5" name="TextBox 4"/>
          <p:cNvSpPr txBox="1"/>
          <p:nvPr/>
        </p:nvSpPr>
        <p:spPr>
          <a:xfrm>
            <a:off x="4726686" y="5320481"/>
            <a:ext cx="4839018" cy="380425"/>
          </a:xfrm>
          <a:prstGeom prst="rect">
            <a:avLst/>
          </a:prstGeom>
          <a:noFill/>
        </p:spPr>
        <p:txBody>
          <a:bodyPr wrap="square" rtlCol="0">
            <a:spAutoFit/>
          </a:bodyPr>
          <a:lstStyle/>
          <a:p>
            <a:r>
              <a:rPr lang="en-US" altLang="zh-CN" dirty="0"/>
              <a:t>Joint entropy, mutual information, chain rule, etc.</a:t>
            </a:r>
            <a:endParaRPr lang="zh-CN" altLang="en-US" dirty="0"/>
          </a:p>
        </p:txBody>
      </p:sp>
      <p:sp>
        <p:nvSpPr>
          <p:cNvPr id="13" name="Title 1">
            <a:extLst>
              <a:ext uri="{FF2B5EF4-FFF2-40B4-BE49-F238E27FC236}">
                <a16:creationId xmlns:a16="http://schemas.microsoft.com/office/drawing/2014/main" id="{B84390C3-17D1-4438-A59D-0B9D8C995DC0}"/>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General Roadmap</a:t>
            </a:r>
          </a:p>
        </p:txBody>
      </p:sp>
      <p:sp>
        <p:nvSpPr>
          <p:cNvPr id="14" name="Right Arrow 11">
            <a:extLst>
              <a:ext uri="{FF2B5EF4-FFF2-40B4-BE49-F238E27FC236}">
                <a16:creationId xmlns:a16="http://schemas.microsoft.com/office/drawing/2014/main" id="{2E8FF1F1-6931-40DB-8C1D-0E8F1D7140F8}"/>
              </a:ext>
            </a:extLst>
          </p:cNvPr>
          <p:cNvSpPr/>
          <p:nvPr/>
        </p:nvSpPr>
        <p:spPr>
          <a:xfrm>
            <a:off x="4669160" y="1936105"/>
            <a:ext cx="136815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96608510"/>
      </p:ext>
    </p:extLst>
  </p:cSld>
  <p:clrMapOvr>
    <a:masterClrMapping/>
  </p:clrMapOvr>
  <mc:AlternateContent xmlns:mc="http://schemas.openxmlformats.org/markup-compatibility/2006" xmlns:p14="http://schemas.microsoft.com/office/powerpoint/2010/main">
    <mc:Choice Requires="p14">
      <p:transition spd="slow" p14:dur="2000" advTm="205456"/>
    </mc:Choice>
    <mc:Fallback xmlns="">
      <p:transition spd="slow" advTm="20545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Joint Entropy</a:t>
            </a:r>
          </a:p>
        </p:txBody>
      </p:sp>
      <mc:AlternateContent xmlns:mc="http://schemas.openxmlformats.org/markup-compatibility/2006" xmlns:a14="http://schemas.microsoft.com/office/drawing/2010/main">
        <mc:Choice Requires="a14">
          <p:sp>
            <p:nvSpPr>
              <p:cNvPr id="13" name="Rectangle 12"/>
              <p:cNvSpPr/>
              <p:nvPr/>
            </p:nvSpPr>
            <p:spPr>
              <a:xfrm>
                <a:off x="660764" y="1022152"/>
                <a:ext cx="8064896" cy="1200329"/>
              </a:xfrm>
              <a:prstGeom prst="rect">
                <a:avLst/>
              </a:prstGeom>
            </p:spPr>
            <p:txBody>
              <a:bodyPr wrap="square">
                <a:spAutoFit/>
              </a:bodyPr>
              <a:lstStyle/>
              <a:p>
                <a:r>
                  <a:rPr lang="en-US" altLang="zh-CN" sz="1800" dirty="0">
                    <a:ea typeface="华文楷体" panose="02010600040101010101" pitchFamily="2" charset="-122"/>
                    <a:cs typeface="Times New Roman" panose="02020603050405020304" pitchFamily="18" charset="0"/>
                  </a:rPr>
                  <a:t>Facts:</a:t>
                </a:r>
              </a:p>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Two random variables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oMath>
                </a14:m>
                <a:r>
                  <a:rPr lang="en-US" altLang="zh-CN" sz="1800" dirty="0">
                    <a:ea typeface="华文楷体" panose="02010600040101010101" pitchFamily="2" charset="-122"/>
                    <a:cs typeface="Times New Roman" panose="02020603050405020304" pitchFamily="18" charset="0"/>
                  </a:rPr>
                  <a:t> and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𝑌</m:t>
                    </m:r>
                  </m:oMath>
                </a14:m>
                <a:r>
                  <a:rPr lang="en-US" altLang="zh-CN" sz="1800" dirty="0">
                    <a:ea typeface="华文楷体" panose="02010600040101010101" pitchFamily="2" charset="-122"/>
                    <a:cs typeface="Times New Roman" panose="02020603050405020304" pitchFamily="18" charset="0"/>
                  </a:rPr>
                  <a:t> can be considered to be </a:t>
                </a:r>
                <a:r>
                  <a:rPr lang="en-US" altLang="zh-CN" sz="1800" b="1" dirty="0">
                    <a:solidFill>
                      <a:srgbClr val="7030A0"/>
                    </a:solidFill>
                    <a:ea typeface="华文楷体" panose="02010600040101010101" pitchFamily="2" charset="-122"/>
                    <a:cs typeface="Times New Roman" panose="02020603050405020304" pitchFamily="18" charset="0"/>
                  </a:rPr>
                  <a:t>a single vector-valued random variable</a:t>
                </a:r>
              </a:p>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Entropy is defined on probability </a:t>
                </a:r>
              </a:p>
            </p:txBody>
          </p:sp>
        </mc:Choice>
        <mc:Fallback xmlns="">
          <p:sp>
            <p:nvSpPr>
              <p:cNvPr id="13" name="Rectangle 12"/>
              <p:cNvSpPr>
                <a:spLocks noRot="1" noChangeAspect="1" noMove="1" noResize="1" noEditPoints="1" noAdjustHandles="1" noChangeArrowheads="1" noChangeShapeType="1" noTextEdit="1"/>
              </p:cNvSpPr>
              <p:nvPr/>
            </p:nvSpPr>
            <p:spPr>
              <a:xfrm>
                <a:off x="660764" y="1022152"/>
                <a:ext cx="8064896" cy="1200329"/>
              </a:xfrm>
              <a:prstGeom prst="rect">
                <a:avLst/>
              </a:prstGeom>
              <a:blipFill>
                <a:blip r:embed="rId5"/>
                <a:stretch>
                  <a:fillRect l="-605" t="-3046" b="-71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769FA6D-63BB-2049-B3CC-A3243E97C4F5}"/>
                  </a:ext>
                </a:extLst>
              </p:cNvPr>
              <p:cNvSpPr/>
              <p:nvPr/>
            </p:nvSpPr>
            <p:spPr>
              <a:xfrm>
                <a:off x="734562" y="2227909"/>
                <a:ext cx="7984920" cy="12923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rgbClr val="C00000"/>
                    </a:solidFill>
                  </a:rPr>
                  <a:t>The </a:t>
                </a:r>
                <a:r>
                  <a:rPr lang="en-US" sz="1800" dirty="0">
                    <a:solidFill>
                      <a:srgbClr val="7030A0"/>
                    </a:solidFill>
                  </a:rPr>
                  <a:t>joint entropy  </a:t>
                </a:r>
                <a14:m>
                  <m:oMath xmlns:m="http://schemas.openxmlformats.org/officeDocument/2006/math">
                    <m:r>
                      <a:rPr lang="en-US" sz="1800" b="0" i="1" smtClean="0">
                        <a:solidFill>
                          <a:srgbClr val="C00000"/>
                        </a:solidFill>
                        <a:latin typeface="Cambria Math" panose="02040503050406030204" pitchFamily="18" charset="0"/>
                      </a:rPr>
                      <m:t>𝐻</m:t>
                    </m:r>
                    <m:r>
                      <a:rPr lang="en-US" sz="1800" b="0" i="1" smtClean="0">
                        <a:solidFill>
                          <a:srgbClr val="C00000"/>
                        </a:solidFill>
                        <a:latin typeface="Cambria Math" panose="02040503050406030204" pitchFamily="18" charset="0"/>
                      </a:rPr>
                      <m:t>(</m:t>
                    </m:r>
                    <m:r>
                      <a:rPr lang="en-US" sz="1800" b="0" i="1" smtClean="0">
                        <a:solidFill>
                          <a:srgbClr val="C00000"/>
                        </a:solidFill>
                        <a:latin typeface="Cambria Math" panose="02040503050406030204" pitchFamily="18" charset="0"/>
                      </a:rPr>
                      <m:t>𝑋</m:t>
                    </m:r>
                    <m:r>
                      <a:rPr lang="en-US" sz="1800" b="0" i="1" smtClean="0">
                        <a:solidFill>
                          <a:srgbClr val="C00000"/>
                        </a:solidFill>
                        <a:latin typeface="Cambria Math" panose="02040503050406030204" pitchFamily="18" charset="0"/>
                      </a:rPr>
                      <m:t>, </m:t>
                    </m:r>
                    <m:r>
                      <a:rPr lang="en-US" sz="1800" b="0" i="1" smtClean="0">
                        <a:solidFill>
                          <a:srgbClr val="C00000"/>
                        </a:solidFill>
                        <a:latin typeface="Cambria Math" panose="02040503050406030204" pitchFamily="18" charset="0"/>
                      </a:rPr>
                      <m:t>𝑌</m:t>
                    </m:r>
                    <m:r>
                      <a:rPr lang="en-US" sz="1800" b="0" i="1" smtClean="0">
                        <a:solidFill>
                          <a:srgbClr val="C00000"/>
                        </a:solidFill>
                        <a:latin typeface="Cambria Math" panose="02040503050406030204" pitchFamily="18" charset="0"/>
                      </a:rPr>
                      <m:t>)</m:t>
                    </m:r>
                  </m:oMath>
                </a14:m>
                <a:r>
                  <a:rPr lang="en-US" sz="1800" dirty="0">
                    <a:solidFill>
                      <a:srgbClr val="C00000"/>
                    </a:solidFill>
                  </a:rPr>
                  <a:t> of a pair of discrete random variable </a:t>
                </a:r>
                <a14:m>
                  <m:oMath xmlns:m="http://schemas.openxmlformats.org/officeDocument/2006/math">
                    <m:r>
                      <a:rPr lang="en-US" sz="1800" b="0" i="0" smtClean="0">
                        <a:solidFill>
                          <a:srgbClr val="C00000"/>
                        </a:solidFill>
                        <a:latin typeface="Cambria Math" panose="02040503050406030204" pitchFamily="18" charset="0"/>
                      </a:rPr>
                      <m:t>(</m:t>
                    </m:r>
                    <m:r>
                      <a:rPr lang="en-US" sz="1800" b="0" i="1" smtClean="0">
                        <a:solidFill>
                          <a:srgbClr val="C00000"/>
                        </a:solidFill>
                        <a:latin typeface="Cambria Math" panose="02040503050406030204" pitchFamily="18" charset="0"/>
                      </a:rPr>
                      <m:t>𝑋</m:t>
                    </m:r>
                    <m:r>
                      <a:rPr lang="en-US" sz="1800" b="0" i="0" smtClean="0">
                        <a:solidFill>
                          <a:srgbClr val="C00000"/>
                        </a:solidFill>
                        <a:latin typeface="Cambria Math" panose="02040503050406030204" pitchFamily="18" charset="0"/>
                      </a:rPr>
                      <m:t>,</m:t>
                    </m:r>
                    <m:r>
                      <a:rPr lang="en-US" sz="1800" b="0" i="1" smtClean="0">
                        <a:solidFill>
                          <a:srgbClr val="C00000"/>
                        </a:solidFill>
                        <a:latin typeface="Cambria Math" panose="02040503050406030204" pitchFamily="18" charset="0"/>
                      </a:rPr>
                      <m:t>𝑌</m:t>
                    </m:r>
                    <m:r>
                      <a:rPr lang="en-US" sz="1800" b="0" i="1" smtClean="0">
                        <a:solidFill>
                          <a:srgbClr val="C00000"/>
                        </a:solidFill>
                        <a:latin typeface="Cambria Math" panose="02040503050406030204" pitchFamily="18" charset="0"/>
                      </a:rPr>
                      <m:t>)</m:t>
                    </m:r>
                  </m:oMath>
                </a14:m>
                <a:r>
                  <a:rPr lang="en-US" sz="1800" dirty="0">
                    <a:solidFill>
                      <a:srgbClr val="C00000"/>
                    </a:solidFill>
                  </a:rPr>
                  <a:t> with joint distribution </a:t>
                </a:r>
                <a14:m>
                  <m:oMath xmlns:m="http://schemas.openxmlformats.org/officeDocument/2006/math">
                    <m:r>
                      <a:rPr lang="en-US" sz="1800" b="0" i="1" smtClean="0">
                        <a:solidFill>
                          <a:srgbClr val="C00000"/>
                        </a:solidFill>
                        <a:latin typeface="Cambria Math" panose="02040503050406030204" pitchFamily="18" charset="0"/>
                      </a:rPr>
                      <m:t>𝑝</m:t>
                    </m:r>
                    <m:r>
                      <a:rPr lang="en-US" sz="1800" b="0" i="1" smtClean="0">
                        <a:solidFill>
                          <a:srgbClr val="C00000"/>
                        </a:solidFill>
                        <a:latin typeface="Cambria Math" panose="02040503050406030204" pitchFamily="18" charset="0"/>
                      </a:rPr>
                      <m:t>(</m:t>
                    </m:r>
                    <m:r>
                      <a:rPr lang="en-US" sz="1800" b="0" i="1" smtClean="0">
                        <a:solidFill>
                          <a:srgbClr val="C00000"/>
                        </a:solidFill>
                        <a:latin typeface="Cambria Math" panose="02040503050406030204" pitchFamily="18" charset="0"/>
                      </a:rPr>
                      <m:t>𝑥</m:t>
                    </m:r>
                    <m:r>
                      <a:rPr lang="en-US" sz="1800" b="0" i="1" smtClean="0">
                        <a:solidFill>
                          <a:srgbClr val="C00000"/>
                        </a:solidFill>
                        <a:latin typeface="Cambria Math" panose="02040503050406030204" pitchFamily="18" charset="0"/>
                      </a:rPr>
                      <m:t>,</m:t>
                    </m:r>
                    <m:r>
                      <a:rPr lang="en-US" sz="1800" b="0" i="1" smtClean="0">
                        <a:solidFill>
                          <a:srgbClr val="C00000"/>
                        </a:solidFill>
                        <a:latin typeface="Cambria Math" panose="02040503050406030204" pitchFamily="18" charset="0"/>
                      </a:rPr>
                      <m:t>𝑦</m:t>
                    </m:r>
                    <m:r>
                      <a:rPr lang="en-US" sz="1800" b="0" i="1" smtClean="0">
                        <a:solidFill>
                          <a:srgbClr val="C00000"/>
                        </a:solidFill>
                        <a:latin typeface="Cambria Math" panose="02040503050406030204" pitchFamily="18" charset="0"/>
                      </a:rPr>
                      <m:t>)</m:t>
                    </m:r>
                  </m:oMath>
                </a14:m>
                <a:r>
                  <a:rPr lang="en-US" sz="1800" dirty="0">
                    <a:solidFill>
                      <a:srgbClr val="C00000"/>
                    </a:solidFill>
                  </a:rPr>
                  <a:t> is defined as</a:t>
                </a:r>
              </a:p>
              <a:p>
                <a:pPr/>
                <a14:m>
                  <m:oMathPara xmlns:m="http://schemas.openxmlformats.org/officeDocument/2006/math">
                    <m:oMathParaPr>
                      <m:jc m:val="centerGroup"/>
                    </m:oMathParaPr>
                    <m:oMath xmlns:m="http://schemas.openxmlformats.org/officeDocument/2006/math">
                      <m:r>
                        <a:rPr lang="en-US" sz="1800" b="0" i="1" smtClean="0">
                          <a:solidFill>
                            <a:srgbClr val="C00000"/>
                          </a:solidFill>
                          <a:latin typeface="Cambria Math" panose="02040503050406030204" pitchFamily="18" charset="0"/>
                        </a:rPr>
                        <m:t>𝐻</m:t>
                      </m:r>
                      <m:d>
                        <m:dPr>
                          <m:ctrlPr>
                            <a:rPr lang="en-US" sz="180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𝑋</m:t>
                          </m:r>
                          <m:r>
                            <a:rPr lang="en-US" sz="1800" b="0" i="1" smtClean="0">
                              <a:solidFill>
                                <a:srgbClr val="C00000"/>
                              </a:solidFill>
                              <a:latin typeface="Cambria Math" panose="02040503050406030204" pitchFamily="18" charset="0"/>
                            </a:rPr>
                            <m:t>,</m:t>
                          </m:r>
                          <m:r>
                            <a:rPr lang="en-US" sz="1800" b="0" i="1" smtClean="0">
                              <a:solidFill>
                                <a:srgbClr val="C00000"/>
                              </a:solidFill>
                              <a:latin typeface="Cambria Math" panose="02040503050406030204" pitchFamily="18" charset="0"/>
                            </a:rPr>
                            <m:t>𝑌</m:t>
                          </m:r>
                        </m:e>
                      </m:d>
                      <m:r>
                        <a:rPr lang="en-US" sz="1800" b="0" i="1" smtClean="0">
                          <a:solidFill>
                            <a:srgbClr val="C00000"/>
                          </a:solidFill>
                          <a:latin typeface="Cambria Math" panose="02040503050406030204" pitchFamily="18" charset="0"/>
                        </a:rPr>
                        <m:t>=−</m:t>
                      </m:r>
                      <m:nary>
                        <m:naryPr>
                          <m:chr m:val="∑"/>
                          <m:supHide m:val="on"/>
                          <m:ctrlPr>
                            <a:rPr lang="en-US" sz="1800" i="1" smtClean="0">
                              <a:solidFill>
                                <a:srgbClr val="C00000"/>
                              </a:solidFill>
                              <a:latin typeface="Cambria Math" panose="02040503050406030204" pitchFamily="18" charset="0"/>
                            </a:rPr>
                          </m:ctrlPr>
                        </m:naryPr>
                        <m:sub>
                          <m:r>
                            <m:rPr>
                              <m:brk m:alnAt="7"/>
                            </m:rPr>
                            <a:rPr lang="en-US" sz="1800" b="0" i="1" smtClean="0">
                              <a:solidFill>
                                <a:srgbClr val="C00000"/>
                              </a:solidFill>
                              <a:latin typeface="Cambria Math" panose="02040503050406030204" pitchFamily="18" charset="0"/>
                            </a:rPr>
                            <m:t>𝑥</m:t>
                          </m:r>
                          <m:r>
                            <a:rPr lang="en-US" sz="1800" b="0" i="1" smtClean="0">
                              <a:solidFill>
                                <a:srgbClr val="C00000"/>
                              </a:solidFill>
                              <a:latin typeface="Cambria Math" panose="02040503050406030204" pitchFamily="18" charset="0"/>
                            </a:rPr>
                            <m:t>∈</m:t>
                          </m:r>
                          <m:r>
                            <a:rPr lang="en-US" sz="1800" b="0" i="1" smtClean="0">
                              <a:solidFill>
                                <a:srgbClr val="C00000"/>
                              </a:solidFill>
                              <a:latin typeface="Cambria Math" panose="02040503050406030204" pitchFamily="18" charset="0"/>
                            </a:rPr>
                            <m:t>𝒳</m:t>
                          </m:r>
                        </m:sub>
                        <m:sup/>
                        <m:e>
                          <m:nary>
                            <m:naryPr>
                              <m:chr m:val="∑"/>
                              <m:supHide m:val="on"/>
                              <m:ctrlPr>
                                <a:rPr lang="en-US" sz="1800" b="0" i="1" smtClean="0">
                                  <a:solidFill>
                                    <a:srgbClr val="C00000"/>
                                  </a:solidFill>
                                  <a:latin typeface="Cambria Math" panose="02040503050406030204" pitchFamily="18" charset="0"/>
                                </a:rPr>
                              </m:ctrlPr>
                            </m:naryPr>
                            <m:sub>
                              <m:r>
                                <a:rPr lang="en-US" sz="1800" b="0" i="1" smtClean="0">
                                  <a:solidFill>
                                    <a:srgbClr val="C00000"/>
                                  </a:solidFill>
                                  <a:latin typeface="Cambria Math" panose="02040503050406030204" pitchFamily="18" charset="0"/>
                                </a:rPr>
                                <m:t>𝑦</m:t>
                              </m:r>
                              <m:r>
                                <a:rPr lang="en-US" sz="1800" b="0" i="1" smtClean="0">
                                  <a:solidFill>
                                    <a:srgbClr val="C00000"/>
                                  </a:solidFill>
                                  <a:latin typeface="Cambria Math" panose="02040503050406030204" pitchFamily="18" charset="0"/>
                                </a:rPr>
                                <m:t>∈</m:t>
                              </m:r>
                              <m:r>
                                <a:rPr lang="en-US" sz="1800" b="0" i="1" smtClean="0">
                                  <a:solidFill>
                                    <a:srgbClr val="C00000"/>
                                  </a:solidFill>
                                  <a:latin typeface="Cambria Math" panose="02040503050406030204" pitchFamily="18" charset="0"/>
                                </a:rPr>
                                <m:t>𝒴</m:t>
                              </m:r>
                            </m:sub>
                            <m:sup/>
                            <m:e>
                              <m:r>
                                <a:rPr lang="en-US" sz="1800" b="0" i="1" smtClean="0">
                                  <a:solidFill>
                                    <a:srgbClr val="C00000"/>
                                  </a:solidFill>
                                  <a:latin typeface="Cambria Math" panose="02040503050406030204" pitchFamily="18" charset="0"/>
                                </a:rPr>
                                <m:t>𝑝</m:t>
                              </m:r>
                              <m:r>
                                <a:rPr lang="en-US" sz="1800" b="0" i="1" smtClean="0">
                                  <a:solidFill>
                                    <a:srgbClr val="C00000"/>
                                  </a:solidFill>
                                  <a:latin typeface="Cambria Math" panose="02040503050406030204" pitchFamily="18" charset="0"/>
                                </a:rPr>
                                <m:t>(</m:t>
                              </m:r>
                              <m:r>
                                <a:rPr lang="en-US" sz="1800" b="0" i="1" smtClean="0">
                                  <a:solidFill>
                                    <a:srgbClr val="C00000"/>
                                  </a:solidFill>
                                  <a:latin typeface="Cambria Math" panose="02040503050406030204" pitchFamily="18" charset="0"/>
                                </a:rPr>
                                <m:t>𝑥</m:t>
                              </m:r>
                              <m:r>
                                <a:rPr lang="en-US" sz="1800" b="0" i="1" smtClean="0">
                                  <a:solidFill>
                                    <a:srgbClr val="C00000"/>
                                  </a:solidFill>
                                  <a:latin typeface="Cambria Math" panose="02040503050406030204" pitchFamily="18" charset="0"/>
                                </a:rPr>
                                <m:t>,</m:t>
                              </m:r>
                              <m:r>
                                <a:rPr lang="en-US" sz="1800" b="0" i="1" smtClean="0">
                                  <a:solidFill>
                                    <a:srgbClr val="C00000"/>
                                  </a:solidFill>
                                  <a:latin typeface="Cambria Math" panose="02040503050406030204" pitchFamily="18" charset="0"/>
                                </a:rPr>
                                <m:t>𝑦</m:t>
                              </m:r>
                              <m:r>
                                <a:rPr lang="en-US" sz="1800" b="0" i="1" smtClean="0">
                                  <a:solidFill>
                                    <a:srgbClr val="C00000"/>
                                  </a:solidFill>
                                  <a:latin typeface="Cambria Math" panose="02040503050406030204" pitchFamily="18" charset="0"/>
                                </a:rPr>
                                <m:t>)</m:t>
                              </m:r>
                            </m:e>
                          </m:nary>
                          <m:func>
                            <m:funcPr>
                              <m:ctrlPr>
                                <a:rPr lang="en-US" sz="1800" i="1" smtClean="0">
                                  <a:solidFill>
                                    <a:srgbClr val="C00000"/>
                                  </a:solidFill>
                                  <a:latin typeface="Cambria Math" panose="02040503050406030204" pitchFamily="18" charset="0"/>
                                </a:rPr>
                              </m:ctrlPr>
                            </m:funcPr>
                            <m:fName>
                              <m:r>
                                <m:rPr>
                                  <m:sty m:val="p"/>
                                </m:rPr>
                                <a:rPr lang="en-US" sz="1800" b="0" i="0" smtClean="0">
                                  <a:solidFill>
                                    <a:srgbClr val="C00000"/>
                                  </a:solidFill>
                                  <a:latin typeface="Cambria Math" panose="02040503050406030204" pitchFamily="18" charset="0"/>
                                </a:rPr>
                                <m:t>log</m:t>
                              </m:r>
                            </m:fName>
                            <m:e>
                              <m:r>
                                <a:rPr lang="en-US" sz="1800" b="0" i="1" smtClean="0">
                                  <a:solidFill>
                                    <a:srgbClr val="C00000"/>
                                  </a:solidFill>
                                  <a:latin typeface="Cambria Math" panose="02040503050406030204" pitchFamily="18" charset="0"/>
                                </a:rPr>
                                <m:t>𝑝</m:t>
                              </m:r>
                              <m:d>
                                <m:dPr>
                                  <m:ctrlPr>
                                    <a:rPr lang="en-US" sz="180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𝑥</m:t>
                                  </m:r>
                                  <m:r>
                                    <a:rPr lang="en-US" sz="1800" b="0" i="1" smtClean="0">
                                      <a:solidFill>
                                        <a:srgbClr val="C00000"/>
                                      </a:solidFill>
                                      <a:latin typeface="Cambria Math" panose="02040503050406030204" pitchFamily="18" charset="0"/>
                                    </a:rPr>
                                    <m:t>,</m:t>
                                  </m:r>
                                  <m:r>
                                    <a:rPr lang="en-US" sz="1800" b="0" i="1" smtClean="0">
                                      <a:solidFill>
                                        <a:srgbClr val="C00000"/>
                                      </a:solidFill>
                                      <a:latin typeface="Cambria Math" panose="02040503050406030204" pitchFamily="18" charset="0"/>
                                    </a:rPr>
                                    <m:t>𝑦</m:t>
                                  </m:r>
                                </m:e>
                              </m:d>
                            </m:e>
                          </m:func>
                        </m:e>
                      </m:nary>
                    </m:oMath>
                  </m:oMathPara>
                </a14:m>
                <a:endParaRPr lang="en-US" sz="1800" dirty="0">
                  <a:solidFill>
                    <a:srgbClr val="C00000"/>
                  </a:solidFill>
                </a:endParaRPr>
              </a:p>
            </p:txBody>
          </p:sp>
        </mc:Choice>
        <mc:Fallback xmlns="">
          <p:sp>
            <p:nvSpPr>
              <p:cNvPr id="7" name="Rectangle 6">
                <a:extLst>
                  <a:ext uri="{FF2B5EF4-FFF2-40B4-BE49-F238E27FC236}">
                    <a16:creationId xmlns:a16="http://schemas.microsoft.com/office/drawing/2014/main" id="{A769FA6D-63BB-2049-B3CC-A3243E97C4F5}"/>
                  </a:ext>
                </a:extLst>
              </p:cNvPr>
              <p:cNvSpPr>
                <a:spLocks noRot="1" noChangeAspect="1" noMove="1" noResize="1" noEditPoints="1" noAdjustHandles="1" noChangeArrowheads="1" noChangeShapeType="1" noTextEdit="1"/>
              </p:cNvSpPr>
              <p:nvPr/>
            </p:nvSpPr>
            <p:spPr>
              <a:xfrm>
                <a:off x="734562" y="2227909"/>
                <a:ext cx="7984920" cy="1292372"/>
              </a:xfrm>
              <a:prstGeom prst="rect">
                <a:avLst/>
              </a:prstGeom>
              <a:blipFill>
                <a:blip r:embed="rId6"/>
                <a:stretch>
                  <a:fillRect l="-534" t="-37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665906" y="3515950"/>
                <a:ext cx="8064896" cy="2585323"/>
              </a:xfrm>
              <a:prstGeom prst="rect">
                <a:avLst/>
              </a:prstGeom>
            </p:spPr>
            <p:txBody>
              <a:bodyPr wrap="square">
                <a:spAutoFit/>
              </a:bodyPr>
              <a:lstStyle/>
              <a:p>
                <a:r>
                  <a:rPr lang="en-US" altLang="zh-CN" sz="1800" dirty="0">
                    <a:ea typeface="华文楷体" panose="02010600040101010101" pitchFamily="2" charset="-122"/>
                    <a:cs typeface="Times New Roman" panose="02020603050405020304" pitchFamily="18" charset="0"/>
                  </a:rPr>
                  <a:t>Entropy and joint entropy</a:t>
                </a:r>
              </a:p>
              <a:p>
                <a:pPr algn="ctr"/>
                <a:r>
                  <a:rPr lang="en-US" altLang="zh-CN" sz="1800" dirty="0">
                    <a:ea typeface="华文楷体" panose="02010600040101010101" pitchFamily="2" charset="-122"/>
                    <a:cs typeface="Times New Roman" panose="02020603050405020304" pitchFamily="18" charset="0"/>
                  </a:rPr>
                  <a:t>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𝐻</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ea typeface="华文楷体" panose="02010600040101010101" pitchFamily="2" charset="-122"/>
                    <a:cs typeface="Times New Roman" panose="02020603050405020304" pitchFamily="18" charset="0"/>
                  </a:rPr>
                  <a:t>      ----&gt;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 </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𝑌</m:t>
                        </m:r>
                      </m:e>
                    </m:d>
                  </m:oMath>
                </a14:m>
                <a:endParaRPr lang="en-US" altLang="zh-CN" sz="1800" b="0" dirty="0">
                  <a:ea typeface="华文楷体" panose="02010600040101010101" pitchFamily="2" charset="-122"/>
                  <a:cs typeface="Times New Roman" panose="02020603050405020304" pitchFamily="18" charset="0"/>
                </a:endParaRPr>
              </a:p>
              <a:p>
                <a:pPr algn="ctr"/>
                <a:r>
                  <a:rPr lang="en-US" altLang="zh-CN" sz="1800" dirty="0">
                    <a:ea typeface="华文楷体" panose="02010600040101010101" pitchFamily="2" charset="-122"/>
                    <a:cs typeface="Times New Roman" panose="02020603050405020304" pitchFamily="18" charset="0"/>
                  </a:rPr>
                  <a:t>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ea typeface="华文楷体" panose="02010600040101010101" pitchFamily="2" charset="-122"/>
                    <a:cs typeface="Times New Roman" panose="02020603050405020304" pitchFamily="18" charset="0"/>
                  </a:rPr>
                  <a:t>    ----&gt;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𝑦</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endParaRPr lang="en-US" altLang="zh-CN" sz="1800" dirty="0">
                  <a:ea typeface="华文楷体" panose="02010600040101010101" pitchFamily="2" charset="-122"/>
                  <a:cs typeface="Times New Roman" panose="02020603050405020304" pitchFamily="18" charset="0"/>
                </a:endParaRPr>
              </a:p>
              <a:p>
                <a:pPr algn="ctr"/>
                <a:r>
                  <a:rPr lang="en-US" altLang="zh-CN" sz="1800" dirty="0">
                    <a:ea typeface="华文楷体" panose="02010600040101010101" pitchFamily="2" charset="-122"/>
                    <a:cs typeface="Times New Roman" panose="02020603050405020304" pitchFamily="18" charset="0"/>
                  </a:rPr>
                  <a:t>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𝑌</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𝐸</m:t>
                    </m:r>
                    <m:func>
                      <m:func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uncPr>
                      <m:fName>
                        <m:r>
                          <m:rPr>
                            <m:sty m:val="p"/>
                          </m:rP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log</m:t>
                        </m:r>
                      </m:fNa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 </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𝑌</m:t>
                            </m:r>
                          </m:e>
                        </m:d>
                      </m:e>
                    </m:func>
                  </m:oMath>
                </a14:m>
                <a:endParaRPr lang="en-US" altLang="zh-CN" sz="1800" b="0" dirty="0">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n"/>
                </a:pP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𝐻</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endParaRPr lang="en-US" altLang="zh-CN" sz="1800" b="0" dirty="0">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n"/>
                </a:pP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𝑌</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𝐻</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𝑌</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endParaRPr lang="en-US" altLang="zh-CN" sz="1800" b="0" dirty="0">
                  <a:ea typeface="华文楷体" panose="02010600040101010101" pitchFamily="2" charset="-122"/>
                  <a:cs typeface="Times New Roman" panose="02020603050405020304" pitchFamily="18" charset="0"/>
                </a:endParaRPr>
              </a:p>
              <a:p>
                <a:r>
                  <a:rPr lang="en-US" altLang="zh-CN" sz="1800" dirty="0">
                    <a:ea typeface="华文楷体" panose="02010600040101010101" pitchFamily="2" charset="-122"/>
                    <a:cs typeface="Times New Roman" panose="02020603050405020304" pitchFamily="18" charset="0"/>
                  </a:rPr>
                  <a:t>For a set of random variables </a:t>
                </a:r>
                <a14:m>
                  <m:oMath xmlns:m="http://schemas.openxmlformats.org/officeDocument/2006/math">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 …, </m:t>
                    </m:r>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𝑛</m:t>
                        </m:r>
                      </m:sub>
                    </m:sSub>
                  </m:oMath>
                </a14:m>
                <a:r>
                  <a:rPr lang="en-US" altLang="zh-CN" sz="1800" b="0" dirty="0">
                    <a:ea typeface="华文楷体" panose="02010600040101010101" pitchFamily="2" charset="-122"/>
                    <a:cs typeface="Times New Roman" panose="02020603050405020304" pitchFamily="18" charset="0"/>
                  </a:rPr>
                  <a:t> with joint distribution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𝑛</m:t>
                            </m:r>
                          </m:sub>
                        </m:sSub>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b="0" dirty="0">
                    <a:ea typeface="华文楷体" panose="02010600040101010101" pitchFamily="2" charset="-122"/>
                    <a:cs typeface="Times New Roman" panose="02020603050405020304" pitchFamily="18" charset="0"/>
                  </a:rPr>
                  <a:t> its joint entropy is defined as</a:t>
                </a:r>
              </a:p>
              <a:p>
                <a:pPr/>
                <a14:m>
                  <m:oMathPara xmlns:m="http://schemas.openxmlformats.org/officeDocument/2006/math">
                    <m:oMathParaPr>
                      <m:jc m:val="left"/>
                    </m:oMathParaPr>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2</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𝑛</m:t>
                              </m:r>
                            </m:sub>
                          </m:sSub>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2</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𝑛</m:t>
                              </m:r>
                            </m:sub>
                          </m:sSub>
                        </m:e>
                      </m:d>
                      <m:r>
                        <m:rPr>
                          <m:sty m:val="p"/>
                        </m:rP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log</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2</m:t>
                              </m:r>
                            </m:sub>
                          </m:s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𝑛</m:t>
                              </m:r>
                            </m:sub>
                          </m:sSub>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𝐸</m:t>
                      </m:r>
                      <m:func>
                        <m:func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uncPr>
                        <m:fName>
                          <m:r>
                            <m:rPr>
                              <m:sty m:val="p"/>
                            </m:rP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log</m:t>
                          </m:r>
                        </m:fNa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𝑛</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e>
                      </m:func>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 </m:t>
                      </m:r>
                    </m:oMath>
                  </m:oMathPara>
                </a14:m>
                <a:endParaRPr lang="en-US" altLang="zh-CN" sz="1800" b="0" dirty="0">
                  <a:ea typeface="华文楷体" panose="02010600040101010101" pitchFamily="2" charset="-122"/>
                  <a:cs typeface="Times New Roman" panose="020206030504050203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665906" y="3515950"/>
                <a:ext cx="8064896" cy="2585323"/>
              </a:xfrm>
              <a:prstGeom prst="rect">
                <a:avLst/>
              </a:prstGeom>
              <a:blipFill>
                <a:blip r:embed="rId7"/>
                <a:stretch>
                  <a:fillRect l="-605" t="-1415" b="-9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24843501"/>
      </p:ext>
    </p:extLst>
  </p:cSld>
  <p:clrMapOvr>
    <a:masterClrMapping/>
  </p:clrMapOvr>
  <mc:AlternateContent xmlns:mc="http://schemas.openxmlformats.org/markup-compatibility/2006" xmlns:p14="http://schemas.microsoft.com/office/powerpoint/2010/main">
    <mc:Choice Requires="p14">
      <p:transition spd="slow" p14:dur="2000" advTm="193301"/>
    </mc:Choice>
    <mc:Fallback xmlns="">
      <p:transition spd="slow" advTm="193301"/>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NVISHNO@EKEMMMUFUVWYY57I" val="4250"/>
</p:tagLst>
</file>

<file path=ppt/tags/tag2.xml><?xml version="1.0" encoding="utf-8"?>
<p:tagLst xmlns:a="http://schemas.openxmlformats.org/drawingml/2006/main" xmlns:r="http://schemas.openxmlformats.org/officeDocument/2006/relationships" xmlns:p="http://schemas.openxmlformats.org/presentationml/2006/main">
  <p:tag name="TIMING" val="|36.5|5.2|31.9|14.4|7.8|88.1|9.5"/>
</p:tagLst>
</file>

<file path=ppt/tags/tag3.xml><?xml version="1.0" encoding="utf-8"?>
<p:tagLst xmlns:a="http://schemas.openxmlformats.org/drawingml/2006/main" xmlns:r="http://schemas.openxmlformats.org/officeDocument/2006/relationships" xmlns:p="http://schemas.openxmlformats.org/presentationml/2006/main">
  <p:tag name="TIMING" val="|10.3|113.6|2.9"/>
</p:tagLst>
</file>

<file path=ppt/tags/tag4.xml><?xml version="1.0" encoding="utf-8"?>
<p:tagLst xmlns:a="http://schemas.openxmlformats.org/drawingml/2006/main" xmlns:r="http://schemas.openxmlformats.org/officeDocument/2006/relationships" xmlns:p="http://schemas.openxmlformats.org/presentationml/2006/main">
  <p:tag name="TIMING" val="|75.2"/>
</p:tagLst>
</file>

<file path=ppt/tags/tag5.xml><?xml version="1.0" encoding="utf-8"?>
<p:tagLst xmlns:a="http://schemas.openxmlformats.org/drawingml/2006/main" xmlns:r="http://schemas.openxmlformats.org/officeDocument/2006/relationships" xmlns:p="http://schemas.openxmlformats.org/presentationml/2006/main">
  <p:tag name="TIMING" val="|349.6"/>
</p:tagLst>
</file>

<file path=ppt/tags/tag6.xml><?xml version="1.0" encoding="utf-8"?>
<p:tagLst xmlns:a="http://schemas.openxmlformats.org/drawingml/2006/main" xmlns:r="http://schemas.openxmlformats.org/officeDocument/2006/relationships" xmlns:p="http://schemas.openxmlformats.org/presentationml/2006/main">
  <p:tag name="TIMING" val="|349.6"/>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67677</TotalTime>
  <Words>1474</Words>
  <Application>Microsoft Macintosh PowerPoint</Application>
  <PresentationFormat>自定义</PresentationFormat>
  <Paragraphs>172</Paragraphs>
  <Slides>15</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Calibri</vt:lpstr>
      <vt:lpstr>Cambria Math</vt:lpstr>
      <vt:lpstr>Tw Cen MT</vt:lpstr>
      <vt:lpstr>Tw Cen MT Condensed</vt:lpstr>
      <vt:lpstr>Wingdings</vt:lpstr>
      <vt:lpstr>Wingdings 2</vt:lpstr>
      <vt:lpstr>HDOfficeLightV0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Fan Cheng</dc:creator>
  <cp:lastModifiedBy>黄 奔皓</cp:lastModifiedBy>
  <cp:revision>3392</cp:revision>
  <cp:lastPrinted>2018-02-19T20:12:03Z</cp:lastPrinted>
  <dcterms:created xsi:type="dcterms:W3CDTF">2012-11-18T11:25:02Z</dcterms:created>
  <dcterms:modified xsi:type="dcterms:W3CDTF">2023-04-06T08:49:39Z</dcterms:modified>
</cp:coreProperties>
</file>