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3300">
        <a:latin typeface="Helvetica Neue"/>
        <a:ea typeface="Helvetica Neue"/>
        <a:cs typeface="Helvetica Neue"/>
        <a:sym typeface="Helvetica Neue"/>
      </a:defRPr>
    </a:lvl1pPr>
    <a:lvl2pPr indent="228600" defTabSz="457200" latinLnBrk="0">
      <a:lnSpc>
        <a:spcPct val="117999"/>
      </a:lnSpc>
      <a:defRPr sz="3300">
        <a:latin typeface="Helvetica Neue"/>
        <a:ea typeface="Helvetica Neue"/>
        <a:cs typeface="Helvetica Neue"/>
        <a:sym typeface="Helvetica Neue"/>
      </a:defRPr>
    </a:lvl2pPr>
    <a:lvl3pPr indent="457200" defTabSz="457200" latinLnBrk="0">
      <a:lnSpc>
        <a:spcPct val="117999"/>
      </a:lnSpc>
      <a:defRPr sz="3300">
        <a:latin typeface="Helvetica Neue"/>
        <a:ea typeface="Helvetica Neue"/>
        <a:cs typeface="Helvetica Neue"/>
        <a:sym typeface="Helvetica Neue"/>
      </a:defRPr>
    </a:lvl3pPr>
    <a:lvl4pPr indent="685800" defTabSz="457200" latinLnBrk="0">
      <a:lnSpc>
        <a:spcPct val="117999"/>
      </a:lnSpc>
      <a:defRPr sz="3300">
        <a:latin typeface="Helvetica Neue"/>
        <a:ea typeface="Helvetica Neue"/>
        <a:cs typeface="Helvetica Neue"/>
        <a:sym typeface="Helvetica Neue"/>
      </a:defRPr>
    </a:lvl4pPr>
    <a:lvl5pPr indent="914400" defTabSz="457200" latinLnBrk="0">
      <a:lnSpc>
        <a:spcPct val="117999"/>
      </a:lnSpc>
      <a:defRPr sz="3300">
        <a:latin typeface="Helvetica Neue"/>
        <a:ea typeface="Helvetica Neue"/>
        <a:cs typeface="Helvetica Neue"/>
        <a:sym typeface="Helvetica Neue"/>
      </a:defRPr>
    </a:lvl5pPr>
    <a:lvl6pPr indent="1143000" defTabSz="457200" latinLnBrk="0">
      <a:lnSpc>
        <a:spcPct val="117999"/>
      </a:lnSpc>
      <a:defRPr sz="3300">
        <a:latin typeface="Helvetica Neue"/>
        <a:ea typeface="Helvetica Neue"/>
        <a:cs typeface="Helvetica Neue"/>
        <a:sym typeface="Helvetica Neue"/>
      </a:defRPr>
    </a:lvl6pPr>
    <a:lvl7pPr indent="1371600" defTabSz="457200" latinLnBrk="0">
      <a:lnSpc>
        <a:spcPct val="117999"/>
      </a:lnSpc>
      <a:defRPr sz="3300">
        <a:latin typeface="Helvetica Neue"/>
        <a:ea typeface="Helvetica Neue"/>
        <a:cs typeface="Helvetica Neue"/>
        <a:sym typeface="Helvetica Neue"/>
      </a:defRPr>
    </a:lvl7pPr>
    <a:lvl8pPr indent="1600200" defTabSz="457200" latinLnBrk="0">
      <a:lnSpc>
        <a:spcPct val="117999"/>
      </a:lnSpc>
      <a:defRPr sz="3300">
        <a:latin typeface="Helvetica Neue"/>
        <a:ea typeface="Helvetica Neue"/>
        <a:cs typeface="Helvetica Neue"/>
        <a:sym typeface="Helvetica Neue"/>
      </a:defRPr>
    </a:lvl8pPr>
    <a:lvl9pPr indent="1828800" defTabSz="457200" latinLnBrk="0">
      <a:lnSpc>
        <a:spcPct val="117999"/>
      </a:lnSpc>
      <a:defRPr sz="33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00.xml.rels><?xml version="1.0" encoding="UTF-8" standalone="yes"?><Relationships xmlns="http://schemas.openxmlformats.org/package/2006/relationships"><Relationship Id="rId1" Type="http://schemas.openxmlformats.org/officeDocument/2006/relationships/slide" Target="../slides/slide100.xml"/><Relationship Id="rId2" Type="http://schemas.openxmlformats.org/officeDocument/2006/relationships/notesMaster" Target="../notesMasters/notesMaster1.xml"/></Relationships>

</file>

<file path=ppt/notesSlides/_rels/notesSlide101.xml.rels><?xml version="1.0" encoding="UTF-8" standalone="yes"?><Relationships xmlns="http://schemas.openxmlformats.org/package/2006/relationships"><Relationship Id="rId1" Type="http://schemas.openxmlformats.org/officeDocument/2006/relationships/slide" Target="../slides/slide101.xml"/><Relationship Id="rId2" Type="http://schemas.openxmlformats.org/officeDocument/2006/relationships/notesMaster" Target="../notesMasters/notesMaster1.xml"/></Relationships>

</file>

<file path=ppt/notesSlides/_rels/notesSlide102.xml.rels><?xml version="1.0" encoding="UTF-8" standalone="yes"?><Relationships xmlns="http://schemas.openxmlformats.org/package/2006/relationships"><Relationship Id="rId1" Type="http://schemas.openxmlformats.org/officeDocument/2006/relationships/slide" Target="../slides/slide102.xml"/><Relationship Id="rId2" Type="http://schemas.openxmlformats.org/officeDocument/2006/relationships/notesMaster" Target="../notesMasters/notesMaster1.xml"/></Relationships>

</file>

<file path=ppt/notesSlides/_rels/notesSlide103.xml.rels><?xml version="1.0" encoding="UTF-8" standalone="yes"?><Relationships xmlns="http://schemas.openxmlformats.org/package/2006/relationships"><Relationship Id="rId1" Type="http://schemas.openxmlformats.org/officeDocument/2006/relationships/slide" Target="../slides/slide103.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6.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7.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8.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9.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41.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42.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43.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44.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45.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46.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47.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8.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9.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0.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51.xml.rels><?xml version="1.0" encoding="UTF-8" standalone="yes"?><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52.xml.rels><?xml version="1.0" encoding="UTF-8" standalone="yes"?><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53.xml.rels><?xml version="1.0" encoding="UTF-8" standalone="yes"?><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54.xml.rels><?xml version="1.0" encoding="UTF-8" standalone="yes"?><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55.xml.rels><?xml version="1.0" encoding="UTF-8" standalone="yes"?><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56.xml.rels><?xml version="1.0" encoding="UTF-8" standalone="yes"?><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57.xml.rels><?xml version="1.0" encoding="UTF-8" standalone="yes"?><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58.xml.rels><?xml version="1.0" encoding="UTF-8" standalone="yes"?><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59.xml.rels><?xml version="1.0" encoding="UTF-8" standalone="yes"?><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0.xml.rels><?xml version="1.0" encoding="UTF-8" standalone="yes"?><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61.xml.rels><?xml version="1.0" encoding="UTF-8" standalone="yes"?><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62.xml.rels><?xml version="1.0" encoding="UTF-8" standalone="yes"?><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63.xml.rels><?xml version="1.0" encoding="UTF-8" standalone="yes"?><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64.xml.rels><?xml version="1.0" encoding="UTF-8" standalone="yes"?><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65.xml.rels><?xml version="1.0" encoding="UTF-8" standalone="yes"?><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s>

</file>

<file path=ppt/notesSlides/_rels/notesSlide66.xml.rels><?xml version="1.0" encoding="UTF-8" standalone="yes"?><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67.xml.rels><?xml version="1.0" encoding="UTF-8" standalone="yes"?><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Relationships>

</file>

<file path=ppt/notesSlides/_rels/notesSlide68.xml.rels><?xml version="1.0" encoding="UTF-8" standalone="yes"?><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Relationships>

</file>

<file path=ppt/notesSlides/_rels/notesSlide69.xml.rels><?xml version="1.0" encoding="UTF-8" standalone="yes"?><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0.xml.rels><?xml version="1.0" encoding="UTF-8" standalone="yes"?><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Relationships>

</file>

<file path=ppt/notesSlides/_rels/notesSlide71.xml.rels><?xml version="1.0" encoding="UTF-8" standalone="yes"?><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Relationships>

</file>

<file path=ppt/notesSlides/_rels/notesSlide72.xml.rels><?xml version="1.0" encoding="UTF-8" standalone="yes"?><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Relationships>

</file>

<file path=ppt/notesSlides/_rels/notesSlide73.xml.rels><?xml version="1.0" encoding="UTF-8" standalone="yes"?><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Relationships>

</file>

<file path=ppt/notesSlides/_rels/notesSlide74.xml.rels><?xml version="1.0" encoding="UTF-8" standalone="yes"?><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Relationships>

</file>

<file path=ppt/notesSlides/_rels/notesSlide75.xml.rels><?xml version="1.0" encoding="UTF-8" standalone="yes"?><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Relationships>

</file>

<file path=ppt/notesSlides/_rels/notesSlide76.xml.rels><?xml version="1.0" encoding="UTF-8" standalone="yes"?><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Relationships>

</file>

<file path=ppt/notesSlides/_rels/notesSlide77.xml.rels><?xml version="1.0" encoding="UTF-8" standalone="yes"?><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Relationships>

</file>

<file path=ppt/notesSlides/_rels/notesSlide78.xml.rels><?xml version="1.0" encoding="UTF-8" standalone="yes"?><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Relationships>

</file>

<file path=ppt/notesSlides/_rels/notesSlide79.xml.rels><?xml version="1.0" encoding="UTF-8" standalone="yes"?><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0.xml.rels><?xml version="1.0" encoding="UTF-8" standalone="yes"?><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Relationships>

</file>

<file path=ppt/notesSlides/_rels/notesSlide81.xml.rels><?xml version="1.0" encoding="UTF-8" standalone="yes"?><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Relationships>

</file>

<file path=ppt/notesSlides/_rels/notesSlide82.xml.rels><?xml version="1.0" encoding="UTF-8" standalone="yes"?><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Relationships>

</file>

<file path=ppt/notesSlides/_rels/notesSlide83.xml.rels><?xml version="1.0" encoding="UTF-8" standalone="yes"?><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Relationships>

</file>

<file path=ppt/notesSlides/_rels/notesSlide84.xml.rels><?xml version="1.0" encoding="UTF-8" standalone="yes"?><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Relationships>

</file>

<file path=ppt/notesSlides/_rels/notesSlide85.xml.rels><?xml version="1.0" encoding="UTF-8" standalone="yes"?><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Relationships>

</file>

<file path=ppt/notesSlides/_rels/notesSlide86.xml.rels><?xml version="1.0" encoding="UTF-8" standalone="yes"?><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Relationships>

</file>

<file path=ppt/notesSlides/_rels/notesSlide87.xml.rels><?xml version="1.0" encoding="UTF-8" standalone="yes"?><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Relationships>

</file>

<file path=ppt/notesSlides/_rels/notesSlide88.xml.rels><?xml version="1.0" encoding="UTF-8" standalone="yes"?><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Relationships>

</file>

<file path=ppt/notesSlides/_rels/notesSlide89.xml.rels><?xml version="1.0" encoding="UTF-8" standalone="yes"?><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0.xml.rels><?xml version="1.0" encoding="UTF-8" standalone="yes"?><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Relationships>

</file>

<file path=ppt/notesSlides/_rels/notesSlide91.xml.rels><?xml version="1.0" encoding="UTF-8" standalone="yes"?><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Relationships>

</file>

<file path=ppt/notesSlides/_rels/notesSlide92.xml.rels><?xml version="1.0" encoding="UTF-8" standalone="yes"?><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Relationships>

</file>

<file path=ppt/notesSlides/_rels/notesSlide93.xml.rels><?xml version="1.0" encoding="UTF-8" standalone="yes"?><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Relationships>

</file>

<file path=ppt/notesSlides/_rels/notesSlide94.xml.rels><?xml version="1.0" encoding="UTF-8" standalone="yes"?><Relationships xmlns="http://schemas.openxmlformats.org/package/2006/relationships"><Relationship Id="rId1" Type="http://schemas.openxmlformats.org/officeDocument/2006/relationships/slide" Target="../slides/slide94.xml"/><Relationship Id="rId2" Type="http://schemas.openxmlformats.org/officeDocument/2006/relationships/notesMaster" Target="../notesMasters/notesMaster1.xml"/></Relationships>

</file>

<file path=ppt/notesSlides/_rels/notesSlide95.xml.rels><?xml version="1.0" encoding="UTF-8" standalone="yes"?><Relationships xmlns="http://schemas.openxmlformats.org/package/2006/relationships"><Relationship Id="rId1" Type="http://schemas.openxmlformats.org/officeDocument/2006/relationships/slide" Target="../slides/slide95.xml"/><Relationship Id="rId2" Type="http://schemas.openxmlformats.org/officeDocument/2006/relationships/notesMaster" Target="../notesMasters/notesMaster1.xml"/></Relationships>

</file>

<file path=ppt/notesSlides/_rels/notesSlide96.xml.rels><?xml version="1.0" encoding="UTF-8" standalone="yes"?><Relationships xmlns="http://schemas.openxmlformats.org/package/2006/relationships"><Relationship Id="rId1" Type="http://schemas.openxmlformats.org/officeDocument/2006/relationships/slide" Target="../slides/slide96.xml"/><Relationship Id="rId2" Type="http://schemas.openxmlformats.org/officeDocument/2006/relationships/notesMaster" Target="../notesMasters/notesMaster1.xml"/></Relationships>

</file>

<file path=ppt/notesSlides/_rels/notesSlide97.xml.rels><?xml version="1.0" encoding="UTF-8" standalone="yes"?><Relationships xmlns="http://schemas.openxmlformats.org/package/2006/relationships"><Relationship Id="rId1" Type="http://schemas.openxmlformats.org/officeDocument/2006/relationships/slide" Target="../slides/slide97.xml"/><Relationship Id="rId2" Type="http://schemas.openxmlformats.org/officeDocument/2006/relationships/notesMaster" Target="../notesMasters/notesMaster1.xml"/></Relationships>

</file>

<file path=ppt/notesSlides/_rels/notesSlide98.xml.rels><?xml version="1.0" encoding="UTF-8" standalone="yes"?><Relationships xmlns="http://schemas.openxmlformats.org/package/2006/relationships"><Relationship Id="rId1" Type="http://schemas.openxmlformats.org/officeDocument/2006/relationships/slide" Target="../slides/slide98.xml"/><Relationship Id="rId2" Type="http://schemas.openxmlformats.org/officeDocument/2006/relationships/notesMaster" Target="../notesMasters/notesMaster1.xml"/></Relationships>

</file>

<file path=ppt/notesSlides/_rels/notesSlide99.xml.rels><?xml version="1.0" encoding="UTF-8" standalone="yes"?><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a:p>
        </p:txBody>
      </p:sp>
      <p:sp>
        <p:nvSpPr>
          <p:cNvPr id="131" name="Shape 131"/>
          <p:cNvSpPr/>
          <p:nvPr>
            <p:ph type="body" sz="quarter" idx="1"/>
          </p:nvPr>
        </p:nvSpPr>
        <p:spPr>
          <a:prstGeom prst="rect">
            <a:avLst/>
          </a:prstGeom>
        </p:spPr>
        <p:txBody>
          <a:bodyPr/>
          <a:lstStyle/>
          <a:p>
            <a:pPr/>
            <a:r>
              <a:t>In this episode, I will give you a high level introduction to the Java Collections Framework.</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sldImg"/>
          </p:nvPr>
        </p:nvSpPr>
        <p:spPr>
          <a:prstGeom prst="rect">
            <a:avLst/>
          </a:prstGeom>
        </p:spPr>
        <p:txBody>
          <a:bodyPr/>
          <a:lstStyle/>
          <a:p>
            <a:pPr/>
          </a:p>
        </p:txBody>
      </p:sp>
      <p:sp>
        <p:nvSpPr>
          <p:cNvPr id="175" name="Shape 175"/>
          <p:cNvSpPr/>
          <p:nvPr>
            <p:ph type="body" sz="quarter" idx="1"/>
          </p:nvPr>
        </p:nvSpPr>
        <p:spPr>
          <a:prstGeom prst="rect">
            <a:avLst/>
          </a:prstGeom>
        </p:spPr>
        <p:txBody>
          <a:bodyPr/>
          <a:lstStyle/>
          <a:p>
            <a:pPr/>
            <a:r>
              <a:t>various collection interfaces and classes that serve as a more powerful, object oriented alternative to arrays.</a:t>
            </a: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9" name="Shape 1479"/>
          <p:cNvSpPr/>
          <p:nvPr>
            <p:ph type="sldImg"/>
          </p:nvPr>
        </p:nvSpPr>
        <p:spPr>
          <a:prstGeom prst="rect">
            <a:avLst/>
          </a:prstGeom>
        </p:spPr>
        <p:txBody>
          <a:bodyPr/>
          <a:lstStyle/>
          <a:p>
            <a:pPr/>
          </a:p>
        </p:txBody>
      </p:sp>
      <p:sp>
        <p:nvSpPr>
          <p:cNvPr id="1480" name="Shape 1480"/>
          <p:cNvSpPr/>
          <p:nvPr>
            <p:ph type="body" sz="quarter" idx="1"/>
          </p:nvPr>
        </p:nvSpPr>
        <p:spPr>
          <a:prstGeom prst="rect">
            <a:avLst/>
          </a:prstGeom>
        </p:spPr>
        <p:txBody>
          <a:bodyPr/>
          <a:lstStyle/>
          <a:p>
            <a:pPr/>
            <a:r>
              <a:t>Return a negative integer if the first argument is less than the second argument, zero if both arguments are equal and a positive integer if the first argument is greater than the second</a:t>
            </a: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3" name="Shape 1483"/>
          <p:cNvSpPr/>
          <p:nvPr>
            <p:ph type="sldImg"/>
          </p:nvPr>
        </p:nvSpPr>
        <p:spPr>
          <a:prstGeom prst="rect">
            <a:avLst/>
          </a:prstGeom>
        </p:spPr>
        <p:txBody>
          <a:bodyPr/>
          <a:lstStyle/>
          <a:p>
            <a:pPr/>
          </a:p>
        </p:txBody>
      </p:sp>
      <p:sp>
        <p:nvSpPr>
          <p:cNvPr id="1484" name="Shape 1484"/>
          <p:cNvSpPr/>
          <p:nvPr>
            <p:ph type="body" sz="quarter" idx="1"/>
          </p:nvPr>
        </p:nvSpPr>
        <p:spPr>
          <a:prstGeom prst="rect">
            <a:avLst/>
          </a:prstGeom>
        </p:spPr>
        <p:txBody>
          <a:bodyPr/>
          <a:lstStyle/>
          <a:p>
            <a:pPr/>
            <a:r>
              <a:t>Last but not least, let’s look at the two utility classes Collections and Arrays. Like a Swiss army knife they provide static helper methods that greatly enhance the general usefulness of the collection classes.</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8" name="Shape 1488"/>
          <p:cNvSpPr/>
          <p:nvPr>
            <p:ph type="sldImg"/>
          </p:nvPr>
        </p:nvSpPr>
        <p:spPr>
          <a:prstGeom prst="rect">
            <a:avLst/>
          </a:prstGeom>
        </p:spPr>
        <p:txBody>
          <a:bodyPr/>
          <a:lstStyle/>
          <a:p>
            <a:pPr/>
          </a:p>
        </p:txBody>
      </p:sp>
      <p:sp>
        <p:nvSpPr>
          <p:cNvPr id="1489" name="Shape 1489"/>
          <p:cNvSpPr/>
          <p:nvPr>
            <p:ph type="body" sz="quarter" idx="1"/>
          </p:nvPr>
        </p:nvSpPr>
        <p:spPr>
          <a:prstGeom prst="rect">
            <a:avLst/>
          </a:prstGeom>
        </p:spPr>
        <p:txBody>
          <a:bodyPr/>
          <a:lstStyle/>
          <a:p>
            <a:pPr/>
            <a:r>
              <a:t>java.util.Collections - Offers methods like sort, shuffle, reverse, search, min or max.</a:t>
            </a: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3" name="Shape 1493"/>
          <p:cNvSpPr/>
          <p:nvPr>
            <p:ph type="sldImg"/>
          </p:nvPr>
        </p:nvSpPr>
        <p:spPr>
          <a:prstGeom prst="rect">
            <a:avLst/>
          </a:prstGeom>
        </p:spPr>
        <p:txBody>
          <a:bodyPr/>
          <a:lstStyle/>
          <a:p>
            <a:pPr/>
          </a:p>
        </p:txBody>
      </p:sp>
      <p:sp>
        <p:nvSpPr>
          <p:cNvPr id="1494" name="Shape 1494"/>
          <p:cNvSpPr/>
          <p:nvPr>
            <p:ph type="body" sz="quarter" idx="1"/>
          </p:nvPr>
        </p:nvSpPr>
        <p:spPr>
          <a:prstGeom prst="rect">
            <a:avLst/>
          </a:prstGeom>
        </p:spPr>
        <p:txBody>
          <a:bodyPr/>
          <a:lstStyle/>
          <a:p>
            <a:pPr/>
            <a:r>
              <a:t>java.util.Arrays - Operates on Arrays and not on collections actually. Similar to the Collections class, it allows to sort arrays or to search through arrays, for example.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r>
              <a:t>Collection related utility interfaces and classes that assist you in using the collections. I am going to describe both parts in detail now.</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sldImg"/>
          </p:nvPr>
        </p:nvSpPr>
        <p:spPr>
          <a:prstGeom prst="rect">
            <a:avLst/>
          </a:prstGeom>
        </p:spPr>
        <p:txBody>
          <a:bodyPr/>
          <a:lstStyle/>
          <a:p>
            <a:pPr/>
          </a:p>
        </p:txBody>
      </p:sp>
      <p:sp>
        <p:nvSpPr>
          <p:cNvPr id="186" name="Shape 186"/>
          <p:cNvSpPr/>
          <p:nvPr>
            <p:ph type="body" sz="quarter" idx="1"/>
          </p:nvPr>
        </p:nvSpPr>
        <p:spPr>
          <a:prstGeom prst="rect">
            <a:avLst/>
          </a:prstGeom>
        </p:spPr>
        <p:txBody>
          <a:bodyPr/>
          <a:lstStyle/>
          <a:p>
            <a:pPr/>
            <a:r>
              <a:t>On the next slides you will see the interface and class hierarchy for collections. Unlike arrays, all collections can dynamically grow or shrink in size.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As said before a collection can hold a group of objects. A Map can store pairs of objects that have some kind of relation which ties them together, named key and value.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sldImg"/>
          </p:nvPr>
        </p:nvSpPr>
        <p:spPr>
          <a:prstGeom prst="rect">
            <a:avLst/>
          </a:prstGeom>
        </p:spPr>
        <p:txBody>
          <a:bodyPr/>
          <a:lstStyle/>
          <a:p>
            <a:pPr/>
          </a:p>
        </p:txBody>
      </p:sp>
      <p:sp>
        <p:nvSpPr>
          <p:cNvPr id="198" name="Shape 198"/>
          <p:cNvSpPr/>
          <p:nvPr>
            <p:ph type="body" sz="quarter" idx="1"/>
          </p:nvPr>
        </p:nvSpPr>
        <p:spPr>
          <a:prstGeom prst="rect">
            <a:avLst/>
          </a:prstGeom>
        </p:spPr>
        <p:txBody>
          <a:bodyPr/>
          <a:lstStyle/>
          <a:p>
            <a:pPr/>
            <a:r>
              <a:t>A value does not have a specific position in this map, but can be retrieved with the key it is related to. Relax if you don’t get it now, we will look at it in more detail later 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sldImg"/>
          </p:nvPr>
        </p:nvSpPr>
        <p:spPr>
          <a:prstGeom prst="rect">
            <a:avLst/>
          </a:prstGeom>
        </p:spPr>
        <p:txBody>
          <a:bodyPr/>
          <a:lstStyle/>
          <a:p>
            <a:pPr/>
          </a:p>
        </p:txBody>
      </p:sp>
      <p:sp>
        <p:nvSpPr>
          <p:cNvPr id="231" name="Shape 231"/>
          <p:cNvSpPr/>
          <p:nvPr>
            <p:ph type="body" sz="quarter" idx="1"/>
          </p:nvPr>
        </p:nvSpPr>
        <p:spPr>
          <a:prstGeom prst="rect">
            <a:avLst/>
          </a:prstGeom>
        </p:spPr>
        <p:txBody>
          <a:bodyPr/>
          <a:lstStyle/>
          <a:p>
            <a:pPr/>
            <a:r>
              <a:t>So here you see the hierarchy of classes and interfaces extending or implementing the collection interface.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hape 263"/>
          <p:cNvSpPr/>
          <p:nvPr>
            <p:ph type="sldImg"/>
          </p:nvPr>
        </p:nvSpPr>
        <p:spPr>
          <a:prstGeom prst="rect">
            <a:avLst/>
          </a:prstGeom>
        </p:spPr>
        <p:txBody>
          <a:bodyPr/>
          <a:lstStyle/>
          <a:p>
            <a:pPr/>
          </a:p>
        </p:txBody>
      </p:sp>
      <p:sp>
        <p:nvSpPr>
          <p:cNvPr id="264" name="Shape 264"/>
          <p:cNvSpPr/>
          <p:nvPr>
            <p:ph type="body" sz="quarter" idx="1"/>
          </p:nvPr>
        </p:nvSpPr>
        <p:spPr>
          <a:prstGeom prst="rect">
            <a:avLst/>
          </a:prstGeom>
        </p:spPr>
        <p:txBody>
          <a:bodyPr/>
          <a:lstStyle/>
          <a:p>
            <a:pPr/>
            <a:r>
              <a:t>Just try to remember some of the names listed here. This is just an overview so far.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Shape 296"/>
          <p:cNvSpPr/>
          <p:nvPr>
            <p:ph type="sldImg"/>
          </p:nvPr>
        </p:nvSpPr>
        <p:spPr>
          <a:prstGeom prst="rect">
            <a:avLst/>
          </a:prstGeom>
        </p:spPr>
        <p:txBody>
          <a:bodyPr/>
          <a:lstStyle/>
          <a:p>
            <a:pPr/>
          </a:p>
        </p:txBody>
      </p:sp>
      <p:sp>
        <p:nvSpPr>
          <p:cNvPr id="297" name="Shape 297"/>
          <p:cNvSpPr/>
          <p:nvPr>
            <p:ph type="body" sz="quarter" idx="1"/>
          </p:nvPr>
        </p:nvSpPr>
        <p:spPr>
          <a:prstGeom prst="rect">
            <a:avLst/>
          </a:prstGeom>
        </p:spPr>
        <p:txBody>
          <a:bodyPr/>
          <a:lstStyle/>
          <a:p>
            <a:pPr/>
            <a:r>
              <a:t>As you can see, the collection interface sits on top of a number of sub interfaces and implementing classes. A collection can hold a group of objects. The Collection interface is extended by the interfaces Set, List and Queue.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Shape 329"/>
          <p:cNvSpPr/>
          <p:nvPr>
            <p:ph type="sldImg"/>
          </p:nvPr>
        </p:nvSpPr>
        <p:spPr>
          <a:prstGeom prst="rect">
            <a:avLst/>
          </a:prstGeom>
        </p:spPr>
        <p:txBody>
          <a:bodyPr/>
          <a:lstStyle/>
          <a:p>
            <a:pPr/>
          </a:p>
        </p:txBody>
      </p:sp>
      <p:sp>
        <p:nvSpPr>
          <p:cNvPr id="330" name="Shape 330"/>
          <p:cNvSpPr/>
          <p:nvPr>
            <p:ph type="body" sz="quarter" idx="1"/>
          </p:nvPr>
        </p:nvSpPr>
        <p:spPr>
          <a:prstGeom prst="rect">
            <a:avLst/>
          </a:prstGeom>
        </p:spPr>
        <p:txBody>
          <a:bodyPr/>
          <a:lstStyle/>
          <a:p>
            <a:pPr/>
            <a:r>
              <a:t>A Set is defined as a group of unique objects. What is considered as unique is defined by the equals method of the Object type the Set holds. So in other words, a Set can not hold two equal objects.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2" name="Shape 362"/>
          <p:cNvSpPr/>
          <p:nvPr>
            <p:ph type="sldImg"/>
          </p:nvPr>
        </p:nvSpPr>
        <p:spPr>
          <a:prstGeom prst="rect">
            <a:avLst/>
          </a:prstGeom>
        </p:spPr>
        <p:txBody>
          <a:bodyPr/>
          <a:lstStyle/>
          <a:p>
            <a:pPr/>
          </a:p>
        </p:txBody>
      </p:sp>
      <p:sp>
        <p:nvSpPr>
          <p:cNvPr id="363" name="Shape 363"/>
          <p:cNvSpPr/>
          <p:nvPr>
            <p:ph type="body" sz="quarter" idx="1"/>
          </p:nvPr>
        </p:nvSpPr>
        <p:spPr>
          <a:prstGeom prst="rect">
            <a:avLst/>
          </a:prstGeom>
        </p:spPr>
        <p:txBody>
          <a:bodyPr/>
          <a:lstStyle/>
          <a:p>
            <a:pPr/>
            <a:r>
              <a:t>A List is defined as a sequence of objects. So unlike a Set, a List can contain duplicate entries. Besides, a List keeps its elements in the order they were inserted into the list.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sldImg"/>
          </p:nvPr>
        </p:nvSpPr>
        <p:spPr>
          <a:prstGeom prst="rect">
            <a:avLst/>
          </a:prstGeom>
        </p:spPr>
        <p:txBody>
          <a:bodyPr/>
          <a:lstStyle/>
          <a:p>
            <a:pPr/>
          </a:p>
        </p:txBody>
      </p:sp>
      <p:sp>
        <p:nvSpPr>
          <p:cNvPr id="136" name="Shape 136"/>
          <p:cNvSpPr/>
          <p:nvPr>
            <p:ph type="body" sz="quarter" idx="1"/>
          </p:nvPr>
        </p:nvSpPr>
        <p:spPr>
          <a:prstGeom prst="rect">
            <a:avLst/>
          </a:prstGeom>
        </p:spPr>
        <p:txBody>
          <a:bodyPr/>
          <a:lstStyle/>
          <a:p>
            <a:pPr/>
            <a:r>
              <a:t>Unfortunately, there are several overloaded uses of the word “collection”. Let me clarify the various meanings up-front.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5" name="Shape 395"/>
          <p:cNvSpPr/>
          <p:nvPr>
            <p:ph type="sldImg"/>
          </p:nvPr>
        </p:nvSpPr>
        <p:spPr>
          <a:prstGeom prst="rect">
            <a:avLst/>
          </a:prstGeom>
        </p:spPr>
        <p:txBody>
          <a:bodyPr/>
          <a:lstStyle/>
          <a:p>
            <a:pPr/>
          </a:p>
        </p:txBody>
      </p:sp>
      <p:sp>
        <p:nvSpPr>
          <p:cNvPr id="396" name="Shape 396"/>
          <p:cNvSpPr/>
          <p:nvPr>
            <p:ph type="body" sz="quarter" idx="1"/>
          </p:nvPr>
        </p:nvSpPr>
        <p:spPr>
          <a:prstGeom prst="rect">
            <a:avLst/>
          </a:prstGeom>
        </p:spPr>
        <p:txBody>
          <a:bodyPr/>
          <a:lstStyle/>
          <a:p>
            <a:pPr/>
            <a:r>
              <a:t>A queue has two sides. Entries are added to the end and removed from the top of the queue.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8" name="Shape 428"/>
          <p:cNvSpPr/>
          <p:nvPr>
            <p:ph type="sldImg"/>
          </p:nvPr>
        </p:nvSpPr>
        <p:spPr>
          <a:prstGeom prst="rect">
            <a:avLst/>
          </a:prstGeom>
        </p:spPr>
        <p:txBody>
          <a:bodyPr/>
          <a:lstStyle/>
          <a:p>
            <a:pPr/>
          </a:p>
        </p:txBody>
      </p:sp>
      <p:sp>
        <p:nvSpPr>
          <p:cNvPr id="429" name="Shape 429"/>
          <p:cNvSpPr/>
          <p:nvPr>
            <p:ph type="body" sz="quarter" idx="1"/>
          </p:nvPr>
        </p:nvSpPr>
        <p:spPr>
          <a:prstGeom prst="rect">
            <a:avLst/>
          </a:prstGeom>
        </p:spPr>
        <p:txBody>
          <a:bodyPr/>
          <a:lstStyle/>
          <a:p>
            <a:pPr/>
            <a:r>
              <a:t>This is often described as “first in first out”, which is pretty much like a waiting line in real life works. The first person queuing up will also be the first person leaving the queue.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1" name="Shape 461"/>
          <p:cNvSpPr/>
          <p:nvPr>
            <p:ph type="sldImg"/>
          </p:nvPr>
        </p:nvSpPr>
        <p:spPr>
          <a:prstGeom prst="rect">
            <a:avLst/>
          </a:prstGeom>
        </p:spPr>
        <p:txBody>
          <a:bodyPr/>
          <a:lstStyle/>
          <a:p>
            <a:pPr/>
          </a:p>
        </p:txBody>
      </p:sp>
      <p:sp>
        <p:nvSpPr>
          <p:cNvPr id="462" name="Shape 462"/>
          <p:cNvSpPr/>
          <p:nvPr>
            <p:ph type="body" sz="quarter" idx="1"/>
          </p:nvPr>
        </p:nvSpPr>
        <p:spPr>
          <a:prstGeom prst="rect">
            <a:avLst/>
          </a:prstGeom>
        </p:spPr>
        <p:txBody>
          <a:bodyPr/>
          <a:lstStyle/>
          <a:p>
            <a:pPr/>
            <a:r>
              <a:t>Now let’s have a closer look at the interfaces and classes that extend or implement the Set interface.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4" name="Shape 494"/>
          <p:cNvSpPr/>
          <p:nvPr>
            <p:ph type="sldImg"/>
          </p:nvPr>
        </p:nvSpPr>
        <p:spPr>
          <a:prstGeom prst="rect">
            <a:avLst/>
          </a:prstGeom>
        </p:spPr>
        <p:txBody>
          <a:bodyPr/>
          <a:lstStyle/>
          <a:p>
            <a:pPr/>
          </a:p>
        </p:txBody>
      </p:sp>
      <p:sp>
        <p:nvSpPr>
          <p:cNvPr id="495" name="Shape 495"/>
          <p:cNvSpPr/>
          <p:nvPr>
            <p:ph type="body" sz="quarter" idx="1"/>
          </p:nvPr>
        </p:nvSpPr>
        <p:spPr>
          <a:prstGeom prst="rect">
            <a:avLst/>
          </a:prstGeom>
        </p:spPr>
        <p:txBody>
          <a:bodyPr/>
          <a:lstStyle/>
          <a:p>
            <a:pPr/>
            <a:r>
              <a:t>HashSet, LinkedHashSet and TreeSet are all implementing the Set interface. HashSet is the default implementation that is used in the majority of cases.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7" name="Shape 527"/>
          <p:cNvSpPr/>
          <p:nvPr>
            <p:ph type="sldImg"/>
          </p:nvPr>
        </p:nvSpPr>
        <p:spPr>
          <a:prstGeom prst="rect">
            <a:avLst/>
          </a:prstGeom>
        </p:spPr>
        <p:txBody>
          <a:bodyPr/>
          <a:lstStyle/>
          <a:p>
            <a:pPr/>
          </a:p>
        </p:txBody>
      </p:sp>
      <p:sp>
        <p:nvSpPr>
          <p:cNvPr id="528" name="Shape 528"/>
          <p:cNvSpPr/>
          <p:nvPr>
            <p:ph type="body" sz="quarter" idx="1"/>
          </p:nvPr>
        </p:nvSpPr>
        <p:spPr>
          <a:prstGeom prst="rect">
            <a:avLst/>
          </a:prstGeom>
        </p:spPr>
        <p:txBody>
          <a:bodyPr/>
          <a:lstStyle/>
          <a:p>
            <a:pPr/>
            <a:r>
              <a:t>LinkedHashSet is like a mix of a HashSet and a List, as it does not allow duplicate entries like a Set, but it returns its elements in the order in which they were inserted, like a List would do.</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0" name="Shape 560"/>
          <p:cNvSpPr/>
          <p:nvPr>
            <p:ph type="sldImg"/>
          </p:nvPr>
        </p:nvSpPr>
        <p:spPr>
          <a:prstGeom prst="rect">
            <a:avLst/>
          </a:prstGeom>
        </p:spPr>
        <p:txBody>
          <a:bodyPr/>
          <a:lstStyle/>
          <a:p>
            <a:pPr/>
          </a:p>
        </p:txBody>
      </p:sp>
      <p:sp>
        <p:nvSpPr>
          <p:cNvPr id="561" name="Shape 561"/>
          <p:cNvSpPr/>
          <p:nvPr>
            <p:ph type="body" sz="quarter" idx="1"/>
          </p:nvPr>
        </p:nvSpPr>
        <p:spPr>
          <a:prstGeom prst="rect">
            <a:avLst/>
          </a:prstGeom>
        </p:spPr>
        <p:txBody>
          <a:bodyPr/>
          <a:lstStyle/>
          <a:p>
            <a:pPr/>
            <a:r>
              <a:t>TreeSet will constantly keep all its elements in sorted order. But keep in mind “there is no free lunch”, every added feature comes at a certain cost.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3" name="Shape 593"/>
          <p:cNvSpPr/>
          <p:nvPr>
            <p:ph type="sldImg"/>
          </p:nvPr>
        </p:nvSpPr>
        <p:spPr>
          <a:prstGeom prst="rect">
            <a:avLst/>
          </a:prstGeom>
        </p:spPr>
        <p:txBody>
          <a:bodyPr/>
          <a:lstStyle/>
          <a:p>
            <a:pPr/>
          </a:p>
        </p:txBody>
      </p:sp>
      <p:sp>
        <p:nvSpPr>
          <p:cNvPr id="594" name="Shape 594"/>
          <p:cNvSpPr/>
          <p:nvPr>
            <p:ph type="body" sz="quarter" idx="1"/>
          </p:nvPr>
        </p:nvSpPr>
        <p:spPr>
          <a:prstGeom prst="rect">
            <a:avLst/>
          </a:prstGeom>
        </p:spPr>
        <p:txBody>
          <a:bodyPr/>
          <a:lstStyle/>
          <a:p>
            <a:pPr/>
            <a:r>
              <a:t>After looking at the classes implementing the Set interface, let’s also have a look at the two extending interfaces we haven’t talked about yet.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6" name="Shape 626"/>
          <p:cNvSpPr/>
          <p:nvPr>
            <p:ph type="sldImg"/>
          </p:nvPr>
        </p:nvSpPr>
        <p:spPr>
          <a:prstGeom prst="rect">
            <a:avLst/>
          </a:prstGeom>
        </p:spPr>
        <p:txBody>
          <a:bodyPr/>
          <a:lstStyle/>
          <a:p>
            <a:pPr/>
          </a:p>
        </p:txBody>
      </p:sp>
      <p:sp>
        <p:nvSpPr>
          <p:cNvPr id="627" name="Shape 627"/>
          <p:cNvSpPr/>
          <p:nvPr>
            <p:ph type="body" sz="quarter" idx="1"/>
          </p:nvPr>
        </p:nvSpPr>
        <p:spPr>
          <a:prstGeom prst="rect">
            <a:avLst/>
          </a:prstGeom>
        </p:spPr>
        <p:txBody>
          <a:bodyPr/>
          <a:lstStyle/>
          <a:p>
            <a:pPr/>
            <a:r>
              <a:t>As the name implies, SortedSet is a Set that is constantly sorted.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9" name="Shape 659"/>
          <p:cNvSpPr/>
          <p:nvPr>
            <p:ph type="sldImg"/>
          </p:nvPr>
        </p:nvSpPr>
        <p:spPr>
          <a:prstGeom prst="rect">
            <a:avLst/>
          </a:prstGeom>
        </p:spPr>
        <p:txBody>
          <a:bodyPr/>
          <a:lstStyle/>
          <a:p>
            <a:pPr/>
          </a:p>
        </p:txBody>
      </p:sp>
      <p:sp>
        <p:nvSpPr>
          <p:cNvPr id="660" name="Shape 660"/>
          <p:cNvSpPr/>
          <p:nvPr>
            <p:ph type="body" sz="quarter" idx="1"/>
          </p:nvPr>
        </p:nvSpPr>
        <p:spPr>
          <a:prstGeom prst="rect">
            <a:avLst/>
          </a:prstGeom>
        </p:spPr>
        <p:txBody>
          <a:bodyPr/>
          <a:lstStyle/>
          <a:p>
            <a:pPr/>
            <a:r>
              <a:t>The NavigableSet interface was added with Java 6. It allows to navigate through the sorted list, for example it provides methods to retrieve the next element greater or smaller then a given element of the Set.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2" name="Shape 692"/>
          <p:cNvSpPr/>
          <p:nvPr>
            <p:ph type="sldImg"/>
          </p:nvPr>
        </p:nvSpPr>
        <p:spPr>
          <a:prstGeom prst="rect">
            <a:avLst/>
          </a:prstGeom>
        </p:spPr>
        <p:txBody>
          <a:bodyPr/>
          <a:lstStyle/>
          <a:p>
            <a:pPr/>
          </a:p>
        </p:txBody>
      </p:sp>
      <p:sp>
        <p:nvSpPr>
          <p:cNvPr id="693" name="Shape 693"/>
          <p:cNvSpPr/>
          <p:nvPr>
            <p:ph type="body" sz="quarter" idx="1"/>
          </p:nvPr>
        </p:nvSpPr>
        <p:spPr>
          <a:prstGeom prst="rect">
            <a:avLst/>
          </a:prstGeom>
        </p:spPr>
        <p:txBody>
          <a:bodyPr/>
          <a:lstStyle/>
          <a:p>
            <a:pPr/>
            <a:r>
              <a:t>Next, let’s have a closer look at the classes that implement the List interface.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p>
            <a:pPr/>
            <a:r>
              <a:t>The different use cases are:</a:t>
            </a:r>
          </a:p>
          <a:p>
            <a:pPr/>
            <a:r>
              <a:t>A collection without any IT relevance, as a compilation or group of things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5" name="Shape 725"/>
          <p:cNvSpPr/>
          <p:nvPr>
            <p:ph type="sldImg"/>
          </p:nvPr>
        </p:nvSpPr>
        <p:spPr>
          <a:prstGeom prst="rect">
            <a:avLst/>
          </a:prstGeom>
        </p:spPr>
        <p:txBody>
          <a:bodyPr/>
          <a:lstStyle/>
          <a:p>
            <a:pPr/>
          </a:p>
        </p:txBody>
      </p:sp>
      <p:sp>
        <p:nvSpPr>
          <p:cNvPr id="726" name="Shape 726"/>
          <p:cNvSpPr/>
          <p:nvPr>
            <p:ph type="body" sz="quarter" idx="1"/>
          </p:nvPr>
        </p:nvSpPr>
        <p:spPr>
          <a:prstGeom prst="rect">
            <a:avLst/>
          </a:prstGeom>
        </p:spPr>
        <p:txBody>
          <a:bodyPr/>
          <a:lstStyle/>
          <a:p>
            <a:pPr/>
            <a:r>
              <a:t>ArrayList is the default implementation of the List interface. Like any list implementation, it does allow duplicate elements, and it does allow to iterate the list in the order of insertion.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8" name="Shape 758"/>
          <p:cNvSpPr/>
          <p:nvPr>
            <p:ph type="sldImg"/>
          </p:nvPr>
        </p:nvSpPr>
        <p:spPr>
          <a:prstGeom prst="rect">
            <a:avLst/>
          </a:prstGeom>
        </p:spPr>
        <p:txBody>
          <a:bodyPr/>
          <a:lstStyle/>
          <a:p>
            <a:pPr/>
          </a:p>
        </p:txBody>
      </p:sp>
      <p:sp>
        <p:nvSpPr>
          <p:cNvPr id="759" name="Shape 759"/>
          <p:cNvSpPr/>
          <p:nvPr>
            <p:ph type="body" sz="quarter" idx="1"/>
          </p:nvPr>
        </p:nvSpPr>
        <p:spPr>
          <a:prstGeom prst="rect">
            <a:avLst/>
          </a:prstGeom>
        </p:spPr>
        <p:txBody>
          <a:bodyPr/>
          <a:lstStyle/>
          <a:p>
            <a:pPr/>
            <a:r>
              <a:t>As it is based on arrays, it is very fast to iterate and read from an ArrayList, but adding or removing an element at a random position is very slow, as this will require to rebuild the underlying array structure.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1" name="Shape 791"/>
          <p:cNvSpPr/>
          <p:nvPr>
            <p:ph type="sldImg"/>
          </p:nvPr>
        </p:nvSpPr>
        <p:spPr>
          <a:prstGeom prst="rect">
            <a:avLst/>
          </a:prstGeom>
        </p:spPr>
        <p:txBody>
          <a:bodyPr/>
          <a:lstStyle/>
          <a:p>
            <a:pPr/>
          </a:p>
        </p:txBody>
      </p:sp>
      <p:sp>
        <p:nvSpPr>
          <p:cNvPr id="792" name="Shape 792"/>
          <p:cNvSpPr/>
          <p:nvPr>
            <p:ph type="body" sz="quarter" idx="1"/>
          </p:nvPr>
        </p:nvSpPr>
        <p:spPr>
          <a:prstGeom prst="rect">
            <a:avLst/>
          </a:prstGeom>
        </p:spPr>
        <p:txBody>
          <a:bodyPr/>
          <a:lstStyle/>
          <a:p>
            <a:pPr/>
            <a:r>
              <a:t>Vector is a class that exists since JDK 1, which is even before the Collections Framework was added with Java 2. In short, it’s performance is suboptimal, so please never use it, use ArrayList or LinkedList instead. Let’s directly remove it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2" name="Shape 822"/>
          <p:cNvSpPr/>
          <p:nvPr>
            <p:ph type="sldImg"/>
          </p:nvPr>
        </p:nvSpPr>
        <p:spPr>
          <a:prstGeom prst="rect">
            <a:avLst/>
          </a:prstGeom>
        </p:spPr>
        <p:txBody>
          <a:bodyPr/>
          <a:lstStyle/>
          <a:p>
            <a:pPr/>
          </a:p>
        </p:txBody>
      </p:sp>
      <p:sp>
        <p:nvSpPr>
          <p:cNvPr id="823" name="Shape 823"/>
          <p:cNvSpPr/>
          <p:nvPr>
            <p:ph type="body" sz="quarter" idx="1"/>
          </p:nvPr>
        </p:nvSpPr>
        <p:spPr>
          <a:prstGeom prst="rect">
            <a:avLst/>
          </a:prstGeom>
        </p:spPr>
        <p:txBody>
          <a:bodyPr/>
          <a:lstStyle/>
          <a:p>
            <a:pPr/>
            <a:r>
              <a:t>and forget about it.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3" name="Shape 853"/>
          <p:cNvSpPr/>
          <p:nvPr>
            <p:ph type="sldImg"/>
          </p:nvPr>
        </p:nvSpPr>
        <p:spPr>
          <a:prstGeom prst="rect">
            <a:avLst/>
          </a:prstGeom>
        </p:spPr>
        <p:txBody>
          <a:bodyPr/>
          <a:lstStyle/>
          <a:p>
            <a:pPr/>
          </a:p>
        </p:txBody>
      </p:sp>
      <p:sp>
        <p:nvSpPr>
          <p:cNvPr id="854" name="Shape 854"/>
          <p:cNvSpPr/>
          <p:nvPr>
            <p:ph type="body" sz="quarter" idx="1"/>
          </p:nvPr>
        </p:nvSpPr>
        <p:spPr>
          <a:prstGeom prst="rect">
            <a:avLst/>
          </a:prstGeom>
        </p:spPr>
        <p:txBody>
          <a:bodyPr/>
          <a:lstStyle/>
          <a:p>
            <a:pPr/>
            <a:r>
              <a:t>The next List implementation is LinkedList. As the name implies, its implementation is based on a LinkedList. Which makes it easy to add or remove elements at any position in the list.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4" name="Shape 884"/>
          <p:cNvSpPr/>
          <p:nvPr>
            <p:ph type="sldImg"/>
          </p:nvPr>
        </p:nvSpPr>
        <p:spPr>
          <a:prstGeom prst="rect">
            <a:avLst/>
          </a:prstGeom>
        </p:spPr>
        <p:txBody>
          <a:bodyPr/>
          <a:lstStyle/>
          <a:p>
            <a:pPr/>
          </a:p>
        </p:txBody>
      </p:sp>
      <p:sp>
        <p:nvSpPr>
          <p:cNvPr id="885" name="Shape 885"/>
          <p:cNvSpPr/>
          <p:nvPr>
            <p:ph type="body" sz="quarter" idx="1"/>
          </p:nvPr>
        </p:nvSpPr>
        <p:spPr>
          <a:prstGeom prst="rect">
            <a:avLst/>
          </a:prstGeom>
        </p:spPr>
        <p:txBody>
          <a:bodyPr/>
          <a:lstStyle/>
          <a:p>
            <a:pPr/>
            <a:r>
              <a:t>Last but not least, let’s have a look at the classes implementing the Queue interface.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5" name="Shape 915"/>
          <p:cNvSpPr/>
          <p:nvPr>
            <p:ph type="sldImg"/>
          </p:nvPr>
        </p:nvSpPr>
        <p:spPr>
          <a:prstGeom prst="rect">
            <a:avLst/>
          </a:prstGeom>
        </p:spPr>
        <p:txBody>
          <a:bodyPr/>
          <a:lstStyle/>
          <a:p>
            <a:pPr/>
          </a:p>
        </p:txBody>
      </p:sp>
      <p:sp>
        <p:nvSpPr>
          <p:cNvPr id="916" name="Shape 916"/>
          <p:cNvSpPr/>
          <p:nvPr>
            <p:ph type="body" sz="quarter" idx="1"/>
          </p:nvPr>
        </p:nvSpPr>
        <p:spPr>
          <a:prstGeom prst="rect">
            <a:avLst/>
          </a:prstGeom>
        </p:spPr>
        <p:txBody>
          <a:bodyPr/>
          <a:lstStyle/>
          <a:p>
            <a:pPr/>
            <a:r>
              <a:t>We already talked about LinkedList, as it also implements the List interface. However, the fact that it is based on a DoubleLinkedList makes it quite easy to also implement the queue interface. LinkedList is the default Queue implementation.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6" name="Shape 946"/>
          <p:cNvSpPr/>
          <p:nvPr>
            <p:ph type="sldImg"/>
          </p:nvPr>
        </p:nvSpPr>
        <p:spPr>
          <a:prstGeom prst="rect">
            <a:avLst/>
          </a:prstGeom>
        </p:spPr>
        <p:txBody>
          <a:bodyPr/>
          <a:lstStyle/>
          <a:p>
            <a:pPr/>
          </a:p>
        </p:txBody>
      </p:sp>
      <p:sp>
        <p:nvSpPr>
          <p:cNvPr id="947" name="Shape 947"/>
          <p:cNvSpPr/>
          <p:nvPr>
            <p:ph type="body" sz="quarter" idx="1"/>
          </p:nvPr>
        </p:nvSpPr>
        <p:spPr>
          <a:prstGeom prst="rect">
            <a:avLst/>
          </a:prstGeom>
        </p:spPr>
        <p:txBody>
          <a:bodyPr/>
          <a:lstStyle/>
          <a:p>
            <a:pPr/>
            <a:r>
              <a:t>PriorityQueue is a Queue implementation that keeps its elements automatically ordered. It has similar functionality like a TreeSet, but it does allow duplicate entries.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6" name="Shape 966"/>
          <p:cNvSpPr/>
          <p:nvPr>
            <p:ph type="sldImg"/>
          </p:nvPr>
        </p:nvSpPr>
        <p:spPr>
          <a:prstGeom prst="rect">
            <a:avLst/>
          </a:prstGeom>
        </p:spPr>
        <p:txBody>
          <a:bodyPr/>
          <a:lstStyle/>
          <a:p>
            <a:pPr/>
          </a:p>
        </p:txBody>
      </p:sp>
      <p:sp>
        <p:nvSpPr>
          <p:cNvPr id="967" name="Shape 967"/>
          <p:cNvSpPr/>
          <p:nvPr>
            <p:ph type="body" sz="quarter" idx="1"/>
          </p:nvPr>
        </p:nvSpPr>
        <p:spPr>
          <a:prstGeom prst="rect">
            <a:avLst/>
          </a:prstGeom>
        </p:spPr>
        <p:txBody>
          <a:bodyPr/>
          <a:lstStyle/>
          <a:p>
            <a:pPr/>
            <a:r>
              <a:t>Now let’s look at the map interface. This interface has no relation to the Collection interface. A Collection operates on one entity, while a map operates on two entities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6" name="Shape 986"/>
          <p:cNvSpPr/>
          <p:nvPr>
            <p:ph type="sldImg"/>
          </p:nvPr>
        </p:nvSpPr>
        <p:spPr>
          <a:prstGeom prst="rect">
            <a:avLst/>
          </a:prstGeom>
        </p:spPr>
        <p:txBody>
          <a:bodyPr/>
          <a:lstStyle/>
          <a:p>
            <a:pPr/>
          </a:p>
        </p:txBody>
      </p:sp>
      <p:sp>
        <p:nvSpPr>
          <p:cNvPr id="987" name="Shape 987"/>
          <p:cNvSpPr/>
          <p:nvPr>
            <p:ph type="body" sz="quarter" idx="1"/>
          </p:nvPr>
        </p:nvSpPr>
        <p:spPr>
          <a:prstGeom prst="rect">
            <a:avLst/>
          </a:prstGeom>
        </p:spPr>
        <p:txBody>
          <a:bodyPr/>
          <a:lstStyle/>
          <a:p>
            <a:pPr/>
            <a:r>
              <a:t>- A unique key, for example a Vehicle Identification Number, and an object that is related to this key, for example a car object. With the help of the key you can retrieve the object it relates to.</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a:p>
        </p:txBody>
      </p:sp>
      <p:sp>
        <p:nvSpPr>
          <p:cNvPr id="146" name="Shape 146"/>
          <p:cNvSpPr/>
          <p:nvPr>
            <p:ph type="body" sz="quarter" idx="1"/>
          </p:nvPr>
        </p:nvSpPr>
        <p:spPr>
          <a:prstGeom prst="rect">
            <a:avLst/>
          </a:prstGeom>
        </p:spPr>
        <p:txBody>
          <a:bodyPr/>
          <a:lstStyle/>
          <a:p>
            <a:pPr/>
            <a:r>
              <a:t>Second: The “Java Collections Framework” - a library of different interfaces and classes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6" name="Shape 1006"/>
          <p:cNvSpPr/>
          <p:nvPr>
            <p:ph type="sldImg"/>
          </p:nvPr>
        </p:nvSpPr>
        <p:spPr>
          <a:prstGeom prst="rect">
            <a:avLst/>
          </a:prstGeom>
        </p:spPr>
        <p:txBody>
          <a:bodyPr/>
          <a:lstStyle/>
          <a:p>
            <a:pPr/>
          </a:p>
        </p:txBody>
      </p:sp>
      <p:sp>
        <p:nvSpPr>
          <p:cNvPr id="1007" name="Shape 1007"/>
          <p:cNvSpPr/>
          <p:nvPr>
            <p:ph type="body" sz="quarter" idx="1"/>
          </p:nvPr>
        </p:nvSpPr>
        <p:spPr>
          <a:prstGeom prst="rect">
            <a:avLst/>
          </a:prstGeom>
        </p:spPr>
        <p:txBody>
          <a:bodyPr/>
          <a:lstStyle/>
          <a:p>
            <a:pPr/>
            <a:r>
              <a:t>The interface map is the root of a lot of interfaces and classes, which we will look at now.</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6" name="Shape 1026"/>
          <p:cNvSpPr/>
          <p:nvPr>
            <p:ph type="sldImg"/>
          </p:nvPr>
        </p:nvSpPr>
        <p:spPr>
          <a:prstGeom prst="rect">
            <a:avLst/>
          </a:prstGeom>
        </p:spPr>
        <p:txBody>
          <a:bodyPr/>
          <a:lstStyle/>
          <a:p>
            <a:pPr/>
          </a:p>
        </p:txBody>
      </p:sp>
      <p:sp>
        <p:nvSpPr>
          <p:cNvPr id="1027" name="Shape 1027"/>
          <p:cNvSpPr/>
          <p:nvPr>
            <p:ph type="body" sz="quarter" idx="1"/>
          </p:nvPr>
        </p:nvSpPr>
        <p:spPr>
          <a:prstGeom prst="rect">
            <a:avLst/>
          </a:prstGeom>
        </p:spPr>
        <p:txBody>
          <a:bodyPr/>
          <a:lstStyle/>
          <a:p>
            <a:pPr/>
            <a:r>
              <a:t>The class Hastable was the first collection in Java JDK1 that was based on the data structure hashtable, so the Java creators called it Hashtable.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6" name="Shape 1046"/>
          <p:cNvSpPr/>
          <p:nvPr>
            <p:ph type="sldImg"/>
          </p:nvPr>
        </p:nvSpPr>
        <p:spPr>
          <a:prstGeom prst="rect">
            <a:avLst/>
          </a:prstGeom>
        </p:spPr>
        <p:txBody>
          <a:bodyPr/>
          <a:lstStyle/>
          <a:p>
            <a:pPr/>
          </a:p>
        </p:txBody>
      </p:sp>
      <p:sp>
        <p:nvSpPr>
          <p:cNvPr id="1047" name="Shape 1047"/>
          <p:cNvSpPr/>
          <p:nvPr>
            <p:ph type="body" sz="quarter" idx="1"/>
          </p:nvPr>
        </p:nvSpPr>
        <p:spPr>
          <a:prstGeom prst="rect">
            <a:avLst/>
          </a:prstGeom>
        </p:spPr>
        <p:txBody>
          <a:bodyPr/>
          <a:lstStyle/>
          <a:p>
            <a:pPr/>
            <a:r>
              <a:t>Unfortunately, this makes it hard to differentiate between the two. Like Vector, the class is deprecated because of its suboptimal performance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4" name="Shape 1064"/>
          <p:cNvSpPr/>
          <p:nvPr>
            <p:ph type="sldImg"/>
          </p:nvPr>
        </p:nvSpPr>
        <p:spPr>
          <a:prstGeom prst="rect">
            <a:avLst/>
          </a:prstGeom>
        </p:spPr>
        <p:txBody>
          <a:bodyPr/>
          <a:lstStyle/>
          <a:p>
            <a:pPr/>
          </a:p>
        </p:txBody>
      </p:sp>
      <p:sp>
        <p:nvSpPr>
          <p:cNvPr id="1065" name="Shape 1065"/>
          <p:cNvSpPr/>
          <p:nvPr>
            <p:ph type="body" sz="quarter" idx="1"/>
          </p:nvPr>
        </p:nvSpPr>
        <p:spPr>
          <a:prstGeom prst="rect">
            <a:avLst/>
          </a:prstGeom>
        </p:spPr>
        <p:txBody>
          <a:bodyPr/>
          <a:lstStyle/>
          <a:p>
            <a:pPr/>
            <a:r>
              <a:t>so let’s remove and forget about it, too. Instead, use one of the other classes that implement the map interface.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2" name="Shape 1082"/>
          <p:cNvSpPr/>
          <p:nvPr>
            <p:ph type="sldImg"/>
          </p:nvPr>
        </p:nvSpPr>
        <p:spPr>
          <a:prstGeom prst="rect">
            <a:avLst/>
          </a:prstGeom>
        </p:spPr>
        <p:txBody>
          <a:bodyPr/>
          <a:lstStyle/>
          <a:p>
            <a:pPr/>
          </a:p>
        </p:txBody>
      </p:sp>
      <p:sp>
        <p:nvSpPr>
          <p:cNvPr id="1083" name="Shape 1083"/>
          <p:cNvSpPr/>
          <p:nvPr>
            <p:ph type="body" sz="quarter" idx="1"/>
          </p:nvPr>
        </p:nvSpPr>
        <p:spPr>
          <a:prstGeom prst="rect">
            <a:avLst/>
          </a:prstGeom>
        </p:spPr>
        <p:txBody>
          <a:bodyPr/>
          <a:lstStyle/>
          <a:p>
            <a:pPr/>
            <a:r>
              <a:t>HashMap is the default implementation that you should use in the majority of cases.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0" name="Shape 1100"/>
          <p:cNvSpPr/>
          <p:nvPr>
            <p:ph type="sldImg"/>
          </p:nvPr>
        </p:nvSpPr>
        <p:spPr>
          <a:prstGeom prst="rect">
            <a:avLst/>
          </a:prstGeom>
        </p:spPr>
        <p:txBody>
          <a:bodyPr/>
          <a:lstStyle/>
          <a:p>
            <a:pPr/>
          </a:p>
        </p:txBody>
      </p:sp>
      <p:sp>
        <p:nvSpPr>
          <p:cNvPr id="1101" name="Shape 1101"/>
          <p:cNvSpPr/>
          <p:nvPr>
            <p:ph type="body" sz="quarter" idx="1"/>
          </p:nvPr>
        </p:nvSpPr>
        <p:spPr>
          <a:prstGeom prst="rect">
            <a:avLst/>
          </a:prstGeom>
        </p:spPr>
        <p:txBody>
          <a:bodyPr/>
          <a:lstStyle/>
          <a:p>
            <a:pPr/>
            <a:r>
              <a:t>A Map usually does not make any guarantees on how it internally stores its elements. An exception to this rule is LinkedHashMap, which allows to iterate the map in the order of insertion.</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8" name="Shape 1118"/>
          <p:cNvSpPr/>
          <p:nvPr>
            <p:ph type="sldImg"/>
          </p:nvPr>
        </p:nvSpPr>
        <p:spPr>
          <a:prstGeom prst="rect">
            <a:avLst/>
          </a:prstGeom>
        </p:spPr>
        <p:txBody>
          <a:bodyPr/>
          <a:lstStyle/>
          <a:p>
            <a:pPr/>
          </a:p>
        </p:txBody>
      </p:sp>
      <p:sp>
        <p:nvSpPr>
          <p:cNvPr id="1119" name="Shape 1119"/>
          <p:cNvSpPr/>
          <p:nvPr>
            <p:ph type="body" sz="quarter" idx="1"/>
          </p:nvPr>
        </p:nvSpPr>
        <p:spPr>
          <a:prstGeom prst="rect">
            <a:avLst/>
          </a:prstGeom>
        </p:spPr>
        <p:txBody>
          <a:bodyPr/>
          <a:lstStyle/>
          <a:p>
            <a:pPr/>
            <a:r>
              <a:t>Last but not least, TreeMap is a constantly sorted map.</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6" name="Shape 1136"/>
          <p:cNvSpPr/>
          <p:nvPr>
            <p:ph type="sldImg"/>
          </p:nvPr>
        </p:nvSpPr>
        <p:spPr>
          <a:prstGeom prst="rect">
            <a:avLst/>
          </a:prstGeom>
        </p:spPr>
        <p:txBody>
          <a:bodyPr/>
          <a:lstStyle/>
          <a:p>
            <a:pPr/>
          </a:p>
        </p:txBody>
      </p:sp>
      <p:sp>
        <p:nvSpPr>
          <p:cNvPr id="1137" name="Shape 1137"/>
          <p:cNvSpPr/>
          <p:nvPr>
            <p:ph type="body" sz="quarter" idx="1"/>
          </p:nvPr>
        </p:nvSpPr>
        <p:spPr>
          <a:prstGeom prst="rect">
            <a:avLst/>
          </a:prstGeom>
        </p:spPr>
        <p:txBody>
          <a:bodyPr/>
          <a:lstStyle/>
          <a:p>
            <a:pPr/>
            <a:r>
              <a:t>Now let’s look at the interfaces that extend the map interface.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4" name="Shape 1154"/>
          <p:cNvSpPr/>
          <p:nvPr>
            <p:ph type="sldImg"/>
          </p:nvPr>
        </p:nvSpPr>
        <p:spPr>
          <a:prstGeom prst="rect">
            <a:avLst/>
          </a:prstGeom>
        </p:spPr>
        <p:txBody>
          <a:bodyPr/>
          <a:lstStyle/>
          <a:p>
            <a:pPr/>
          </a:p>
        </p:txBody>
      </p:sp>
      <p:sp>
        <p:nvSpPr>
          <p:cNvPr id="1155" name="Shape 1155"/>
          <p:cNvSpPr/>
          <p:nvPr>
            <p:ph type="body" sz="quarter" idx="1"/>
          </p:nvPr>
        </p:nvSpPr>
        <p:spPr>
          <a:prstGeom prst="rect">
            <a:avLst/>
          </a:prstGeom>
        </p:spPr>
        <p:txBody>
          <a:bodyPr/>
          <a:lstStyle/>
          <a:p>
            <a:pPr/>
            <a:r>
              <a:t>As the name implies, the interface SortedMap extends the map interface and defines the contract of a constantly sorted map.</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2" name="Shape 1172"/>
          <p:cNvSpPr/>
          <p:nvPr>
            <p:ph type="sldImg"/>
          </p:nvPr>
        </p:nvSpPr>
        <p:spPr>
          <a:prstGeom prst="rect">
            <a:avLst/>
          </a:prstGeom>
        </p:spPr>
        <p:txBody>
          <a:bodyPr/>
          <a:lstStyle/>
          <a:p>
            <a:pPr/>
          </a:p>
        </p:txBody>
      </p:sp>
      <p:sp>
        <p:nvSpPr>
          <p:cNvPr id="1173" name="Shape 1173"/>
          <p:cNvSpPr/>
          <p:nvPr>
            <p:ph type="body" sz="quarter" idx="1"/>
          </p:nvPr>
        </p:nvSpPr>
        <p:spPr>
          <a:prstGeom prst="rect">
            <a:avLst/>
          </a:prstGeom>
        </p:spPr>
        <p:txBody>
          <a:bodyPr/>
          <a:lstStyle/>
          <a:p>
            <a:pPr/>
            <a:r>
              <a:t>NavigableMap again extends the SortedMap interface and adds methods to navigate through the map. This allows you to retrieve all entries smaller or bigger then a given entry, for example.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a:p>
        </p:txBody>
      </p:sp>
      <p:sp>
        <p:nvSpPr>
          <p:cNvPr id="151" name="Shape 151"/>
          <p:cNvSpPr/>
          <p:nvPr>
            <p:ph type="body" sz="quarter" idx="1"/>
          </p:nvPr>
        </p:nvSpPr>
        <p:spPr>
          <a:prstGeom prst="rect">
            <a:avLst/>
          </a:prstGeom>
        </p:spPr>
        <p:txBody>
          <a:bodyPr/>
          <a:lstStyle/>
          <a:p>
            <a:pPr/>
            <a:r>
              <a:t>Third: A collection as a data structure - Think of a box or container, that can hold a group of objects like an array for example.</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0" name="Shape 1190"/>
          <p:cNvSpPr/>
          <p:nvPr>
            <p:ph type="sldImg"/>
          </p:nvPr>
        </p:nvSpPr>
        <p:spPr>
          <a:prstGeom prst="rect">
            <a:avLst/>
          </a:prstGeom>
        </p:spPr>
        <p:txBody>
          <a:bodyPr/>
          <a:lstStyle/>
          <a:p>
            <a:pPr/>
          </a:p>
        </p:txBody>
      </p:sp>
      <p:sp>
        <p:nvSpPr>
          <p:cNvPr id="1191" name="Shape 1191"/>
          <p:cNvSpPr/>
          <p:nvPr>
            <p:ph type="body" sz="quarter" idx="1"/>
          </p:nvPr>
        </p:nvSpPr>
        <p:spPr>
          <a:prstGeom prst="rect">
            <a:avLst/>
          </a:prstGeom>
        </p:spPr>
        <p:txBody>
          <a:bodyPr/>
          <a:lstStyle/>
          <a:p>
            <a:pPr/>
            <a:r>
              <a:t>Actually, there are many similarities between the Map and the Set hierarchy. The reason is that the Set implementations are actually internally backed by a Map implementation.</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8" name="Shape 1208"/>
          <p:cNvSpPr/>
          <p:nvPr>
            <p:ph type="sldImg"/>
          </p:nvPr>
        </p:nvSpPr>
        <p:spPr>
          <a:prstGeom prst="rect">
            <a:avLst/>
          </a:prstGeom>
        </p:spPr>
        <p:txBody>
          <a:bodyPr/>
          <a:lstStyle/>
          <a:p>
            <a:pPr/>
          </a:p>
        </p:txBody>
      </p:sp>
      <p:sp>
        <p:nvSpPr>
          <p:cNvPr id="1209" name="Shape 1209"/>
          <p:cNvSpPr/>
          <p:nvPr>
            <p:ph type="body" sz="quarter" idx="1"/>
          </p:nvPr>
        </p:nvSpPr>
        <p:spPr>
          <a:prstGeom prst="rect">
            <a:avLst/>
          </a:prstGeom>
        </p:spPr>
        <p:txBody>
          <a:bodyPr/>
          <a:lstStyle/>
          <a:p>
            <a:pPr/>
            <a:r>
              <a:t>Last but not least, you might have noticed, the Java Collection classes often contain the data structure they are based on in their name.</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6" name="Shape 1226"/>
          <p:cNvSpPr/>
          <p:nvPr>
            <p:ph type="sldImg"/>
          </p:nvPr>
        </p:nvSpPr>
        <p:spPr>
          <a:prstGeom prst="rect">
            <a:avLst/>
          </a:prstGeom>
        </p:spPr>
        <p:txBody>
          <a:bodyPr/>
          <a:lstStyle/>
          <a:p>
            <a:pPr/>
          </a:p>
        </p:txBody>
      </p:sp>
      <p:sp>
        <p:nvSpPr>
          <p:cNvPr id="1227" name="Shape 1227"/>
          <p:cNvSpPr/>
          <p:nvPr>
            <p:ph type="body" sz="quarter" idx="1"/>
          </p:nvPr>
        </p:nvSpPr>
        <p:spPr>
          <a:prstGeom prst="rect">
            <a:avLst/>
          </a:prstGeom>
        </p:spPr>
        <p:txBody>
          <a:bodyPr/>
          <a:lstStyle/>
          <a:p>
            <a:pPr/>
            <a:r>
              <a:t>To choose the best collection for a given situation you have to </a:t>
            </a:r>
          </a:p>
          <a:p>
            <a:pPr/>
            <a:r>
              <a:t>compare the specific characteristics of data structures like Array, LinkedList, Hashtable or Tree first.</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4" name="Shape 1244"/>
          <p:cNvSpPr/>
          <p:nvPr>
            <p:ph type="sldImg"/>
          </p:nvPr>
        </p:nvSpPr>
        <p:spPr>
          <a:prstGeom prst="rect">
            <a:avLst/>
          </a:prstGeom>
        </p:spPr>
        <p:txBody>
          <a:bodyPr/>
          <a:lstStyle/>
          <a:p>
            <a:pPr/>
          </a:p>
        </p:txBody>
      </p:sp>
      <p:sp>
        <p:nvSpPr>
          <p:cNvPr id="1245" name="Shape 1245"/>
          <p:cNvSpPr/>
          <p:nvPr>
            <p:ph type="body" sz="quarter" idx="1"/>
          </p:nvPr>
        </p:nvSpPr>
        <p:spPr>
          <a:prstGeom prst="rect">
            <a:avLst/>
          </a:prstGeom>
        </p:spPr>
        <p:txBody>
          <a:bodyPr/>
          <a:lstStyle/>
          <a:p>
            <a:pPr/>
            <a:r>
              <a:t>In short, there is no single best option, each one has its very own advantages and disadvantages.</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9" name="Shape 1249"/>
          <p:cNvSpPr/>
          <p:nvPr>
            <p:ph type="sldImg"/>
          </p:nvPr>
        </p:nvSpPr>
        <p:spPr>
          <a:prstGeom prst="rect">
            <a:avLst/>
          </a:prstGeom>
        </p:spPr>
        <p:txBody>
          <a:bodyPr/>
          <a:lstStyle/>
          <a:p>
            <a:pPr/>
          </a:p>
        </p:txBody>
      </p:sp>
      <p:sp>
        <p:nvSpPr>
          <p:cNvPr id="1250" name="Shape 1250"/>
          <p:cNvSpPr/>
          <p:nvPr>
            <p:ph type="body" sz="quarter" idx="1"/>
          </p:nvPr>
        </p:nvSpPr>
        <p:spPr>
          <a:prstGeom prst="rect">
            <a:avLst/>
          </a:prstGeom>
        </p:spPr>
        <p:txBody>
          <a:bodyPr/>
          <a:lstStyle/>
          <a:p>
            <a:pPr/>
            <a:r>
              <a:t>Generics is a topic at least as big as the Java Collections Framework. In the context of this episode I will therefore only explain you the bare minimum you need to understand the Collections Framework.</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4" name="Shape 1254"/>
          <p:cNvSpPr/>
          <p:nvPr>
            <p:ph type="sldImg"/>
          </p:nvPr>
        </p:nvSpPr>
        <p:spPr>
          <a:prstGeom prst="rect">
            <a:avLst/>
          </a:prstGeom>
        </p:spPr>
        <p:txBody>
          <a:bodyPr/>
          <a:lstStyle/>
          <a:p>
            <a:pPr/>
          </a:p>
        </p:txBody>
      </p:sp>
      <p:sp>
        <p:nvSpPr>
          <p:cNvPr id="1255" name="Shape 1255"/>
          <p:cNvSpPr/>
          <p:nvPr>
            <p:ph type="body" sz="quarter" idx="1"/>
          </p:nvPr>
        </p:nvSpPr>
        <p:spPr>
          <a:prstGeom prst="rect">
            <a:avLst/>
          </a:prstGeom>
        </p:spPr>
        <p:txBody>
          <a:bodyPr/>
          <a:lstStyle/>
          <a:p>
            <a:pPr/>
            <a:r>
              <a:t>In the first line, you see I have defined a List variable “myList”, and with the String parameter in angle brackets I tell the compiler that my “myList” reference variable is supposed to be used only with Strings.</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9" name="Shape 1259"/>
          <p:cNvSpPr/>
          <p:nvPr>
            <p:ph type="sldImg"/>
          </p:nvPr>
        </p:nvSpPr>
        <p:spPr>
          <a:prstGeom prst="rect">
            <a:avLst/>
          </a:prstGeom>
        </p:spPr>
        <p:txBody>
          <a:bodyPr/>
          <a:lstStyle/>
          <a:p>
            <a:pPr/>
          </a:p>
        </p:txBody>
      </p:sp>
      <p:sp>
        <p:nvSpPr>
          <p:cNvPr id="1260" name="Shape 1260"/>
          <p:cNvSpPr/>
          <p:nvPr>
            <p:ph type="body" sz="quarter" idx="1"/>
          </p:nvPr>
        </p:nvSpPr>
        <p:spPr>
          <a:prstGeom prst="rect">
            <a:avLst/>
          </a:prstGeom>
        </p:spPr>
        <p:txBody>
          <a:bodyPr/>
          <a:lstStyle/>
          <a:p>
            <a:pPr/>
            <a:r>
              <a:t>Then I create an Object of type ArrayList, and again I tell the compiler that this object is only supposed to be used with Strings, and the compiler will ensure that no one ever tries to put anything else then a String into my List.</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4" name="Shape 1264"/>
          <p:cNvSpPr/>
          <p:nvPr>
            <p:ph type="sldImg"/>
          </p:nvPr>
        </p:nvSpPr>
        <p:spPr>
          <a:prstGeom prst="rect">
            <a:avLst/>
          </a:prstGeom>
        </p:spPr>
        <p:txBody>
          <a:bodyPr/>
          <a:lstStyle/>
          <a:p>
            <a:pPr/>
          </a:p>
        </p:txBody>
      </p:sp>
      <p:sp>
        <p:nvSpPr>
          <p:cNvPr id="1265" name="Shape 1265"/>
          <p:cNvSpPr/>
          <p:nvPr>
            <p:ph type="body" sz="quarter" idx="1"/>
          </p:nvPr>
        </p:nvSpPr>
        <p:spPr>
          <a:prstGeom prst="rect">
            <a:avLst/>
          </a:prstGeom>
        </p:spPr>
        <p:txBody>
          <a:bodyPr/>
          <a:lstStyle/>
          <a:p>
            <a:pPr/>
            <a:r>
              <a:t>In other words, this is what makes the containers “type save”.</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9" name="Shape 1269"/>
          <p:cNvSpPr/>
          <p:nvPr>
            <p:ph type="sldImg"/>
          </p:nvPr>
        </p:nvSpPr>
        <p:spPr>
          <a:prstGeom prst="rect">
            <a:avLst/>
          </a:prstGeom>
        </p:spPr>
        <p:txBody>
          <a:bodyPr/>
          <a:lstStyle/>
          <a:p>
            <a:pPr/>
          </a:p>
        </p:txBody>
      </p:sp>
      <p:sp>
        <p:nvSpPr>
          <p:cNvPr id="1270" name="Shape 1270"/>
          <p:cNvSpPr/>
          <p:nvPr>
            <p:ph type="body" sz="quarter" idx="1"/>
          </p:nvPr>
        </p:nvSpPr>
        <p:spPr>
          <a:prstGeom prst="rect">
            <a:avLst/>
          </a:prstGeom>
        </p:spPr>
        <p:txBody>
          <a:bodyPr/>
          <a:lstStyle/>
          <a:p>
            <a:pPr/>
            <a:r>
              <a:t>Also note that I use the interface List for the variable and not ArrayList. This makes your code more flexible. Only at one place you create the object, but at various places in your code you will use it.</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4" name="Shape 1274"/>
          <p:cNvSpPr/>
          <p:nvPr>
            <p:ph type="sldImg"/>
          </p:nvPr>
        </p:nvSpPr>
        <p:spPr>
          <a:prstGeom prst="rect">
            <a:avLst/>
          </a:prstGeom>
        </p:spPr>
        <p:txBody>
          <a:bodyPr/>
          <a:lstStyle/>
          <a:p>
            <a:pPr/>
          </a:p>
        </p:txBody>
      </p:sp>
      <p:sp>
        <p:nvSpPr>
          <p:cNvPr id="1275" name="Shape 1275"/>
          <p:cNvSpPr/>
          <p:nvPr>
            <p:ph type="body" sz="quarter" idx="1"/>
          </p:nvPr>
        </p:nvSpPr>
        <p:spPr>
          <a:prstGeom prst="rect">
            <a:avLst/>
          </a:prstGeom>
        </p:spPr>
        <p:txBody>
          <a:bodyPr/>
          <a:lstStyle/>
          <a:p>
            <a:pPr/>
            <a:r>
              <a:t>When you use List instead of ArrayList for the reference variable, you could later replace the ArrayList by a LinkedList, and all you had to adjust was this one line of code.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a:p>
        </p:txBody>
      </p:sp>
      <p:sp>
        <p:nvSpPr>
          <p:cNvPr id="156" name="Shape 156"/>
          <p:cNvSpPr/>
          <p:nvPr>
            <p:ph type="body" sz="quarter" idx="1"/>
          </p:nvPr>
        </p:nvSpPr>
        <p:spPr>
          <a:prstGeom prst="rect">
            <a:avLst/>
          </a:prstGeom>
        </p:spPr>
        <p:txBody>
          <a:bodyPr/>
          <a:lstStyle/>
          <a:p>
            <a:pPr/>
            <a:r>
              <a:t>Fourth: The java.util.Collection interface - one of the two main interfaces of the Java Collections Framework</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9" name="Shape 1279"/>
          <p:cNvSpPr/>
          <p:nvPr>
            <p:ph type="sldImg"/>
          </p:nvPr>
        </p:nvSpPr>
        <p:spPr>
          <a:prstGeom prst="rect">
            <a:avLst/>
          </a:prstGeom>
        </p:spPr>
        <p:txBody>
          <a:bodyPr/>
          <a:lstStyle/>
          <a:p>
            <a:pPr/>
          </a:p>
        </p:txBody>
      </p:sp>
      <p:sp>
        <p:nvSpPr>
          <p:cNvPr id="1280" name="Shape 1280"/>
          <p:cNvSpPr/>
          <p:nvPr>
            <p:ph type="body" sz="quarter" idx="1"/>
          </p:nvPr>
        </p:nvSpPr>
        <p:spPr>
          <a:prstGeom prst="rect">
            <a:avLst/>
          </a:prstGeom>
        </p:spPr>
        <p:txBody>
          <a:bodyPr/>
          <a:lstStyle/>
          <a:p>
            <a:pPr/>
            <a:r>
              <a:t>In case you don’t really need the specific methods of a list, you could also use the Collection interface instead. Always use the least specific interface for the reference variable.</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4" name="Shape 1284"/>
          <p:cNvSpPr/>
          <p:nvPr>
            <p:ph type="sldImg"/>
          </p:nvPr>
        </p:nvSpPr>
        <p:spPr>
          <a:prstGeom prst="rect">
            <a:avLst/>
          </a:prstGeom>
        </p:spPr>
        <p:txBody>
          <a:bodyPr/>
          <a:lstStyle/>
          <a:p>
            <a:pPr/>
          </a:p>
        </p:txBody>
      </p:sp>
      <p:sp>
        <p:nvSpPr>
          <p:cNvPr id="1285" name="Shape 1285"/>
          <p:cNvSpPr/>
          <p:nvPr>
            <p:ph type="body" sz="quarter" idx="1"/>
          </p:nvPr>
        </p:nvSpPr>
        <p:spPr>
          <a:prstGeom prst="rect">
            <a:avLst/>
          </a:prstGeom>
        </p:spPr>
        <p:txBody>
          <a:bodyPr/>
          <a:lstStyle/>
          <a:p>
            <a:pPr/>
            <a:r>
              <a:t>By the way - I am sure you noticed the integer one hundred that I used as a constructor argument. This I have added for performance optimization.</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9" name="Shape 1289"/>
          <p:cNvSpPr/>
          <p:nvPr>
            <p:ph type="sldImg"/>
          </p:nvPr>
        </p:nvSpPr>
        <p:spPr>
          <a:prstGeom prst="rect">
            <a:avLst/>
          </a:prstGeom>
        </p:spPr>
        <p:txBody>
          <a:bodyPr/>
          <a:lstStyle/>
          <a:p>
            <a:pPr/>
          </a:p>
        </p:txBody>
      </p:sp>
      <p:sp>
        <p:nvSpPr>
          <p:cNvPr id="1290" name="Shape 1290"/>
          <p:cNvSpPr/>
          <p:nvPr>
            <p:ph type="body" sz="quarter" idx="1"/>
          </p:nvPr>
        </p:nvSpPr>
        <p:spPr>
          <a:prstGeom prst="rect">
            <a:avLst/>
          </a:prstGeom>
        </p:spPr>
        <p:txBody>
          <a:bodyPr/>
          <a:lstStyle/>
          <a:p>
            <a:pPr/>
            <a:r>
              <a:t>As said before, the collection classes can dynamically grow and shrink in size. However ArrayList and all Hashtable based collections are internally operating on arrays.</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4" name="Shape 1294"/>
          <p:cNvSpPr/>
          <p:nvPr>
            <p:ph type="sldImg"/>
          </p:nvPr>
        </p:nvSpPr>
        <p:spPr>
          <a:prstGeom prst="rect">
            <a:avLst/>
          </a:prstGeom>
        </p:spPr>
        <p:txBody>
          <a:bodyPr/>
          <a:lstStyle/>
          <a:p>
            <a:pPr/>
          </a:p>
        </p:txBody>
      </p:sp>
      <p:sp>
        <p:nvSpPr>
          <p:cNvPr id="1295" name="Shape 1295"/>
          <p:cNvSpPr/>
          <p:nvPr>
            <p:ph type="body" sz="quarter" idx="1"/>
          </p:nvPr>
        </p:nvSpPr>
        <p:spPr>
          <a:prstGeom prst="rect">
            <a:avLst/>
          </a:prstGeom>
        </p:spPr>
        <p:txBody>
          <a:bodyPr/>
          <a:lstStyle/>
          <a:p>
            <a:pPr/>
            <a:r>
              <a:t>When an array based collection grows in size, it will internally, on the fly, create a larger array, and transfer all contents from the old to the new array.</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9" name="Shape 1299"/>
          <p:cNvSpPr/>
          <p:nvPr>
            <p:ph type="sldImg"/>
          </p:nvPr>
        </p:nvSpPr>
        <p:spPr>
          <a:prstGeom prst="rect">
            <a:avLst/>
          </a:prstGeom>
        </p:spPr>
        <p:txBody>
          <a:bodyPr/>
          <a:lstStyle/>
          <a:p>
            <a:pPr/>
          </a:p>
        </p:txBody>
      </p:sp>
      <p:sp>
        <p:nvSpPr>
          <p:cNvPr id="1300" name="Shape 1300"/>
          <p:cNvSpPr/>
          <p:nvPr>
            <p:ph type="body" sz="quarter" idx="1"/>
          </p:nvPr>
        </p:nvSpPr>
        <p:spPr>
          <a:prstGeom prst="rect">
            <a:avLst/>
          </a:prstGeom>
        </p:spPr>
        <p:txBody>
          <a:bodyPr/>
          <a:lstStyle/>
          <a:p>
            <a:pPr/>
            <a:r>
              <a:t>This of course takes some extra time. Modern hardware is so fast that this usually should not be a problem.</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4" name="Shape 1304"/>
          <p:cNvSpPr/>
          <p:nvPr>
            <p:ph type="sldImg"/>
          </p:nvPr>
        </p:nvSpPr>
        <p:spPr>
          <a:prstGeom prst="rect">
            <a:avLst/>
          </a:prstGeom>
        </p:spPr>
        <p:txBody>
          <a:bodyPr/>
          <a:lstStyle/>
          <a:p>
            <a:pPr/>
          </a:p>
        </p:txBody>
      </p:sp>
      <p:sp>
        <p:nvSpPr>
          <p:cNvPr id="1305" name="Shape 1305"/>
          <p:cNvSpPr/>
          <p:nvPr>
            <p:ph type="body" sz="quarter" idx="1"/>
          </p:nvPr>
        </p:nvSpPr>
        <p:spPr>
          <a:prstGeom prst="rect">
            <a:avLst/>
          </a:prstGeom>
        </p:spPr>
        <p:txBody>
          <a:bodyPr/>
          <a:lstStyle/>
          <a:p>
            <a:pPr/>
            <a:r>
              <a:t>But on the other side, if you already know the exact or approximate size of your array based collection, this is usually better then trusting on the collections default sizes.</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9" name="Shape 1309"/>
          <p:cNvSpPr/>
          <p:nvPr>
            <p:ph type="sldImg"/>
          </p:nvPr>
        </p:nvSpPr>
        <p:spPr>
          <a:prstGeom prst="rect">
            <a:avLst/>
          </a:prstGeom>
        </p:spPr>
        <p:txBody>
          <a:bodyPr/>
          <a:lstStyle/>
          <a:p>
            <a:pPr/>
          </a:p>
        </p:txBody>
      </p:sp>
      <p:sp>
        <p:nvSpPr>
          <p:cNvPr id="1310" name="Shape 1310"/>
          <p:cNvSpPr/>
          <p:nvPr>
            <p:ph type="body" sz="quarter" idx="1"/>
          </p:nvPr>
        </p:nvSpPr>
        <p:spPr>
          <a:prstGeom prst="rect">
            <a:avLst/>
          </a:prstGeom>
        </p:spPr>
        <p:txBody>
          <a:bodyPr/>
          <a:lstStyle/>
          <a:p>
            <a:pPr/>
            <a:r>
              <a:t>Now in the second line you see how a HashMap is instantiated accordingly.</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4" name="Shape 1314"/>
          <p:cNvSpPr/>
          <p:nvPr>
            <p:ph type="sldImg"/>
          </p:nvPr>
        </p:nvSpPr>
        <p:spPr>
          <a:prstGeom prst="rect">
            <a:avLst/>
          </a:prstGeom>
        </p:spPr>
        <p:txBody>
          <a:bodyPr/>
          <a:lstStyle/>
          <a:p>
            <a:pPr/>
          </a:p>
        </p:txBody>
      </p:sp>
      <p:sp>
        <p:nvSpPr>
          <p:cNvPr id="1315" name="Shape 1315"/>
          <p:cNvSpPr/>
          <p:nvPr>
            <p:ph type="body" sz="quarter" idx="1"/>
          </p:nvPr>
        </p:nvSpPr>
        <p:spPr>
          <a:prstGeom prst="rect">
            <a:avLst/>
          </a:prstGeom>
        </p:spPr>
        <p:txBody>
          <a:bodyPr/>
          <a:lstStyle/>
          <a:p>
            <a:pPr/>
            <a:r>
              <a:t>As said before, a map is basically a relation of one identifying “Key” element to one “Value” element, both these elements can be of different types.</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9" name="Shape 1319"/>
          <p:cNvSpPr/>
          <p:nvPr>
            <p:ph type="sldImg"/>
          </p:nvPr>
        </p:nvSpPr>
        <p:spPr>
          <a:prstGeom prst="rect">
            <a:avLst/>
          </a:prstGeom>
        </p:spPr>
        <p:txBody>
          <a:bodyPr/>
          <a:lstStyle/>
          <a:p>
            <a:pPr/>
          </a:p>
        </p:txBody>
      </p:sp>
      <p:sp>
        <p:nvSpPr>
          <p:cNvPr id="1320" name="Shape 1320"/>
          <p:cNvSpPr/>
          <p:nvPr>
            <p:ph type="body" sz="quarter" idx="1"/>
          </p:nvPr>
        </p:nvSpPr>
        <p:spPr>
          <a:prstGeom prst="rect">
            <a:avLst/>
          </a:prstGeom>
        </p:spPr>
        <p:txBody>
          <a:bodyPr/>
          <a:lstStyle/>
          <a:p>
            <a:pPr/>
            <a:r>
              <a:t>Like here in my example I use “VIN” - the vehicle identification number as the “Key”, and a Car object as the “Value”.</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4" name="Shape 1324"/>
          <p:cNvSpPr/>
          <p:nvPr>
            <p:ph type="sldImg"/>
          </p:nvPr>
        </p:nvSpPr>
        <p:spPr>
          <a:prstGeom prst="rect">
            <a:avLst/>
          </a:prstGeom>
        </p:spPr>
        <p:txBody>
          <a:bodyPr/>
          <a:lstStyle/>
          <a:p>
            <a:pPr/>
          </a:p>
        </p:txBody>
      </p:sp>
      <p:sp>
        <p:nvSpPr>
          <p:cNvPr id="1325" name="Shape 1325"/>
          <p:cNvSpPr/>
          <p:nvPr>
            <p:ph type="body" sz="quarter" idx="1"/>
          </p:nvPr>
        </p:nvSpPr>
        <p:spPr>
          <a:prstGeom prst="rect">
            <a:avLst/>
          </a:prstGeom>
        </p:spPr>
        <p:txBody>
          <a:bodyPr/>
          <a:lstStyle/>
          <a:p>
            <a:pPr/>
            <a:r>
              <a:t>This has to be added as a comma separated list in angle brackets, and the compiler again will check that this holds true.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a:p>
        </p:txBody>
      </p:sp>
      <p:sp>
        <p:nvSpPr>
          <p:cNvPr id="161" name="Shape 161"/>
          <p:cNvSpPr/>
          <p:nvPr>
            <p:ph type="body" sz="quarter" idx="1"/>
          </p:nvPr>
        </p:nvSpPr>
        <p:spPr>
          <a:prstGeom prst="rect">
            <a:avLst/>
          </a:prstGeom>
        </p:spPr>
        <p:txBody>
          <a:bodyPr/>
          <a:lstStyle/>
          <a:p>
            <a:pPr/>
            <a:r>
              <a:t>And fifth: java.util.Collections - a utility class that will help you to modify or operate on Java collections</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9" name="Shape 1329"/>
          <p:cNvSpPr/>
          <p:nvPr>
            <p:ph type="sldImg"/>
          </p:nvPr>
        </p:nvSpPr>
        <p:spPr>
          <a:prstGeom prst="rect">
            <a:avLst/>
          </a:prstGeom>
        </p:spPr>
        <p:txBody>
          <a:bodyPr/>
          <a:lstStyle/>
          <a:p>
            <a:pPr/>
          </a:p>
        </p:txBody>
      </p:sp>
      <p:sp>
        <p:nvSpPr>
          <p:cNvPr id="1330" name="Shape 1330"/>
          <p:cNvSpPr/>
          <p:nvPr>
            <p:ph type="body" sz="quarter" idx="1"/>
          </p:nvPr>
        </p:nvSpPr>
        <p:spPr>
          <a:prstGeom prst="rect">
            <a:avLst/>
          </a:prstGeom>
        </p:spPr>
        <p:txBody>
          <a:bodyPr/>
          <a:lstStyle/>
          <a:p>
            <a:pPr/>
            <a:r>
              <a:t>If you create the instance reference variable and the Object both in one line, you can also leave the second pair of angle brackets empty, as it can be inferred from the generic type of the reference variable.</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4" name="Shape 1334"/>
          <p:cNvSpPr/>
          <p:nvPr>
            <p:ph type="sldImg"/>
          </p:nvPr>
        </p:nvSpPr>
        <p:spPr>
          <a:prstGeom prst="rect">
            <a:avLst/>
          </a:prstGeom>
        </p:spPr>
        <p:txBody>
          <a:bodyPr/>
          <a:lstStyle/>
          <a:p>
            <a:pPr/>
          </a:p>
        </p:txBody>
      </p:sp>
      <p:sp>
        <p:nvSpPr>
          <p:cNvPr id="1335" name="Shape 1335"/>
          <p:cNvSpPr/>
          <p:nvPr>
            <p:ph type="body" sz="quarter" idx="1"/>
          </p:nvPr>
        </p:nvSpPr>
        <p:spPr>
          <a:prstGeom prst="rect">
            <a:avLst/>
          </a:prstGeom>
        </p:spPr>
        <p:txBody>
          <a:bodyPr/>
          <a:lstStyle/>
          <a:p>
            <a:pPr/>
            <a:r>
              <a:t>This was introduced with Java 7 and is called the “Diamond operator”, because the empty angle brackets in a way look like a diamond.</a:t>
            </a:r>
          </a:p>
          <a:p>
            <a:p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9" name="Shape 1339"/>
          <p:cNvSpPr/>
          <p:nvPr>
            <p:ph type="sldImg"/>
          </p:nvPr>
        </p:nvSpPr>
        <p:spPr>
          <a:prstGeom prst="rect">
            <a:avLst/>
          </a:prstGeom>
        </p:spPr>
        <p:txBody>
          <a:bodyPr/>
          <a:lstStyle/>
          <a:p>
            <a:pPr/>
          </a:p>
        </p:txBody>
      </p:sp>
      <p:sp>
        <p:nvSpPr>
          <p:cNvPr id="1340" name="Shape 1340"/>
          <p:cNvSpPr/>
          <p:nvPr>
            <p:ph type="body" sz="quarter" idx="1"/>
          </p:nvPr>
        </p:nvSpPr>
        <p:spPr>
          <a:prstGeom prst="rect">
            <a:avLst/>
          </a:prstGeom>
        </p:spPr>
        <p:txBody>
          <a:bodyPr/>
          <a:lstStyle/>
          <a:p>
            <a:pPr/>
            <a:r>
              <a:t>Actually, I am sorry, but that’s not the whole story. There are two parts. What I just showed you, was actually part two, the usage, or invocation of a generic class, where you lock in the concrete Parameter to be used. </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4" name="Shape 1344"/>
          <p:cNvSpPr/>
          <p:nvPr>
            <p:ph type="sldImg"/>
          </p:nvPr>
        </p:nvSpPr>
        <p:spPr>
          <a:prstGeom prst="rect">
            <a:avLst/>
          </a:prstGeom>
        </p:spPr>
        <p:txBody>
          <a:bodyPr/>
          <a:lstStyle/>
          <a:p>
            <a:pPr/>
          </a:p>
        </p:txBody>
      </p:sp>
      <p:sp>
        <p:nvSpPr>
          <p:cNvPr id="1345" name="Shape 1345"/>
          <p:cNvSpPr/>
          <p:nvPr>
            <p:ph type="body" sz="quarter" idx="1"/>
          </p:nvPr>
        </p:nvSpPr>
        <p:spPr>
          <a:prstGeom prst="rect">
            <a:avLst/>
          </a:prstGeom>
        </p:spPr>
        <p:txBody>
          <a:bodyPr/>
          <a:lstStyle/>
          <a:p>
            <a:pPr/>
            <a:r>
              <a:t>But this is only possible, if the method, interface or class was defined to be used in a generic way before hand.</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9" name="Shape 1349"/>
          <p:cNvSpPr/>
          <p:nvPr>
            <p:ph type="sldImg"/>
          </p:nvPr>
        </p:nvSpPr>
        <p:spPr>
          <a:prstGeom prst="rect">
            <a:avLst/>
          </a:prstGeom>
        </p:spPr>
        <p:txBody>
          <a:bodyPr/>
          <a:lstStyle/>
          <a:p>
            <a:pPr/>
          </a:p>
        </p:txBody>
      </p:sp>
      <p:sp>
        <p:nvSpPr>
          <p:cNvPr id="1350" name="Shape 1350"/>
          <p:cNvSpPr/>
          <p:nvPr>
            <p:ph type="body" sz="quarter" idx="1"/>
          </p:nvPr>
        </p:nvSpPr>
        <p:spPr>
          <a:prstGeom prst="rect">
            <a:avLst/>
          </a:prstGeom>
        </p:spPr>
        <p:txBody>
          <a:bodyPr/>
          <a:lstStyle/>
          <a:p>
            <a:pPr/>
            <a:r>
              <a:t>Here you see a generically defined interface. In the first line, the interface is defined as an interface operating on two separate generic types that have to be specified at a later time.</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4" name="Shape 1354"/>
          <p:cNvSpPr/>
          <p:nvPr>
            <p:ph type="sldImg"/>
          </p:nvPr>
        </p:nvSpPr>
        <p:spPr>
          <a:prstGeom prst="rect">
            <a:avLst/>
          </a:prstGeom>
        </p:spPr>
        <p:txBody>
          <a:bodyPr/>
          <a:lstStyle/>
          <a:p>
            <a:pPr/>
          </a:p>
        </p:txBody>
      </p:sp>
      <p:sp>
        <p:nvSpPr>
          <p:cNvPr id="1355" name="Shape 1355"/>
          <p:cNvSpPr/>
          <p:nvPr>
            <p:ph type="body" sz="quarter" idx="1"/>
          </p:nvPr>
        </p:nvSpPr>
        <p:spPr>
          <a:prstGeom prst="rect">
            <a:avLst/>
          </a:prstGeom>
        </p:spPr>
        <p:txBody>
          <a:bodyPr/>
          <a:lstStyle/>
          <a:p>
            <a:pPr/>
            <a:r>
              <a:t>However, when these types are locked in, this will automatically also specify the types interface methods will use.</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9" name="Shape 1359"/>
          <p:cNvSpPr/>
          <p:nvPr>
            <p:ph type="sldImg"/>
          </p:nvPr>
        </p:nvSpPr>
        <p:spPr>
          <a:prstGeom prst="rect">
            <a:avLst/>
          </a:prstGeom>
        </p:spPr>
        <p:txBody>
          <a:bodyPr/>
          <a:lstStyle/>
          <a:p>
            <a:pPr/>
          </a:p>
        </p:txBody>
      </p:sp>
      <p:sp>
        <p:nvSpPr>
          <p:cNvPr id="1360" name="Shape 1360"/>
          <p:cNvSpPr/>
          <p:nvPr>
            <p:ph type="body" sz="quarter" idx="1"/>
          </p:nvPr>
        </p:nvSpPr>
        <p:spPr>
          <a:prstGeom prst="rect">
            <a:avLst/>
          </a:prstGeom>
        </p:spPr>
        <p:txBody>
          <a:bodyPr/>
          <a:lstStyle/>
          <a:p>
            <a:pPr/>
            <a:r>
              <a:t>So if you see some weird one letter types in one of the next slides, just remember it means this is a method that can be used in a generic way.</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4" name="Shape 1364"/>
          <p:cNvSpPr/>
          <p:nvPr>
            <p:ph type="sldImg"/>
          </p:nvPr>
        </p:nvSpPr>
        <p:spPr>
          <a:prstGeom prst="rect">
            <a:avLst/>
          </a:prstGeom>
        </p:spPr>
        <p:txBody>
          <a:bodyPr/>
          <a:lstStyle/>
          <a:p>
            <a:pPr/>
          </a:p>
        </p:txBody>
      </p:sp>
      <p:sp>
        <p:nvSpPr>
          <p:cNvPr id="1365" name="Shape 1365"/>
          <p:cNvSpPr/>
          <p:nvPr>
            <p:ph type="body" sz="quarter" idx="1"/>
          </p:nvPr>
        </p:nvSpPr>
        <p:spPr>
          <a:prstGeom prst="rect">
            <a:avLst/>
          </a:prstGeom>
        </p:spPr>
        <p:txBody>
          <a:bodyPr/>
          <a:lstStyle/>
          <a:p>
            <a:pPr/>
            <a:r>
              <a:t>Okay now we are ready to look at some additional Utility interfaces of the Java Collections Framework.</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9" name="Shape 1369"/>
          <p:cNvSpPr/>
          <p:nvPr>
            <p:ph type="sldImg"/>
          </p:nvPr>
        </p:nvSpPr>
        <p:spPr>
          <a:prstGeom prst="rect">
            <a:avLst/>
          </a:prstGeom>
        </p:spPr>
        <p:txBody>
          <a:bodyPr/>
          <a:lstStyle/>
          <a:p>
            <a:pPr/>
          </a:p>
        </p:txBody>
      </p:sp>
      <p:sp>
        <p:nvSpPr>
          <p:cNvPr id="1370" name="Shape 1370"/>
          <p:cNvSpPr/>
          <p:nvPr>
            <p:ph type="body" sz="quarter" idx="1"/>
          </p:nvPr>
        </p:nvSpPr>
        <p:spPr>
          <a:prstGeom prst="rect">
            <a:avLst/>
          </a:prstGeom>
        </p:spPr>
        <p:txBody>
          <a:bodyPr/>
          <a:lstStyle/>
          <a:p>
            <a:pPr/>
            <a:r>
              <a:t>They are implemented by classes of the Collections Framework or the JDK in general, but they can also be implemented by your own classes, making use of the power of the Collections Framework.</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4" name="Shape 1374"/>
          <p:cNvSpPr/>
          <p:nvPr>
            <p:ph type="sldImg"/>
          </p:nvPr>
        </p:nvSpPr>
        <p:spPr>
          <a:prstGeom prst="rect">
            <a:avLst/>
          </a:prstGeom>
        </p:spPr>
        <p:txBody>
          <a:bodyPr/>
          <a:lstStyle/>
          <a:p>
            <a:pPr/>
          </a:p>
        </p:txBody>
      </p:sp>
      <p:sp>
        <p:nvSpPr>
          <p:cNvPr id="1375" name="Shape 1375"/>
          <p:cNvSpPr/>
          <p:nvPr>
            <p:ph type="body" sz="quarter" idx="1"/>
          </p:nvPr>
        </p:nvSpPr>
        <p:spPr>
          <a:prstGeom prst="rect">
            <a:avLst/>
          </a:prstGeom>
        </p:spPr>
        <p:txBody>
          <a:bodyPr/>
          <a:lstStyle/>
          <a:p>
            <a:pPr/>
            <a:r>
              <a:t>Well -  strictly speaking, the interface java.lang.Iterable is not part of the framework, but more precisely on top of it.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p>
            <a:pPr/>
            <a:r>
              <a:t>So what is the Java Collections framework, from a high level perspective?</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9" name="Shape 1379"/>
          <p:cNvSpPr/>
          <p:nvPr>
            <p:ph type="sldImg"/>
          </p:nvPr>
        </p:nvSpPr>
        <p:spPr>
          <a:prstGeom prst="rect">
            <a:avLst/>
          </a:prstGeom>
        </p:spPr>
        <p:txBody>
          <a:bodyPr/>
          <a:lstStyle/>
          <a:p>
            <a:pPr/>
          </a:p>
        </p:txBody>
      </p:sp>
      <p:sp>
        <p:nvSpPr>
          <p:cNvPr id="1380" name="Shape 1380"/>
          <p:cNvSpPr/>
          <p:nvPr>
            <p:ph type="body" sz="quarter" idx="1"/>
          </p:nvPr>
        </p:nvSpPr>
        <p:spPr>
          <a:prstGeom prst="rect">
            <a:avLst/>
          </a:prstGeom>
        </p:spPr>
        <p:txBody>
          <a:bodyPr/>
          <a:lstStyle/>
          <a:p>
            <a:pPr/>
            <a:r>
              <a:t>It is the super interface of java.util.Collection, so every class that implements java.util.Collection will also implement the java.lang.Iterable interface. Okay, anyway, let’s look at each interface in detail. </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4" name="Shape 1384"/>
          <p:cNvSpPr/>
          <p:nvPr>
            <p:ph type="sldImg"/>
          </p:nvPr>
        </p:nvSpPr>
        <p:spPr>
          <a:prstGeom prst="rect">
            <a:avLst/>
          </a:prstGeom>
        </p:spPr>
        <p:txBody>
          <a:bodyPr/>
          <a:lstStyle/>
          <a:p>
            <a:pPr/>
          </a:p>
        </p:txBody>
      </p:sp>
      <p:sp>
        <p:nvSpPr>
          <p:cNvPr id="1385" name="Shape 1385"/>
          <p:cNvSpPr/>
          <p:nvPr>
            <p:ph type="body" sz="quarter" idx="1"/>
          </p:nvPr>
        </p:nvSpPr>
        <p:spPr>
          <a:prstGeom prst="rect">
            <a:avLst/>
          </a:prstGeom>
        </p:spPr>
        <p:txBody>
          <a:bodyPr/>
          <a:lstStyle/>
          <a:p>
            <a:pPr/>
            <a:r>
              <a:t>An Iterator is an object that acts like a remote control to iterate through a collection. Let’s look at its methods:</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9" name="Shape 1389"/>
          <p:cNvSpPr/>
          <p:nvPr>
            <p:ph type="sldImg"/>
          </p:nvPr>
        </p:nvSpPr>
        <p:spPr>
          <a:prstGeom prst="rect">
            <a:avLst/>
          </a:prstGeom>
        </p:spPr>
        <p:txBody>
          <a:bodyPr/>
          <a:lstStyle/>
          <a:p>
            <a:pPr/>
          </a:p>
        </p:txBody>
      </p:sp>
      <p:sp>
        <p:nvSpPr>
          <p:cNvPr id="1390" name="Shape 1390"/>
          <p:cNvSpPr/>
          <p:nvPr>
            <p:ph type="body" sz="quarter" idx="1"/>
          </p:nvPr>
        </p:nvSpPr>
        <p:spPr>
          <a:prstGeom prst="rect">
            <a:avLst/>
          </a:prstGeom>
        </p:spPr>
        <p:txBody>
          <a:bodyPr/>
          <a:lstStyle/>
          <a:p>
            <a:pPr/>
            <a:r>
              <a:t>boolean hasNext(); - Returns true if the collection has more elements.</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4" name="Shape 1394"/>
          <p:cNvSpPr/>
          <p:nvPr>
            <p:ph type="sldImg"/>
          </p:nvPr>
        </p:nvSpPr>
        <p:spPr>
          <a:prstGeom prst="rect">
            <a:avLst/>
          </a:prstGeom>
        </p:spPr>
        <p:txBody>
          <a:bodyPr/>
          <a:lstStyle/>
          <a:p>
            <a:pPr/>
          </a:p>
        </p:txBody>
      </p:sp>
      <p:sp>
        <p:nvSpPr>
          <p:cNvPr id="1395" name="Shape 1395"/>
          <p:cNvSpPr/>
          <p:nvPr>
            <p:ph type="body" sz="quarter" idx="1"/>
          </p:nvPr>
        </p:nvSpPr>
        <p:spPr>
          <a:prstGeom prst="rect">
            <a:avLst/>
          </a:prstGeom>
        </p:spPr>
        <p:txBody>
          <a:bodyPr/>
          <a:lstStyle/>
          <a:p>
            <a:pPr/>
            <a:r>
              <a:t>E next(); - Returns the next element in the iteration.</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9" name="Shape 1399"/>
          <p:cNvSpPr/>
          <p:nvPr>
            <p:ph type="sldImg"/>
          </p:nvPr>
        </p:nvSpPr>
        <p:spPr>
          <a:prstGeom prst="rect">
            <a:avLst/>
          </a:prstGeom>
        </p:spPr>
        <p:txBody>
          <a:bodyPr/>
          <a:lstStyle/>
          <a:p>
            <a:pPr/>
          </a:p>
        </p:txBody>
      </p:sp>
      <p:sp>
        <p:nvSpPr>
          <p:cNvPr id="1400" name="Shape 1400"/>
          <p:cNvSpPr/>
          <p:nvPr>
            <p:ph type="body" sz="quarter" idx="1"/>
          </p:nvPr>
        </p:nvSpPr>
        <p:spPr>
          <a:prstGeom prst="rect">
            <a:avLst/>
          </a:prstGeom>
        </p:spPr>
        <p:txBody>
          <a:bodyPr/>
          <a:lstStyle/>
          <a:p>
            <a:pPr/>
            <a:r>
              <a:t>void remove(); - Removes the last element returned by this iterator from the underlying collection.</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4" name="Shape 1404"/>
          <p:cNvSpPr/>
          <p:nvPr>
            <p:ph type="sldImg"/>
          </p:nvPr>
        </p:nvSpPr>
        <p:spPr>
          <a:prstGeom prst="rect">
            <a:avLst/>
          </a:prstGeom>
        </p:spPr>
        <p:txBody>
          <a:bodyPr/>
          <a:lstStyle/>
          <a:p>
            <a:pPr/>
          </a:p>
        </p:txBody>
      </p:sp>
      <p:sp>
        <p:nvSpPr>
          <p:cNvPr id="1405" name="Shape 1405"/>
          <p:cNvSpPr/>
          <p:nvPr>
            <p:ph type="body" sz="quarter" idx="1"/>
          </p:nvPr>
        </p:nvSpPr>
        <p:spPr>
          <a:prstGeom prst="rect">
            <a:avLst/>
          </a:prstGeom>
        </p:spPr>
        <p:txBody>
          <a:bodyPr/>
          <a:lstStyle/>
          <a:p>
            <a:pPr/>
            <a:r>
              <a:t>This interfaces provides only one method which will return an Iterator. Every collection that implements this interface can be used in the for each loop, which greatly simplifies the usage of your home made collection.</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9" name="Shape 1409"/>
          <p:cNvSpPr/>
          <p:nvPr>
            <p:ph type="sldImg"/>
          </p:nvPr>
        </p:nvSpPr>
        <p:spPr>
          <a:prstGeom prst="rect">
            <a:avLst/>
          </a:prstGeom>
        </p:spPr>
        <p:txBody>
          <a:bodyPr/>
          <a:lstStyle/>
          <a:p>
            <a:pPr/>
          </a:p>
        </p:txBody>
      </p:sp>
      <p:sp>
        <p:nvSpPr>
          <p:cNvPr id="1410" name="Shape 1410"/>
          <p:cNvSpPr/>
          <p:nvPr>
            <p:ph type="body" sz="quarter" idx="1"/>
          </p:nvPr>
        </p:nvSpPr>
        <p:spPr>
          <a:prstGeom prst="rect">
            <a:avLst/>
          </a:prstGeom>
        </p:spPr>
        <p:txBody>
          <a:bodyPr/>
          <a:lstStyle/>
          <a:p>
            <a:pPr/>
            <a:r>
              <a:t>In order to plug in your collection into the for each loop, you will have to execute two simple steps:</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4" name="Shape 1414"/>
          <p:cNvSpPr/>
          <p:nvPr>
            <p:ph type="sldImg"/>
          </p:nvPr>
        </p:nvSpPr>
        <p:spPr>
          <a:prstGeom prst="rect">
            <a:avLst/>
          </a:prstGeom>
        </p:spPr>
        <p:txBody>
          <a:bodyPr/>
          <a:lstStyle/>
          <a:p>
            <a:pPr/>
          </a:p>
        </p:txBody>
      </p:sp>
      <p:sp>
        <p:nvSpPr>
          <p:cNvPr id="1415" name="Shape 1415"/>
          <p:cNvSpPr/>
          <p:nvPr>
            <p:ph type="body" sz="quarter" idx="1"/>
          </p:nvPr>
        </p:nvSpPr>
        <p:spPr>
          <a:prstGeom prst="rect">
            <a:avLst/>
          </a:prstGeom>
        </p:spPr>
        <p:txBody>
          <a:bodyPr/>
          <a:lstStyle/>
          <a:p>
            <a:pPr/>
            <a:r>
              <a:t>First create an Iterator that is able to iterate over your collection, with methods like hasNext and next(), as we saw on the last slide.</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9" name="Shape 1419"/>
          <p:cNvSpPr/>
          <p:nvPr>
            <p:ph type="sldImg"/>
          </p:nvPr>
        </p:nvSpPr>
        <p:spPr>
          <a:prstGeom prst="rect">
            <a:avLst/>
          </a:prstGeom>
        </p:spPr>
        <p:txBody>
          <a:bodyPr/>
          <a:lstStyle/>
          <a:p>
            <a:pPr/>
          </a:p>
        </p:txBody>
      </p:sp>
      <p:sp>
        <p:nvSpPr>
          <p:cNvPr id="1420" name="Shape 1420"/>
          <p:cNvSpPr/>
          <p:nvPr>
            <p:ph type="body" sz="quarter" idx="1"/>
          </p:nvPr>
        </p:nvSpPr>
        <p:spPr>
          <a:prstGeom prst="rect">
            <a:avLst/>
          </a:prstGeom>
        </p:spPr>
        <p:txBody>
          <a:bodyPr/>
          <a:lstStyle/>
          <a:p>
            <a:pPr/>
            <a:r>
              <a:t>Second, you need to implement the Iterable interface by adding an iterator() method that will return an instance of this Iterator.</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4" name="Shape 1424"/>
          <p:cNvSpPr/>
          <p:nvPr>
            <p:ph type="sldImg"/>
          </p:nvPr>
        </p:nvSpPr>
        <p:spPr>
          <a:prstGeom prst="rect">
            <a:avLst/>
          </a:prstGeom>
        </p:spPr>
        <p:txBody>
          <a:bodyPr/>
          <a:lstStyle/>
          <a:p>
            <a:pPr/>
          </a:p>
        </p:txBody>
      </p:sp>
      <p:sp>
        <p:nvSpPr>
          <p:cNvPr id="1425" name="Shape 1425"/>
          <p:cNvSpPr/>
          <p:nvPr>
            <p:ph type="body" sz="quarter" idx="1"/>
          </p:nvPr>
        </p:nvSpPr>
        <p:spPr>
          <a:prstGeom prst="rect">
            <a:avLst/>
          </a:prstGeom>
        </p:spPr>
        <p:txBody>
          <a:bodyPr/>
          <a:lstStyle/>
          <a:p>
            <a:pPr/>
            <a:r>
              <a:t>Implementing the interface java.lang.Comparable defines a sort order for your entities.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sldImg"/>
          </p:nvPr>
        </p:nvSpPr>
        <p:spPr>
          <a:prstGeom prst="rect">
            <a:avLst/>
          </a:prstGeom>
        </p:spPr>
        <p:txBody>
          <a:bodyPr/>
          <a:lstStyle/>
          <a:p>
            <a:pPr/>
          </a:p>
        </p:txBody>
      </p:sp>
      <p:sp>
        <p:nvSpPr>
          <p:cNvPr id="170" name="Shape 170"/>
          <p:cNvSpPr/>
          <p:nvPr>
            <p:ph type="body" sz="quarter" idx="1"/>
          </p:nvPr>
        </p:nvSpPr>
        <p:spPr>
          <a:prstGeom prst="rect">
            <a:avLst/>
          </a:prstGeom>
        </p:spPr>
        <p:txBody>
          <a:bodyPr/>
          <a:lstStyle/>
          <a:p>
            <a:pPr/>
            <a:r>
              <a:t>First of all, it is more like a library, a toolbox of generic interfaces and classes. This toolbox contains:</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9" name="Shape 1429"/>
          <p:cNvSpPr/>
          <p:nvPr>
            <p:ph type="sldImg"/>
          </p:nvPr>
        </p:nvSpPr>
        <p:spPr>
          <a:prstGeom prst="rect">
            <a:avLst/>
          </a:prstGeom>
        </p:spPr>
        <p:txBody>
          <a:bodyPr/>
          <a:lstStyle/>
          <a:p>
            <a:pPr/>
          </a:p>
        </p:txBody>
      </p:sp>
      <p:sp>
        <p:nvSpPr>
          <p:cNvPr id="1430" name="Shape 1430"/>
          <p:cNvSpPr/>
          <p:nvPr>
            <p:ph type="body" sz="quarter" idx="1"/>
          </p:nvPr>
        </p:nvSpPr>
        <p:spPr>
          <a:prstGeom prst="rect">
            <a:avLst/>
          </a:prstGeom>
        </p:spPr>
        <p:txBody>
          <a:bodyPr/>
          <a:lstStyle/>
          <a:p>
            <a:pPr/>
            <a:r>
              <a:t>The interface contains only one method you need to implement, which is “int compareTo”.</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4" name="Shape 1434"/>
          <p:cNvSpPr/>
          <p:nvPr>
            <p:ph type="sldImg"/>
          </p:nvPr>
        </p:nvSpPr>
        <p:spPr>
          <a:prstGeom prst="rect">
            <a:avLst/>
          </a:prstGeom>
        </p:spPr>
        <p:txBody>
          <a:bodyPr/>
          <a:lstStyle/>
          <a:p>
            <a:pPr/>
          </a:p>
        </p:txBody>
      </p:sp>
      <p:sp>
        <p:nvSpPr>
          <p:cNvPr id="1435" name="Shape 1435"/>
          <p:cNvSpPr/>
          <p:nvPr>
            <p:ph type="body" sz="quarter" idx="1"/>
          </p:nvPr>
        </p:nvSpPr>
        <p:spPr>
          <a:prstGeom prst="rect">
            <a:avLst/>
          </a:prstGeom>
        </p:spPr>
        <p:txBody>
          <a:bodyPr/>
          <a:lstStyle/>
          <a:p>
            <a:pPr/>
            <a:r>
              <a:t>If you want to define a natural sort order for an entity class, make it implement this interface.</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9" name="Shape 1439"/>
          <p:cNvSpPr/>
          <p:nvPr>
            <p:ph type="sldImg"/>
          </p:nvPr>
        </p:nvSpPr>
        <p:spPr>
          <a:prstGeom prst="rect">
            <a:avLst/>
          </a:prstGeom>
        </p:spPr>
        <p:txBody>
          <a:bodyPr/>
          <a:lstStyle/>
          <a:p>
            <a:pPr/>
          </a:p>
        </p:txBody>
      </p:sp>
      <p:sp>
        <p:nvSpPr>
          <p:cNvPr id="1440" name="Shape 1440"/>
          <p:cNvSpPr/>
          <p:nvPr>
            <p:ph type="body" sz="quarter" idx="1"/>
          </p:nvPr>
        </p:nvSpPr>
        <p:spPr>
          <a:prstGeom prst="rect">
            <a:avLst/>
          </a:prstGeom>
        </p:spPr>
        <p:txBody>
          <a:bodyPr/>
          <a:lstStyle/>
          <a:p>
            <a:pPr/>
            <a:r>
              <a:t>Return a negative integer if the object is less than the given method argument, zero if the object is equal to the given method argument and a positive integer if the object is greater than the given method argument.</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4" name="Shape 1444"/>
          <p:cNvSpPr/>
          <p:nvPr>
            <p:ph type="sldImg"/>
          </p:nvPr>
        </p:nvSpPr>
        <p:spPr>
          <a:prstGeom prst="rect">
            <a:avLst/>
          </a:prstGeom>
        </p:spPr>
        <p:txBody>
          <a:bodyPr/>
          <a:lstStyle/>
          <a:p>
            <a:pPr/>
          </a:p>
        </p:txBody>
      </p:sp>
      <p:sp>
        <p:nvSpPr>
          <p:cNvPr id="1445" name="Shape 1445"/>
          <p:cNvSpPr/>
          <p:nvPr>
            <p:ph type="body" sz="quarter" idx="1"/>
          </p:nvPr>
        </p:nvSpPr>
        <p:spPr>
          <a:prstGeom prst="rect">
            <a:avLst/>
          </a:prstGeom>
        </p:spPr>
        <p:txBody>
          <a:bodyPr/>
          <a:lstStyle/>
          <a:p>
            <a:pPr/>
            <a:r>
              <a:t>Return a negative integer if the object is less than the given method argument, zero if the object is equal to the given method argument and a positive integer if the object is greater than the given method argument.</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9" name="Shape 1449"/>
          <p:cNvSpPr/>
          <p:nvPr>
            <p:ph type="sldImg"/>
          </p:nvPr>
        </p:nvSpPr>
        <p:spPr>
          <a:prstGeom prst="rect">
            <a:avLst/>
          </a:prstGeom>
        </p:spPr>
        <p:txBody>
          <a:bodyPr/>
          <a:lstStyle/>
          <a:p>
            <a:pPr/>
          </a:p>
        </p:txBody>
      </p:sp>
      <p:sp>
        <p:nvSpPr>
          <p:cNvPr id="1450" name="Shape 1450"/>
          <p:cNvSpPr/>
          <p:nvPr>
            <p:ph type="body" sz="quarter" idx="1"/>
          </p:nvPr>
        </p:nvSpPr>
        <p:spPr>
          <a:prstGeom prst="rect">
            <a:avLst/>
          </a:prstGeom>
        </p:spPr>
        <p:txBody>
          <a:bodyPr/>
          <a:lstStyle/>
          <a:p>
            <a:pPr/>
            <a:r>
              <a:t>What means “smaller” or “greater” is for you to define. For numbers that would probably mean that 1 is smaller then 5 for example. But for colors? This all depends on how you want to sort your entities.</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4" name="Shape 1454"/>
          <p:cNvSpPr/>
          <p:nvPr>
            <p:ph type="sldImg"/>
          </p:nvPr>
        </p:nvSpPr>
        <p:spPr>
          <a:prstGeom prst="rect">
            <a:avLst/>
          </a:prstGeom>
        </p:spPr>
        <p:txBody>
          <a:bodyPr/>
          <a:lstStyle/>
          <a:p>
            <a:pPr/>
          </a:p>
        </p:txBody>
      </p:sp>
      <p:sp>
        <p:nvSpPr>
          <p:cNvPr id="1455" name="Shape 1455"/>
          <p:cNvSpPr/>
          <p:nvPr>
            <p:ph type="body" sz="quarter" idx="1"/>
          </p:nvPr>
        </p:nvSpPr>
        <p:spPr>
          <a:prstGeom prst="rect">
            <a:avLst/>
          </a:prstGeom>
        </p:spPr>
        <p:txBody>
          <a:bodyPr/>
          <a:lstStyle/>
          <a:p>
            <a:pPr/>
            <a:r>
              <a:t>When you put objects of an entity that implements the Comparable interface into a TreeSet or TreeMap, it will use your compareTo method to automatically sort all elements you put into the collection.</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9" name="Shape 1459"/>
          <p:cNvSpPr/>
          <p:nvPr>
            <p:ph type="sldImg"/>
          </p:nvPr>
        </p:nvSpPr>
        <p:spPr>
          <a:prstGeom prst="rect">
            <a:avLst/>
          </a:prstGeom>
        </p:spPr>
        <p:txBody>
          <a:bodyPr/>
          <a:lstStyle/>
          <a:p>
            <a:pPr/>
          </a:p>
        </p:txBody>
      </p:sp>
      <p:sp>
        <p:nvSpPr>
          <p:cNvPr id="1460" name="Shape 1460"/>
          <p:cNvSpPr/>
          <p:nvPr>
            <p:ph type="body" sz="quarter" idx="1"/>
          </p:nvPr>
        </p:nvSpPr>
        <p:spPr>
          <a:prstGeom prst="rect">
            <a:avLst/>
          </a:prstGeom>
        </p:spPr>
        <p:txBody>
          <a:bodyPr/>
          <a:lstStyle/>
          <a:p>
            <a:pPr/>
            <a:r>
              <a:t>As you can see, the Java Collections framework has been greatly designed for extension, it offers a lot of possibilities to plug in your own classes.</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4" name="Shape 1464"/>
          <p:cNvSpPr/>
          <p:nvPr>
            <p:ph type="sldImg"/>
          </p:nvPr>
        </p:nvSpPr>
        <p:spPr>
          <a:prstGeom prst="rect">
            <a:avLst/>
          </a:prstGeom>
        </p:spPr>
        <p:txBody>
          <a:bodyPr/>
          <a:lstStyle/>
          <a:p>
            <a:pPr/>
          </a:p>
        </p:txBody>
      </p:sp>
      <p:sp>
        <p:nvSpPr>
          <p:cNvPr id="1465" name="Shape 1465"/>
          <p:cNvSpPr/>
          <p:nvPr>
            <p:ph type="body" sz="quarter" idx="1"/>
          </p:nvPr>
        </p:nvSpPr>
        <p:spPr>
          <a:prstGeom prst="rect">
            <a:avLst/>
          </a:prstGeom>
        </p:spPr>
        <p:txBody>
          <a:bodyPr/>
          <a:lstStyle/>
          <a:p>
            <a:pPr/>
            <a:r>
              <a:t>This interface is very similar to the Comparable interface. It allows you to define additional sorting orders, like a Reverse Ordering.</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9" name="Shape 1469"/>
          <p:cNvSpPr/>
          <p:nvPr>
            <p:ph type="sldImg"/>
          </p:nvPr>
        </p:nvSpPr>
        <p:spPr>
          <a:prstGeom prst="rect">
            <a:avLst/>
          </a:prstGeom>
        </p:spPr>
        <p:txBody>
          <a:bodyPr/>
          <a:lstStyle/>
          <a:p>
            <a:pPr/>
          </a:p>
        </p:txBody>
      </p:sp>
      <p:sp>
        <p:nvSpPr>
          <p:cNvPr id="1470" name="Shape 1470"/>
          <p:cNvSpPr/>
          <p:nvPr>
            <p:ph type="body" sz="quarter" idx="1"/>
          </p:nvPr>
        </p:nvSpPr>
        <p:spPr>
          <a:prstGeom prst="rect">
            <a:avLst/>
          </a:prstGeom>
        </p:spPr>
        <p:txBody>
          <a:bodyPr/>
          <a:lstStyle/>
          <a:p>
            <a:pPr/>
            <a:r>
              <a:t>So the sorting logic is not directly implemented in your entity, but in an external sorting strategy class that can optionally be added to a Collection or a sorting method to define an alternative sorting order for your collection of entities.</a:t>
            </a: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4" name="Shape 1474"/>
          <p:cNvSpPr/>
          <p:nvPr>
            <p:ph type="sldImg"/>
          </p:nvPr>
        </p:nvSpPr>
        <p:spPr>
          <a:prstGeom prst="rect">
            <a:avLst/>
          </a:prstGeom>
        </p:spPr>
        <p:txBody>
          <a:bodyPr/>
          <a:lstStyle/>
          <a:p>
            <a:pPr/>
          </a:p>
        </p:txBody>
      </p:sp>
      <p:sp>
        <p:nvSpPr>
          <p:cNvPr id="1475" name="Shape 1475"/>
          <p:cNvSpPr/>
          <p:nvPr>
            <p:ph type="body" sz="quarter" idx="1"/>
          </p:nvPr>
        </p:nvSpPr>
        <p:spPr>
          <a:prstGeom prst="rect">
            <a:avLst/>
          </a:prstGeom>
        </p:spPr>
        <p:txBody>
          <a:bodyPr/>
          <a:lstStyle/>
          <a:p>
            <a:pPr/>
            <a:r>
              <a:t>The rules of the interface contract are pretty much the same as for Comparable: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778000" y="2298700"/>
            <a:ext cx="20828000" cy="4648200"/>
          </a:xfrm>
          <a:prstGeom prst="rect">
            <a:avLst/>
          </a:prstGeom>
        </p:spPr>
        <p:txBody>
          <a:bodyPr anchor="b"/>
          <a:lstStyle/>
          <a:p>
            <a:pPr/>
            <a:r>
              <a:t>Title Text</a:t>
            </a:r>
          </a:p>
        </p:txBody>
      </p:sp>
      <p:sp>
        <p:nvSpPr>
          <p:cNvPr id="12" name="Shape 12"/>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vl1pPr>
          </a:lstStyle>
          <a:p>
            <a:pPr/>
            <a:r>
              <a:t>–Johnny Appleseed</a:t>
            </a:r>
          </a:p>
        </p:txBody>
      </p:sp>
      <p:sp>
        <p:nvSpPr>
          <p:cNvPr id="94" name="Shape 94"/>
          <p:cNvSpPr/>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117" name="Shape 117"/>
          <p:cNvSpPr/>
          <p:nvPr>
            <p:ph type="title"/>
          </p:nvPr>
        </p:nvSpPr>
        <p:spPr>
          <a:xfrm>
            <a:off x="2819399" y="2754629"/>
            <a:ext cx="18745201" cy="4183382"/>
          </a:xfrm>
          <a:prstGeom prst="rect">
            <a:avLst/>
          </a:prstGeom>
        </p:spPr>
        <p:txBody>
          <a:bodyPr lIns="45719" tIns="45719" rIns="45719" bIns="45719" anchor="b"/>
          <a:lstStyle>
            <a:lvl1pPr>
              <a:defRPr sz="11000"/>
            </a:lvl1pPr>
          </a:lstStyle>
          <a:p>
            <a:pPr/>
            <a:r>
              <a:t>Title Text</a:t>
            </a:r>
          </a:p>
        </p:txBody>
      </p:sp>
      <p:sp>
        <p:nvSpPr>
          <p:cNvPr id="118" name="Shape 118"/>
          <p:cNvSpPr/>
          <p:nvPr>
            <p:ph type="body" sz="quarter" idx="1"/>
          </p:nvPr>
        </p:nvSpPr>
        <p:spPr>
          <a:xfrm>
            <a:off x="2819399" y="7052309"/>
            <a:ext cx="18745201" cy="1428751"/>
          </a:xfrm>
          <a:prstGeom prst="rect">
            <a:avLst/>
          </a:prstGeom>
        </p:spPr>
        <p:txBody>
          <a:bodyPr lIns="45719" tIns="45719" rIns="45719" bIns="45719" anchor="t"/>
          <a:lstStyle>
            <a:lvl1pPr marL="0" indent="0" algn="ctr">
              <a:spcBef>
                <a:spcPts val="0"/>
              </a:spcBef>
              <a:buSzTx/>
              <a:buNone/>
              <a:defRPr sz="4200"/>
            </a:lvl1pPr>
            <a:lvl2pPr marL="0" indent="228600" algn="ctr">
              <a:spcBef>
                <a:spcPts val="0"/>
              </a:spcBef>
              <a:buSzTx/>
              <a:buNone/>
              <a:defRPr sz="4200"/>
            </a:lvl2pPr>
            <a:lvl3pPr marL="0" indent="457200" algn="ctr">
              <a:spcBef>
                <a:spcPts val="0"/>
              </a:spcBef>
              <a:buSzTx/>
              <a:buNone/>
              <a:defRPr sz="4200"/>
            </a:lvl3pPr>
            <a:lvl4pPr marL="0" indent="685800" algn="ctr">
              <a:spcBef>
                <a:spcPts val="0"/>
              </a:spcBef>
              <a:buSzTx/>
              <a:buNone/>
              <a:defRPr sz="4200"/>
            </a:lvl4pPr>
            <a:lvl5pPr marL="0" indent="914400" algn="ctr">
              <a:spcBef>
                <a:spcPts val="0"/>
              </a:spcBef>
              <a:buSzTx/>
              <a:buNone/>
              <a:defRPr sz="4200"/>
            </a:lvl5pPr>
          </a:lstStyle>
          <a:p>
            <a:pPr/>
            <a:r>
              <a:t>Body Level One</a:t>
            </a:r>
          </a:p>
          <a:p>
            <a:pPr lvl="1"/>
            <a:r>
              <a:t>Body Level Two</a:t>
            </a:r>
          </a:p>
          <a:p>
            <a:pPr lvl="2"/>
            <a:r>
              <a:t>Body Level Three</a:t>
            </a:r>
          </a:p>
          <a:p>
            <a:pPr lvl="3"/>
            <a:r>
              <a:t>Body Level Four</a:t>
            </a:r>
          </a:p>
          <a:p>
            <a:pPr lvl="4"/>
            <a:r>
              <a:t>Body Level Five</a:t>
            </a:r>
          </a:p>
        </p:txBody>
      </p:sp>
      <p:sp>
        <p:nvSpPr>
          <p:cNvPr id="119" name="Shape 119"/>
          <p:cNvSpPr/>
          <p:nvPr>
            <p:ph type="sldNum" sz="quarter" idx="2"/>
          </p:nvPr>
        </p:nvSpPr>
        <p:spPr>
          <a:xfrm>
            <a:off x="11964746" y="12458700"/>
            <a:ext cx="443078" cy="459740"/>
          </a:xfrm>
          <a:prstGeom prst="rect">
            <a:avLst/>
          </a:prstGeom>
        </p:spPr>
        <p:txBody>
          <a:bodyPr lIns="45719" tIns="45719" rIns="45719" bIns="45719"/>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Shape 21"/>
          <p:cNvSpPr/>
          <p:nvPr>
            <p:ph type="title"/>
          </p:nvPr>
        </p:nvSpPr>
        <p:spPr>
          <a:xfrm>
            <a:off x="635000" y="9448800"/>
            <a:ext cx="23114000" cy="2006600"/>
          </a:xfrm>
          <a:prstGeom prst="rect">
            <a:avLst/>
          </a:prstGeom>
        </p:spPr>
        <p:txBody>
          <a:bodyPr anchor="b"/>
          <a:lstStyle/>
          <a:p>
            <a:pPr/>
            <a:r>
              <a:t>Title Text</a:t>
            </a:r>
          </a:p>
        </p:txBody>
      </p:sp>
      <p:sp>
        <p:nvSpPr>
          <p:cNvPr id="22" name="Shape 22"/>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778000" y="4533900"/>
            <a:ext cx="20828000" cy="46482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a:pPr/>
          </a:p>
        </p:txBody>
      </p:sp>
      <p:sp>
        <p:nvSpPr>
          <p:cNvPr id="39" name="Shape 39"/>
          <p:cNvSpPr/>
          <p:nvPr>
            <p:ph type="title"/>
          </p:nvPr>
        </p:nvSpPr>
        <p:spPr>
          <a:xfrm>
            <a:off x="1651000" y="1104900"/>
            <a:ext cx="10223500" cy="5613400"/>
          </a:xfrm>
          <a:prstGeom prst="rect">
            <a:avLst/>
          </a:prstGeom>
        </p:spPr>
        <p:txBody>
          <a:bodyPr anchor="b"/>
          <a:lstStyle>
            <a:lvl1pPr>
              <a:defRPr sz="8400"/>
            </a:lvl1pPr>
          </a:lstStyle>
          <a:p>
            <a:pPr/>
            <a:r>
              <a:t>Title Text</a:t>
            </a:r>
          </a:p>
        </p:txBody>
      </p:sp>
      <p:sp>
        <p:nvSpPr>
          <p:cNvPr id="40" name="Shape 40"/>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1689100" y="1778000"/>
            <a:ext cx="21005800" cy="10147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marcus-biel.com"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0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0.xml"/></Relationships>

</file>

<file path=ppt/slides/_rels/slide10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1.xml"/></Relationships>

</file>

<file path=ppt/slides/_rels/slide10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2.xml"/></Relationships>

</file>

<file path=ppt/slides/_rels/slide10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3.xml"/></Relationships>

</file>

<file path=ppt/slides/_rels/slide10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1.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2.png"/><Relationship Id="rId4" Type="http://schemas.openxmlformats.org/officeDocument/2006/relationships/image" Target="../media/image1.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1.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1.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1.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1.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 Id="rId3" Type="http://schemas.openxmlformats.org/officeDocument/2006/relationships/image" Target="../media/image2.png"/><Relationship Id="rId4" Type="http://schemas.openxmlformats.org/officeDocument/2006/relationships/image" Target="../media/image1.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 Id="rId3" Type="http://schemas.openxmlformats.org/officeDocument/2006/relationships/image" Target="../media/image2.png"/><Relationship Id="rId4" Type="http://schemas.openxmlformats.org/officeDocument/2006/relationships/image" Target="../media/image1.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image" Target="../media/image2.png"/><Relationship Id="rId4" Type="http://schemas.openxmlformats.org/officeDocument/2006/relationships/image" Target="../media/image1.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 Id="rId3" Type="http://schemas.openxmlformats.org/officeDocument/2006/relationships/image" Target="../media/image2.png"/><Relationship Id="rId4" Type="http://schemas.openxmlformats.org/officeDocument/2006/relationships/image" Target="../media/image1.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 Id="rId3" Type="http://schemas.openxmlformats.org/officeDocument/2006/relationships/image" Target="../media/image2.png"/><Relationship Id="rId4" Type="http://schemas.openxmlformats.org/officeDocument/2006/relationships/image" Target="../media/image1.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 Id="rId3" Type="http://schemas.openxmlformats.org/officeDocument/2006/relationships/image" Target="../media/image2.png"/><Relationship Id="rId4" Type="http://schemas.openxmlformats.org/officeDocument/2006/relationships/image" Target="../media/image1.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 Id="rId3" Type="http://schemas.openxmlformats.org/officeDocument/2006/relationships/image" Target="../media/image2.png"/><Relationship Id="rId4" Type="http://schemas.openxmlformats.org/officeDocument/2006/relationships/image" Target="../media/image1.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2.xml"/></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3.xml"/></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4.xml"/></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5.xml"/></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6.xml"/></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7.xml"/></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8.xml"/></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9.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0.xml"/></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1.xml"/></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2.xml"/></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3.xml"/></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4.xml"/></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5.xml"/></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6.xml"/></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7.xml"/></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8.xml"/></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9.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0.xml"/></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1.xml"/></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2.xml"/></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3.xml"/></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4.xml"/></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5.xml"/></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6.xml"/></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7.xml"/></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8.xml"/></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ctrTitle"/>
          </p:nvPr>
        </p:nvSpPr>
        <p:spPr>
          <a:prstGeom prst="rect">
            <a:avLst/>
          </a:prstGeom>
        </p:spPr>
        <p:txBody>
          <a:bodyPr/>
          <a:lstStyle/>
          <a:p>
            <a:pPr/>
            <a:r>
              <a:t>Java Collections Framework</a:t>
            </a:r>
          </a:p>
        </p:txBody>
      </p:sp>
      <p:sp>
        <p:nvSpPr>
          <p:cNvPr id="129" name="Shape 129"/>
          <p:cNvSpPr/>
          <p:nvPr>
            <p:ph type="subTitle" sz="quarter" idx="1"/>
          </p:nvPr>
        </p:nvSpPr>
        <p:spPr>
          <a:prstGeom prst="rect">
            <a:avLst/>
          </a:prstGeom>
        </p:spPr>
        <p:txBody>
          <a:bodyPr/>
          <a:lstStyle/>
          <a:p>
            <a:pPr defTabSz="668655">
              <a:defRPr sz="4860"/>
            </a:pPr>
            <a:r>
              <a:t>Marcus Biel, Software Craftsman</a:t>
            </a:r>
          </a:p>
          <a:p>
            <a:pPr defTabSz="668655">
              <a:defRPr sz="4860"/>
            </a:pPr>
            <a:r>
              <a:rPr u="sng">
                <a:hlinkClick r:id="rId3" invalidUrl="" action="" tgtFrame="" tooltip="" history="1" highlightClick="0" endSnd="0"/>
              </a:rPr>
              <a:t>http://www.marcus-biel.com</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p:nvPr>
        </p:nvSpPr>
        <p:spPr>
          <a:prstGeom prst="rect">
            <a:avLst/>
          </a:prstGeom>
        </p:spPr>
        <p:txBody>
          <a:bodyPr/>
          <a:lstStyle>
            <a:lvl1pPr defTabSz="660400">
              <a:defRPr sz="8960"/>
            </a:lvl1pPr>
          </a:lstStyle>
          <a:p>
            <a:pPr/>
            <a:r>
              <a:t>What is the Java Collections Framework?</a:t>
            </a:r>
          </a:p>
        </p:txBody>
      </p:sp>
      <p:sp>
        <p:nvSpPr>
          <p:cNvPr id="173" name="Shape 173"/>
          <p:cNvSpPr/>
          <p:nvPr>
            <p:ph type="body" idx="1"/>
          </p:nvPr>
        </p:nvSpPr>
        <p:spPr>
          <a:prstGeom prst="rect">
            <a:avLst/>
          </a:prstGeom>
        </p:spPr>
        <p:txBody>
          <a:bodyPr anchor="t"/>
          <a:lstStyle/>
          <a:p>
            <a:pPr marL="0" indent="0" defTabSz="457200">
              <a:lnSpc>
                <a:spcPts val="7800"/>
              </a:lnSpc>
              <a:spcBef>
                <a:spcPts val="0"/>
              </a:spcBef>
              <a:buSzTx/>
              <a:buNone/>
            </a:pPr>
            <a:r>
              <a:t> A toolbox of generic interfaces and classes</a:t>
            </a:r>
          </a:p>
          <a:p>
            <a:pPr lvl="2" defTabSz="457200">
              <a:lnSpc>
                <a:spcPts val="7800"/>
              </a:lnSpc>
              <a:spcBef>
                <a:spcPts val="0"/>
              </a:spcBef>
            </a:pPr>
            <a:r>
              <a:t>collection interfaces and classes</a:t>
            </a:r>
          </a:p>
        </p:txBody>
      </p:sp>
    </p:spTree>
  </p:cSld>
  <p:clrMapOvr>
    <a:masterClrMapping/>
  </p:clrMapOvr>
  <p:transition xmlns:p14="http://schemas.microsoft.com/office/powerpoint/2010/main" spd="med" advClick="1" p14:dur="1000"/>
</p:sld>
</file>

<file path=ppt/slides/slide1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7" name="Shape 1477"/>
          <p:cNvSpPr/>
          <p:nvPr>
            <p:ph type="title"/>
          </p:nvPr>
        </p:nvSpPr>
        <p:spPr>
          <a:prstGeom prst="rect">
            <a:avLst/>
          </a:prstGeom>
        </p:spPr>
        <p:txBody>
          <a:bodyPr/>
          <a:lstStyle/>
          <a:p>
            <a:pPr/>
            <a:r>
              <a:t>java.util.Comparator</a:t>
            </a:r>
          </a:p>
        </p:txBody>
      </p:sp>
      <p:sp>
        <p:nvSpPr>
          <p:cNvPr id="1478" name="Shape 1478"/>
          <p:cNvSpPr/>
          <p:nvPr>
            <p:ph type="body" idx="1"/>
          </p:nvPr>
        </p:nvSpPr>
        <p:spPr>
          <a:xfrm>
            <a:off x="1676400" y="3238500"/>
            <a:ext cx="21005800" cy="9207500"/>
          </a:xfrm>
          <a:prstGeom prst="rect">
            <a:avLst/>
          </a:prstGeom>
        </p:spPr>
        <p:txBody>
          <a:bodyPr/>
          <a:lstStyle/>
          <a:p>
            <a:pPr/>
          </a:p>
          <a:p>
            <a:pPr marL="0" indent="0">
              <a:buSzTx/>
              <a:buNone/>
            </a:pPr>
            <a:r>
              <a:t>Return a negative integer if the first argument is less than the second argument, zero if both arguments are equal and a positive integer if the first argument is greater than the second</a:t>
            </a:r>
          </a:p>
        </p:txBody>
      </p:sp>
    </p:spTree>
  </p:cSld>
  <p:clrMapOvr>
    <a:masterClrMapping/>
  </p:clrMapOvr>
  <p:transition xmlns:p14="http://schemas.microsoft.com/office/powerpoint/2010/main" spd="med" advClick="1" p14:dur="1000"/>
</p:sld>
</file>

<file path=ppt/slides/slide1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2" name="Shape 1482"/>
          <p:cNvSpPr/>
          <p:nvPr>
            <p:ph type="title"/>
          </p:nvPr>
        </p:nvSpPr>
        <p:spPr>
          <a:prstGeom prst="rect">
            <a:avLst/>
          </a:prstGeom>
        </p:spPr>
        <p:txBody>
          <a:bodyPr/>
          <a:lstStyle/>
          <a:p>
            <a:pPr/>
            <a:r>
              <a:t>Utility classes</a:t>
            </a:r>
          </a:p>
        </p:txBody>
      </p:sp>
    </p:spTree>
  </p:cSld>
  <p:clrMapOvr>
    <a:masterClrMapping/>
  </p:clrMapOvr>
  <p:transition xmlns:p14="http://schemas.microsoft.com/office/powerpoint/2010/main" spd="med" advClick="1" p14:dur="1000"/>
</p:sld>
</file>

<file path=ppt/slides/slide1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6" name="Shape 1486"/>
          <p:cNvSpPr/>
          <p:nvPr>
            <p:ph type="title"/>
          </p:nvPr>
        </p:nvSpPr>
        <p:spPr>
          <a:prstGeom prst="rect">
            <a:avLst/>
          </a:prstGeom>
        </p:spPr>
        <p:txBody>
          <a:bodyPr/>
          <a:lstStyle/>
          <a:p>
            <a:pPr/>
            <a:r>
              <a:t>Utility classes</a:t>
            </a:r>
          </a:p>
        </p:txBody>
      </p:sp>
      <p:sp>
        <p:nvSpPr>
          <p:cNvPr id="1487" name="Shape 1487"/>
          <p:cNvSpPr/>
          <p:nvPr>
            <p:ph type="body" idx="1"/>
          </p:nvPr>
        </p:nvSpPr>
        <p:spPr>
          <a:prstGeom prst="rect">
            <a:avLst/>
          </a:prstGeom>
        </p:spPr>
        <p:txBody>
          <a:bodyPr/>
          <a:lstStyle/>
          <a:p>
            <a:pPr/>
            <a:r>
              <a:t>java.util.Collections</a:t>
            </a:r>
          </a:p>
        </p:txBody>
      </p:sp>
    </p:spTree>
  </p:cSld>
  <p:clrMapOvr>
    <a:masterClrMapping/>
  </p:clrMapOvr>
  <p:transition xmlns:p14="http://schemas.microsoft.com/office/powerpoint/2010/main" spd="med" advClick="1" p14:dur="1000"/>
</p:sld>
</file>

<file path=ppt/slides/slide1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1" name="Shape 1491"/>
          <p:cNvSpPr/>
          <p:nvPr>
            <p:ph type="title"/>
          </p:nvPr>
        </p:nvSpPr>
        <p:spPr>
          <a:prstGeom prst="rect">
            <a:avLst/>
          </a:prstGeom>
        </p:spPr>
        <p:txBody>
          <a:bodyPr/>
          <a:lstStyle/>
          <a:p>
            <a:pPr/>
            <a:r>
              <a:t>Utility classes</a:t>
            </a:r>
          </a:p>
        </p:txBody>
      </p:sp>
      <p:sp>
        <p:nvSpPr>
          <p:cNvPr id="1492" name="Shape 1492"/>
          <p:cNvSpPr/>
          <p:nvPr>
            <p:ph type="body" idx="1"/>
          </p:nvPr>
        </p:nvSpPr>
        <p:spPr>
          <a:prstGeom prst="rect">
            <a:avLst/>
          </a:prstGeom>
        </p:spPr>
        <p:txBody>
          <a:bodyPr/>
          <a:lstStyle/>
          <a:p>
            <a:pPr/>
            <a:r>
              <a:t>java.util.Collections</a:t>
            </a:r>
          </a:p>
          <a:p>
            <a:pPr/>
            <a:r>
              <a:t>java.util.Arrays</a:t>
            </a:r>
          </a:p>
        </p:txBody>
      </p:sp>
    </p:spTree>
  </p:cSld>
  <p:clrMapOvr>
    <a:masterClrMapping/>
  </p:clrMapOvr>
  <p:transition xmlns:p14="http://schemas.microsoft.com/office/powerpoint/2010/main" spd="med" advClick="1" p14:dur="1000"/>
</p:sld>
</file>

<file path=ppt/slides/slide1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6" name="Shape 1496"/>
          <p:cNvSpPr/>
          <p:nvPr>
            <p:ph type="title"/>
          </p:nvPr>
        </p:nvSpPr>
        <p:spPr>
          <a:xfrm>
            <a:off x="7823182" y="4766309"/>
            <a:ext cx="8737637" cy="4183382"/>
          </a:xfrm>
          <a:prstGeom prst="rect">
            <a:avLst/>
          </a:prstGeom>
        </p:spPr>
        <p:txBody>
          <a:bodyPr/>
          <a:lstStyle/>
          <a:p>
            <a:pPr algn="l" defTabSz="627379">
              <a:defRPr sz="8360"/>
            </a:pPr>
            <a:r>
              <a:t>Copyright © 2015 </a:t>
            </a:r>
            <a:br/>
            <a:r>
              <a:t>Marcus Biel</a:t>
            </a:r>
            <a:br/>
            <a:r>
              <a:t>All rights reserved</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title"/>
          </p:nvPr>
        </p:nvSpPr>
        <p:spPr>
          <a:prstGeom prst="rect">
            <a:avLst/>
          </a:prstGeom>
        </p:spPr>
        <p:txBody>
          <a:bodyPr/>
          <a:lstStyle>
            <a:lvl1pPr defTabSz="660400">
              <a:defRPr sz="8960"/>
            </a:lvl1pPr>
          </a:lstStyle>
          <a:p>
            <a:pPr/>
            <a:r>
              <a:t>What is the Java Collections Framework?</a:t>
            </a:r>
          </a:p>
        </p:txBody>
      </p:sp>
      <p:sp>
        <p:nvSpPr>
          <p:cNvPr id="178" name="Shape 178"/>
          <p:cNvSpPr/>
          <p:nvPr>
            <p:ph type="body" idx="1"/>
          </p:nvPr>
        </p:nvSpPr>
        <p:spPr>
          <a:prstGeom prst="rect">
            <a:avLst/>
          </a:prstGeom>
        </p:spPr>
        <p:txBody>
          <a:bodyPr anchor="t"/>
          <a:lstStyle/>
          <a:p>
            <a:pPr marL="0" indent="0" defTabSz="457200">
              <a:lnSpc>
                <a:spcPts val="7800"/>
              </a:lnSpc>
              <a:spcBef>
                <a:spcPts val="0"/>
              </a:spcBef>
              <a:buSzTx/>
              <a:buNone/>
            </a:pPr>
            <a:r>
              <a:t> A toolbox of generic interfaces and classes</a:t>
            </a:r>
          </a:p>
          <a:p>
            <a:pPr lvl="2" defTabSz="457200">
              <a:lnSpc>
                <a:spcPts val="7800"/>
              </a:lnSpc>
              <a:spcBef>
                <a:spcPts val="0"/>
              </a:spcBef>
            </a:pPr>
            <a:r>
              <a:t>collection interfaces and classes</a:t>
            </a:r>
          </a:p>
          <a:p>
            <a:pPr lvl="2" defTabSz="457200">
              <a:lnSpc>
                <a:spcPts val="7800"/>
              </a:lnSpc>
              <a:spcBef>
                <a:spcPts val="0"/>
              </a:spcBef>
            </a:pPr>
            <a:r>
              <a:t>collection related utility interfaces classes</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lvl1pPr defTabSz="660400">
              <a:defRPr sz="8960"/>
            </a:lvl1pPr>
          </a:lstStyle>
          <a:p>
            <a:pPr/>
            <a:r>
              <a:t>Collections interface and class hierarchy</a:t>
            </a:r>
          </a:p>
        </p:txBody>
      </p:sp>
      <p:sp>
        <p:nvSpPr>
          <p:cNvPr id="183" name="Shape 183"/>
          <p:cNvSpPr/>
          <p:nvPr/>
        </p:nvSpPr>
        <p:spPr>
          <a:xfrm>
            <a:off x="6256114" y="6286500"/>
            <a:ext cx="3245943" cy="1143000"/>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Collection</a:t>
            </a:r>
          </a:p>
        </p:txBody>
      </p:sp>
      <p:sp>
        <p:nvSpPr>
          <p:cNvPr id="184" name="Shape 184"/>
          <p:cNvSpPr/>
          <p:nvPr/>
        </p:nvSpPr>
        <p:spPr>
          <a:xfrm>
            <a:off x="14881944" y="6286500"/>
            <a:ext cx="3245942" cy="1143000"/>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Map</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lvl1pPr defTabSz="660400">
              <a:defRPr sz="8960"/>
            </a:lvl1pPr>
          </a:lstStyle>
          <a:p>
            <a:pPr/>
            <a:r>
              <a:t>Collections interface and class hierarchy</a:t>
            </a:r>
          </a:p>
        </p:txBody>
      </p:sp>
      <p:sp>
        <p:nvSpPr>
          <p:cNvPr id="189" name="Shape 189"/>
          <p:cNvSpPr/>
          <p:nvPr/>
        </p:nvSpPr>
        <p:spPr>
          <a:xfrm>
            <a:off x="6256114" y="6286500"/>
            <a:ext cx="3245943" cy="1143000"/>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Collection</a:t>
            </a:r>
          </a:p>
        </p:txBody>
      </p:sp>
      <p:sp>
        <p:nvSpPr>
          <p:cNvPr id="190" name="Shape 190"/>
          <p:cNvSpPr/>
          <p:nvPr/>
        </p:nvSpPr>
        <p:spPr>
          <a:xfrm>
            <a:off x="14881944" y="6286500"/>
            <a:ext cx="3245942" cy="1143000"/>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Map</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lvl1pPr defTabSz="660400">
              <a:defRPr sz="8960"/>
            </a:lvl1pPr>
          </a:lstStyle>
          <a:p>
            <a:pPr/>
            <a:r>
              <a:t>Collections interface and class hierarchy</a:t>
            </a:r>
          </a:p>
        </p:txBody>
      </p:sp>
      <p:sp>
        <p:nvSpPr>
          <p:cNvPr id="195" name="Shape 195"/>
          <p:cNvSpPr/>
          <p:nvPr/>
        </p:nvSpPr>
        <p:spPr>
          <a:xfrm>
            <a:off x="6256114" y="6286500"/>
            <a:ext cx="3245943" cy="1143000"/>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Collection</a:t>
            </a:r>
          </a:p>
        </p:txBody>
      </p:sp>
      <p:sp>
        <p:nvSpPr>
          <p:cNvPr id="196" name="Shape 196"/>
          <p:cNvSpPr/>
          <p:nvPr/>
        </p:nvSpPr>
        <p:spPr>
          <a:xfrm>
            <a:off x="14881944" y="6286500"/>
            <a:ext cx="3245942" cy="1143000"/>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Map</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title"/>
          </p:nvPr>
        </p:nvSpPr>
        <p:spPr>
          <a:prstGeom prst="rect">
            <a:avLst/>
          </a:prstGeom>
        </p:spPr>
        <p:txBody>
          <a:bodyPr/>
          <a:lstStyle/>
          <a:p>
            <a:pPr/>
            <a:r>
              <a:t>Collection Interface</a:t>
            </a:r>
          </a:p>
        </p:txBody>
      </p:sp>
      <p:sp>
        <p:nvSpPr>
          <p:cNvPr id="201" name="Shape 201"/>
          <p:cNvSpPr/>
          <p:nvPr/>
        </p:nvSpPr>
        <p:spPr>
          <a:xfrm>
            <a:off x="10942994" y="3183006"/>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Collection</a:t>
            </a:r>
          </a:p>
        </p:txBody>
      </p:sp>
      <p:sp>
        <p:nvSpPr>
          <p:cNvPr id="202" name="Shape 202"/>
          <p:cNvSpPr/>
          <p:nvPr/>
        </p:nvSpPr>
        <p:spPr>
          <a:xfrm>
            <a:off x="3110502" y="5337818"/>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Set</a:t>
            </a:r>
          </a:p>
        </p:txBody>
      </p:sp>
      <p:sp>
        <p:nvSpPr>
          <p:cNvPr id="203" name="Shape 203"/>
          <p:cNvSpPr/>
          <p:nvPr/>
        </p:nvSpPr>
        <p:spPr>
          <a:xfrm>
            <a:off x="10942994" y="534582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List</a:t>
            </a:r>
          </a:p>
        </p:txBody>
      </p:sp>
      <p:sp>
        <p:nvSpPr>
          <p:cNvPr id="204" name="Shape 204"/>
          <p:cNvSpPr/>
          <p:nvPr/>
        </p:nvSpPr>
        <p:spPr>
          <a:xfrm>
            <a:off x="18659859" y="5337818"/>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Queue</a:t>
            </a:r>
          </a:p>
        </p:txBody>
      </p:sp>
      <p:sp>
        <p:nvSpPr>
          <p:cNvPr id="205" name="Shape 205"/>
          <p:cNvSpPr/>
          <p:nvPr/>
        </p:nvSpPr>
        <p:spPr>
          <a:xfrm>
            <a:off x="1160956"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HashSet</a:t>
            </a:r>
          </a:p>
        </p:txBody>
      </p:sp>
      <p:sp>
        <p:nvSpPr>
          <p:cNvPr id="206" name="Shape 206"/>
          <p:cNvSpPr/>
          <p:nvPr/>
        </p:nvSpPr>
        <p:spPr>
          <a:xfrm>
            <a:off x="5073771"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SortedSet</a:t>
            </a:r>
          </a:p>
        </p:txBody>
      </p:sp>
      <p:sp>
        <p:nvSpPr>
          <p:cNvPr id="207" name="Shape 207"/>
          <p:cNvSpPr/>
          <p:nvPr/>
        </p:nvSpPr>
        <p:spPr>
          <a:xfrm>
            <a:off x="5073771" y="101648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NavigableSet</a:t>
            </a:r>
          </a:p>
        </p:txBody>
      </p:sp>
      <p:sp>
        <p:nvSpPr>
          <p:cNvPr id="208" name="Shape 208"/>
          <p:cNvSpPr/>
          <p:nvPr/>
        </p:nvSpPr>
        <p:spPr>
          <a:xfrm>
            <a:off x="5073771" y="121079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TreeSet</a:t>
            </a:r>
          </a:p>
        </p:txBody>
      </p:sp>
      <p:sp>
        <p:nvSpPr>
          <p:cNvPr id="209" name="Shape 209"/>
          <p:cNvSpPr/>
          <p:nvPr/>
        </p:nvSpPr>
        <p:spPr>
          <a:xfrm>
            <a:off x="898658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ArrayList</a:t>
            </a:r>
          </a:p>
        </p:txBody>
      </p:sp>
      <p:sp>
        <p:nvSpPr>
          <p:cNvPr id="210" name="Shape 210"/>
          <p:cNvSpPr/>
          <p:nvPr/>
        </p:nvSpPr>
        <p:spPr>
          <a:xfrm>
            <a:off x="12899402"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Vector</a:t>
            </a:r>
          </a:p>
        </p:txBody>
      </p:sp>
      <p:sp>
        <p:nvSpPr>
          <p:cNvPr id="211" name="Shape 211"/>
          <p:cNvSpPr/>
          <p:nvPr/>
        </p:nvSpPr>
        <p:spPr>
          <a:xfrm>
            <a:off x="1681221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LinkedList</a:t>
            </a:r>
          </a:p>
        </p:txBody>
      </p:sp>
      <p:sp>
        <p:nvSpPr>
          <p:cNvPr id="212" name="Shape 212"/>
          <p:cNvSpPr/>
          <p:nvPr/>
        </p:nvSpPr>
        <p:spPr>
          <a:xfrm>
            <a:off x="20725032"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PriorityQueue</a:t>
            </a:r>
          </a:p>
        </p:txBody>
      </p:sp>
      <p:sp>
        <p:nvSpPr>
          <p:cNvPr id="213" name="Shape 213"/>
          <p:cNvSpPr/>
          <p:nvPr/>
        </p:nvSpPr>
        <p:spPr>
          <a:xfrm flipV="1">
            <a:off x="4701047" y="3748702"/>
            <a:ext cx="6235087" cy="1534248"/>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214" name="Shape 214"/>
          <p:cNvSpPr/>
          <p:nvPr/>
        </p:nvSpPr>
        <p:spPr>
          <a:xfrm flipH="1" flipV="1">
            <a:off x="14192103" y="3727459"/>
            <a:ext cx="5997653" cy="156511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215" name="Shape 215"/>
          <p:cNvSpPr/>
          <p:nvPr/>
        </p:nvSpPr>
        <p:spPr>
          <a:xfrm flipV="1">
            <a:off x="10596789" y="6555171"/>
            <a:ext cx="1795469" cy="16450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216" name="Shape 216"/>
          <p:cNvSpPr/>
          <p:nvPr/>
        </p:nvSpPr>
        <p:spPr>
          <a:xfrm flipH="1" flipV="1">
            <a:off x="12480342" y="6514349"/>
            <a:ext cx="2054376" cy="1644199"/>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217" name="Shape 217"/>
          <p:cNvSpPr/>
          <p:nvPr/>
        </p:nvSpPr>
        <p:spPr>
          <a:xfrm flipH="1" flipV="1">
            <a:off x="14218052" y="5895906"/>
            <a:ext cx="4006124" cy="225792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218" name="Shape 218"/>
          <p:cNvSpPr/>
          <p:nvPr/>
        </p:nvSpPr>
        <p:spPr>
          <a:xfrm>
            <a:off x="1160956" y="10164815"/>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LinkedHashSet</a:t>
            </a:r>
          </a:p>
        </p:txBody>
      </p:sp>
      <p:sp>
        <p:nvSpPr>
          <p:cNvPr id="219" name="Shape 219"/>
          <p:cNvSpPr/>
          <p:nvPr/>
        </p:nvSpPr>
        <p:spPr>
          <a:xfrm flipV="1">
            <a:off x="6696742" y="9382264"/>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220" name="Shape 220"/>
          <p:cNvSpPr/>
          <p:nvPr/>
        </p:nvSpPr>
        <p:spPr>
          <a:xfrm>
            <a:off x="17423707" y="11068881"/>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221" name="Shape 221"/>
          <p:cNvSpPr/>
          <p:nvPr/>
        </p:nvSpPr>
        <p:spPr>
          <a:xfrm>
            <a:off x="17423707" y="11937036"/>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222" name="Shape 222"/>
          <p:cNvSpPr/>
          <p:nvPr/>
        </p:nvSpPr>
        <p:spPr>
          <a:xfrm>
            <a:off x="19221986" y="10631356"/>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223" name="Shape 223"/>
          <p:cNvSpPr/>
          <p:nvPr/>
        </p:nvSpPr>
        <p:spPr>
          <a:xfrm flipV="1">
            <a:off x="12565965" y="4392352"/>
            <a:ext cx="1" cy="88712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224" name="Shape 224"/>
          <p:cNvSpPr/>
          <p:nvPr/>
        </p:nvSpPr>
        <p:spPr>
          <a:xfrm flipV="1">
            <a:off x="2783926" y="9371105"/>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225" name="Shape 225"/>
          <p:cNvSpPr/>
          <p:nvPr/>
        </p:nvSpPr>
        <p:spPr>
          <a:xfrm flipV="1">
            <a:off x="6700665" y="11331714"/>
            <a:ext cx="1" cy="75230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226" name="Shape 226"/>
          <p:cNvSpPr/>
          <p:nvPr/>
        </p:nvSpPr>
        <p:spPr>
          <a:xfrm flipV="1">
            <a:off x="18457478" y="6485006"/>
            <a:ext cx="1761007" cy="1692686"/>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227" name="Shape 227"/>
          <p:cNvSpPr/>
          <p:nvPr/>
        </p:nvSpPr>
        <p:spPr>
          <a:xfrm flipH="1" flipV="1">
            <a:off x="20426694" y="6487540"/>
            <a:ext cx="2135463" cy="1667615"/>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228" name="Shape 228"/>
          <p:cNvSpPr/>
          <p:nvPr/>
        </p:nvSpPr>
        <p:spPr>
          <a:xfrm flipV="1">
            <a:off x="2844517" y="6470480"/>
            <a:ext cx="1687494" cy="168749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229" name="Shape 229"/>
          <p:cNvSpPr/>
          <p:nvPr/>
        </p:nvSpPr>
        <p:spPr>
          <a:xfrm flipH="1" flipV="1">
            <a:off x="4633129" y="6465090"/>
            <a:ext cx="1955569" cy="1646001"/>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title"/>
          </p:nvPr>
        </p:nvSpPr>
        <p:spPr>
          <a:prstGeom prst="rect">
            <a:avLst/>
          </a:prstGeom>
        </p:spPr>
        <p:txBody>
          <a:bodyPr/>
          <a:lstStyle/>
          <a:p>
            <a:pPr/>
            <a:r>
              <a:t>Collection Interface</a:t>
            </a:r>
          </a:p>
        </p:txBody>
      </p:sp>
      <p:sp>
        <p:nvSpPr>
          <p:cNvPr id="234" name="Shape 234"/>
          <p:cNvSpPr/>
          <p:nvPr/>
        </p:nvSpPr>
        <p:spPr>
          <a:xfrm>
            <a:off x="10942994" y="3183006"/>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Collection</a:t>
            </a:r>
          </a:p>
        </p:txBody>
      </p:sp>
      <p:sp>
        <p:nvSpPr>
          <p:cNvPr id="235" name="Shape 235"/>
          <p:cNvSpPr/>
          <p:nvPr/>
        </p:nvSpPr>
        <p:spPr>
          <a:xfrm>
            <a:off x="3110502" y="5337818"/>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Set</a:t>
            </a:r>
          </a:p>
        </p:txBody>
      </p:sp>
      <p:sp>
        <p:nvSpPr>
          <p:cNvPr id="236" name="Shape 236"/>
          <p:cNvSpPr/>
          <p:nvPr/>
        </p:nvSpPr>
        <p:spPr>
          <a:xfrm>
            <a:off x="10942994" y="534582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List</a:t>
            </a:r>
          </a:p>
        </p:txBody>
      </p:sp>
      <p:sp>
        <p:nvSpPr>
          <p:cNvPr id="237" name="Shape 237"/>
          <p:cNvSpPr/>
          <p:nvPr/>
        </p:nvSpPr>
        <p:spPr>
          <a:xfrm>
            <a:off x="18659859" y="5337818"/>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Queue</a:t>
            </a:r>
          </a:p>
        </p:txBody>
      </p:sp>
      <p:sp>
        <p:nvSpPr>
          <p:cNvPr id="238" name="Shape 238"/>
          <p:cNvSpPr/>
          <p:nvPr/>
        </p:nvSpPr>
        <p:spPr>
          <a:xfrm>
            <a:off x="1160956"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HashSet</a:t>
            </a:r>
          </a:p>
        </p:txBody>
      </p:sp>
      <p:sp>
        <p:nvSpPr>
          <p:cNvPr id="239" name="Shape 239"/>
          <p:cNvSpPr/>
          <p:nvPr/>
        </p:nvSpPr>
        <p:spPr>
          <a:xfrm>
            <a:off x="5073771"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SortedSet</a:t>
            </a:r>
          </a:p>
        </p:txBody>
      </p:sp>
      <p:sp>
        <p:nvSpPr>
          <p:cNvPr id="240" name="Shape 240"/>
          <p:cNvSpPr/>
          <p:nvPr/>
        </p:nvSpPr>
        <p:spPr>
          <a:xfrm>
            <a:off x="5073771" y="101648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NavigableSet</a:t>
            </a:r>
          </a:p>
        </p:txBody>
      </p:sp>
      <p:sp>
        <p:nvSpPr>
          <p:cNvPr id="241" name="Shape 241"/>
          <p:cNvSpPr/>
          <p:nvPr/>
        </p:nvSpPr>
        <p:spPr>
          <a:xfrm>
            <a:off x="5073771" y="121079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TreeSet</a:t>
            </a:r>
          </a:p>
        </p:txBody>
      </p:sp>
      <p:sp>
        <p:nvSpPr>
          <p:cNvPr id="242" name="Shape 242"/>
          <p:cNvSpPr/>
          <p:nvPr/>
        </p:nvSpPr>
        <p:spPr>
          <a:xfrm>
            <a:off x="898658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ArrayList</a:t>
            </a:r>
          </a:p>
        </p:txBody>
      </p:sp>
      <p:sp>
        <p:nvSpPr>
          <p:cNvPr id="243" name="Shape 243"/>
          <p:cNvSpPr/>
          <p:nvPr/>
        </p:nvSpPr>
        <p:spPr>
          <a:xfrm>
            <a:off x="12899402"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Vector</a:t>
            </a:r>
          </a:p>
        </p:txBody>
      </p:sp>
      <p:sp>
        <p:nvSpPr>
          <p:cNvPr id="244" name="Shape 244"/>
          <p:cNvSpPr/>
          <p:nvPr/>
        </p:nvSpPr>
        <p:spPr>
          <a:xfrm>
            <a:off x="1681221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LinkedList</a:t>
            </a:r>
          </a:p>
        </p:txBody>
      </p:sp>
      <p:sp>
        <p:nvSpPr>
          <p:cNvPr id="245" name="Shape 245"/>
          <p:cNvSpPr/>
          <p:nvPr/>
        </p:nvSpPr>
        <p:spPr>
          <a:xfrm>
            <a:off x="20725032"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PriorityQueue</a:t>
            </a:r>
          </a:p>
        </p:txBody>
      </p:sp>
      <p:sp>
        <p:nvSpPr>
          <p:cNvPr id="246" name="Shape 246"/>
          <p:cNvSpPr/>
          <p:nvPr/>
        </p:nvSpPr>
        <p:spPr>
          <a:xfrm flipV="1">
            <a:off x="4701047" y="3748702"/>
            <a:ext cx="6235087" cy="1534248"/>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247" name="Shape 247"/>
          <p:cNvSpPr/>
          <p:nvPr/>
        </p:nvSpPr>
        <p:spPr>
          <a:xfrm flipH="1" flipV="1">
            <a:off x="14192103" y="3727459"/>
            <a:ext cx="5997653" cy="156511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248" name="Shape 248"/>
          <p:cNvSpPr/>
          <p:nvPr/>
        </p:nvSpPr>
        <p:spPr>
          <a:xfrm flipV="1">
            <a:off x="10596789" y="6555171"/>
            <a:ext cx="1795469" cy="16450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249" name="Shape 249"/>
          <p:cNvSpPr/>
          <p:nvPr/>
        </p:nvSpPr>
        <p:spPr>
          <a:xfrm flipH="1" flipV="1">
            <a:off x="12480342" y="6514349"/>
            <a:ext cx="2054376" cy="1644199"/>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250" name="Shape 250"/>
          <p:cNvSpPr/>
          <p:nvPr/>
        </p:nvSpPr>
        <p:spPr>
          <a:xfrm flipH="1" flipV="1">
            <a:off x="14218052" y="5895906"/>
            <a:ext cx="4006124" cy="225792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251" name="Shape 251"/>
          <p:cNvSpPr/>
          <p:nvPr/>
        </p:nvSpPr>
        <p:spPr>
          <a:xfrm>
            <a:off x="1160956" y="10164815"/>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LinkedHashSet</a:t>
            </a:r>
          </a:p>
        </p:txBody>
      </p:sp>
      <p:sp>
        <p:nvSpPr>
          <p:cNvPr id="252" name="Shape 252"/>
          <p:cNvSpPr/>
          <p:nvPr/>
        </p:nvSpPr>
        <p:spPr>
          <a:xfrm flipV="1">
            <a:off x="6696742" y="9382264"/>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253" name="Shape 253"/>
          <p:cNvSpPr/>
          <p:nvPr/>
        </p:nvSpPr>
        <p:spPr>
          <a:xfrm>
            <a:off x="17423707" y="11068881"/>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254" name="Shape 254"/>
          <p:cNvSpPr/>
          <p:nvPr/>
        </p:nvSpPr>
        <p:spPr>
          <a:xfrm>
            <a:off x="17423707" y="11937036"/>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255" name="Shape 255"/>
          <p:cNvSpPr/>
          <p:nvPr/>
        </p:nvSpPr>
        <p:spPr>
          <a:xfrm>
            <a:off x="19221986" y="10631356"/>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256" name="Shape 256"/>
          <p:cNvSpPr/>
          <p:nvPr/>
        </p:nvSpPr>
        <p:spPr>
          <a:xfrm flipV="1">
            <a:off x="12565965" y="4392352"/>
            <a:ext cx="1" cy="88712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257" name="Shape 257"/>
          <p:cNvSpPr/>
          <p:nvPr/>
        </p:nvSpPr>
        <p:spPr>
          <a:xfrm flipV="1">
            <a:off x="2783926" y="9371105"/>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258" name="Shape 258"/>
          <p:cNvSpPr/>
          <p:nvPr/>
        </p:nvSpPr>
        <p:spPr>
          <a:xfrm flipV="1">
            <a:off x="6700665" y="11331714"/>
            <a:ext cx="1" cy="75230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259" name="Shape 259"/>
          <p:cNvSpPr/>
          <p:nvPr/>
        </p:nvSpPr>
        <p:spPr>
          <a:xfrm flipV="1">
            <a:off x="18457478" y="6485006"/>
            <a:ext cx="1761007" cy="1692686"/>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260" name="Shape 260"/>
          <p:cNvSpPr/>
          <p:nvPr/>
        </p:nvSpPr>
        <p:spPr>
          <a:xfrm flipH="1" flipV="1">
            <a:off x="20426694" y="6487540"/>
            <a:ext cx="2135463" cy="1667615"/>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261" name="Shape 261"/>
          <p:cNvSpPr/>
          <p:nvPr/>
        </p:nvSpPr>
        <p:spPr>
          <a:xfrm flipV="1">
            <a:off x="2844517" y="6470480"/>
            <a:ext cx="1687494" cy="168749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262" name="Shape 262"/>
          <p:cNvSpPr/>
          <p:nvPr/>
        </p:nvSpPr>
        <p:spPr>
          <a:xfrm flipH="1" flipV="1">
            <a:off x="4633129" y="6465090"/>
            <a:ext cx="1955569" cy="1646001"/>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ph type="title"/>
          </p:nvPr>
        </p:nvSpPr>
        <p:spPr>
          <a:prstGeom prst="rect">
            <a:avLst/>
          </a:prstGeom>
        </p:spPr>
        <p:txBody>
          <a:bodyPr/>
          <a:lstStyle/>
          <a:p>
            <a:pPr/>
            <a:r>
              <a:t>Collection Interface</a:t>
            </a:r>
          </a:p>
        </p:txBody>
      </p:sp>
      <p:sp>
        <p:nvSpPr>
          <p:cNvPr id="267" name="Shape 267"/>
          <p:cNvSpPr/>
          <p:nvPr/>
        </p:nvSpPr>
        <p:spPr>
          <a:xfrm>
            <a:off x="10942994" y="3183006"/>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Collection</a:t>
            </a:r>
          </a:p>
        </p:txBody>
      </p:sp>
      <p:sp>
        <p:nvSpPr>
          <p:cNvPr id="268" name="Shape 268"/>
          <p:cNvSpPr/>
          <p:nvPr/>
        </p:nvSpPr>
        <p:spPr>
          <a:xfrm>
            <a:off x="3110502" y="5337818"/>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Set</a:t>
            </a:r>
          </a:p>
        </p:txBody>
      </p:sp>
      <p:sp>
        <p:nvSpPr>
          <p:cNvPr id="269" name="Shape 269"/>
          <p:cNvSpPr/>
          <p:nvPr/>
        </p:nvSpPr>
        <p:spPr>
          <a:xfrm>
            <a:off x="10942994" y="534582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List</a:t>
            </a:r>
          </a:p>
        </p:txBody>
      </p:sp>
      <p:sp>
        <p:nvSpPr>
          <p:cNvPr id="270" name="Shape 270"/>
          <p:cNvSpPr/>
          <p:nvPr/>
        </p:nvSpPr>
        <p:spPr>
          <a:xfrm>
            <a:off x="18659859" y="5337818"/>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Queue</a:t>
            </a:r>
          </a:p>
        </p:txBody>
      </p:sp>
      <p:sp>
        <p:nvSpPr>
          <p:cNvPr id="271" name="Shape 271"/>
          <p:cNvSpPr/>
          <p:nvPr/>
        </p:nvSpPr>
        <p:spPr>
          <a:xfrm>
            <a:off x="1160956"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HashSet</a:t>
            </a:r>
          </a:p>
        </p:txBody>
      </p:sp>
      <p:sp>
        <p:nvSpPr>
          <p:cNvPr id="272" name="Shape 272"/>
          <p:cNvSpPr/>
          <p:nvPr/>
        </p:nvSpPr>
        <p:spPr>
          <a:xfrm>
            <a:off x="5073771"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SortedSet</a:t>
            </a:r>
          </a:p>
        </p:txBody>
      </p:sp>
      <p:sp>
        <p:nvSpPr>
          <p:cNvPr id="273" name="Shape 273"/>
          <p:cNvSpPr/>
          <p:nvPr/>
        </p:nvSpPr>
        <p:spPr>
          <a:xfrm>
            <a:off x="5073771" y="101648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NavigableSet</a:t>
            </a:r>
          </a:p>
        </p:txBody>
      </p:sp>
      <p:sp>
        <p:nvSpPr>
          <p:cNvPr id="274" name="Shape 274"/>
          <p:cNvSpPr/>
          <p:nvPr/>
        </p:nvSpPr>
        <p:spPr>
          <a:xfrm>
            <a:off x="5073771" y="121079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TreeSet</a:t>
            </a:r>
          </a:p>
        </p:txBody>
      </p:sp>
      <p:sp>
        <p:nvSpPr>
          <p:cNvPr id="275" name="Shape 275"/>
          <p:cNvSpPr/>
          <p:nvPr/>
        </p:nvSpPr>
        <p:spPr>
          <a:xfrm>
            <a:off x="898658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ArrayList</a:t>
            </a:r>
          </a:p>
        </p:txBody>
      </p:sp>
      <p:sp>
        <p:nvSpPr>
          <p:cNvPr id="276" name="Shape 276"/>
          <p:cNvSpPr/>
          <p:nvPr/>
        </p:nvSpPr>
        <p:spPr>
          <a:xfrm>
            <a:off x="12899402"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Vector</a:t>
            </a:r>
          </a:p>
        </p:txBody>
      </p:sp>
      <p:sp>
        <p:nvSpPr>
          <p:cNvPr id="277" name="Shape 277"/>
          <p:cNvSpPr/>
          <p:nvPr/>
        </p:nvSpPr>
        <p:spPr>
          <a:xfrm>
            <a:off x="1681221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LinkedList</a:t>
            </a:r>
          </a:p>
        </p:txBody>
      </p:sp>
      <p:sp>
        <p:nvSpPr>
          <p:cNvPr id="278" name="Shape 278"/>
          <p:cNvSpPr/>
          <p:nvPr/>
        </p:nvSpPr>
        <p:spPr>
          <a:xfrm>
            <a:off x="20725032"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PriorityQueue</a:t>
            </a:r>
          </a:p>
        </p:txBody>
      </p:sp>
      <p:sp>
        <p:nvSpPr>
          <p:cNvPr id="279" name="Shape 279"/>
          <p:cNvSpPr/>
          <p:nvPr/>
        </p:nvSpPr>
        <p:spPr>
          <a:xfrm flipV="1">
            <a:off x="4701047" y="3748702"/>
            <a:ext cx="6235087" cy="1534248"/>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280" name="Shape 280"/>
          <p:cNvSpPr/>
          <p:nvPr/>
        </p:nvSpPr>
        <p:spPr>
          <a:xfrm flipH="1" flipV="1">
            <a:off x="14192103" y="3727459"/>
            <a:ext cx="5997653" cy="156511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281" name="Shape 281"/>
          <p:cNvSpPr/>
          <p:nvPr/>
        </p:nvSpPr>
        <p:spPr>
          <a:xfrm flipV="1">
            <a:off x="10596789" y="6555171"/>
            <a:ext cx="1795469" cy="16450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282" name="Shape 282"/>
          <p:cNvSpPr/>
          <p:nvPr/>
        </p:nvSpPr>
        <p:spPr>
          <a:xfrm flipH="1" flipV="1">
            <a:off x="12480342" y="6514349"/>
            <a:ext cx="2054376" cy="1644199"/>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283" name="Shape 283"/>
          <p:cNvSpPr/>
          <p:nvPr/>
        </p:nvSpPr>
        <p:spPr>
          <a:xfrm flipH="1" flipV="1">
            <a:off x="14218052" y="5895906"/>
            <a:ext cx="4006124" cy="225792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284" name="Shape 284"/>
          <p:cNvSpPr/>
          <p:nvPr/>
        </p:nvSpPr>
        <p:spPr>
          <a:xfrm>
            <a:off x="1160956" y="10164815"/>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LinkedHashSet</a:t>
            </a:r>
          </a:p>
        </p:txBody>
      </p:sp>
      <p:sp>
        <p:nvSpPr>
          <p:cNvPr id="285" name="Shape 285"/>
          <p:cNvSpPr/>
          <p:nvPr/>
        </p:nvSpPr>
        <p:spPr>
          <a:xfrm flipV="1">
            <a:off x="6696742" y="9382264"/>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286" name="Shape 286"/>
          <p:cNvSpPr/>
          <p:nvPr/>
        </p:nvSpPr>
        <p:spPr>
          <a:xfrm>
            <a:off x="17423707" y="11068881"/>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287" name="Shape 287"/>
          <p:cNvSpPr/>
          <p:nvPr/>
        </p:nvSpPr>
        <p:spPr>
          <a:xfrm>
            <a:off x="17423707" y="11937036"/>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288" name="Shape 288"/>
          <p:cNvSpPr/>
          <p:nvPr/>
        </p:nvSpPr>
        <p:spPr>
          <a:xfrm>
            <a:off x="19221986" y="10631356"/>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289" name="Shape 289"/>
          <p:cNvSpPr/>
          <p:nvPr/>
        </p:nvSpPr>
        <p:spPr>
          <a:xfrm flipV="1">
            <a:off x="12565965" y="4392352"/>
            <a:ext cx="1" cy="88712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290" name="Shape 290"/>
          <p:cNvSpPr/>
          <p:nvPr/>
        </p:nvSpPr>
        <p:spPr>
          <a:xfrm flipV="1">
            <a:off x="2783926" y="9371105"/>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291" name="Shape 291"/>
          <p:cNvSpPr/>
          <p:nvPr/>
        </p:nvSpPr>
        <p:spPr>
          <a:xfrm flipV="1">
            <a:off x="6700665" y="11331714"/>
            <a:ext cx="1" cy="75230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292" name="Shape 292"/>
          <p:cNvSpPr/>
          <p:nvPr/>
        </p:nvSpPr>
        <p:spPr>
          <a:xfrm flipV="1">
            <a:off x="18457478" y="6485006"/>
            <a:ext cx="1761007" cy="1692686"/>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293" name="Shape 293"/>
          <p:cNvSpPr/>
          <p:nvPr/>
        </p:nvSpPr>
        <p:spPr>
          <a:xfrm flipH="1" flipV="1">
            <a:off x="20426694" y="6487540"/>
            <a:ext cx="2135463" cy="1667615"/>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294" name="Shape 294"/>
          <p:cNvSpPr/>
          <p:nvPr/>
        </p:nvSpPr>
        <p:spPr>
          <a:xfrm flipV="1">
            <a:off x="2844517" y="6470480"/>
            <a:ext cx="1687494" cy="168749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295" name="Shape 295"/>
          <p:cNvSpPr/>
          <p:nvPr/>
        </p:nvSpPr>
        <p:spPr>
          <a:xfrm flipH="1" flipV="1">
            <a:off x="4633129" y="6465090"/>
            <a:ext cx="1955569" cy="1646001"/>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title"/>
          </p:nvPr>
        </p:nvSpPr>
        <p:spPr>
          <a:prstGeom prst="rect">
            <a:avLst/>
          </a:prstGeom>
        </p:spPr>
        <p:txBody>
          <a:bodyPr/>
          <a:lstStyle/>
          <a:p>
            <a:pPr/>
            <a:r>
              <a:t>Collection Interface</a:t>
            </a:r>
          </a:p>
        </p:txBody>
      </p:sp>
      <p:sp>
        <p:nvSpPr>
          <p:cNvPr id="300" name="Shape 300"/>
          <p:cNvSpPr/>
          <p:nvPr/>
        </p:nvSpPr>
        <p:spPr>
          <a:xfrm>
            <a:off x="10942994" y="3183006"/>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Collection</a:t>
            </a:r>
          </a:p>
        </p:txBody>
      </p:sp>
      <p:sp>
        <p:nvSpPr>
          <p:cNvPr id="301" name="Shape 301"/>
          <p:cNvSpPr/>
          <p:nvPr/>
        </p:nvSpPr>
        <p:spPr>
          <a:xfrm>
            <a:off x="3110502" y="5337818"/>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Set</a:t>
            </a:r>
          </a:p>
        </p:txBody>
      </p:sp>
      <p:sp>
        <p:nvSpPr>
          <p:cNvPr id="302" name="Shape 302"/>
          <p:cNvSpPr/>
          <p:nvPr/>
        </p:nvSpPr>
        <p:spPr>
          <a:xfrm>
            <a:off x="10942994" y="534582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List</a:t>
            </a:r>
          </a:p>
        </p:txBody>
      </p:sp>
      <p:sp>
        <p:nvSpPr>
          <p:cNvPr id="303" name="Shape 303"/>
          <p:cNvSpPr/>
          <p:nvPr/>
        </p:nvSpPr>
        <p:spPr>
          <a:xfrm>
            <a:off x="18659859" y="5337818"/>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Queue</a:t>
            </a:r>
          </a:p>
        </p:txBody>
      </p:sp>
      <p:sp>
        <p:nvSpPr>
          <p:cNvPr id="304" name="Shape 304"/>
          <p:cNvSpPr/>
          <p:nvPr/>
        </p:nvSpPr>
        <p:spPr>
          <a:xfrm>
            <a:off x="1160956"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HashSet</a:t>
            </a:r>
          </a:p>
        </p:txBody>
      </p:sp>
      <p:sp>
        <p:nvSpPr>
          <p:cNvPr id="305" name="Shape 305"/>
          <p:cNvSpPr/>
          <p:nvPr/>
        </p:nvSpPr>
        <p:spPr>
          <a:xfrm>
            <a:off x="5073771"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SortedSet</a:t>
            </a:r>
          </a:p>
        </p:txBody>
      </p:sp>
      <p:sp>
        <p:nvSpPr>
          <p:cNvPr id="306" name="Shape 306"/>
          <p:cNvSpPr/>
          <p:nvPr/>
        </p:nvSpPr>
        <p:spPr>
          <a:xfrm>
            <a:off x="5073771" y="101648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NavigableSet</a:t>
            </a:r>
          </a:p>
        </p:txBody>
      </p:sp>
      <p:sp>
        <p:nvSpPr>
          <p:cNvPr id="307" name="Shape 307"/>
          <p:cNvSpPr/>
          <p:nvPr/>
        </p:nvSpPr>
        <p:spPr>
          <a:xfrm>
            <a:off x="5073771" y="121079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TreeSet</a:t>
            </a:r>
          </a:p>
        </p:txBody>
      </p:sp>
      <p:sp>
        <p:nvSpPr>
          <p:cNvPr id="308" name="Shape 308"/>
          <p:cNvSpPr/>
          <p:nvPr/>
        </p:nvSpPr>
        <p:spPr>
          <a:xfrm>
            <a:off x="898658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ArrayList</a:t>
            </a:r>
          </a:p>
        </p:txBody>
      </p:sp>
      <p:sp>
        <p:nvSpPr>
          <p:cNvPr id="309" name="Shape 309"/>
          <p:cNvSpPr/>
          <p:nvPr/>
        </p:nvSpPr>
        <p:spPr>
          <a:xfrm>
            <a:off x="12899402"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Vector</a:t>
            </a:r>
          </a:p>
        </p:txBody>
      </p:sp>
      <p:sp>
        <p:nvSpPr>
          <p:cNvPr id="310" name="Shape 310"/>
          <p:cNvSpPr/>
          <p:nvPr/>
        </p:nvSpPr>
        <p:spPr>
          <a:xfrm>
            <a:off x="1681221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LinkedList</a:t>
            </a:r>
          </a:p>
        </p:txBody>
      </p:sp>
      <p:sp>
        <p:nvSpPr>
          <p:cNvPr id="311" name="Shape 311"/>
          <p:cNvSpPr/>
          <p:nvPr/>
        </p:nvSpPr>
        <p:spPr>
          <a:xfrm>
            <a:off x="20725032"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PriorityQueue</a:t>
            </a:r>
          </a:p>
        </p:txBody>
      </p:sp>
      <p:sp>
        <p:nvSpPr>
          <p:cNvPr id="312" name="Shape 312"/>
          <p:cNvSpPr/>
          <p:nvPr/>
        </p:nvSpPr>
        <p:spPr>
          <a:xfrm flipV="1">
            <a:off x="4701047" y="3748702"/>
            <a:ext cx="6235087" cy="1534248"/>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313" name="Shape 313"/>
          <p:cNvSpPr/>
          <p:nvPr/>
        </p:nvSpPr>
        <p:spPr>
          <a:xfrm flipH="1" flipV="1">
            <a:off x="14192103" y="3727459"/>
            <a:ext cx="5997653" cy="156511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314" name="Shape 314"/>
          <p:cNvSpPr/>
          <p:nvPr/>
        </p:nvSpPr>
        <p:spPr>
          <a:xfrm flipV="1">
            <a:off x="10596789" y="6555171"/>
            <a:ext cx="1795469" cy="16450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315" name="Shape 315"/>
          <p:cNvSpPr/>
          <p:nvPr/>
        </p:nvSpPr>
        <p:spPr>
          <a:xfrm flipH="1" flipV="1">
            <a:off x="12480342" y="6514349"/>
            <a:ext cx="2054376" cy="1644199"/>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316" name="Shape 316"/>
          <p:cNvSpPr/>
          <p:nvPr/>
        </p:nvSpPr>
        <p:spPr>
          <a:xfrm flipH="1" flipV="1">
            <a:off x="14218052" y="5895906"/>
            <a:ext cx="4006124" cy="225792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317" name="Shape 317"/>
          <p:cNvSpPr/>
          <p:nvPr/>
        </p:nvSpPr>
        <p:spPr>
          <a:xfrm>
            <a:off x="1160956" y="10164815"/>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LinkedHashSet</a:t>
            </a:r>
          </a:p>
        </p:txBody>
      </p:sp>
      <p:sp>
        <p:nvSpPr>
          <p:cNvPr id="318" name="Shape 318"/>
          <p:cNvSpPr/>
          <p:nvPr/>
        </p:nvSpPr>
        <p:spPr>
          <a:xfrm flipV="1">
            <a:off x="6696742" y="9382264"/>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319" name="Shape 319"/>
          <p:cNvSpPr/>
          <p:nvPr/>
        </p:nvSpPr>
        <p:spPr>
          <a:xfrm>
            <a:off x="17423707" y="11068881"/>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320" name="Shape 320"/>
          <p:cNvSpPr/>
          <p:nvPr/>
        </p:nvSpPr>
        <p:spPr>
          <a:xfrm>
            <a:off x="17423707" y="11937036"/>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321" name="Shape 321"/>
          <p:cNvSpPr/>
          <p:nvPr/>
        </p:nvSpPr>
        <p:spPr>
          <a:xfrm>
            <a:off x="19221986" y="10631356"/>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322" name="Shape 322"/>
          <p:cNvSpPr/>
          <p:nvPr/>
        </p:nvSpPr>
        <p:spPr>
          <a:xfrm flipV="1">
            <a:off x="12565965" y="4392352"/>
            <a:ext cx="1" cy="88712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323" name="Shape 323"/>
          <p:cNvSpPr/>
          <p:nvPr/>
        </p:nvSpPr>
        <p:spPr>
          <a:xfrm flipV="1">
            <a:off x="2783926" y="9371105"/>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324" name="Shape 324"/>
          <p:cNvSpPr/>
          <p:nvPr/>
        </p:nvSpPr>
        <p:spPr>
          <a:xfrm flipV="1">
            <a:off x="6700665" y="11331714"/>
            <a:ext cx="1" cy="75230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325" name="Shape 325"/>
          <p:cNvSpPr/>
          <p:nvPr/>
        </p:nvSpPr>
        <p:spPr>
          <a:xfrm flipV="1">
            <a:off x="18457478" y="6485006"/>
            <a:ext cx="1761007" cy="1692686"/>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326" name="Shape 326"/>
          <p:cNvSpPr/>
          <p:nvPr/>
        </p:nvSpPr>
        <p:spPr>
          <a:xfrm flipH="1" flipV="1">
            <a:off x="20426694" y="6487540"/>
            <a:ext cx="2135463" cy="1667615"/>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327" name="Shape 327"/>
          <p:cNvSpPr/>
          <p:nvPr/>
        </p:nvSpPr>
        <p:spPr>
          <a:xfrm flipV="1">
            <a:off x="2844517" y="6470480"/>
            <a:ext cx="1687494" cy="168749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328" name="Shape 328"/>
          <p:cNvSpPr/>
          <p:nvPr/>
        </p:nvSpPr>
        <p:spPr>
          <a:xfrm flipH="1" flipV="1">
            <a:off x="4633129" y="6465090"/>
            <a:ext cx="1955569" cy="1646001"/>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 name="Shape 332"/>
          <p:cNvSpPr/>
          <p:nvPr>
            <p:ph type="title"/>
          </p:nvPr>
        </p:nvSpPr>
        <p:spPr>
          <a:prstGeom prst="rect">
            <a:avLst/>
          </a:prstGeom>
        </p:spPr>
        <p:txBody>
          <a:bodyPr/>
          <a:lstStyle/>
          <a:p>
            <a:pPr/>
            <a:r>
              <a:t>Collection Interface</a:t>
            </a:r>
          </a:p>
        </p:txBody>
      </p:sp>
      <p:sp>
        <p:nvSpPr>
          <p:cNvPr id="333" name="Shape 333"/>
          <p:cNvSpPr/>
          <p:nvPr/>
        </p:nvSpPr>
        <p:spPr>
          <a:xfrm>
            <a:off x="10942994" y="3183006"/>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Collection</a:t>
            </a:r>
          </a:p>
        </p:txBody>
      </p:sp>
      <p:sp>
        <p:nvSpPr>
          <p:cNvPr id="334" name="Shape 334"/>
          <p:cNvSpPr/>
          <p:nvPr/>
        </p:nvSpPr>
        <p:spPr>
          <a:xfrm>
            <a:off x="3110502" y="5337818"/>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Set</a:t>
            </a:r>
          </a:p>
        </p:txBody>
      </p:sp>
      <p:sp>
        <p:nvSpPr>
          <p:cNvPr id="335" name="Shape 335"/>
          <p:cNvSpPr/>
          <p:nvPr/>
        </p:nvSpPr>
        <p:spPr>
          <a:xfrm>
            <a:off x="10942994" y="5345825"/>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List</a:t>
            </a:r>
          </a:p>
        </p:txBody>
      </p:sp>
      <p:sp>
        <p:nvSpPr>
          <p:cNvPr id="336" name="Shape 336"/>
          <p:cNvSpPr/>
          <p:nvPr/>
        </p:nvSpPr>
        <p:spPr>
          <a:xfrm>
            <a:off x="18659859" y="5337818"/>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Queue</a:t>
            </a:r>
          </a:p>
        </p:txBody>
      </p:sp>
      <p:sp>
        <p:nvSpPr>
          <p:cNvPr id="337" name="Shape 337"/>
          <p:cNvSpPr/>
          <p:nvPr/>
        </p:nvSpPr>
        <p:spPr>
          <a:xfrm>
            <a:off x="1160956"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HashSet</a:t>
            </a:r>
          </a:p>
        </p:txBody>
      </p:sp>
      <p:sp>
        <p:nvSpPr>
          <p:cNvPr id="338" name="Shape 338"/>
          <p:cNvSpPr/>
          <p:nvPr/>
        </p:nvSpPr>
        <p:spPr>
          <a:xfrm>
            <a:off x="5073771"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SortedSet</a:t>
            </a:r>
          </a:p>
        </p:txBody>
      </p:sp>
      <p:sp>
        <p:nvSpPr>
          <p:cNvPr id="339" name="Shape 339"/>
          <p:cNvSpPr/>
          <p:nvPr/>
        </p:nvSpPr>
        <p:spPr>
          <a:xfrm>
            <a:off x="5073771" y="101648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NavigableSet</a:t>
            </a:r>
          </a:p>
        </p:txBody>
      </p:sp>
      <p:sp>
        <p:nvSpPr>
          <p:cNvPr id="340" name="Shape 340"/>
          <p:cNvSpPr/>
          <p:nvPr/>
        </p:nvSpPr>
        <p:spPr>
          <a:xfrm>
            <a:off x="5073771" y="121079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TreeSet</a:t>
            </a:r>
          </a:p>
        </p:txBody>
      </p:sp>
      <p:sp>
        <p:nvSpPr>
          <p:cNvPr id="341" name="Shape 341"/>
          <p:cNvSpPr/>
          <p:nvPr/>
        </p:nvSpPr>
        <p:spPr>
          <a:xfrm>
            <a:off x="898658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ArrayList</a:t>
            </a:r>
          </a:p>
        </p:txBody>
      </p:sp>
      <p:sp>
        <p:nvSpPr>
          <p:cNvPr id="342" name="Shape 342"/>
          <p:cNvSpPr/>
          <p:nvPr/>
        </p:nvSpPr>
        <p:spPr>
          <a:xfrm>
            <a:off x="12899402"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Vector</a:t>
            </a:r>
          </a:p>
        </p:txBody>
      </p:sp>
      <p:sp>
        <p:nvSpPr>
          <p:cNvPr id="343" name="Shape 343"/>
          <p:cNvSpPr/>
          <p:nvPr/>
        </p:nvSpPr>
        <p:spPr>
          <a:xfrm>
            <a:off x="1681221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LinkedList</a:t>
            </a:r>
          </a:p>
        </p:txBody>
      </p:sp>
      <p:sp>
        <p:nvSpPr>
          <p:cNvPr id="344" name="Shape 344"/>
          <p:cNvSpPr/>
          <p:nvPr/>
        </p:nvSpPr>
        <p:spPr>
          <a:xfrm>
            <a:off x="20725032"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PriorityQueue</a:t>
            </a:r>
          </a:p>
        </p:txBody>
      </p:sp>
      <p:sp>
        <p:nvSpPr>
          <p:cNvPr id="345" name="Shape 345"/>
          <p:cNvSpPr/>
          <p:nvPr/>
        </p:nvSpPr>
        <p:spPr>
          <a:xfrm flipV="1">
            <a:off x="4701047" y="3748702"/>
            <a:ext cx="6235087" cy="1534248"/>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346" name="Shape 346"/>
          <p:cNvSpPr/>
          <p:nvPr/>
        </p:nvSpPr>
        <p:spPr>
          <a:xfrm flipH="1" flipV="1">
            <a:off x="14192103" y="3727459"/>
            <a:ext cx="5997653" cy="156511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347" name="Shape 347"/>
          <p:cNvSpPr/>
          <p:nvPr/>
        </p:nvSpPr>
        <p:spPr>
          <a:xfrm flipV="1">
            <a:off x="10596789" y="6555171"/>
            <a:ext cx="1795469" cy="16450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348" name="Shape 348"/>
          <p:cNvSpPr/>
          <p:nvPr/>
        </p:nvSpPr>
        <p:spPr>
          <a:xfrm flipH="1" flipV="1">
            <a:off x="12480342" y="6514349"/>
            <a:ext cx="2054376" cy="1644199"/>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349" name="Shape 349"/>
          <p:cNvSpPr/>
          <p:nvPr/>
        </p:nvSpPr>
        <p:spPr>
          <a:xfrm flipH="1" flipV="1">
            <a:off x="14218052" y="5895906"/>
            <a:ext cx="4006124" cy="225792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350" name="Shape 350"/>
          <p:cNvSpPr/>
          <p:nvPr/>
        </p:nvSpPr>
        <p:spPr>
          <a:xfrm>
            <a:off x="1160956" y="10164815"/>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LinkedHashSet</a:t>
            </a:r>
          </a:p>
        </p:txBody>
      </p:sp>
      <p:sp>
        <p:nvSpPr>
          <p:cNvPr id="351" name="Shape 351"/>
          <p:cNvSpPr/>
          <p:nvPr/>
        </p:nvSpPr>
        <p:spPr>
          <a:xfrm flipV="1">
            <a:off x="6696742" y="9382264"/>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352" name="Shape 352"/>
          <p:cNvSpPr/>
          <p:nvPr/>
        </p:nvSpPr>
        <p:spPr>
          <a:xfrm>
            <a:off x="17423707" y="11068881"/>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353" name="Shape 353"/>
          <p:cNvSpPr/>
          <p:nvPr/>
        </p:nvSpPr>
        <p:spPr>
          <a:xfrm>
            <a:off x="17423707" y="11937036"/>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354" name="Shape 354"/>
          <p:cNvSpPr/>
          <p:nvPr/>
        </p:nvSpPr>
        <p:spPr>
          <a:xfrm>
            <a:off x="19221986" y="10631356"/>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355" name="Shape 355"/>
          <p:cNvSpPr/>
          <p:nvPr/>
        </p:nvSpPr>
        <p:spPr>
          <a:xfrm flipV="1">
            <a:off x="12565965" y="4392352"/>
            <a:ext cx="1" cy="88712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356" name="Shape 356"/>
          <p:cNvSpPr/>
          <p:nvPr/>
        </p:nvSpPr>
        <p:spPr>
          <a:xfrm flipV="1">
            <a:off x="2783926" y="9371105"/>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357" name="Shape 357"/>
          <p:cNvSpPr/>
          <p:nvPr/>
        </p:nvSpPr>
        <p:spPr>
          <a:xfrm flipV="1">
            <a:off x="6700665" y="11331714"/>
            <a:ext cx="1" cy="75230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358" name="Shape 358"/>
          <p:cNvSpPr/>
          <p:nvPr/>
        </p:nvSpPr>
        <p:spPr>
          <a:xfrm flipV="1">
            <a:off x="18457478" y="6485006"/>
            <a:ext cx="1761007" cy="1692686"/>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359" name="Shape 359"/>
          <p:cNvSpPr/>
          <p:nvPr/>
        </p:nvSpPr>
        <p:spPr>
          <a:xfrm flipH="1" flipV="1">
            <a:off x="20426694" y="6487540"/>
            <a:ext cx="2135463" cy="1667615"/>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360" name="Shape 360"/>
          <p:cNvSpPr/>
          <p:nvPr/>
        </p:nvSpPr>
        <p:spPr>
          <a:xfrm flipV="1">
            <a:off x="2844517" y="6470480"/>
            <a:ext cx="1687494" cy="168749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361" name="Shape 361"/>
          <p:cNvSpPr/>
          <p:nvPr/>
        </p:nvSpPr>
        <p:spPr>
          <a:xfrm flipH="1" flipV="1">
            <a:off x="4633129" y="6465090"/>
            <a:ext cx="1955569" cy="1646001"/>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prstGeom prst="rect">
            <a:avLst/>
          </a:prstGeom>
        </p:spPr>
        <p:txBody>
          <a:bodyPr/>
          <a:lstStyle/>
          <a:p>
            <a:pPr/>
            <a:r>
              <a:t>Collection(s)</a:t>
            </a:r>
          </a:p>
        </p:txBody>
      </p:sp>
      <p:sp>
        <p:nvSpPr>
          <p:cNvPr id="134" name="Shape 134"/>
          <p:cNvSpPr/>
          <p:nvPr>
            <p:ph type="body" idx="1"/>
          </p:nvPr>
        </p:nvSpPr>
        <p:spPr>
          <a:prstGeom prst="rect">
            <a:avLst/>
          </a:prstGeom>
        </p:spPr>
        <p:txBody>
          <a:bodyPr/>
          <a:lstStyle/>
          <a:p>
            <a:pPr marL="0" indent="0">
              <a:buSzTx/>
              <a:buNone/>
            </a:pPr>
          </a:p>
          <a:p>
            <a:pPr marL="0" indent="0">
              <a:buSzTx/>
              <a:buNone/>
              <a:defRPr>
                <a:solidFill>
                  <a:srgbClr val="FFFFFF"/>
                </a:solidFill>
              </a:defRPr>
            </a:pPr>
            <a:r>
              <a:t>2. Java Collections Framework</a:t>
            </a:r>
          </a:p>
          <a:p>
            <a:pPr marL="0" indent="0">
              <a:buSzTx/>
              <a:buNone/>
              <a:defRPr>
                <a:solidFill>
                  <a:srgbClr val="FFFFFF"/>
                </a:solidFill>
              </a:defRPr>
            </a:pPr>
            <a:r>
              <a:t>3. a data structure</a:t>
            </a:r>
          </a:p>
          <a:p>
            <a:pPr marL="0" indent="0">
              <a:buSzTx/>
              <a:buNone/>
              <a:defRPr>
                <a:solidFill>
                  <a:srgbClr val="FFFFFF"/>
                </a:solidFill>
              </a:defRPr>
            </a:pPr>
            <a:r>
              <a:t>4. java.util.Collection interface</a:t>
            </a:r>
          </a:p>
          <a:p>
            <a:pPr marL="0" indent="0">
              <a:buSzTx/>
              <a:buNone/>
              <a:defRPr>
                <a:solidFill>
                  <a:srgbClr val="FFFFFF"/>
                </a:solidFill>
              </a:defRPr>
            </a:pPr>
            <a:r>
              <a:t>5. java.util.Collections</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5" name="Shape 365"/>
          <p:cNvSpPr/>
          <p:nvPr>
            <p:ph type="title"/>
          </p:nvPr>
        </p:nvSpPr>
        <p:spPr>
          <a:prstGeom prst="rect">
            <a:avLst/>
          </a:prstGeom>
        </p:spPr>
        <p:txBody>
          <a:bodyPr/>
          <a:lstStyle/>
          <a:p>
            <a:pPr/>
            <a:r>
              <a:t>Collection Interface</a:t>
            </a:r>
          </a:p>
        </p:txBody>
      </p:sp>
      <p:sp>
        <p:nvSpPr>
          <p:cNvPr id="366" name="Shape 366"/>
          <p:cNvSpPr/>
          <p:nvPr/>
        </p:nvSpPr>
        <p:spPr>
          <a:xfrm>
            <a:off x="10942994" y="3183006"/>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Collection</a:t>
            </a:r>
          </a:p>
        </p:txBody>
      </p:sp>
      <p:sp>
        <p:nvSpPr>
          <p:cNvPr id="367" name="Shape 367"/>
          <p:cNvSpPr/>
          <p:nvPr/>
        </p:nvSpPr>
        <p:spPr>
          <a:xfrm>
            <a:off x="3110502" y="5337818"/>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Set</a:t>
            </a:r>
          </a:p>
        </p:txBody>
      </p:sp>
      <p:sp>
        <p:nvSpPr>
          <p:cNvPr id="368" name="Shape 368"/>
          <p:cNvSpPr/>
          <p:nvPr/>
        </p:nvSpPr>
        <p:spPr>
          <a:xfrm>
            <a:off x="10942994" y="5345825"/>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List</a:t>
            </a:r>
          </a:p>
        </p:txBody>
      </p:sp>
      <p:sp>
        <p:nvSpPr>
          <p:cNvPr id="369" name="Shape 369"/>
          <p:cNvSpPr/>
          <p:nvPr/>
        </p:nvSpPr>
        <p:spPr>
          <a:xfrm>
            <a:off x="18659859" y="5337818"/>
            <a:ext cx="3245942"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Queue</a:t>
            </a:r>
          </a:p>
        </p:txBody>
      </p:sp>
      <p:sp>
        <p:nvSpPr>
          <p:cNvPr id="370" name="Shape 370"/>
          <p:cNvSpPr/>
          <p:nvPr/>
        </p:nvSpPr>
        <p:spPr>
          <a:xfrm>
            <a:off x="1160956"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HashSet</a:t>
            </a:r>
          </a:p>
        </p:txBody>
      </p:sp>
      <p:sp>
        <p:nvSpPr>
          <p:cNvPr id="371" name="Shape 371"/>
          <p:cNvSpPr/>
          <p:nvPr/>
        </p:nvSpPr>
        <p:spPr>
          <a:xfrm>
            <a:off x="5073771"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SortedSet</a:t>
            </a:r>
          </a:p>
        </p:txBody>
      </p:sp>
      <p:sp>
        <p:nvSpPr>
          <p:cNvPr id="372" name="Shape 372"/>
          <p:cNvSpPr/>
          <p:nvPr/>
        </p:nvSpPr>
        <p:spPr>
          <a:xfrm>
            <a:off x="5073771" y="101648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NavigableSet</a:t>
            </a:r>
          </a:p>
        </p:txBody>
      </p:sp>
      <p:sp>
        <p:nvSpPr>
          <p:cNvPr id="373" name="Shape 373"/>
          <p:cNvSpPr/>
          <p:nvPr/>
        </p:nvSpPr>
        <p:spPr>
          <a:xfrm>
            <a:off x="5073771" y="121079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TreeSet</a:t>
            </a:r>
          </a:p>
        </p:txBody>
      </p:sp>
      <p:sp>
        <p:nvSpPr>
          <p:cNvPr id="374" name="Shape 374"/>
          <p:cNvSpPr/>
          <p:nvPr/>
        </p:nvSpPr>
        <p:spPr>
          <a:xfrm>
            <a:off x="898658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ArrayList</a:t>
            </a:r>
          </a:p>
        </p:txBody>
      </p:sp>
      <p:sp>
        <p:nvSpPr>
          <p:cNvPr id="375" name="Shape 375"/>
          <p:cNvSpPr/>
          <p:nvPr/>
        </p:nvSpPr>
        <p:spPr>
          <a:xfrm>
            <a:off x="12899402"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Vector</a:t>
            </a:r>
          </a:p>
        </p:txBody>
      </p:sp>
      <p:sp>
        <p:nvSpPr>
          <p:cNvPr id="376" name="Shape 376"/>
          <p:cNvSpPr/>
          <p:nvPr/>
        </p:nvSpPr>
        <p:spPr>
          <a:xfrm>
            <a:off x="1681221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LinkedList</a:t>
            </a:r>
          </a:p>
        </p:txBody>
      </p:sp>
      <p:sp>
        <p:nvSpPr>
          <p:cNvPr id="377" name="Shape 377"/>
          <p:cNvSpPr/>
          <p:nvPr/>
        </p:nvSpPr>
        <p:spPr>
          <a:xfrm>
            <a:off x="20725032"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PriorityQueue</a:t>
            </a:r>
          </a:p>
        </p:txBody>
      </p:sp>
      <p:sp>
        <p:nvSpPr>
          <p:cNvPr id="378" name="Shape 378"/>
          <p:cNvSpPr/>
          <p:nvPr/>
        </p:nvSpPr>
        <p:spPr>
          <a:xfrm flipV="1">
            <a:off x="4701047" y="3748702"/>
            <a:ext cx="6235087" cy="1534248"/>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379" name="Shape 379"/>
          <p:cNvSpPr/>
          <p:nvPr/>
        </p:nvSpPr>
        <p:spPr>
          <a:xfrm flipH="1" flipV="1">
            <a:off x="14192103" y="3727459"/>
            <a:ext cx="5997653" cy="156511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380" name="Shape 380"/>
          <p:cNvSpPr/>
          <p:nvPr/>
        </p:nvSpPr>
        <p:spPr>
          <a:xfrm flipV="1">
            <a:off x="10596789" y="6555171"/>
            <a:ext cx="1795469" cy="16450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381" name="Shape 381"/>
          <p:cNvSpPr/>
          <p:nvPr/>
        </p:nvSpPr>
        <p:spPr>
          <a:xfrm flipH="1" flipV="1">
            <a:off x="12480342" y="6514349"/>
            <a:ext cx="2054376" cy="1644199"/>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382" name="Shape 382"/>
          <p:cNvSpPr/>
          <p:nvPr/>
        </p:nvSpPr>
        <p:spPr>
          <a:xfrm flipH="1" flipV="1">
            <a:off x="14218052" y="5895906"/>
            <a:ext cx="4006124" cy="225792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383" name="Shape 383"/>
          <p:cNvSpPr/>
          <p:nvPr/>
        </p:nvSpPr>
        <p:spPr>
          <a:xfrm>
            <a:off x="1160956" y="10164815"/>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LinkedHashSet</a:t>
            </a:r>
          </a:p>
        </p:txBody>
      </p:sp>
      <p:sp>
        <p:nvSpPr>
          <p:cNvPr id="384" name="Shape 384"/>
          <p:cNvSpPr/>
          <p:nvPr/>
        </p:nvSpPr>
        <p:spPr>
          <a:xfrm flipV="1">
            <a:off x="6696742" y="9382264"/>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385" name="Shape 385"/>
          <p:cNvSpPr/>
          <p:nvPr/>
        </p:nvSpPr>
        <p:spPr>
          <a:xfrm>
            <a:off x="17423707" y="11068881"/>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386" name="Shape 386"/>
          <p:cNvSpPr/>
          <p:nvPr/>
        </p:nvSpPr>
        <p:spPr>
          <a:xfrm>
            <a:off x="17423707" y="11937036"/>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387" name="Shape 387"/>
          <p:cNvSpPr/>
          <p:nvPr/>
        </p:nvSpPr>
        <p:spPr>
          <a:xfrm>
            <a:off x="19221986" y="10631356"/>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388" name="Shape 388"/>
          <p:cNvSpPr/>
          <p:nvPr/>
        </p:nvSpPr>
        <p:spPr>
          <a:xfrm flipV="1">
            <a:off x="12565965" y="4392352"/>
            <a:ext cx="1" cy="88712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389" name="Shape 389"/>
          <p:cNvSpPr/>
          <p:nvPr/>
        </p:nvSpPr>
        <p:spPr>
          <a:xfrm flipV="1">
            <a:off x="2783926" y="9371105"/>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390" name="Shape 390"/>
          <p:cNvSpPr/>
          <p:nvPr/>
        </p:nvSpPr>
        <p:spPr>
          <a:xfrm flipV="1">
            <a:off x="6700665" y="11331714"/>
            <a:ext cx="1" cy="75230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391" name="Shape 391"/>
          <p:cNvSpPr/>
          <p:nvPr/>
        </p:nvSpPr>
        <p:spPr>
          <a:xfrm flipV="1">
            <a:off x="18457478" y="6485006"/>
            <a:ext cx="1761007" cy="1692686"/>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392" name="Shape 392"/>
          <p:cNvSpPr/>
          <p:nvPr/>
        </p:nvSpPr>
        <p:spPr>
          <a:xfrm flipH="1" flipV="1">
            <a:off x="20426694" y="6487540"/>
            <a:ext cx="2135463" cy="1667615"/>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393" name="Shape 393"/>
          <p:cNvSpPr/>
          <p:nvPr/>
        </p:nvSpPr>
        <p:spPr>
          <a:xfrm flipV="1">
            <a:off x="2844517" y="6470480"/>
            <a:ext cx="1687494" cy="168749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394" name="Shape 394"/>
          <p:cNvSpPr/>
          <p:nvPr/>
        </p:nvSpPr>
        <p:spPr>
          <a:xfrm flipH="1" flipV="1">
            <a:off x="4633129" y="6465090"/>
            <a:ext cx="1955569" cy="1646001"/>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8" name="Shape 398"/>
          <p:cNvSpPr/>
          <p:nvPr>
            <p:ph type="title"/>
          </p:nvPr>
        </p:nvSpPr>
        <p:spPr>
          <a:prstGeom prst="rect">
            <a:avLst/>
          </a:prstGeom>
        </p:spPr>
        <p:txBody>
          <a:bodyPr/>
          <a:lstStyle/>
          <a:p>
            <a:pPr/>
            <a:r>
              <a:t>Collection Interface</a:t>
            </a:r>
          </a:p>
        </p:txBody>
      </p:sp>
      <p:sp>
        <p:nvSpPr>
          <p:cNvPr id="399" name="Shape 399"/>
          <p:cNvSpPr/>
          <p:nvPr/>
        </p:nvSpPr>
        <p:spPr>
          <a:xfrm>
            <a:off x="10942994" y="3183006"/>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Collection</a:t>
            </a:r>
          </a:p>
        </p:txBody>
      </p:sp>
      <p:sp>
        <p:nvSpPr>
          <p:cNvPr id="400" name="Shape 400"/>
          <p:cNvSpPr/>
          <p:nvPr/>
        </p:nvSpPr>
        <p:spPr>
          <a:xfrm>
            <a:off x="3110502" y="5337818"/>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Set</a:t>
            </a:r>
          </a:p>
        </p:txBody>
      </p:sp>
      <p:sp>
        <p:nvSpPr>
          <p:cNvPr id="401" name="Shape 401"/>
          <p:cNvSpPr/>
          <p:nvPr/>
        </p:nvSpPr>
        <p:spPr>
          <a:xfrm>
            <a:off x="10942994" y="5345825"/>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List</a:t>
            </a:r>
          </a:p>
        </p:txBody>
      </p:sp>
      <p:sp>
        <p:nvSpPr>
          <p:cNvPr id="402" name="Shape 402"/>
          <p:cNvSpPr/>
          <p:nvPr/>
        </p:nvSpPr>
        <p:spPr>
          <a:xfrm>
            <a:off x="18659859" y="5337818"/>
            <a:ext cx="3245942"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Queue</a:t>
            </a:r>
          </a:p>
        </p:txBody>
      </p:sp>
      <p:sp>
        <p:nvSpPr>
          <p:cNvPr id="403" name="Shape 403"/>
          <p:cNvSpPr/>
          <p:nvPr/>
        </p:nvSpPr>
        <p:spPr>
          <a:xfrm>
            <a:off x="1160956"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HashSet</a:t>
            </a:r>
          </a:p>
        </p:txBody>
      </p:sp>
      <p:sp>
        <p:nvSpPr>
          <p:cNvPr id="404" name="Shape 404"/>
          <p:cNvSpPr/>
          <p:nvPr/>
        </p:nvSpPr>
        <p:spPr>
          <a:xfrm>
            <a:off x="5073771"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SortedSet</a:t>
            </a:r>
          </a:p>
        </p:txBody>
      </p:sp>
      <p:sp>
        <p:nvSpPr>
          <p:cNvPr id="405" name="Shape 405"/>
          <p:cNvSpPr/>
          <p:nvPr/>
        </p:nvSpPr>
        <p:spPr>
          <a:xfrm>
            <a:off x="5073771" y="101648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NavigableSet</a:t>
            </a:r>
          </a:p>
        </p:txBody>
      </p:sp>
      <p:sp>
        <p:nvSpPr>
          <p:cNvPr id="406" name="Shape 406"/>
          <p:cNvSpPr/>
          <p:nvPr/>
        </p:nvSpPr>
        <p:spPr>
          <a:xfrm>
            <a:off x="5073771" y="121079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TreeSet</a:t>
            </a:r>
          </a:p>
        </p:txBody>
      </p:sp>
      <p:sp>
        <p:nvSpPr>
          <p:cNvPr id="407" name="Shape 407"/>
          <p:cNvSpPr/>
          <p:nvPr/>
        </p:nvSpPr>
        <p:spPr>
          <a:xfrm>
            <a:off x="898658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ArrayList</a:t>
            </a:r>
          </a:p>
        </p:txBody>
      </p:sp>
      <p:sp>
        <p:nvSpPr>
          <p:cNvPr id="408" name="Shape 408"/>
          <p:cNvSpPr/>
          <p:nvPr/>
        </p:nvSpPr>
        <p:spPr>
          <a:xfrm>
            <a:off x="12899402"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Vector</a:t>
            </a:r>
          </a:p>
        </p:txBody>
      </p:sp>
      <p:sp>
        <p:nvSpPr>
          <p:cNvPr id="409" name="Shape 409"/>
          <p:cNvSpPr/>
          <p:nvPr/>
        </p:nvSpPr>
        <p:spPr>
          <a:xfrm>
            <a:off x="1681221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LinkedList</a:t>
            </a:r>
          </a:p>
        </p:txBody>
      </p:sp>
      <p:sp>
        <p:nvSpPr>
          <p:cNvPr id="410" name="Shape 410"/>
          <p:cNvSpPr/>
          <p:nvPr/>
        </p:nvSpPr>
        <p:spPr>
          <a:xfrm>
            <a:off x="20725032"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PriorityQueue</a:t>
            </a:r>
          </a:p>
        </p:txBody>
      </p:sp>
      <p:sp>
        <p:nvSpPr>
          <p:cNvPr id="411" name="Shape 411"/>
          <p:cNvSpPr/>
          <p:nvPr/>
        </p:nvSpPr>
        <p:spPr>
          <a:xfrm flipV="1">
            <a:off x="4701047" y="3748702"/>
            <a:ext cx="6235087" cy="1534248"/>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412" name="Shape 412"/>
          <p:cNvSpPr/>
          <p:nvPr/>
        </p:nvSpPr>
        <p:spPr>
          <a:xfrm flipH="1" flipV="1">
            <a:off x="14192103" y="3727459"/>
            <a:ext cx="5997653" cy="156511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413" name="Shape 413"/>
          <p:cNvSpPr/>
          <p:nvPr/>
        </p:nvSpPr>
        <p:spPr>
          <a:xfrm flipV="1">
            <a:off x="10596789" y="6555171"/>
            <a:ext cx="1795469" cy="16450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414" name="Shape 414"/>
          <p:cNvSpPr/>
          <p:nvPr/>
        </p:nvSpPr>
        <p:spPr>
          <a:xfrm flipH="1" flipV="1">
            <a:off x="12480342" y="6514349"/>
            <a:ext cx="2054376" cy="1644199"/>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415" name="Shape 415"/>
          <p:cNvSpPr/>
          <p:nvPr/>
        </p:nvSpPr>
        <p:spPr>
          <a:xfrm flipH="1" flipV="1">
            <a:off x="14218052" y="5895906"/>
            <a:ext cx="4006124" cy="225792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416" name="Shape 416"/>
          <p:cNvSpPr/>
          <p:nvPr/>
        </p:nvSpPr>
        <p:spPr>
          <a:xfrm>
            <a:off x="1160956" y="10164815"/>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LinkedHashSet</a:t>
            </a:r>
          </a:p>
        </p:txBody>
      </p:sp>
      <p:sp>
        <p:nvSpPr>
          <p:cNvPr id="417" name="Shape 417"/>
          <p:cNvSpPr/>
          <p:nvPr/>
        </p:nvSpPr>
        <p:spPr>
          <a:xfrm flipV="1">
            <a:off x="6696742" y="9382264"/>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418" name="Shape 418"/>
          <p:cNvSpPr/>
          <p:nvPr/>
        </p:nvSpPr>
        <p:spPr>
          <a:xfrm>
            <a:off x="17423707" y="11068881"/>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419" name="Shape 419"/>
          <p:cNvSpPr/>
          <p:nvPr/>
        </p:nvSpPr>
        <p:spPr>
          <a:xfrm>
            <a:off x="17423707" y="11937036"/>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420" name="Shape 420"/>
          <p:cNvSpPr/>
          <p:nvPr/>
        </p:nvSpPr>
        <p:spPr>
          <a:xfrm>
            <a:off x="19221986" y="10631356"/>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421" name="Shape 421"/>
          <p:cNvSpPr/>
          <p:nvPr/>
        </p:nvSpPr>
        <p:spPr>
          <a:xfrm flipV="1">
            <a:off x="12565965" y="4392352"/>
            <a:ext cx="1" cy="88712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422" name="Shape 422"/>
          <p:cNvSpPr/>
          <p:nvPr/>
        </p:nvSpPr>
        <p:spPr>
          <a:xfrm flipV="1">
            <a:off x="2783926" y="9371105"/>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423" name="Shape 423"/>
          <p:cNvSpPr/>
          <p:nvPr/>
        </p:nvSpPr>
        <p:spPr>
          <a:xfrm flipV="1">
            <a:off x="6700665" y="11331714"/>
            <a:ext cx="1" cy="75230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424" name="Shape 424"/>
          <p:cNvSpPr/>
          <p:nvPr/>
        </p:nvSpPr>
        <p:spPr>
          <a:xfrm flipV="1">
            <a:off x="18457478" y="6485006"/>
            <a:ext cx="1761007" cy="1692686"/>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425" name="Shape 425"/>
          <p:cNvSpPr/>
          <p:nvPr/>
        </p:nvSpPr>
        <p:spPr>
          <a:xfrm flipH="1" flipV="1">
            <a:off x="20426694" y="6487540"/>
            <a:ext cx="2135463" cy="1667615"/>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426" name="Shape 426"/>
          <p:cNvSpPr/>
          <p:nvPr/>
        </p:nvSpPr>
        <p:spPr>
          <a:xfrm flipV="1">
            <a:off x="2844517" y="6470480"/>
            <a:ext cx="1687494" cy="168749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427" name="Shape 427"/>
          <p:cNvSpPr/>
          <p:nvPr/>
        </p:nvSpPr>
        <p:spPr>
          <a:xfrm flipH="1" flipV="1">
            <a:off x="4633129" y="6465090"/>
            <a:ext cx="1955569" cy="1646001"/>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1" name="Shape 431"/>
          <p:cNvSpPr/>
          <p:nvPr>
            <p:ph type="title"/>
          </p:nvPr>
        </p:nvSpPr>
        <p:spPr>
          <a:prstGeom prst="rect">
            <a:avLst/>
          </a:prstGeom>
        </p:spPr>
        <p:txBody>
          <a:bodyPr/>
          <a:lstStyle/>
          <a:p>
            <a:pPr/>
            <a:r>
              <a:t>Collection Interface</a:t>
            </a:r>
          </a:p>
        </p:txBody>
      </p:sp>
      <p:sp>
        <p:nvSpPr>
          <p:cNvPr id="432" name="Shape 432"/>
          <p:cNvSpPr/>
          <p:nvPr/>
        </p:nvSpPr>
        <p:spPr>
          <a:xfrm>
            <a:off x="10942994" y="3183006"/>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Collection</a:t>
            </a:r>
          </a:p>
        </p:txBody>
      </p:sp>
      <p:sp>
        <p:nvSpPr>
          <p:cNvPr id="433" name="Shape 433"/>
          <p:cNvSpPr/>
          <p:nvPr/>
        </p:nvSpPr>
        <p:spPr>
          <a:xfrm>
            <a:off x="3110502" y="5337818"/>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Set</a:t>
            </a:r>
          </a:p>
        </p:txBody>
      </p:sp>
      <p:sp>
        <p:nvSpPr>
          <p:cNvPr id="434" name="Shape 434"/>
          <p:cNvSpPr/>
          <p:nvPr/>
        </p:nvSpPr>
        <p:spPr>
          <a:xfrm>
            <a:off x="10942994" y="534582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List</a:t>
            </a:r>
          </a:p>
        </p:txBody>
      </p:sp>
      <p:sp>
        <p:nvSpPr>
          <p:cNvPr id="435" name="Shape 435"/>
          <p:cNvSpPr/>
          <p:nvPr/>
        </p:nvSpPr>
        <p:spPr>
          <a:xfrm>
            <a:off x="18659859" y="5337818"/>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Queue</a:t>
            </a:r>
          </a:p>
        </p:txBody>
      </p:sp>
      <p:sp>
        <p:nvSpPr>
          <p:cNvPr id="436" name="Shape 436"/>
          <p:cNvSpPr/>
          <p:nvPr/>
        </p:nvSpPr>
        <p:spPr>
          <a:xfrm>
            <a:off x="1160956"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HashSet</a:t>
            </a:r>
          </a:p>
        </p:txBody>
      </p:sp>
      <p:sp>
        <p:nvSpPr>
          <p:cNvPr id="437" name="Shape 437"/>
          <p:cNvSpPr/>
          <p:nvPr/>
        </p:nvSpPr>
        <p:spPr>
          <a:xfrm>
            <a:off x="5073771"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SortedSet</a:t>
            </a:r>
          </a:p>
        </p:txBody>
      </p:sp>
      <p:sp>
        <p:nvSpPr>
          <p:cNvPr id="438" name="Shape 438"/>
          <p:cNvSpPr/>
          <p:nvPr/>
        </p:nvSpPr>
        <p:spPr>
          <a:xfrm>
            <a:off x="5073771" y="101648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NavigableSet</a:t>
            </a:r>
          </a:p>
        </p:txBody>
      </p:sp>
      <p:sp>
        <p:nvSpPr>
          <p:cNvPr id="439" name="Shape 439"/>
          <p:cNvSpPr/>
          <p:nvPr/>
        </p:nvSpPr>
        <p:spPr>
          <a:xfrm>
            <a:off x="5073771" y="121079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TreeSet</a:t>
            </a:r>
          </a:p>
        </p:txBody>
      </p:sp>
      <p:sp>
        <p:nvSpPr>
          <p:cNvPr id="440" name="Shape 440"/>
          <p:cNvSpPr/>
          <p:nvPr/>
        </p:nvSpPr>
        <p:spPr>
          <a:xfrm>
            <a:off x="898658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ArrayList</a:t>
            </a:r>
          </a:p>
        </p:txBody>
      </p:sp>
      <p:sp>
        <p:nvSpPr>
          <p:cNvPr id="441" name="Shape 441"/>
          <p:cNvSpPr/>
          <p:nvPr/>
        </p:nvSpPr>
        <p:spPr>
          <a:xfrm>
            <a:off x="12899402"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Vector</a:t>
            </a:r>
          </a:p>
        </p:txBody>
      </p:sp>
      <p:sp>
        <p:nvSpPr>
          <p:cNvPr id="442" name="Shape 442"/>
          <p:cNvSpPr/>
          <p:nvPr/>
        </p:nvSpPr>
        <p:spPr>
          <a:xfrm>
            <a:off x="1681221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LinkedList</a:t>
            </a:r>
          </a:p>
        </p:txBody>
      </p:sp>
      <p:sp>
        <p:nvSpPr>
          <p:cNvPr id="443" name="Shape 443"/>
          <p:cNvSpPr/>
          <p:nvPr/>
        </p:nvSpPr>
        <p:spPr>
          <a:xfrm>
            <a:off x="20725032"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PriorityQueue</a:t>
            </a:r>
          </a:p>
        </p:txBody>
      </p:sp>
      <p:sp>
        <p:nvSpPr>
          <p:cNvPr id="444" name="Shape 444"/>
          <p:cNvSpPr/>
          <p:nvPr/>
        </p:nvSpPr>
        <p:spPr>
          <a:xfrm flipV="1">
            <a:off x="4701047" y="3748702"/>
            <a:ext cx="6235087" cy="1534248"/>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445" name="Shape 445"/>
          <p:cNvSpPr/>
          <p:nvPr/>
        </p:nvSpPr>
        <p:spPr>
          <a:xfrm flipH="1" flipV="1">
            <a:off x="14192103" y="3727459"/>
            <a:ext cx="5997653" cy="156511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446" name="Shape 446"/>
          <p:cNvSpPr/>
          <p:nvPr/>
        </p:nvSpPr>
        <p:spPr>
          <a:xfrm flipV="1">
            <a:off x="10596789" y="6555171"/>
            <a:ext cx="1795469" cy="16450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447" name="Shape 447"/>
          <p:cNvSpPr/>
          <p:nvPr/>
        </p:nvSpPr>
        <p:spPr>
          <a:xfrm flipH="1" flipV="1">
            <a:off x="12480342" y="6514349"/>
            <a:ext cx="2054376" cy="1644199"/>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448" name="Shape 448"/>
          <p:cNvSpPr/>
          <p:nvPr/>
        </p:nvSpPr>
        <p:spPr>
          <a:xfrm flipH="1" flipV="1">
            <a:off x="14218052" y="5895906"/>
            <a:ext cx="4006124" cy="225792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449" name="Shape 449"/>
          <p:cNvSpPr/>
          <p:nvPr/>
        </p:nvSpPr>
        <p:spPr>
          <a:xfrm>
            <a:off x="1160956" y="10164815"/>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LinkedHashSet</a:t>
            </a:r>
          </a:p>
        </p:txBody>
      </p:sp>
      <p:sp>
        <p:nvSpPr>
          <p:cNvPr id="450" name="Shape 450"/>
          <p:cNvSpPr/>
          <p:nvPr/>
        </p:nvSpPr>
        <p:spPr>
          <a:xfrm flipV="1">
            <a:off x="6696742" y="9382264"/>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451" name="Shape 451"/>
          <p:cNvSpPr/>
          <p:nvPr/>
        </p:nvSpPr>
        <p:spPr>
          <a:xfrm>
            <a:off x="17423707" y="11068881"/>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452" name="Shape 452"/>
          <p:cNvSpPr/>
          <p:nvPr/>
        </p:nvSpPr>
        <p:spPr>
          <a:xfrm>
            <a:off x="17423707" y="11937036"/>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453" name="Shape 453"/>
          <p:cNvSpPr/>
          <p:nvPr/>
        </p:nvSpPr>
        <p:spPr>
          <a:xfrm>
            <a:off x="19221986" y="10631356"/>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454" name="Shape 454"/>
          <p:cNvSpPr/>
          <p:nvPr/>
        </p:nvSpPr>
        <p:spPr>
          <a:xfrm flipV="1">
            <a:off x="12565965" y="4392352"/>
            <a:ext cx="1" cy="88712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455" name="Shape 455"/>
          <p:cNvSpPr/>
          <p:nvPr/>
        </p:nvSpPr>
        <p:spPr>
          <a:xfrm flipV="1">
            <a:off x="2783926" y="9371105"/>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456" name="Shape 456"/>
          <p:cNvSpPr/>
          <p:nvPr/>
        </p:nvSpPr>
        <p:spPr>
          <a:xfrm flipV="1">
            <a:off x="6700665" y="11331714"/>
            <a:ext cx="1" cy="75230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457" name="Shape 457"/>
          <p:cNvSpPr/>
          <p:nvPr/>
        </p:nvSpPr>
        <p:spPr>
          <a:xfrm flipV="1">
            <a:off x="18457478" y="6485006"/>
            <a:ext cx="1761007" cy="1692686"/>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458" name="Shape 458"/>
          <p:cNvSpPr/>
          <p:nvPr/>
        </p:nvSpPr>
        <p:spPr>
          <a:xfrm flipH="1" flipV="1">
            <a:off x="20426694" y="6487540"/>
            <a:ext cx="2135463" cy="1667615"/>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459" name="Shape 459"/>
          <p:cNvSpPr/>
          <p:nvPr/>
        </p:nvSpPr>
        <p:spPr>
          <a:xfrm flipV="1">
            <a:off x="2844517" y="6470480"/>
            <a:ext cx="1687494" cy="168749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460" name="Shape 460"/>
          <p:cNvSpPr/>
          <p:nvPr/>
        </p:nvSpPr>
        <p:spPr>
          <a:xfrm flipH="1" flipV="1">
            <a:off x="4633129" y="6465090"/>
            <a:ext cx="1955569" cy="1646001"/>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4" name="Shape 464"/>
          <p:cNvSpPr/>
          <p:nvPr>
            <p:ph type="title"/>
          </p:nvPr>
        </p:nvSpPr>
        <p:spPr>
          <a:prstGeom prst="rect">
            <a:avLst/>
          </a:prstGeom>
        </p:spPr>
        <p:txBody>
          <a:bodyPr/>
          <a:lstStyle/>
          <a:p>
            <a:pPr/>
            <a:r>
              <a:t>Collection Interface</a:t>
            </a:r>
          </a:p>
        </p:txBody>
      </p:sp>
      <p:sp>
        <p:nvSpPr>
          <p:cNvPr id="465" name="Shape 465"/>
          <p:cNvSpPr/>
          <p:nvPr/>
        </p:nvSpPr>
        <p:spPr>
          <a:xfrm>
            <a:off x="10942994" y="3183006"/>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Collection</a:t>
            </a:r>
          </a:p>
        </p:txBody>
      </p:sp>
      <p:sp>
        <p:nvSpPr>
          <p:cNvPr id="466" name="Shape 466"/>
          <p:cNvSpPr/>
          <p:nvPr/>
        </p:nvSpPr>
        <p:spPr>
          <a:xfrm>
            <a:off x="3110502" y="5337818"/>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Set</a:t>
            </a:r>
          </a:p>
        </p:txBody>
      </p:sp>
      <p:sp>
        <p:nvSpPr>
          <p:cNvPr id="467" name="Shape 467"/>
          <p:cNvSpPr/>
          <p:nvPr/>
        </p:nvSpPr>
        <p:spPr>
          <a:xfrm>
            <a:off x="10942994" y="534582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List</a:t>
            </a:r>
          </a:p>
        </p:txBody>
      </p:sp>
      <p:sp>
        <p:nvSpPr>
          <p:cNvPr id="468" name="Shape 468"/>
          <p:cNvSpPr/>
          <p:nvPr/>
        </p:nvSpPr>
        <p:spPr>
          <a:xfrm>
            <a:off x="18659859" y="5337818"/>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Queue</a:t>
            </a:r>
          </a:p>
        </p:txBody>
      </p:sp>
      <p:sp>
        <p:nvSpPr>
          <p:cNvPr id="469" name="Shape 469"/>
          <p:cNvSpPr/>
          <p:nvPr/>
        </p:nvSpPr>
        <p:spPr>
          <a:xfrm>
            <a:off x="1160956" y="8201452"/>
            <a:ext cx="3245942"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HashSet</a:t>
            </a:r>
          </a:p>
        </p:txBody>
      </p:sp>
      <p:sp>
        <p:nvSpPr>
          <p:cNvPr id="470" name="Shape 470"/>
          <p:cNvSpPr/>
          <p:nvPr/>
        </p:nvSpPr>
        <p:spPr>
          <a:xfrm>
            <a:off x="5073771"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SortedSet</a:t>
            </a:r>
          </a:p>
        </p:txBody>
      </p:sp>
      <p:sp>
        <p:nvSpPr>
          <p:cNvPr id="471" name="Shape 471"/>
          <p:cNvSpPr/>
          <p:nvPr/>
        </p:nvSpPr>
        <p:spPr>
          <a:xfrm>
            <a:off x="5073771" y="101648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NavigableSet</a:t>
            </a:r>
          </a:p>
        </p:txBody>
      </p:sp>
      <p:sp>
        <p:nvSpPr>
          <p:cNvPr id="472" name="Shape 472"/>
          <p:cNvSpPr/>
          <p:nvPr/>
        </p:nvSpPr>
        <p:spPr>
          <a:xfrm>
            <a:off x="5073771" y="12107915"/>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TreeSet</a:t>
            </a:r>
          </a:p>
        </p:txBody>
      </p:sp>
      <p:sp>
        <p:nvSpPr>
          <p:cNvPr id="473" name="Shape 473"/>
          <p:cNvSpPr/>
          <p:nvPr/>
        </p:nvSpPr>
        <p:spPr>
          <a:xfrm>
            <a:off x="898658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ArrayList</a:t>
            </a:r>
          </a:p>
        </p:txBody>
      </p:sp>
      <p:sp>
        <p:nvSpPr>
          <p:cNvPr id="474" name="Shape 474"/>
          <p:cNvSpPr/>
          <p:nvPr/>
        </p:nvSpPr>
        <p:spPr>
          <a:xfrm>
            <a:off x="12899402"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Vector</a:t>
            </a:r>
          </a:p>
        </p:txBody>
      </p:sp>
      <p:sp>
        <p:nvSpPr>
          <p:cNvPr id="475" name="Shape 475"/>
          <p:cNvSpPr/>
          <p:nvPr/>
        </p:nvSpPr>
        <p:spPr>
          <a:xfrm>
            <a:off x="1681221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LinkedList</a:t>
            </a:r>
          </a:p>
        </p:txBody>
      </p:sp>
      <p:sp>
        <p:nvSpPr>
          <p:cNvPr id="476" name="Shape 476"/>
          <p:cNvSpPr/>
          <p:nvPr/>
        </p:nvSpPr>
        <p:spPr>
          <a:xfrm>
            <a:off x="20725032"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PriorityQueue</a:t>
            </a:r>
          </a:p>
        </p:txBody>
      </p:sp>
      <p:sp>
        <p:nvSpPr>
          <p:cNvPr id="477" name="Shape 477"/>
          <p:cNvSpPr/>
          <p:nvPr/>
        </p:nvSpPr>
        <p:spPr>
          <a:xfrm flipV="1">
            <a:off x="4701047" y="3748702"/>
            <a:ext cx="6235087" cy="1534248"/>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478" name="Shape 478"/>
          <p:cNvSpPr/>
          <p:nvPr/>
        </p:nvSpPr>
        <p:spPr>
          <a:xfrm flipH="1" flipV="1">
            <a:off x="14192103" y="3727459"/>
            <a:ext cx="5997653" cy="156511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479" name="Shape 479"/>
          <p:cNvSpPr/>
          <p:nvPr/>
        </p:nvSpPr>
        <p:spPr>
          <a:xfrm flipV="1">
            <a:off x="10596789" y="6555171"/>
            <a:ext cx="1795469" cy="16450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480" name="Shape 480"/>
          <p:cNvSpPr/>
          <p:nvPr/>
        </p:nvSpPr>
        <p:spPr>
          <a:xfrm flipH="1" flipV="1">
            <a:off x="12480342" y="6514349"/>
            <a:ext cx="2054376" cy="1644199"/>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481" name="Shape 481"/>
          <p:cNvSpPr/>
          <p:nvPr/>
        </p:nvSpPr>
        <p:spPr>
          <a:xfrm flipH="1" flipV="1">
            <a:off x="14218052" y="5895906"/>
            <a:ext cx="4006124" cy="225792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482" name="Shape 482"/>
          <p:cNvSpPr/>
          <p:nvPr/>
        </p:nvSpPr>
        <p:spPr>
          <a:xfrm>
            <a:off x="1160956" y="10164815"/>
            <a:ext cx="3245942"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LinkedHashSet</a:t>
            </a:r>
          </a:p>
        </p:txBody>
      </p:sp>
      <p:sp>
        <p:nvSpPr>
          <p:cNvPr id="483" name="Shape 483"/>
          <p:cNvSpPr/>
          <p:nvPr/>
        </p:nvSpPr>
        <p:spPr>
          <a:xfrm flipV="1">
            <a:off x="6696742" y="9382264"/>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484" name="Shape 484"/>
          <p:cNvSpPr/>
          <p:nvPr/>
        </p:nvSpPr>
        <p:spPr>
          <a:xfrm>
            <a:off x="17423707" y="11068881"/>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485" name="Shape 485"/>
          <p:cNvSpPr/>
          <p:nvPr/>
        </p:nvSpPr>
        <p:spPr>
          <a:xfrm>
            <a:off x="17423707" y="11937036"/>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486" name="Shape 486"/>
          <p:cNvSpPr/>
          <p:nvPr/>
        </p:nvSpPr>
        <p:spPr>
          <a:xfrm>
            <a:off x="19221986" y="10631356"/>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487" name="Shape 487"/>
          <p:cNvSpPr/>
          <p:nvPr/>
        </p:nvSpPr>
        <p:spPr>
          <a:xfrm flipV="1">
            <a:off x="12565965" y="4392352"/>
            <a:ext cx="1" cy="88712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488" name="Shape 488"/>
          <p:cNvSpPr/>
          <p:nvPr/>
        </p:nvSpPr>
        <p:spPr>
          <a:xfrm flipV="1">
            <a:off x="2783926" y="9371105"/>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489" name="Shape 489"/>
          <p:cNvSpPr/>
          <p:nvPr/>
        </p:nvSpPr>
        <p:spPr>
          <a:xfrm flipV="1">
            <a:off x="6700665" y="11331714"/>
            <a:ext cx="1" cy="75230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490" name="Shape 490"/>
          <p:cNvSpPr/>
          <p:nvPr/>
        </p:nvSpPr>
        <p:spPr>
          <a:xfrm flipV="1">
            <a:off x="18457478" y="6485006"/>
            <a:ext cx="1761007" cy="1692686"/>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491" name="Shape 491"/>
          <p:cNvSpPr/>
          <p:nvPr/>
        </p:nvSpPr>
        <p:spPr>
          <a:xfrm flipH="1" flipV="1">
            <a:off x="20426694" y="6487540"/>
            <a:ext cx="2135463" cy="1667615"/>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492" name="Shape 492"/>
          <p:cNvSpPr/>
          <p:nvPr/>
        </p:nvSpPr>
        <p:spPr>
          <a:xfrm flipV="1">
            <a:off x="2844517" y="6470480"/>
            <a:ext cx="1687494" cy="168749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493" name="Shape 493"/>
          <p:cNvSpPr/>
          <p:nvPr/>
        </p:nvSpPr>
        <p:spPr>
          <a:xfrm flipH="1" flipV="1">
            <a:off x="4633129" y="6465090"/>
            <a:ext cx="1955569" cy="1646001"/>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7" name="Shape 497"/>
          <p:cNvSpPr/>
          <p:nvPr>
            <p:ph type="title"/>
          </p:nvPr>
        </p:nvSpPr>
        <p:spPr>
          <a:prstGeom prst="rect">
            <a:avLst/>
          </a:prstGeom>
        </p:spPr>
        <p:txBody>
          <a:bodyPr/>
          <a:lstStyle/>
          <a:p>
            <a:pPr/>
            <a:r>
              <a:t>Collection Interface</a:t>
            </a:r>
          </a:p>
        </p:txBody>
      </p:sp>
      <p:sp>
        <p:nvSpPr>
          <p:cNvPr id="498" name="Shape 498"/>
          <p:cNvSpPr/>
          <p:nvPr/>
        </p:nvSpPr>
        <p:spPr>
          <a:xfrm>
            <a:off x="10942994" y="3183006"/>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Collection</a:t>
            </a:r>
          </a:p>
        </p:txBody>
      </p:sp>
      <p:sp>
        <p:nvSpPr>
          <p:cNvPr id="499" name="Shape 499"/>
          <p:cNvSpPr/>
          <p:nvPr/>
        </p:nvSpPr>
        <p:spPr>
          <a:xfrm>
            <a:off x="3110502" y="5337818"/>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Set</a:t>
            </a:r>
          </a:p>
        </p:txBody>
      </p:sp>
      <p:sp>
        <p:nvSpPr>
          <p:cNvPr id="500" name="Shape 500"/>
          <p:cNvSpPr/>
          <p:nvPr/>
        </p:nvSpPr>
        <p:spPr>
          <a:xfrm>
            <a:off x="10942994" y="534582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List</a:t>
            </a:r>
          </a:p>
        </p:txBody>
      </p:sp>
      <p:sp>
        <p:nvSpPr>
          <p:cNvPr id="501" name="Shape 501"/>
          <p:cNvSpPr/>
          <p:nvPr/>
        </p:nvSpPr>
        <p:spPr>
          <a:xfrm>
            <a:off x="18659859" y="5337818"/>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Queue</a:t>
            </a:r>
          </a:p>
        </p:txBody>
      </p:sp>
      <p:sp>
        <p:nvSpPr>
          <p:cNvPr id="502" name="Shape 502"/>
          <p:cNvSpPr/>
          <p:nvPr/>
        </p:nvSpPr>
        <p:spPr>
          <a:xfrm>
            <a:off x="1160956" y="8201452"/>
            <a:ext cx="3245942"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HashSet</a:t>
            </a:r>
          </a:p>
        </p:txBody>
      </p:sp>
      <p:sp>
        <p:nvSpPr>
          <p:cNvPr id="503" name="Shape 503"/>
          <p:cNvSpPr/>
          <p:nvPr/>
        </p:nvSpPr>
        <p:spPr>
          <a:xfrm>
            <a:off x="5073771"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SortedSet</a:t>
            </a:r>
          </a:p>
        </p:txBody>
      </p:sp>
      <p:sp>
        <p:nvSpPr>
          <p:cNvPr id="504" name="Shape 504"/>
          <p:cNvSpPr/>
          <p:nvPr/>
        </p:nvSpPr>
        <p:spPr>
          <a:xfrm>
            <a:off x="5073771" y="101648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NavigableSet</a:t>
            </a:r>
          </a:p>
        </p:txBody>
      </p:sp>
      <p:sp>
        <p:nvSpPr>
          <p:cNvPr id="505" name="Shape 505"/>
          <p:cNvSpPr/>
          <p:nvPr/>
        </p:nvSpPr>
        <p:spPr>
          <a:xfrm>
            <a:off x="5073771" y="12107915"/>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TreeSet</a:t>
            </a:r>
          </a:p>
        </p:txBody>
      </p:sp>
      <p:sp>
        <p:nvSpPr>
          <p:cNvPr id="506" name="Shape 506"/>
          <p:cNvSpPr/>
          <p:nvPr/>
        </p:nvSpPr>
        <p:spPr>
          <a:xfrm>
            <a:off x="898658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ArrayList</a:t>
            </a:r>
          </a:p>
        </p:txBody>
      </p:sp>
      <p:sp>
        <p:nvSpPr>
          <p:cNvPr id="507" name="Shape 507"/>
          <p:cNvSpPr/>
          <p:nvPr/>
        </p:nvSpPr>
        <p:spPr>
          <a:xfrm>
            <a:off x="12899402"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Vector</a:t>
            </a:r>
          </a:p>
        </p:txBody>
      </p:sp>
      <p:sp>
        <p:nvSpPr>
          <p:cNvPr id="508" name="Shape 508"/>
          <p:cNvSpPr/>
          <p:nvPr/>
        </p:nvSpPr>
        <p:spPr>
          <a:xfrm>
            <a:off x="1681221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LinkedList</a:t>
            </a:r>
          </a:p>
        </p:txBody>
      </p:sp>
      <p:sp>
        <p:nvSpPr>
          <p:cNvPr id="509" name="Shape 509"/>
          <p:cNvSpPr/>
          <p:nvPr/>
        </p:nvSpPr>
        <p:spPr>
          <a:xfrm>
            <a:off x="20725032"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PriorityQueue</a:t>
            </a:r>
          </a:p>
        </p:txBody>
      </p:sp>
      <p:sp>
        <p:nvSpPr>
          <p:cNvPr id="510" name="Shape 510"/>
          <p:cNvSpPr/>
          <p:nvPr/>
        </p:nvSpPr>
        <p:spPr>
          <a:xfrm flipV="1">
            <a:off x="4701047" y="3748702"/>
            <a:ext cx="6235087" cy="1534248"/>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511" name="Shape 511"/>
          <p:cNvSpPr/>
          <p:nvPr/>
        </p:nvSpPr>
        <p:spPr>
          <a:xfrm flipH="1" flipV="1">
            <a:off x="14192103" y="3727459"/>
            <a:ext cx="5997653" cy="156511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512" name="Shape 512"/>
          <p:cNvSpPr/>
          <p:nvPr/>
        </p:nvSpPr>
        <p:spPr>
          <a:xfrm flipV="1">
            <a:off x="10596789" y="6555171"/>
            <a:ext cx="1795469" cy="16450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513" name="Shape 513"/>
          <p:cNvSpPr/>
          <p:nvPr/>
        </p:nvSpPr>
        <p:spPr>
          <a:xfrm flipH="1" flipV="1">
            <a:off x="12480342" y="6514349"/>
            <a:ext cx="2054376" cy="1644199"/>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514" name="Shape 514"/>
          <p:cNvSpPr/>
          <p:nvPr/>
        </p:nvSpPr>
        <p:spPr>
          <a:xfrm flipH="1" flipV="1">
            <a:off x="14218052" y="5895906"/>
            <a:ext cx="4006124" cy="225792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515" name="Shape 515"/>
          <p:cNvSpPr/>
          <p:nvPr/>
        </p:nvSpPr>
        <p:spPr>
          <a:xfrm>
            <a:off x="1160956" y="10164815"/>
            <a:ext cx="3245942"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LinkedHashSet</a:t>
            </a:r>
          </a:p>
        </p:txBody>
      </p:sp>
      <p:sp>
        <p:nvSpPr>
          <p:cNvPr id="516" name="Shape 516"/>
          <p:cNvSpPr/>
          <p:nvPr/>
        </p:nvSpPr>
        <p:spPr>
          <a:xfrm flipV="1">
            <a:off x="6696742" y="9382264"/>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517" name="Shape 517"/>
          <p:cNvSpPr/>
          <p:nvPr/>
        </p:nvSpPr>
        <p:spPr>
          <a:xfrm>
            <a:off x="17423707" y="11068881"/>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518" name="Shape 518"/>
          <p:cNvSpPr/>
          <p:nvPr/>
        </p:nvSpPr>
        <p:spPr>
          <a:xfrm>
            <a:off x="17423707" y="11937036"/>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519" name="Shape 519"/>
          <p:cNvSpPr/>
          <p:nvPr/>
        </p:nvSpPr>
        <p:spPr>
          <a:xfrm>
            <a:off x="19221986" y="10631356"/>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520" name="Shape 520"/>
          <p:cNvSpPr/>
          <p:nvPr/>
        </p:nvSpPr>
        <p:spPr>
          <a:xfrm flipV="1">
            <a:off x="12565965" y="4392352"/>
            <a:ext cx="1" cy="88712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521" name="Shape 521"/>
          <p:cNvSpPr/>
          <p:nvPr/>
        </p:nvSpPr>
        <p:spPr>
          <a:xfrm flipV="1">
            <a:off x="2783926" y="9371105"/>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522" name="Shape 522"/>
          <p:cNvSpPr/>
          <p:nvPr/>
        </p:nvSpPr>
        <p:spPr>
          <a:xfrm flipV="1">
            <a:off x="6700665" y="11331714"/>
            <a:ext cx="1" cy="75230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523" name="Shape 523"/>
          <p:cNvSpPr/>
          <p:nvPr/>
        </p:nvSpPr>
        <p:spPr>
          <a:xfrm flipV="1">
            <a:off x="18457478" y="6485006"/>
            <a:ext cx="1761007" cy="1692686"/>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524" name="Shape 524"/>
          <p:cNvSpPr/>
          <p:nvPr/>
        </p:nvSpPr>
        <p:spPr>
          <a:xfrm flipH="1" flipV="1">
            <a:off x="20426694" y="6487540"/>
            <a:ext cx="2135463" cy="1667615"/>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525" name="Shape 525"/>
          <p:cNvSpPr/>
          <p:nvPr/>
        </p:nvSpPr>
        <p:spPr>
          <a:xfrm flipV="1">
            <a:off x="2844517" y="6470480"/>
            <a:ext cx="1687494" cy="168749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526" name="Shape 526"/>
          <p:cNvSpPr/>
          <p:nvPr/>
        </p:nvSpPr>
        <p:spPr>
          <a:xfrm flipH="1" flipV="1">
            <a:off x="4633129" y="6465090"/>
            <a:ext cx="1955569" cy="1646001"/>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0" name="Shape 530"/>
          <p:cNvSpPr/>
          <p:nvPr>
            <p:ph type="title"/>
          </p:nvPr>
        </p:nvSpPr>
        <p:spPr>
          <a:prstGeom prst="rect">
            <a:avLst/>
          </a:prstGeom>
        </p:spPr>
        <p:txBody>
          <a:bodyPr/>
          <a:lstStyle/>
          <a:p>
            <a:pPr/>
            <a:r>
              <a:t>Collection Interface</a:t>
            </a:r>
          </a:p>
        </p:txBody>
      </p:sp>
      <p:sp>
        <p:nvSpPr>
          <p:cNvPr id="531" name="Shape 531"/>
          <p:cNvSpPr/>
          <p:nvPr/>
        </p:nvSpPr>
        <p:spPr>
          <a:xfrm>
            <a:off x="10942994" y="3183006"/>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Collection</a:t>
            </a:r>
          </a:p>
        </p:txBody>
      </p:sp>
      <p:sp>
        <p:nvSpPr>
          <p:cNvPr id="532" name="Shape 532"/>
          <p:cNvSpPr/>
          <p:nvPr/>
        </p:nvSpPr>
        <p:spPr>
          <a:xfrm>
            <a:off x="3110502" y="5337818"/>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Set</a:t>
            </a:r>
          </a:p>
        </p:txBody>
      </p:sp>
      <p:sp>
        <p:nvSpPr>
          <p:cNvPr id="533" name="Shape 533"/>
          <p:cNvSpPr/>
          <p:nvPr/>
        </p:nvSpPr>
        <p:spPr>
          <a:xfrm>
            <a:off x="10942994" y="534582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List</a:t>
            </a:r>
          </a:p>
        </p:txBody>
      </p:sp>
      <p:sp>
        <p:nvSpPr>
          <p:cNvPr id="534" name="Shape 534"/>
          <p:cNvSpPr/>
          <p:nvPr/>
        </p:nvSpPr>
        <p:spPr>
          <a:xfrm>
            <a:off x="18659859" y="5337818"/>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Queue</a:t>
            </a:r>
          </a:p>
        </p:txBody>
      </p:sp>
      <p:sp>
        <p:nvSpPr>
          <p:cNvPr id="535" name="Shape 535"/>
          <p:cNvSpPr/>
          <p:nvPr/>
        </p:nvSpPr>
        <p:spPr>
          <a:xfrm>
            <a:off x="1160956" y="8201452"/>
            <a:ext cx="3245942"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HashSet</a:t>
            </a:r>
          </a:p>
        </p:txBody>
      </p:sp>
      <p:sp>
        <p:nvSpPr>
          <p:cNvPr id="536" name="Shape 536"/>
          <p:cNvSpPr/>
          <p:nvPr/>
        </p:nvSpPr>
        <p:spPr>
          <a:xfrm>
            <a:off x="5073771"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SortedSet</a:t>
            </a:r>
          </a:p>
        </p:txBody>
      </p:sp>
      <p:sp>
        <p:nvSpPr>
          <p:cNvPr id="537" name="Shape 537"/>
          <p:cNvSpPr/>
          <p:nvPr/>
        </p:nvSpPr>
        <p:spPr>
          <a:xfrm>
            <a:off x="5073771" y="101648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NavigableSet</a:t>
            </a:r>
          </a:p>
        </p:txBody>
      </p:sp>
      <p:sp>
        <p:nvSpPr>
          <p:cNvPr id="538" name="Shape 538"/>
          <p:cNvSpPr/>
          <p:nvPr/>
        </p:nvSpPr>
        <p:spPr>
          <a:xfrm>
            <a:off x="5073771" y="12107915"/>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TreeSet</a:t>
            </a:r>
          </a:p>
        </p:txBody>
      </p:sp>
      <p:sp>
        <p:nvSpPr>
          <p:cNvPr id="539" name="Shape 539"/>
          <p:cNvSpPr/>
          <p:nvPr/>
        </p:nvSpPr>
        <p:spPr>
          <a:xfrm>
            <a:off x="898658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ArrayList</a:t>
            </a:r>
          </a:p>
        </p:txBody>
      </p:sp>
      <p:sp>
        <p:nvSpPr>
          <p:cNvPr id="540" name="Shape 540"/>
          <p:cNvSpPr/>
          <p:nvPr/>
        </p:nvSpPr>
        <p:spPr>
          <a:xfrm>
            <a:off x="12899402"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Vector</a:t>
            </a:r>
          </a:p>
        </p:txBody>
      </p:sp>
      <p:sp>
        <p:nvSpPr>
          <p:cNvPr id="541" name="Shape 541"/>
          <p:cNvSpPr/>
          <p:nvPr/>
        </p:nvSpPr>
        <p:spPr>
          <a:xfrm>
            <a:off x="1681221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LinkedList</a:t>
            </a:r>
          </a:p>
        </p:txBody>
      </p:sp>
      <p:sp>
        <p:nvSpPr>
          <p:cNvPr id="542" name="Shape 542"/>
          <p:cNvSpPr/>
          <p:nvPr/>
        </p:nvSpPr>
        <p:spPr>
          <a:xfrm>
            <a:off x="20725032"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PriorityQueue</a:t>
            </a:r>
          </a:p>
        </p:txBody>
      </p:sp>
      <p:sp>
        <p:nvSpPr>
          <p:cNvPr id="543" name="Shape 543"/>
          <p:cNvSpPr/>
          <p:nvPr/>
        </p:nvSpPr>
        <p:spPr>
          <a:xfrm flipV="1">
            <a:off x="4701047" y="3748702"/>
            <a:ext cx="6235087" cy="1534248"/>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544" name="Shape 544"/>
          <p:cNvSpPr/>
          <p:nvPr/>
        </p:nvSpPr>
        <p:spPr>
          <a:xfrm flipH="1" flipV="1">
            <a:off x="14192103" y="3727459"/>
            <a:ext cx="5997653" cy="156511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545" name="Shape 545"/>
          <p:cNvSpPr/>
          <p:nvPr/>
        </p:nvSpPr>
        <p:spPr>
          <a:xfrm flipV="1">
            <a:off x="10596789" y="6555171"/>
            <a:ext cx="1795469" cy="16450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546" name="Shape 546"/>
          <p:cNvSpPr/>
          <p:nvPr/>
        </p:nvSpPr>
        <p:spPr>
          <a:xfrm flipH="1" flipV="1">
            <a:off x="12480342" y="6514349"/>
            <a:ext cx="2054376" cy="1644199"/>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547" name="Shape 547"/>
          <p:cNvSpPr/>
          <p:nvPr/>
        </p:nvSpPr>
        <p:spPr>
          <a:xfrm flipH="1" flipV="1">
            <a:off x="14218052" y="5895906"/>
            <a:ext cx="4006124" cy="225792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548" name="Shape 548"/>
          <p:cNvSpPr/>
          <p:nvPr/>
        </p:nvSpPr>
        <p:spPr>
          <a:xfrm>
            <a:off x="1160956" y="10164815"/>
            <a:ext cx="3245942"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LinkedHashSet</a:t>
            </a:r>
          </a:p>
        </p:txBody>
      </p:sp>
      <p:sp>
        <p:nvSpPr>
          <p:cNvPr id="549" name="Shape 549"/>
          <p:cNvSpPr/>
          <p:nvPr/>
        </p:nvSpPr>
        <p:spPr>
          <a:xfrm flipV="1">
            <a:off x="6696742" y="9382264"/>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550" name="Shape 550"/>
          <p:cNvSpPr/>
          <p:nvPr/>
        </p:nvSpPr>
        <p:spPr>
          <a:xfrm>
            <a:off x="17423707" y="11068881"/>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551" name="Shape 551"/>
          <p:cNvSpPr/>
          <p:nvPr/>
        </p:nvSpPr>
        <p:spPr>
          <a:xfrm>
            <a:off x="17423707" y="11937036"/>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552" name="Shape 552"/>
          <p:cNvSpPr/>
          <p:nvPr/>
        </p:nvSpPr>
        <p:spPr>
          <a:xfrm>
            <a:off x="19221986" y="10631356"/>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553" name="Shape 553"/>
          <p:cNvSpPr/>
          <p:nvPr/>
        </p:nvSpPr>
        <p:spPr>
          <a:xfrm flipV="1">
            <a:off x="12565965" y="4392352"/>
            <a:ext cx="1" cy="88712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554" name="Shape 554"/>
          <p:cNvSpPr/>
          <p:nvPr/>
        </p:nvSpPr>
        <p:spPr>
          <a:xfrm flipV="1">
            <a:off x="2783926" y="9371105"/>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555" name="Shape 555"/>
          <p:cNvSpPr/>
          <p:nvPr/>
        </p:nvSpPr>
        <p:spPr>
          <a:xfrm flipV="1">
            <a:off x="6700665" y="11331714"/>
            <a:ext cx="1" cy="75230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556" name="Shape 556"/>
          <p:cNvSpPr/>
          <p:nvPr/>
        </p:nvSpPr>
        <p:spPr>
          <a:xfrm flipV="1">
            <a:off x="18457478" y="6485006"/>
            <a:ext cx="1761007" cy="1692686"/>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557" name="Shape 557"/>
          <p:cNvSpPr/>
          <p:nvPr/>
        </p:nvSpPr>
        <p:spPr>
          <a:xfrm flipH="1" flipV="1">
            <a:off x="20426694" y="6487540"/>
            <a:ext cx="2135463" cy="1667615"/>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558" name="Shape 558"/>
          <p:cNvSpPr/>
          <p:nvPr/>
        </p:nvSpPr>
        <p:spPr>
          <a:xfrm flipV="1">
            <a:off x="2844517" y="6470480"/>
            <a:ext cx="1687494" cy="168749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559" name="Shape 559"/>
          <p:cNvSpPr/>
          <p:nvPr/>
        </p:nvSpPr>
        <p:spPr>
          <a:xfrm flipH="1" flipV="1">
            <a:off x="4633129" y="6465090"/>
            <a:ext cx="1955569" cy="1646001"/>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3" name="Shape 563"/>
          <p:cNvSpPr/>
          <p:nvPr>
            <p:ph type="title"/>
          </p:nvPr>
        </p:nvSpPr>
        <p:spPr>
          <a:prstGeom prst="rect">
            <a:avLst/>
          </a:prstGeom>
        </p:spPr>
        <p:txBody>
          <a:bodyPr/>
          <a:lstStyle/>
          <a:p>
            <a:pPr/>
            <a:r>
              <a:t>Collection Interface</a:t>
            </a:r>
          </a:p>
        </p:txBody>
      </p:sp>
      <p:sp>
        <p:nvSpPr>
          <p:cNvPr id="564" name="Shape 564"/>
          <p:cNvSpPr/>
          <p:nvPr/>
        </p:nvSpPr>
        <p:spPr>
          <a:xfrm>
            <a:off x="10942994" y="3183006"/>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Collection</a:t>
            </a:r>
          </a:p>
        </p:txBody>
      </p:sp>
      <p:sp>
        <p:nvSpPr>
          <p:cNvPr id="565" name="Shape 565"/>
          <p:cNvSpPr/>
          <p:nvPr/>
        </p:nvSpPr>
        <p:spPr>
          <a:xfrm>
            <a:off x="3110502" y="5337818"/>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Set</a:t>
            </a:r>
          </a:p>
        </p:txBody>
      </p:sp>
      <p:sp>
        <p:nvSpPr>
          <p:cNvPr id="566" name="Shape 566"/>
          <p:cNvSpPr/>
          <p:nvPr/>
        </p:nvSpPr>
        <p:spPr>
          <a:xfrm>
            <a:off x="10942994" y="534582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List</a:t>
            </a:r>
          </a:p>
        </p:txBody>
      </p:sp>
      <p:sp>
        <p:nvSpPr>
          <p:cNvPr id="567" name="Shape 567"/>
          <p:cNvSpPr/>
          <p:nvPr/>
        </p:nvSpPr>
        <p:spPr>
          <a:xfrm>
            <a:off x="18659859" y="5337818"/>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Queue</a:t>
            </a:r>
          </a:p>
        </p:txBody>
      </p:sp>
      <p:sp>
        <p:nvSpPr>
          <p:cNvPr id="568" name="Shape 568"/>
          <p:cNvSpPr/>
          <p:nvPr/>
        </p:nvSpPr>
        <p:spPr>
          <a:xfrm>
            <a:off x="1160956"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HashSet</a:t>
            </a:r>
          </a:p>
        </p:txBody>
      </p:sp>
      <p:sp>
        <p:nvSpPr>
          <p:cNvPr id="569" name="Shape 569"/>
          <p:cNvSpPr/>
          <p:nvPr/>
        </p:nvSpPr>
        <p:spPr>
          <a:xfrm>
            <a:off x="5073771"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SortedSet</a:t>
            </a:r>
          </a:p>
        </p:txBody>
      </p:sp>
      <p:sp>
        <p:nvSpPr>
          <p:cNvPr id="570" name="Shape 570"/>
          <p:cNvSpPr/>
          <p:nvPr/>
        </p:nvSpPr>
        <p:spPr>
          <a:xfrm>
            <a:off x="5073771" y="101648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NavigableSet</a:t>
            </a:r>
          </a:p>
        </p:txBody>
      </p:sp>
      <p:sp>
        <p:nvSpPr>
          <p:cNvPr id="571" name="Shape 571"/>
          <p:cNvSpPr/>
          <p:nvPr/>
        </p:nvSpPr>
        <p:spPr>
          <a:xfrm>
            <a:off x="5073771" y="121079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TreeSet</a:t>
            </a:r>
          </a:p>
        </p:txBody>
      </p:sp>
      <p:sp>
        <p:nvSpPr>
          <p:cNvPr id="572" name="Shape 572"/>
          <p:cNvSpPr/>
          <p:nvPr/>
        </p:nvSpPr>
        <p:spPr>
          <a:xfrm>
            <a:off x="898658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ArrayList</a:t>
            </a:r>
          </a:p>
        </p:txBody>
      </p:sp>
      <p:sp>
        <p:nvSpPr>
          <p:cNvPr id="573" name="Shape 573"/>
          <p:cNvSpPr/>
          <p:nvPr/>
        </p:nvSpPr>
        <p:spPr>
          <a:xfrm>
            <a:off x="12899402"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Vector</a:t>
            </a:r>
          </a:p>
        </p:txBody>
      </p:sp>
      <p:sp>
        <p:nvSpPr>
          <p:cNvPr id="574" name="Shape 574"/>
          <p:cNvSpPr/>
          <p:nvPr/>
        </p:nvSpPr>
        <p:spPr>
          <a:xfrm>
            <a:off x="1681221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LinkedList</a:t>
            </a:r>
          </a:p>
        </p:txBody>
      </p:sp>
      <p:sp>
        <p:nvSpPr>
          <p:cNvPr id="575" name="Shape 575"/>
          <p:cNvSpPr/>
          <p:nvPr/>
        </p:nvSpPr>
        <p:spPr>
          <a:xfrm>
            <a:off x="20725032"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PriorityQueue</a:t>
            </a:r>
          </a:p>
        </p:txBody>
      </p:sp>
      <p:sp>
        <p:nvSpPr>
          <p:cNvPr id="576" name="Shape 576"/>
          <p:cNvSpPr/>
          <p:nvPr/>
        </p:nvSpPr>
        <p:spPr>
          <a:xfrm flipV="1">
            <a:off x="4701047" y="3748702"/>
            <a:ext cx="6235087" cy="1534248"/>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577" name="Shape 577"/>
          <p:cNvSpPr/>
          <p:nvPr/>
        </p:nvSpPr>
        <p:spPr>
          <a:xfrm flipH="1" flipV="1">
            <a:off x="14192103" y="3727459"/>
            <a:ext cx="5997653" cy="156511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578" name="Shape 578"/>
          <p:cNvSpPr/>
          <p:nvPr/>
        </p:nvSpPr>
        <p:spPr>
          <a:xfrm flipV="1">
            <a:off x="10596789" y="6555171"/>
            <a:ext cx="1795469" cy="16450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579" name="Shape 579"/>
          <p:cNvSpPr/>
          <p:nvPr/>
        </p:nvSpPr>
        <p:spPr>
          <a:xfrm flipH="1" flipV="1">
            <a:off x="12480342" y="6514349"/>
            <a:ext cx="2054376" cy="1644199"/>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580" name="Shape 580"/>
          <p:cNvSpPr/>
          <p:nvPr/>
        </p:nvSpPr>
        <p:spPr>
          <a:xfrm flipH="1" flipV="1">
            <a:off x="14218052" y="5895906"/>
            <a:ext cx="4006124" cy="225792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581" name="Shape 581"/>
          <p:cNvSpPr/>
          <p:nvPr/>
        </p:nvSpPr>
        <p:spPr>
          <a:xfrm>
            <a:off x="1160956" y="10164815"/>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LinkedHashSet</a:t>
            </a:r>
          </a:p>
        </p:txBody>
      </p:sp>
      <p:sp>
        <p:nvSpPr>
          <p:cNvPr id="582" name="Shape 582"/>
          <p:cNvSpPr/>
          <p:nvPr/>
        </p:nvSpPr>
        <p:spPr>
          <a:xfrm flipV="1">
            <a:off x="6696742" y="9382264"/>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583" name="Shape 583"/>
          <p:cNvSpPr/>
          <p:nvPr/>
        </p:nvSpPr>
        <p:spPr>
          <a:xfrm>
            <a:off x="17423707" y="11068881"/>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584" name="Shape 584"/>
          <p:cNvSpPr/>
          <p:nvPr/>
        </p:nvSpPr>
        <p:spPr>
          <a:xfrm>
            <a:off x="17423707" y="11937036"/>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585" name="Shape 585"/>
          <p:cNvSpPr/>
          <p:nvPr/>
        </p:nvSpPr>
        <p:spPr>
          <a:xfrm>
            <a:off x="19221986" y="10631356"/>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586" name="Shape 586"/>
          <p:cNvSpPr/>
          <p:nvPr/>
        </p:nvSpPr>
        <p:spPr>
          <a:xfrm flipV="1">
            <a:off x="12565965" y="4392352"/>
            <a:ext cx="1" cy="88712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587" name="Shape 587"/>
          <p:cNvSpPr/>
          <p:nvPr/>
        </p:nvSpPr>
        <p:spPr>
          <a:xfrm flipV="1">
            <a:off x="2783926" y="9371105"/>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588" name="Shape 588"/>
          <p:cNvSpPr/>
          <p:nvPr/>
        </p:nvSpPr>
        <p:spPr>
          <a:xfrm flipV="1">
            <a:off x="6700665" y="11331714"/>
            <a:ext cx="1" cy="75230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589" name="Shape 589"/>
          <p:cNvSpPr/>
          <p:nvPr/>
        </p:nvSpPr>
        <p:spPr>
          <a:xfrm flipV="1">
            <a:off x="18457478" y="6485006"/>
            <a:ext cx="1761007" cy="1692686"/>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590" name="Shape 590"/>
          <p:cNvSpPr/>
          <p:nvPr/>
        </p:nvSpPr>
        <p:spPr>
          <a:xfrm flipH="1" flipV="1">
            <a:off x="20426694" y="6487540"/>
            <a:ext cx="2135463" cy="1667615"/>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591" name="Shape 591"/>
          <p:cNvSpPr/>
          <p:nvPr/>
        </p:nvSpPr>
        <p:spPr>
          <a:xfrm flipV="1">
            <a:off x="2844517" y="6470480"/>
            <a:ext cx="1687494" cy="168749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592" name="Shape 592"/>
          <p:cNvSpPr/>
          <p:nvPr/>
        </p:nvSpPr>
        <p:spPr>
          <a:xfrm flipH="1" flipV="1">
            <a:off x="4633129" y="6465090"/>
            <a:ext cx="1955569" cy="1646001"/>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6" name="Shape 596"/>
          <p:cNvSpPr/>
          <p:nvPr>
            <p:ph type="title"/>
          </p:nvPr>
        </p:nvSpPr>
        <p:spPr>
          <a:prstGeom prst="rect">
            <a:avLst/>
          </a:prstGeom>
        </p:spPr>
        <p:txBody>
          <a:bodyPr/>
          <a:lstStyle/>
          <a:p>
            <a:pPr/>
            <a:r>
              <a:t>Collection Interface</a:t>
            </a:r>
          </a:p>
        </p:txBody>
      </p:sp>
      <p:sp>
        <p:nvSpPr>
          <p:cNvPr id="597" name="Shape 597"/>
          <p:cNvSpPr/>
          <p:nvPr/>
        </p:nvSpPr>
        <p:spPr>
          <a:xfrm>
            <a:off x="10942994" y="3183006"/>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Collection</a:t>
            </a:r>
          </a:p>
        </p:txBody>
      </p:sp>
      <p:sp>
        <p:nvSpPr>
          <p:cNvPr id="598" name="Shape 598"/>
          <p:cNvSpPr/>
          <p:nvPr/>
        </p:nvSpPr>
        <p:spPr>
          <a:xfrm>
            <a:off x="3110502" y="5337818"/>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Set</a:t>
            </a:r>
          </a:p>
        </p:txBody>
      </p:sp>
      <p:sp>
        <p:nvSpPr>
          <p:cNvPr id="599" name="Shape 599"/>
          <p:cNvSpPr/>
          <p:nvPr/>
        </p:nvSpPr>
        <p:spPr>
          <a:xfrm>
            <a:off x="10942994" y="534582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List</a:t>
            </a:r>
          </a:p>
        </p:txBody>
      </p:sp>
      <p:sp>
        <p:nvSpPr>
          <p:cNvPr id="600" name="Shape 600"/>
          <p:cNvSpPr/>
          <p:nvPr/>
        </p:nvSpPr>
        <p:spPr>
          <a:xfrm>
            <a:off x="18659859" y="5337818"/>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Queue</a:t>
            </a:r>
          </a:p>
        </p:txBody>
      </p:sp>
      <p:sp>
        <p:nvSpPr>
          <p:cNvPr id="601" name="Shape 601"/>
          <p:cNvSpPr/>
          <p:nvPr/>
        </p:nvSpPr>
        <p:spPr>
          <a:xfrm>
            <a:off x="1160956"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HashSet</a:t>
            </a:r>
          </a:p>
        </p:txBody>
      </p:sp>
      <p:sp>
        <p:nvSpPr>
          <p:cNvPr id="602" name="Shape 602"/>
          <p:cNvSpPr/>
          <p:nvPr/>
        </p:nvSpPr>
        <p:spPr>
          <a:xfrm>
            <a:off x="5073771" y="8201452"/>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SortedSet</a:t>
            </a:r>
          </a:p>
        </p:txBody>
      </p:sp>
      <p:sp>
        <p:nvSpPr>
          <p:cNvPr id="603" name="Shape 603"/>
          <p:cNvSpPr/>
          <p:nvPr/>
        </p:nvSpPr>
        <p:spPr>
          <a:xfrm>
            <a:off x="5073771" y="101648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NavigableSet</a:t>
            </a:r>
          </a:p>
        </p:txBody>
      </p:sp>
      <p:sp>
        <p:nvSpPr>
          <p:cNvPr id="604" name="Shape 604"/>
          <p:cNvSpPr/>
          <p:nvPr/>
        </p:nvSpPr>
        <p:spPr>
          <a:xfrm>
            <a:off x="5073771" y="121079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TreeSet</a:t>
            </a:r>
          </a:p>
        </p:txBody>
      </p:sp>
      <p:sp>
        <p:nvSpPr>
          <p:cNvPr id="605" name="Shape 605"/>
          <p:cNvSpPr/>
          <p:nvPr/>
        </p:nvSpPr>
        <p:spPr>
          <a:xfrm>
            <a:off x="898658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ArrayList</a:t>
            </a:r>
          </a:p>
        </p:txBody>
      </p:sp>
      <p:sp>
        <p:nvSpPr>
          <p:cNvPr id="606" name="Shape 606"/>
          <p:cNvSpPr/>
          <p:nvPr/>
        </p:nvSpPr>
        <p:spPr>
          <a:xfrm>
            <a:off x="12899402"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Vector</a:t>
            </a:r>
          </a:p>
        </p:txBody>
      </p:sp>
      <p:sp>
        <p:nvSpPr>
          <p:cNvPr id="607" name="Shape 607"/>
          <p:cNvSpPr/>
          <p:nvPr/>
        </p:nvSpPr>
        <p:spPr>
          <a:xfrm>
            <a:off x="1681221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LinkedList</a:t>
            </a:r>
          </a:p>
        </p:txBody>
      </p:sp>
      <p:sp>
        <p:nvSpPr>
          <p:cNvPr id="608" name="Shape 608"/>
          <p:cNvSpPr/>
          <p:nvPr/>
        </p:nvSpPr>
        <p:spPr>
          <a:xfrm>
            <a:off x="20725032"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PriorityQueue</a:t>
            </a:r>
          </a:p>
        </p:txBody>
      </p:sp>
      <p:sp>
        <p:nvSpPr>
          <p:cNvPr id="609" name="Shape 609"/>
          <p:cNvSpPr/>
          <p:nvPr/>
        </p:nvSpPr>
        <p:spPr>
          <a:xfrm flipV="1">
            <a:off x="4701047" y="3748702"/>
            <a:ext cx="6235087" cy="1534248"/>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610" name="Shape 610"/>
          <p:cNvSpPr/>
          <p:nvPr/>
        </p:nvSpPr>
        <p:spPr>
          <a:xfrm flipH="1" flipV="1">
            <a:off x="14192103" y="3727459"/>
            <a:ext cx="5997653" cy="156511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611" name="Shape 611"/>
          <p:cNvSpPr/>
          <p:nvPr/>
        </p:nvSpPr>
        <p:spPr>
          <a:xfrm flipV="1">
            <a:off x="10596789" y="6555171"/>
            <a:ext cx="1795469" cy="16450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612" name="Shape 612"/>
          <p:cNvSpPr/>
          <p:nvPr/>
        </p:nvSpPr>
        <p:spPr>
          <a:xfrm flipH="1" flipV="1">
            <a:off x="12480342" y="6514349"/>
            <a:ext cx="2054376" cy="1644199"/>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613" name="Shape 613"/>
          <p:cNvSpPr/>
          <p:nvPr/>
        </p:nvSpPr>
        <p:spPr>
          <a:xfrm flipH="1" flipV="1">
            <a:off x="14218052" y="5895906"/>
            <a:ext cx="4006124" cy="225792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614" name="Shape 614"/>
          <p:cNvSpPr/>
          <p:nvPr/>
        </p:nvSpPr>
        <p:spPr>
          <a:xfrm>
            <a:off x="1160956" y="10164815"/>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LinkedHashSet</a:t>
            </a:r>
          </a:p>
        </p:txBody>
      </p:sp>
      <p:sp>
        <p:nvSpPr>
          <p:cNvPr id="615" name="Shape 615"/>
          <p:cNvSpPr/>
          <p:nvPr/>
        </p:nvSpPr>
        <p:spPr>
          <a:xfrm flipV="1">
            <a:off x="6696742" y="9382264"/>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616" name="Shape 616"/>
          <p:cNvSpPr/>
          <p:nvPr/>
        </p:nvSpPr>
        <p:spPr>
          <a:xfrm>
            <a:off x="17423707" y="11068881"/>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617" name="Shape 617"/>
          <p:cNvSpPr/>
          <p:nvPr/>
        </p:nvSpPr>
        <p:spPr>
          <a:xfrm>
            <a:off x="17423707" y="11937036"/>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618" name="Shape 618"/>
          <p:cNvSpPr/>
          <p:nvPr/>
        </p:nvSpPr>
        <p:spPr>
          <a:xfrm>
            <a:off x="19221986" y="10631356"/>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619" name="Shape 619"/>
          <p:cNvSpPr/>
          <p:nvPr/>
        </p:nvSpPr>
        <p:spPr>
          <a:xfrm flipV="1">
            <a:off x="12565965" y="4392352"/>
            <a:ext cx="1" cy="88712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620" name="Shape 620"/>
          <p:cNvSpPr/>
          <p:nvPr/>
        </p:nvSpPr>
        <p:spPr>
          <a:xfrm flipV="1">
            <a:off x="2783926" y="9371105"/>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621" name="Shape 621"/>
          <p:cNvSpPr/>
          <p:nvPr/>
        </p:nvSpPr>
        <p:spPr>
          <a:xfrm flipV="1">
            <a:off x="6700665" y="11331714"/>
            <a:ext cx="1" cy="75230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622" name="Shape 622"/>
          <p:cNvSpPr/>
          <p:nvPr/>
        </p:nvSpPr>
        <p:spPr>
          <a:xfrm flipV="1">
            <a:off x="18457478" y="6485006"/>
            <a:ext cx="1761007" cy="1692686"/>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623" name="Shape 623"/>
          <p:cNvSpPr/>
          <p:nvPr/>
        </p:nvSpPr>
        <p:spPr>
          <a:xfrm flipH="1" flipV="1">
            <a:off x="20426694" y="6487540"/>
            <a:ext cx="2135463" cy="1667615"/>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624" name="Shape 624"/>
          <p:cNvSpPr/>
          <p:nvPr/>
        </p:nvSpPr>
        <p:spPr>
          <a:xfrm flipV="1">
            <a:off x="2844517" y="6470480"/>
            <a:ext cx="1687494" cy="168749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625" name="Shape 625"/>
          <p:cNvSpPr/>
          <p:nvPr/>
        </p:nvSpPr>
        <p:spPr>
          <a:xfrm flipH="1" flipV="1">
            <a:off x="4633129" y="6465090"/>
            <a:ext cx="1955569" cy="1646001"/>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9" name="Shape 629"/>
          <p:cNvSpPr/>
          <p:nvPr>
            <p:ph type="title"/>
          </p:nvPr>
        </p:nvSpPr>
        <p:spPr>
          <a:prstGeom prst="rect">
            <a:avLst/>
          </a:prstGeom>
        </p:spPr>
        <p:txBody>
          <a:bodyPr/>
          <a:lstStyle/>
          <a:p>
            <a:pPr/>
            <a:r>
              <a:t>Collection Interface</a:t>
            </a:r>
          </a:p>
        </p:txBody>
      </p:sp>
      <p:sp>
        <p:nvSpPr>
          <p:cNvPr id="630" name="Shape 630"/>
          <p:cNvSpPr/>
          <p:nvPr/>
        </p:nvSpPr>
        <p:spPr>
          <a:xfrm>
            <a:off x="10942994" y="3183006"/>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Collection</a:t>
            </a:r>
          </a:p>
        </p:txBody>
      </p:sp>
      <p:sp>
        <p:nvSpPr>
          <p:cNvPr id="631" name="Shape 631"/>
          <p:cNvSpPr/>
          <p:nvPr/>
        </p:nvSpPr>
        <p:spPr>
          <a:xfrm>
            <a:off x="3110502" y="5337818"/>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Set</a:t>
            </a:r>
          </a:p>
        </p:txBody>
      </p:sp>
      <p:sp>
        <p:nvSpPr>
          <p:cNvPr id="632" name="Shape 632"/>
          <p:cNvSpPr/>
          <p:nvPr/>
        </p:nvSpPr>
        <p:spPr>
          <a:xfrm>
            <a:off x="10942994" y="534582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List</a:t>
            </a:r>
          </a:p>
        </p:txBody>
      </p:sp>
      <p:sp>
        <p:nvSpPr>
          <p:cNvPr id="633" name="Shape 633"/>
          <p:cNvSpPr/>
          <p:nvPr/>
        </p:nvSpPr>
        <p:spPr>
          <a:xfrm>
            <a:off x="18659859" y="5337818"/>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Queue</a:t>
            </a:r>
          </a:p>
        </p:txBody>
      </p:sp>
      <p:sp>
        <p:nvSpPr>
          <p:cNvPr id="634" name="Shape 634"/>
          <p:cNvSpPr/>
          <p:nvPr/>
        </p:nvSpPr>
        <p:spPr>
          <a:xfrm>
            <a:off x="1160956"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HashSet</a:t>
            </a:r>
          </a:p>
        </p:txBody>
      </p:sp>
      <p:sp>
        <p:nvSpPr>
          <p:cNvPr id="635" name="Shape 635"/>
          <p:cNvSpPr/>
          <p:nvPr/>
        </p:nvSpPr>
        <p:spPr>
          <a:xfrm>
            <a:off x="5073771" y="8201452"/>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SortedSet</a:t>
            </a:r>
          </a:p>
        </p:txBody>
      </p:sp>
      <p:sp>
        <p:nvSpPr>
          <p:cNvPr id="636" name="Shape 636"/>
          <p:cNvSpPr/>
          <p:nvPr/>
        </p:nvSpPr>
        <p:spPr>
          <a:xfrm>
            <a:off x="5073771" y="10164815"/>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NavigableSet</a:t>
            </a:r>
          </a:p>
        </p:txBody>
      </p:sp>
      <p:sp>
        <p:nvSpPr>
          <p:cNvPr id="637" name="Shape 637"/>
          <p:cNvSpPr/>
          <p:nvPr/>
        </p:nvSpPr>
        <p:spPr>
          <a:xfrm>
            <a:off x="5073771" y="121079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TreeSet</a:t>
            </a:r>
          </a:p>
        </p:txBody>
      </p:sp>
      <p:sp>
        <p:nvSpPr>
          <p:cNvPr id="638" name="Shape 638"/>
          <p:cNvSpPr/>
          <p:nvPr/>
        </p:nvSpPr>
        <p:spPr>
          <a:xfrm>
            <a:off x="898658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ArrayList</a:t>
            </a:r>
          </a:p>
        </p:txBody>
      </p:sp>
      <p:sp>
        <p:nvSpPr>
          <p:cNvPr id="639" name="Shape 639"/>
          <p:cNvSpPr/>
          <p:nvPr/>
        </p:nvSpPr>
        <p:spPr>
          <a:xfrm>
            <a:off x="12899402"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Vector</a:t>
            </a:r>
          </a:p>
        </p:txBody>
      </p:sp>
      <p:sp>
        <p:nvSpPr>
          <p:cNvPr id="640" name="Shape 640"/>
          <p:cNvSpPr/>
          <p:nvPr/>
        </p:nvSpPr>
        <p:spPr>
          <a:xfrm>
            <a:off x="1681221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LinkedList</a:t>
            </a:r>
          </a:p>
        </p:txBody>
      </p:sp>
      <p:sp>
        <p:nvSpPr>
          <p:cNvPr id="641" name="Shape 641"/>
          <p:cNvSpPr/>
          <p:nvPr/>
        </p:nvSpPr>
        <p:spPr>
          <a:xfrm>
            <a:off x="20725032"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PriorityQueue</a:t>
            </a:r>
          </a:p>
        </p:txBody>
      </p:sp>
      <p:sp>
        <p:nvSpPr>
          <p:cNvPr id="642" name="Shape 642"/>
          <p:cNvSpPr/>
          <p:nvPr/>
        </p:nvSpPr>
        <p:spPr>
          <a:xfrm flipV="1">
            <a:off x="4701047" y="3748702"/>
            <a:ext cx="6235087" cy="1534248"/>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643" name="Shape 643"/>
          <p:cNvSpPr/>
          <p:nvPr/>
        </p:nvSpPr>
        <p:spPr>
          <a:xfrm flipH="1" flipV="1">
            <a:off x="14192103" y="3727459"/>
            <a:ext cx="5997653" cy="156511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644" name="Shape 644"/>
          <p:cNvSpPr/>
          <p:nvPr/>
        </p:nvSpPr>
        <p:spPr>
          <a:xfrm flipV="1">
            <a:off x="10596789" y="6555171"/>
            <a:ext cx="1795469" cy="16450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645" name="Shape 645"/>
          <p:cNvSpPr/>
          <p:nvPr/>
        </p:nvSpPr>
        <p:spPr>
          <a:xfrm flipH="1" flipV="1">
            <a:off x="12480342" y="6514349"/>
            <a:ext cx="2054376" cy="1644199"/>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646" name="Shape 646"/>
          <p:cNvSpPr/>
          <p:nvPr/>
        </p:nvSpPr>
        <p:spPr>
          <a:xfrm flipH="1" flipV="1">
            <a:off x="14218052" y="5895906"/>
            <a:ext cx="4006124" cy="225792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647" name="Shape 647"/>
          <p:cNvSpPr/>
          <p:nvPr/>
        </p:nvSpPr>
        <p:spPr>
          <a:xfrm>
            <a:off x="1160956" y="10164815"/>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LinkedHashSet</a:t>
            </a:r>
          </a:p>
        </p:txBody>
      </p:sp>
      <p:sp>
        <p:nvSpPr>
          <p:cNvPr id="648" name="Shape 648"/>
          <p:cNvSpPr/>
          <p:nvPr/>
        </p:nvSpPr>
        <p:spPr>
          <a:xfrm flipV="1">
            <a:off x="6696742" y="9382264"/>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649" name="Shape 649"/>
          <p:cNvSpPr/>
          <p:nvPr/>
        </p:nvSpPr>
        <p:spPr>
          <a:xfrm>
            <a:off x="17423707" y="11068881"/>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650" name="Shape 650"/>
          <p:cNvSpPr/>
          <p:nvPr/>
        </p:nvSpPr>
        <p:spPr>
          <a:xfrm>
            <a:off x="17423707" y="11937036"/>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651" name="Shape 651"/>
          <p:cNvSpPr/>
          <p:nvPr/>
        </p:nvSpPr>
        <p:spPr>
          <a:xfrm>
            <a:off x="19221986" y="10631356"/>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652" name="Shape 652"/>
          <p:cNvSpPr/>
          <p:nvPr/>
        </p:nvSpPr>
        <p:spPr>
          <a:xfrm flipV="1">
            <a:off x="12565965" y="4392352"/>
            <a:ext cx="1" cy="88712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653" name="Shape 653"/>
          <p:cNvSpPr/>
          <p:nvPr/>
        </p:nvSpPr>
        <p:spPr>
          <a:xfrm flipV="1">
            <a:off x="2783926" y="9371105"/>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654" name="Shape 654"/>
          <p:cNvSpPr/>
          <p:nvPr/>
        </p:nvSpPr>
        <p:spPr>
          <a:xfrm flipV="1">
            <a:off x="6700665" y="11331714"/>
            <a:ext cx="1" cy="75230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655" name="Shape 655"/>
          <p:cNvSpPr/>
          <p:nvPr/>
        </p:nvSpPr>
        <p:spPr>
          <a:xfrm flipV="1">
            <a:off x="18457478" y="6485006"/>
            <a:ext cx="1761007" cy="1692686"/>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656" name="Shape 656"/>
          <p:cNvSpPr/>
          <p:nvPr/>
        </p:nvSpPr>
        <p:spPr>
          <a:xfrm flipH="1" flipV="1">
            <a:off x="20426694" y="6487540"/>
            <a:ext cx="2135463" cy="1667615"/>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657" name="Shape 657"/>
          <p:cNvSpPr/>
          <p:nvPr/>
        </p:nvSpPr>
        <p:spPr>
          <a:xfrm flipV="1">
            <a:off x="2844517" y="6470480"/>
            <a:ext cx="1687494" cy="168749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658" name="Shape 658"/>
          <p:cNvSpPr/>
          <p:nvPr/>
        </p:nvSpPr>
        <p:spPr>
          <a:xfrm flipH="1" flipV="1">
            <a:off x="4633129" y="6465090"/>
            <a:ext cx="1955569" cy="1646001"/>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2" name="Shape 662"/>
          <p:cNvSpPr/>
          <p:nvPr>
            <p:ph type="title"/>
          </p:nvPr>
        </p:nvSpPr>
        <p:spPr>
          <a:prstGeom prst="rect">
            <a:avLst/>
          </a:prstGeom>
        </p:spPr>
        <p:txBody>
          <a:bodyPr/>
          <a:lstStyle/>
          <a:p>
            <a:pPr/>
            <a:r>
              <a:t>Collection Interface</a:t>
            </a:r>
          </a:p>
        </p:txBody>
      </p:sp>
      <p:sp>
        <p:nvSpPr>
          <p:cNvPr id="663" name="Shape 663"/>
          <p:cNvSpPr/>
          <p:nvPr/>
        </p:nvSpPr>
        <p:spPr>
          <a:xfrm>
            <a:off x="10942994" y="3183006"/>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Collection</a:t>
            </a:r>
          </a:p>
        </p:txBody>
      </p:sp>
      <p:sp>
        <p:nvSpPr>
          <p:cNvPr id="664" name="Shape 664"/>
          <p:cNvSpPr/>
          <p:nvPr/>
        </p:nvSpPr>
        <p:spPr>
          <a:xfrm>
            <a:off x="3110502" y="5337818"/>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Set</a:t>
            </a:r>
          </a:p>
        </p:txBody>
      </p:sp>
      <p:sp>
        <p:nvSpPr>
          <p:cNvPr id="665" name="Shape 665"/>
          <p:cNvSpPr/>
          <p:nvPr/>
        </p:nvSpPr>
        <p:spPr>
          <a:xfrm>
            <a:off x="10942994" y="5345825"/>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List</a:t>
            </a:r>
          </a:p>
        </p:txBody>
      </p:sp>
      <p:sp>
        <p:nvSpPr>
          <p:cNvPr id="666" name="Shape 666"/>
          <p:cNvSpPr/>
          <p:nvPr/>
        </p:nvSpPr>
        <p:spPr>
          <a:xfrm>
            <a:off x="18659859" y="5337818"/>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Queue</a:t>
            </a:r>
          </a:p>
        </p:txBody>
      </p:sp>
      <p:sp>
        <p:nvSpPr>
          <p:cNvPr id="667" name="Shape 667"/>
          <p:cNvSpPr/>
          <p:nvPr/>
        </p:nvSpPr>
        <p:spPr>
          <a:xfrm>
            <a:off x="1160956"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HashSet</a:t>
            </a:r>
          </a:p>
        </p:txBody>
      </p:sp>
      <p:sp>
        <p:nvSpPr>
          <p:cNvPr id="668" name="Shape 668"/>
          <p:cNvSpPr/>
          <p:nvPr/>
        </p:nvSpPr>
        <p:spPr>
          <a:xfrm>
            <a:off x="5073771"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SortedSet</a:t>
            </a:r>
          </a:p>
        </p:txBody>
      </p:sp>
      <p:sp>
        <p:nvSpPr>
          <p:cNvPr id="669" name="Shape 669"/>
          <p:cNvSpPr/>
          <p:nvPr/>
        </p:nvSpPr>
        <p:spPr>
          <a:xfrm>
            <a:off x="5073771" y="101648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NavigableSet</a:t>
            </a:r>
          </a:p>
        </p:txBody>
      </p:sp>
      <p:sp>
        <p:nvSpPr>
          <p:cNvPr id="670" name="Shape 670"/>
          <p:cNvSpPr/>
          <p:nvPr/>
        </p:nvSpPr>
        <p:spPr>
          <a:xfrm>
            <a:off x="5073771" y="121079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TreeSet</a:t>
            </a:r>
          </a:p>
        </p:txBody>
      </p:sp>
      <p:sp>
        <p:nvSpPr>
          <p:cNvPr id="671" name="Shape 671"/>
          <p:cNvSpPr/>
          <p:nvPr/>
        </p:nvSpPr>
        <p:spPr>
          <a:xfrm>
            <a:off x="898658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ArrayList</a:t>
            </a:r>
          </a:p>
        </p:txBody>
      </p:sp>
      <p:sp>
        <p:nvSpPr>
          <p:cNvPr id="672" name="Shape 672"/>
          <p:cNvSpPr/>
          <p:nvPr/>
        </p:nvSpPr>
        <p:spPr>
          <a:xfrm>
            <a:off x="12899402"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Vector</a:t>
            </a:r>
          </a:p>
        </p:txBody>
      </p:sp>
      <p:sp>
        <p:nvSpPr>
          <p:cNvPr id="673" name="Shape 673"/>
          <p:cNvSpPr/>
          <p:nvPr/>
        </p:nvSpPr>
        <p:spPr>
          <a:xfrm>
            <a:off x="1681221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LinkedList</a:t>
            </a:r>
          </a:p>
        </p:txBody>
      </p:sp>
      <p:sp>
        <p:nvSpPr>
          <p:cNvPr id="674" name="Shape 674"/>
          <p:cNvSpPr/>
          <p:nvPr/>
        </p:nvSpPr>
        <p:spPr>
          <a:xfrm>
            <a:off x="20725032"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PriorityQueue</a:t>
            </a:r>
          </a:p>
        </p:txBody>
      </p:sp>
      <p:sp>
        <p:nvSpPr>
          <p:cNvPr id="675" name="Shape 675"/>
          <p:cNvSpPr/>
          <p:nvPr/>
        </p:nvSpPr>
        <p:spPr>
          <a:xfrm flipV="1">
            <a:off x="4701047" y="3748702"/>
            <a:ext cx="6235087" cy="1534248"/>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676" name="Shape 676"/>
          <p:cNvSpPr/>
          <p:nvPr/>
        </p:nvSpPr>
        <p:spPr>
          <a:xfrm flipH="1" flipV="1">
            <a:off x="14192103" y="3727459"/>
            <a:ext cx="5997653" cy="156511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677" name="Shape 677"/>
          <p:cNvSpPr/>
          <p:nvPr/>
        </p:nvSpPr>
        <p:spPr>
          <a:xfrm flipV="1">
            <a:off x="10596789" y="6555171"/>
            <a:ext cx="1795469" cy="16450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678" name="Shape 678"/>
          <p:cNvSpPr/>
          <p:nvPr/>
        </p:nvSpPr>
        <p:spPr>
          <a:xfrm flipH="1" flipV="1">
            <a:off x="12480342" y="6514349"/>
            <a:ext cx="2054376" cy="1644199"/>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679" name="Shape 679"/>
          <p:cNvSpPr/>
          <p:nvPr/>
        </p:nvSpPr>
        <p:spPr>
          <a:xfrm flipH="1" flipV="1">
            <a:off x="14218052" y="5895906"/>
            <a:ext cx="4006124" cy="225792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680" name="Shape 680"/>
          <p:cNvSpPr/>
          <p:nvPr/>
        </p:nvSpPr>
        <p:spPr>
          <a:xfrm>
            <a:off x="1160956" y="10164815"/>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LinkedHashSet</a:t>
            </a:r>
          </a:p>
        </p:txBody>
      </p:sp>
      <p:sp>
        <p:nvSpPr>
          <p:cNvPr id="681" name="Shape 681"/>
          <p:cNvSpPr/>
          <p:nvPr/>
        </p:nvSpPr>
        <p:spPr>
          <a:xfrm flipV="1">
            <a:off x="6696742" y="9382264"/>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682" name="Shape 682"/>
          <p:cNvSpPr/>
          <p:nvPr/>
        </p:nvSpPr>
        <p:spPr>
          <a:xfrm>
            <a:off x="17423707" y="11068881"/>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683" name="Shape 683"/>
          <p:cNvSpPr/>
          <p:nvPr/>
        </p:nvSpPr>
        <p:spPr>
          <a:xfrm>
            <a:off x="17423707" y="11937036"/>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684" name="Shape 684"/>
          <p:cNvSpPr/>
          <p:nvPr/>
        </p:nvSpPr>
        <p:spPr>
          <a:xfrm>
            <a:off x="19221986" y="10631356"/>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685" name="Shape 685"/>
          <p:cNvSpPr/>
          <p:nvPr/>
        </p:nvSpPr>
        <p:spPr>
          <a:xfrm flipV="1">
            <a:off x="12565965" y="4392352"/>
            <a:ext cx="1" cy="88712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686" name="Shape 686"/>
          <p:cNvSpPr/>
          <p:nvPr/>
        </p:nvSpPr>
        <p:spPr>
          <a:xfrm flipV="1">
            <a:off x="2783926" y="9371105"/>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687" name="Shape 687"/>
          <p:cNvSpPr/>
          <p:nvPr/>
        </p:nvSpPr>
        <p:spPr>
          <a:xfrm flipV="1">
            <a:off x="6700665" y="11331714"/>
            <a:ext cx="1" cy="75230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688" name="Shape 688"/>
          <p:cNvSpPr/>
          <p:nvPr/>
        </p:nvSpPr>
        <p:spPr>
          <a:xfrm flipV="1">
            <a:off x="18457478" y="6485006"/>
            <a:ext cx="1761007" cy="1692686"/>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689" name="Shape 689"/>
          <p:cNvSpPr/>
          <p:nvPr/>
        </p:nvSpPr>
        <p:spPr>
          <a:xfrm flipH="1" flipV="1">
            <a:off x="20426694" y="6487540"/>
            <a:ext cx="2135463" cy="1667615"/>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690" name="Shape 690"/>
          <p:cNvSpPr/>
          <p:nvPr/>
        </p:nvSpPr>
        <p:spPr>
          <a:xfrm flipV="1">
            <a:off x="2844517" y="6470480"/>
            <a:ext cx="1687494" cy="168749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691" name="Shape 691"/>
          <p:cNvSpPr/>
          <p:nvPr/>
        </p:nvSpPr>
        <p:spPr>
          <a:xfrm flipH="1" flipV="1">
            <a:off x="4633129" y="6465090"/>
            <a:ext cx="1955569" cy="1646001"/>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prstGeom prst="rect">
            <a:avLst/>
          </a:prstGeom>
        </p:spPr>
        <p:txBody>
          <a:bodyPr/>
          <a:lstStyle/>
          <a:p>
            <a:pPr/>
            <a:r>
              <a:t>Collection(s)</a:t>
            </a:r>
          </a:p>
        </p:txBody>
      </p:sp>
      <p:sp>
        <p:nvSpPr>
          <p:cNvPr id="139" name="Shape 139"/>
          <p:cNvSpPr/>
          <p:nvPr>
            <p:ph type="body" idx="1"/>
          </p:nvPr>
        </p:nvSpPr>
        <p:spPr>
          <a:prstGeom prst="rect">
            <a:avLst/>
          </a:prstGeom>
        </p:spPr>
        <p:txBody>
          <a:bodyPr/>
          <a:lstStyle/>
          <a:p>
            <a:pPr marL="0" indent="0">
              <a:buSzTx/>
              <a:buNone/>
            </a:pPr>
            <a:r>
              <a:t>1. a compilation or group of things</a:t>
            </a:r>
          </a:p>
          <a:p>
            <a:pPr marL="0" indent="0">
              <a:buSzTx/>
              <a:buNone/>
              <a:defRPr>
                <a:solidFill>
                  <a:srgbClr val="FFFFFF"/>
                </a:solidFill>
              </a:defRPr>
            </a:pPr>
            <a:r>
              <a:t>2. Java Collections Framework</a:t>
            </a:r>
          </a:p>
          <a:p>
            <a:pPr marL="0" indent="0">
              <a:buSzTx/>
              <a:buNone/>
              <a:defRPr>
                <a:solidFill>
                  <a:srgbClr val="FFFFFF"/>
                </a:solidFill>
              </a:defRPr>
            </a:pPr>
            <a:r>
              <a:t>3. a data structure</a:t>
            </a:r>
          </a:p>
          <a:p>
            <a:pPr marL="0" indent="0">
              <a:buSzTx/>
              <a:buNone/>
              <a:defRPr>
                <a:solidFill>
                  <a:srgbClr val="FFFFFF"/>
                </a:solidFill>
              </a:defRPr>
            </a:pPr>
            <a:r>
              <a:t>4. java.util.Collection interface</a:t>
            </a:r>
          </a:p>
          <a:p>
            <a:pPr marL="0" indent="0">
              <a:buSzTx/>
              <a:buNone/>
              <a:defRPr>
                <a:solidFill>
                  <a:srgbClr val="FFFFFF"/>
                </a:solidFill>
              </a:defRPr>
            </a:pPr>
            <a:r>
              <a:t>5. java.util.Collections</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5" name="Shape 695"/>
          <p:cNvSpPr/>
          <p:nvPr>
            <p:ph type="title"/>
          </p:nvPr>
        </p:nvSpPr>
        <p:spPr>
          <a:prstGeom prst="rect">
            <a:avLst/>
          </a:prstGeom>
        </p:spPr>
        <p:txBody>
          <a:bodyPr/>
          <a:lstStyle/>
          <a:p>
            <a:pPr/>
            <a:r>
              <a:t>Collection Interface</a:t>
            </a:r>
          </a:p>
        </p:txBody>
      </p:sp>
      <p:sp>
        <p:nvSpPr>
          <p:cNvPr id="696" name="Shape 696"/>
          <p:cNvSpPr/>
          <p:nvPr/>
        </p:nvSpPr>
        <p:spPr>
          <a:xfrm>
            <a:off x="10942994" y="3183006"/>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Collection</a:t>
            </a:r>
          </a:p>
        </p:txBody>
      </p:sp>
      <p:sp>
        <p:nvSpPr>
          <p:cNvPr id="697" name="Shape 697"/>
          <p:cNvSpPr/>
          <p:nvPr/>
        </p:nvSpPr>
        <p:spPr>
          <a:xfrm>
            <a:off x="3110502" y="5337818"/>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Set</a:t>
            </a:r>
          </a:p>
        </p:txBody>
      </p:sp>
      <p:sp>
        <p:nvSpPr>
          <p:cNvPr id="698" name="Shape 698"/>
          <p:cNvSpPr/>
          <p:nvPr/>
        </p:nvSpPr>
        <p:spPr>
          <a:xfrm>
            <a:off x="10942994" y="5345825"/>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List</a:t>
            </a:r>
          </a:p>
        </p:txBody>
      </p:sp>
      <p:sp>
        <p:nvSpPr>
          <p:cNvPr id="699" name="Shape 699"/>
          <p:cNvSpPr/>
          <p:nvPr/>
        </p:nvSpPr>
        <p:spPr>
          <a:xfrm>
            <a:off x="18659859" y="5337818"/>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Queue</a:t>
            </a:r>
          </a:p>
        </p:txBody>
      </p:sp>
      <p:sp>
        <p:nvSpPr>
          <p:cNvPr id="700" name="Shape 700"/>
          <p:cNvSpPr/>
          <p:nvPr/>
        </p:nvSpPr>
        <p:spPr>
          <a:xfrm>
            <a:off x="1160956"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HashSet</a:t>
            </a:r>
          </a:p>
        </p:txBody>
      </p:sp>
      <p:sp>
        <p:nvSpPr>
          <p:cNvPr id="701" name="Shape 701"/>
          <p:cNvSpPr/>
          <p:nvPr/>
        </p:nvSpPr>
        <p:spPr>
          <a:xfrm>
            <a:off x="5073771"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SortedSet</a:t>
            </a:r>
          </a:p>
        </p:txBody>
      </p:sp>
      <p:sp>
        <p:nvSpPr>
          <p:cNvPr id="702" name="Shape 702"/>
          <p:cNvSpPr/>
          <p:nvPr/>
        </p:nvSpPr>
        <p:spPr>
          <a:xfrm>
            <a:off x="5073771" y="101648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NavigableSet</a:t>
            </a:r>
          </a:p>
        </p:txBody>
      </p:sp>
      <p:sp>
        <p:nvSpPr>
          <p:cNvPr id="703" name="Shape 703"/>
          <p:cNvSpPr/>
          <p:nvPr/>
        </p:nvSpPr>
        <p:spPr>
          <a:xfrm>
            <a:off x="5073771" y="121079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TreeSet</a:t>
            </a:r>
          </a:p>
        </p:txBody>
      </p:sp>
      <p:sp>
        <p:nvSpPr>
          <p:cNvPr id="704" name="Shape 704"/>
          <p:cNvSpPr/>
          <p:nvPr/>
        </p:nvSpPr>
        <p:spPr>
          <a:xfrm>
            <a:off x="8986587" y="8201452"/>
            <a:ext cx="3245942"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ArrayList</a:t>
            </a:r>
          </a:p>
        </p:txBody>
      </p:sp>
      <p:sp>
        <p:nvSpPr>
          <p:cNvPr id="705" name="Shape 705"/>
          <p:cNvSpPr/>
          <p:nvPr/>
        </p:nvSpPr>
        <p:spPr>
          <a:xfrm>
            <a:off x="12899402"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Vector</a:t>
            </a:r>
          </a:p>
        </p:txBody>
      </p:sp>
      <p:sp>
        <p:nvSpPr>
          <p:cNvPr id="706" name="Shape 706"/>
          <p:cNvSpPr/>
          <p:nvPr/>
        </p:nvSpPr>
        <p:spPr>
          <a:xfrm>
            <a:off x="1681221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LinkedList</a:t>
            </a:r>
          </a:p>
        </p:txBody>
      </p:sp>
      <p:sp>
        <p:nvSpPr>
          <p:cNvPr id="707" name="Shape 707"/>
          <p:cNvSpPr/>
          <p:nvPr/>
        </p:nvSpPr>
        <p:spPr>
          <a:xfrm>
            <a:off x="20725032"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PriorityQueue</a:t>
            </a:r>
          </a:p>
        </p:txBody>
      </p:sp>
      <p:sp>
        <p:nvSpPr>
          <p:cNvPr id="708" name="Shape 708"/>
          <p:cNvSpPr/>
          <p:nvPr/>
        </p:nvSpPr>
        <p:spPr>
          <a:xfrm flipV="1">
            <a:off x="4701047" y="3748702"/>
            <a:ext cx="6235087" cy="1534248"/>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709" name="Shape 709"/>
          <p:cNvSpPr/>
          <p:nvPr/>
        </p:nvSpPr>
        <p:spPr>
          <a:xfrm flipH="1" flipV="1">
            <a:off x="14192103" y="3727459"/>
            <a:ext cx="5997653" cy="156511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710" name="Shape 710"/>
          <p:cNvSpPr/>
          <p:nvPr/>
        </p:nvSpPr>
        <p:spPr>
          <a:xfrm flipV="1">
            <a:off x="10596789" y="6555171"/>
            <a:ext cx="1795469" cy="16450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711" name="Shape 711"/>
          <p:cNvSpPr/>
          <p:nvPr/>
        </p:nvSpPr>
        <p:spPr>
          <a:xfrm flipH="1" flipV="1">
            <a:off x="12480342" y="6514349"/>
            <a:ext cx="2054376" cy="1644199"/>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712" name="Shape 712"/>
          <p:cNvSpPr/>
          <p:nvPr/>
        </p:nvSpPr>
        <p:spPr>
          <a:xfrm flipH="1" flipV="1">
            <a:off x="14218052" y="5895906"/>
            <a:ext cx="4006124" cy="225792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713" name="Shape 713"/>
          <p:cNvSpPr/>
          <p:nvPr/>
        </p:nvSpPr>
        <p:spPr>
          <a:xfrm>
            <a:off x="1160956" y="10164815"/>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LinkedHashSet</a:t>
            </a:r>
          </a:p>
        </p:txBody>
      </p:sp>
      <p:sp>
        <p:nvSpPr>
          <p:cNvPr id="714" name="Shape 714"/>
          <p:cNvSpPr/>
          <p:nvPr/>
        </p:nvSpPr>
        <p:spPr>
          <a:xfrm flipV="1">
            <a:off x="6696742" y="9382264"/>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715" name="Shape 715"/>
          <p:cNvSpPr/>
          <p:nvPr/>
        </p:nvSpPr>
        <p:spPr>
          <a:xfrm>
            <a:off x="17423707" y="11068881"/>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716" name="Shape 716"/>
          <p:cNvSpPr/>
          <p:nvPr/>
        </p:nvSpPr>
        <p:spPr>
          <a:xfrm>
            <a:off x="17423707" y="11937036"/>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717" name="Shape 717"/>
          <p:cNvSpPr/>
          <p:nvPr/>
        </p:nvSpPr>
        <p:spPr>
          <a:xfrm>
            <a:off x="19221986" y="10631356"/>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718" name="Shape 718"/>
          <p:cNvSpPr/>
          <p:nvPr/>
        </p:nvSpPr>
        <p:spPr>
          <a:xfrm flipV="1">
            <a:off x="12565965" y="4392352"/>
            <a:ext cx="1" cy="88712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719" name="Shape 719"/>
          <p:cNvSpPr/>
          <p:nvPr/>
        </p:nvSpPr>
        <p:spPr>
          <a:xfrm flipV="1">
            <a:off x="2783926" y="9371105"/>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720" name="Shape 720"/>
          <p:cNvSpPr/>
          <p:nvPr/>
        </p:nvSpPr>
        <p:spPr>
          <a:xfrm flipV="1">
            <a:off x="6700665" y="11331714"/>
            <a:ext cx="1" cy="75230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721" name="Shape 721"/>
          <p:cNvSpPr/>
          <p:nvPr/>
        </p:nvSpPr>
        <p:spPr>
          <a:xfrm flipV="1">
            <a:off x="18457478" y="6485006"/>
            <a:ext cx="1761007" cy="1692686"/>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722" name="Shape 722"/>
          <p:cNvSpPr/>
          <p:nvPr/>
        </p:nvSpPr>
        <p:spPr>
          <a:xfrm flipH="1" flipV="1">
            <a:off x="20426694" y="6487540"/>
            <a:ext cx="2135463" cy="1667615"/>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723" name="Shape 723"/>
          <p:cNvSpPr/>
          <p:nvPr/>
        </p:nvSpPr>
        <p:spPr>
          <a:xfrm flipV="1">
            <a:off x="2844517" y="6470480"/>
            <a:ext cx="1687494" cy="168749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724" name="Shape 724"/>
          <p:cNvSpPr/>
          <p:nvPr/>
        </p:nvSpPr>
        <p:spPr>
          <a:xfrm flipH="1" flipV="1">
            <a:off x="4633129" y="6465090"/>
            <a:ext cx="1955569" cy="1646001"/>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8" name="Shape 728"/>
          <p:cNvSpPr/>
          <p:nvPr>
            <p:ph type="title"/>
          </p:nvPr>
        </p:nvSpPr>
        <p:spPr>
          <a:prstGeom prst="rect">
            <a:avLst/>
          </a:prstGeom>
        </p:spPr>
        <p:txBody>
          <a:bodyPr/>
          <a:lstStyle/>
          <a:p>
            <a:pPr/>
            <a:r>
              <a:t>Collection Interface</a:t>
            </a:r>
          </a:p>
        </p:txBody>
      </p:sp>
      <p:sp>
        <p:nvSpPr>
          <p:cNvPr id="729" name="Shape 729"/>
          <p:cNvSpPr/>
          <p:nvPr/>
        </p:nvSpPr>
        <p:spPr>
          <a:xfrm>
            <a:off x="10942994" y="3183006"/>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Collection</a:t>
            </a:r>
          </a:p>
        </p:txBody>
      </p:sp>
      <p:sp>
        <p:nvSpPr>
          <p:cNvPr id="730" name="Shape 730"/>
          <p:cNvSpPr/>
          <p:nvPr/>
        </p:nvSpPr>
        <p:spPr>
          <a:xfrm>
            <a:off x="3110502" y="5337818"/>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Set</a:t>
            </a:r>
          </a:p>
        </p:txBody>
      </p:sp>
      <p:sp>
        <p:nvSpPr>
          <p:cNvPr id="731" name="Shape 731"/>
          <p:cNvSpPr/>
          <p:nvPr/>
        </p:nvSpPr>
        <p:spPr>
          <a:xfrm>
            <a:off x="10942994" y="5345825"/>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List</a:t>
            </a:r>
          </a:p>
        </p:txBody>
      </p:sp>
      <p:sp>
        <p:nvSpPr>
          <p:cNvPr id="732" name="Shape 732"/>
          <p:cNvSpPr/>
          <p:nvPr/>
        </p:nvSpPr>
        <p:spPr>
          <a:xfrm>
            <a:off x="18659859" y="5337818"/>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Queue</a:t>
            </a:r>
          </a:p>
        </p:txBody>
      </p:sp>
      <p:sp>
        <p:nvSpPr>
          <p:cNvPr id="733" name="Shape 733"/>
          <p:cNvSpPr/>
          <p:nvPr/>
        </p:nvSpPr>
        <p:spPr>
          <a:xfrm>
            <a:off x="1160956"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HashSet</a:t>
            </a:r>
          </a:p>
        </p:txBody>
      </p:sp>
      <p:sp>
        <p:nvSpPr>
          <p:cNvPr id="734" name="Shape 734"/>
          <p:cNvSpPr/>
          <p:nvPr/>
        </p:nvSpPr>
        <p:spPr>
          <a:xfrm>
            <a:off x="5073771"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SortedSet</a:t>
            </a:r>
          </a:p>
        </p:txBody>
      </p:sp>
      <p:sp>
        <p:nvSpPr>
          <p:cNvPr id="735" name="Shape 735"/>
          <p:cNvSpPr/>
          <p:nvPr/>
        </p:nvSpPr>
        <p:spPr>
          <a:xfrm>
            <a:off x="5073771" y="101648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NavigableSet</a:t>
            </a:r>
          </a:p>
        </p:txBody>
      </p:sp>
      <p:sp>
        <p:nvSpPr>
          <p:cNvPr id="736" name="Shape 736"/>
          <p:cNvSpPr/>
          <p:nvPr/>
        </p:nvSpPr>
        <p:spPr>
          <a:xfrm>
            <a:off x="5073771" y="121079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TreeSet</a:t>
            </a:r>
          </a:p>
        </p:txBody>
      </p:sp>
      <p:sp>
        <p:nvSpPr>
          <p:cNvPr id="737" name="Shape 737"/>
          <p:cNvSpPr/>
          <p:nvPr/>
        </p:nvSpPr>
        <p:spPr>
          <a:xfrm>
            <a:off x="8986587" y="8201452"/>
            <a:ext cx="3245942"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ArrayList</a:t>
            </a:r>
          </a:p>
        </p:txBody>
      </p:sp>
      <p:sp>
        <p:nvSpPr>
          <p:cNvPr id="738" name="Shape 738"/>
          <p:cNvSpPr/>
          <p:nvPr/>
        </p:nvSpPr>
        <p:spPr>
          <a:xfrm>
            <a:off x="12899402"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Vector</a:t>
            </a:r>
          </a:p>
        </p:txBody>
      </p:sp>
      <p:sp>
        <p:nvSpPr>
          <p:cNvPr id="739" name="Shape 739"/>
          <p:cNvSpPr/>
          <p:nvPr/>
        </p:nvSpPr>
        <p:spPr>
          <a:xfrm>
            <a:off x="1681221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LinkedList</a:t>
            </a:r>
          </a:p>
        </p:txBody>
      </p:sp>
      <p:sp>
        <p:nvSpPr>
          <p:cNvPr id="740" name="Shape 740"/>
          <p:cNvSpPr/>
          <p:nvPr/>
        </p:nvSpPr>
        <p:spPr>
          <a:xfrm>
            <a:off x="20725032"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PriorityQueue</a:t>
            </a:r>
          </a:p>
        </p:txBody>
      </p:sp>
      <p:sp>
        <p:nvSpPr>
          <p:cNvPr id="741" name="Shape 741"/>
          <p:cNvSpPr/>
          <p:nvPr/>
        </p:nvSpPr>
        <p:spPr>
          <a:xfrm flipV="1">
            <a:off x="4701047" y="3748702"/>
            <a:ext cx="6235087" cy="1534248"/>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742" name="Shape 742"/>
          <p:cNvSpPr/>
          <p:nvPr/>
        </p:nvSpPr>
        <p:spPr>
          <a:xfrm flipH="1" flipV="1">
            <a:off x="14192103" y="3727459"/>
            <a:ext cx="5997653" cy="156511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743" name="Shape 743"/>
          <p:cNvSpPr/>
          <p:nvPr/>
        </p:nvSpPr>
        <p:spPr>
          <a:xfrm flipV="1">
            <a:off x="10596789" y="6555171"/>
            <a:ext cx="1795469" cy="16450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744" name="Shape 744"/>
          <p:cNvSpPr/>
          <p:nvPr/>
        </p:nvSpPr>
        <p:spPr>
          <a:xfrm flipH="1" flipV="1">
            <a:off x="12480342" y="6514349"/>
            <a:ext cx="2054376" cy="1644199"/>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745" name="Shape 745"/>
          <p:cNvSpPr/>
          <p:nvPr/>
        </p:nvSpPr>
        <p:spPr>
          <a:xfrm flipH="1" flipV="1">
            <a:off x="14218052" y="5895906"/>
            <a:ext cx="4006124" cy="225792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746" name="Shape 746"/>
          <p:cNvSpPr/>
          <p:nvPr/>
        </p:nvSpPr>
        <p:spPr>
          <a:xfrm>
            <a:off x="1160956" y="10164815"/>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LinkedHashSet</a:t>
            </a:r>
          </a:p>
        </p:txBody>
      </p:sp>
      <p:sp>
        <p:nvSpPr>
          <p:cNvPr id="747" name="Shape 747"/>
          <p:cNvSpPr/>
          <p:nvPr/>
        </p:nvSpPr>
        <p:spPr>
          <a:xfrm flipV="1">
            <a:off x="6696742" y="9382264"/>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748" name="Shape 748"/>
          <p:cNvSpPr/>
          <p:nvPr/>
        </p:nvSpPr>
        <p:spPr>
          <a:xfrm>
            <a:off x="17423707" y="11068881"/>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749" name="Shape 749"/>
          <p:cNvSpPr/>
          <p:nvPr/>
        </p:nvSpPr>
        <p:spPr>
          <a:xfrm>
            <a:off x="17423707" y="11937036"/>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750" name="Shape 750"/>
          <p:cNvSpPr/>
          <p:nvPr/>
        </p:nvSpPr>
        <p:spPr>
          <a:xfrm>
            <a:off x="19221986" y="10631356"/>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751" name="Shape 751"/>
          <p:cNvSpPr/>
          <p:nvPr/>
        </p:nvSpPr>
        <p:spPr>
          <a:xfrm flipV="1">
            <a:off x="12565965" y="4392352"/>
            <a:ext cx="1" cy="88712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752" name="Shape 752"/>
          <p:cNvSpPr/>
          <p:nvPr/>
        </p:nvSpPr>
        <p:spPr>
          <a:xfrm flipV="1">
            <a:off x="2783926" y="9371105"/>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753" name="Shape 753"/>
          <p:cNvSpPr/>
          <p:nvPr/>
        </p:nvSpPr>
        <p:spPr>
          <a:xfrm flipV="1">
            <a:off x="6700665" y="11331714"/>
            <a:ext cx="1" cy="75230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754" name="Shape 754"/>
          <p:cNvSpPr/>
          <p:nvPr/>
        </p:nvSpPr>
        <p:spPr>
          <a:xfrm flipV="1">
            <a:off x="18457478" y="6485006"/>
            <a:ext cx="1761007" cy="1692686"/>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755" name="Shape 755"/>
          <p:cNvSpPr/>
          <p:nvPr/>
        </p:nvSpPr>
        <p:spPr>
          <a:xfrm flipH="1" flipV="1">
            <a:off x="20426694" y="6487540"/>
            <a:ext cx="2135463" cy="1667615"/>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756" name="Shape 756"/>
          <p:cNvSpPr/>
          <p:nvPr/>
        </p:nvSpPr>
        <p:spPr>
          <a:xfrm flipV="1">
            <a:off x="2844517" y="6470480"/>
            <a:ext cx="1687494" cy="168749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757" name="Shape 757"/>
          <p:cNvSpPr/>
          <p:nvPr/>
        </p:nvSpPr>
        <p:spPr>
          <a:xfrm flipH="1" flipV="1">
            <a:off x="4633129" y="6465090"/>
            <a:ext cx="1955569" cy="1646001"/>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1" name="Shape 761"/>
          <p:cNvSpPr/>
          <p:nvPr>
            <p:ph type="title"/>
          </p:nvPr>
        </p:nvSpPr>
        <p:spPr>
          <a:prstGeom prst="rect">
            <a:avLst/>
          </a:prstGeom>
        </p:spPr>
        <p:txBody>
          <a:bodyPr/>
          <a:lstStyle/>
          <a:p>
            <a:pPr/>
            <a:r>
              <a:t>Collection Interface</a:t>
            </a:r>
          </a:p>
        </p:txBody>
      </p:sp>
      <p:sp>
        <p:nvSpPr>
          <p:cNvPr id="762" name="Shape 762"/>
          <p:cNvSpPr/>
          <p:nvPr/>
        </p:nvSpPr>
        <p:spPr>
          <a:xfrm>
            <a:off x="10942994" y="3183006"/>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Collection</a:t>
            </a:r>
          </a:p>
        </p:txBody>
      </p:sp>
      <p:sp>
        <p:nvSpPr>
          <p:cNvPr id="763" name="Shape 763"/>
          <p:cNvSpPr/>
          <p:nvPr/>
        </p:nvSpPr>
        <p:spPr>
          <a:xfrm>
            <a:off x="3110502" y="5337818"/>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Set</a:t>
            </a:r>
          </a:p>
        </p:txBody>
      </p:sp>
      <p:sp>
        <p:nvSpPr>
          <p:cNvPr id="764" name="Shape 764"/>
          <p:cNvSpPr/>
          <p:nvPr/>
        </p:nvSpPr>
        <p:spPr>
          <a:xfrm>
            <a:off x="10942994" y="5345825"/>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List</a:t>
            </a:r>
          </a:p>
        </p:txBody>
      </p:sp>
      <p:sp>
        <p:nvSpPr>
          <p:cNvPr id="765" name="Shape 765"/>
          <p:cNvSpPr/>
          <p:nvPr/>
        </p:nvSpPr>
        <p:spPr>
          <a:xfrm>
            <a:off x="18659859" y="5337818"/>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Queue</a:t>
            </a:r>
          </a:p>
        </p:txBody>
      </p:sp>
      <p:sp>
        <p:nvSpPr>
          <p:cNvPr id="766" name="Shape 766"/>
          <p:cNvSpPr/>
          <p:nvPr/>
        </p:nvSpPr>
        <p:spPr>
          <a:xfrm>
            <a:off x="1160956"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HashSet</a:t>
            </a:r>
          </a:p>
        </p:txBody>
      </p:sp>
      <p:sp>
        <p:nvSpPr>
          <p:cNvPr id="767" name="Shape 767"/>
          <p:cNvSpPr/>
          <p:nvPr/>
        </p:nvSpPr>
        <p:spPr>
          <a:xfrm>
            <a:off x="5073771"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SortedSet</a:t>
            </a:r>
          </a:p>
        </p:txBody>
      </p:sp>
      <p:sp>
        <p:nvSpPr>
          <p:cNvPr id="768" name="Shape 768"/>
          <p:cNvSpPr/>
          <p:nvPr/>
        </p:nvSpPr>
        <p:spPr>
          <a:xfrm>
            <a:off x="5073771" y="101648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NavigableSet</a:t>
            </a:r>
          </a:p>
        </p:txBody>
      </p:sp>
      <p:sp>
        <p:nvSpPr>
          <p:cNvPr id="769" name="Shape 769"/>
          <p:cNvSpPr/>
          <p:nvPr/>
        </p:nvSpPr>
        <p:spPr>
          <a:xfrm>
            <a:off x="5073771" y="121079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TreeSet</a:t>
            </a:r>
          </a:p>
        </p:txBody>
      </p:sp>
      <p:sp>
        <p:nvSpPr>
          <p:cNvPr id="770" name="Shape 770"/>
          <p:cNvSpPr/>
          <p:nvPr/>
        </p:nvSpPr>
        <p:spPr>
          <a:xfrm>
            <a:off x="8986587" y="8201452"/>
            <a:ext cx="3245942"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ArrayList</a:t>
            </a:r>
          </a:p>
        </p:txBody>
      </p:sp>
      <p:sp>
        <p:nvSpPr>
          <p:cNvPr id="771" name="Shape 771"/>
          <p:cNvSpPr/>
          <p:nvPr/>
        </p:nvSpPr>
        <p:spPr>
          <a:xfrm>
            <a:off x="12899402" y="8201452"/>
            <a:ext cx="3245942"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Vector</a:t>
            </a:r>
          </a:p>
        </p:txBody>
      </p:sp>
      <p:sp>
        <p:nvSpPr>
          <p:cNvPr id="772" name="Shape 772"/>
          <p:cNvSpPr/>
          <p:nvPr/>
        </p:nvSpPr>
        <p:spPr>
          <a:xfrm>
            <a:off x="1681221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LinkedList</a:t>
            </a:r>
          </a:p>
        </p:txBody>
      </p:sp>
      <p:sp>
        <p:nvSpPr>
          <p:cNvPr id="773" name="Shape 773"/>
          <p:cNvSpPr/>
          <p:nvPr/>
        </p:nvSpPr>
        <p:spPr>
          <a:xfrm>
            <a:off x="20725032"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PriorityQueue</a:t>
            </a:r>
          </a:p>
        </p:txBody>
      </p:sp>
      <p:sp>
        <p:nvSpPr>
          <p:cNvPr id="774" name="Shape 774"/>
          <p:cNvSpPr/>
          <p:nvPr/>
        </p:nvSpPr>
        <p:spPr>
          <a:xfrm flipV="1">
            <a:off x="4701047" y="3748702"/>
            <a:ext cx="6235087" cy="1534248"/>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775" name="Shape 775"/>
          <p:cNvSpPr/>
          <p:nvPr/>
        </p:nvSpPr>
        <p:spPr>
          <a:xfrm flipH="1" flipV="1">
            <a:off x="14192103" y="3727459"/>
            <a:ext cx="5997653" cy="156511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776" name="Shape 776"/>
          <p:cNvSpPr/>
          <p:nvPr/>
        </p:nvSpPr>
        <p:spPr>
          <a:xfrm flipV="1">
            <a:off x="10596789" y="6555171"/>
            <a:ext cx="1795469" cy="16450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777" name="Shape 777"/>
          <p:cNvSpPr/>
          <p:nvPr/>
        </p:nvSpPr>
        <p:spPr>
          <a:xfrm flipH="1" flipV="1">
            <a:off x="12480342" y="6514349"/>
            <a:ext cx="2054376" cy="1644199"/>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778" name="Shape 778"/>
          <p:cNvSpPr/>
          <p:nvPr/>
        </p:nvSpPr>
        <p:spPr>
          <a:xfrm flipH="1" flipV="1">
            <a:off x="14218052" y="5895906"/>
            <a:ext cx="4006124" cy="225792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779" name="Shape 779"/>
          <p:cNvSpPr/>
          <p:nvPr/>
        </p:nvSpPr>
        <p:spPr>
          <a:xfrm>
            <a:off x="1160956" y="10164815"/>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LinkedHashSet</a:t>
            </a:r>
          </a:p>
        </p:txBody>
      </p:sp>
      <p:sp>
        <p:nvSpPr>
          <p:cNvPr id="780" name="Shape 780"/>
          <p:cNvSpPr/>
          <p:nvPr/>
        </p:nvSpPr>
        <p:spPr>
          <a:xfrm flipV="1">
            <a:off x="6696742" y="9382264"/>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781" name="Shape 781"/>
          <p:cNvSpPr/>
          <p:nvPr/>
        </p:nvSpPr>
        <p:spPr>
          <a:xfrm>
            <a:off x="17423707" y="11068881"/>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782" name="Shape 782"/>
          <p:cNvSpPr/>
          <p:nvPr/>
        </p:nvSpPr>
        <p:spPr>
          <a:xfrm>
            <a:off x="17423707" y="11937036"/>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783" name="Shape 783"/>
          <p:cNvSpPr/>
          <p:nvPr/>
        </p:nvSpPr>
        <p:spPr>
          <a:xfrm>
            <a:off x="19221986" y="10631356"/>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784" name="Shape 784"/>
          <p:cNvSpPr/>
          <p:nvPr/>
        </p:nvSpPr>
        <p:spPr>
          <a:xfrm flipV="1">
            <a:off x="12565965" y="4392352"/>
            <a:ext cx="1" cy="88712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785" name="Shape 785"/>
          <p:cNvSpPr/>
          <p:nvPr/>
        </p:nvSpPr>
        <p:spPr>
          <a:xfrm flipV="1">
            <a:off x="2783926" y="9371105"/>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786" name="Shape 786"/>
          <p:cNvSpPr/>
          <p:nvPr/>
        </p:nvSpPr>
        <p:spPr>
          <a:xfrm flipV="1">
            <a:off x="6700665" y="11331714"/>
            <a:ext cx="1" cy="75230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787" name="Shape 787"/>
          <p:cNvSpPr/>
          <p:nvPr/>
        </p:nvSpPr>
        <p:spPr>
          <a:xfrm flipV="1">
            <a:off x="18457478" y="6485006"/>
            <a:ext cx="1761007" cy="1692686"/>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788" name="Shape 788"/>
          <p:cNvSpPr/>
          <p:nvPr/>
        </p:nvSpPr>
        <p:spPr>
          <a:xfrm flipH="1" flipV="1">
            <a:off x="20426694" y="6487540"/>
            <a:ext cx="2135463" cy="1667615"/>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789" name="Shape 789"/>
          <p:cNvSpPr/>
          <p:nvPr/>
        </p:nvSpPr>
        <p:spPr>
          <a:xfrm flipV="1">
            <a:off x="2844517" y="6470480"/>
            <a:ext cx="1687494" cy="168749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790" name="Shape 790"/>
          <p:cNvSpPr/>
          <p:nvPr/>
        </p:nvSpPr>
        <p:spPr>
          <a:xfrm flipH="1" flipV="1">
            <a:off x="4633129" y="6465090"/>
            <a:ext cx="1955569" cy="1646001"/>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4" name="Shape 794"/>
          <p:cNvSpPr/>
          <p:nvPr>
            <p:ph type="title"/>
          </p:nvPr>
        </p:nvSpPr>
        <p:spPr>
          <a:prstGeom prst="rect">
            <a:avLst/>
          </a:prstGeom>
        </p:spPr>
        <p:txBody>
          <a:bodyPr/>
          <a:lstStyle/>
          <a:p>
            <a:pPr/>
            <a:r>
              <a:t>Collection Interface</a:t>
            </a:r>
          </a:p>
        </p:txBody>
      </p:sp>
      <p:sp>
        <p:nvSpPr>
          <p:cNvPr id="795" name="Shape 795"/>
          <p:cNvSpPr/>
          <p:nvPr/>
        </p:nvSpPr>
        <p:spPr>
          <a:xfrm>
            <a:off x="10942994" y="3183006"/>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Collection</a:t>
            </a:r>
          </a:p>
        </p:txBody>
      </p:sp>
      <p:sp>
        <p:nvSpPr>
          <p:cNvPr id="796" name="Shape 796"/>
          <p:cNvSpPr/>
          <p:nvPr/>
        </p:nvSpPr>
        <p:spPr>
          <a:xfrm>
            <a:off x="3110502" y="5337818"/>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Set</a:t>
            </a:r>
          </a:p>
        </p:txBody>
      </p:sp>
      <p:sp>
        <p:nvSpPr>
          <p:cNvPr id="797" name="Shape 797"/>
          <p:cNvSpPr/>
          <p:nvPr/>
        </p:nvSpPr>
        <p:spPr>
          <a:xfrm>
            <a:off x="10942994" y="5345825"/>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List</a:t>
            </a:r>
          </a:p>
        </p:txBody>
      </p:sp>
      <p:sp>
        <p:nvSpPr>
          <p:cNvPr id="798" name="Shape 798"/>
          <p:cNvSpPr/>
          <p:nvPr/>
        </p:nvSpPr>
        <p:spPr>
          <a:xfrm>
            <a:off x="18659859" y="5337818"/>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Queue</a:t>
            </a:r>
          </a:p>
        </p:txBody>
      </p:sp>
      <p:sp>
        <p:nvSpPr>
          <p:cNvPr id="799" name="Shape 799"/>
          <p:cNvSpPr/>
          <p:nvPr/>
        </p:nvSpPr>
        <p:spPr>
          <a:xfrm>
            <a:off x="1160956"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HashSet</a:t>
            </a:r>
          </a:p>
        </p:txBody>
      </p:sp>
      <p:sp>
        <p:nvSpPr>
          <p:cNvPr id="800" name="Shape 800"/>
          <p:cNvSpPr/>
          <p:nvPr/>
        </p:nvSpPr>
        <p:spPr>
          <a:xfrm>
            <a:off x="5073771"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SortedSet</a:t>
            </a:r>
          </a:p>
        </p:txBody>
      </p:sp>
      <p:sp>
        <p:nvSpPr>
          <p:cNvPr id="801" name="Shape 801"/>
          <p:cNvSpPr/>
          <p:nvPr/>
        </p:nvSpPr>
        <p:spPr>
          <a:xfrm>
            <a:off x="5073771" y="101648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NavigableSet</a:t>
            </a:r>
          </a:p>
        </p:txBody>
      </p:sp>
      <p:sp>
        <p:nvSpPr>
          <p:cNvPr id="802" name="Shape 802"/>
          <p:cNvSpPr/>
          <p:nvPr/>
        </p:nvSpPr>
        <p:spPr>
          <a:xfrm>
            <a:off x="5073771" y="121079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TreeSet</a:t>
            </a:r>
          </a:p>
        </p:txBody>
      </p:sp>
      <p:sp>
        <p:nvSpPr>
          <p:cNvPr id="803" name="Shape 803"/>
          <p:cNvSpPr/>
          <p:nvPr/>
        </p:nvSpPr>
        <p:spPr>
          <a:xfrm>
            <a:off x="8986587" y="8201452"/>
            <a:ext cx="3245942"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ArrayList</a:t>
            </a:r>
          </a:p>
        </p:txBody>
      </p:sp>
      <p:sp>
        <p:nvSpPr>
          <p:cNvPr id="804" name="Shape 804"/>
          <p:cNvSpPr/>
          <p:nvPr/>
        </p:nvSpPr>
        <p:spPr>
          <a:xfrm>
            <a:off x="1681221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LinkedList</a:t>
            </a:r>
          </a:p>
        </p:txBody>
      </p:sp>
      <p:sp>
        <p:nvSpPr>
          <p:cNvPr id="805" name="Shape 805"/>
          <p:cNvSpPr/>
          <p:nvPr/>
        </p:nvSpPr>
        <p:spPr>
          <a:xfrm>
            <a:off x="20725032"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PriorityQueue</a:t>
            </a:r>
          </a:p>
        </p:txBody>
      </p:sp>
      <p:sp>
        <p:nvSpPr>
          <p:cNvPr id="806" name="Shape 806"/>
          <p:cNvSpPr/>
          <p:nvPr/>
        </p:nvSpPr>
        <p:spPr>
          <a:xfrm flipV="1">
            <a:off x="4701047" y="3748702"/>
            <a:ext cx="6235087" cy="1534248"/>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807" name="Shape 807"/>
          <p:cNvSpPr/>
          <p:nvPr/>
        </p:nvSpPr>
        <p:spPr>
          <a:xfrm flipH="1" flipV="1">
            <a:off x="14192103" y="3727459"/>
            <a:ext cx="5997653" cy="156511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808" name="Shape 808"/>
          <p:cNvSpPr/>
          <p:nvPr/>
        </p:nvSpPr>
        <p:spPr>
          <a:xfrm flipV="1">
            <a:off x="10596789" y="6555171"/>
            <a:ext cx="1795469" cy="16450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809" name="Shape 809"/>
          <p:cNvSpPr/>
          <p:nvPr/>
        </p:nvSpPr>
        <p:spPr>
          <a:xfrm flipH="1" flipV="1">
            <a:off x="14218052" y="5895906"/>
            <a:ext cx="4006124" cy="225792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810" name="Shape 810"/>
          <p:cNvSpPr/>
          <p:nvPr/>
        </p:nvSpPr>
        <p:spPr>
          <a:xfrm>
            <a:off x="1160956" y="10164815"/>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LinkedHashSet</a:t>
            </a:r>
          </a:p>
        </p:txBody>
      </p:sp>
      <p:sp>
        <p:nvSpPr>
          <p:cNvPr id="811" name="Shape 811"/>
          <p:cNvSpPr/>
          <p:nvPr/>
        </p:nvSpPr>
        <p:spPr>
          <a:xfrm flipV="1">
            <a:off x="6696742" y="9382264"/>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812" name="Shape 812"/>
          <p:cNvSpPr/>
          <p:nvPr/>
        </p:nvSpPr>
        <p:spPr>
          <a:xfrm>
            <a:off x="17423707" y="11068881"/>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813" name="Shape 813"/>
          <p:cNvSpPr/>
          <p:nvPr/>
        </p:nvSpPr>
        <p:spPr>
          <a:xfrm>
            <a:off x="17423707" y="11937036"/>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814" name="Shape 814"/>
          <p:cNvSpPr/>
          <p:nvPr/>
        </p:nvSpPr>
        <p:spPr>
          <a:xfrm>
            <a:off x="19221986" y="10631356"/>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815" name="Shape 815"/>
          <p:cNvSpPr/>
          <p:nvPr/>
        </p:nvSpPr>
        <p:spPr>
          <a:xfrm flipV="1">
            <a:off x="12565965" y="4392352"/>
            <a:ext cx="1" cy="88712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816" name="Shape 816"/>
          <p:cNvSpPr/>
          <p:nvPr/>
        </p:nvSpPr>
        <p:spPr>
          <a:xfrm flipV="1">
            <a:off x="2783926" y="9371105"/>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817" name="Shape 817"/>
          <p:cNvSpPr/>
          <p:nvPr/>
        </p:nvSpPr>
        <p:spPr>
          <a:xfrm flipV="1">
            <a:off x="6700665" y="11331714"/>
            <a:ext cx="1" cy="75230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818" name="Shape 818"/>
          <p:cNvSpPr/>
          <p:nvPr/>
        </p:nvSpPr>
        <p:spPr>
          <a:xfrm flipV="1">
            <a:off x="18457478" y="6485006"/>
            <a:ext cx="1761007" cy="1692686"/>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819" name="Shape 819"/>
          <p:cNvSpPr/>
          <p:nvPr/>
        </p:nvSpPr>
        <p:spPr>
          <a:xfrm flipH="1" flipV="1">
            <a:off x="20426694" y="6487540"/>
            <a:ext cx="2135463" cy="1667615"/>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820" name="Shape 820"/>
          <p:cNvSpPr/>
          <p:nvPr/>
        </p:nvSpPr>
        <p:spPr>
          <a:xfrm flipV="1">
            <a:off x="2844517" y="6470480"/>
            <a:ext cx="1687494" cy="168749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821" name="Shape 821"/>
          <p:cNvSpPr/>
          <p:nvPr/>
        </p:nvSpPr>
        <p:spPr>
          <a:xfrm flipH="1" flipV="1">
            <a:off x="4633129" y="6465090"/>
            <a:ext cx="1955569" cy="1646001"/>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5" name="Shape 825"/>
          <p:cNvSpPr/>
          <p:nvPr>
            <p:ph type="title"/>
          </p:nvPr>
        </p:nvSpPr>
        <p:spPr>
          <a:prstGeom prst="rect">
            <a:avLst/>
          </a:prstGeom>
        </p:spPr>
        <p:txBody>
          <a:bodyPr/>
          <a:lstStyle/>
          <a:p>
            <a:pPr/>
            <a:r>
              <a:t>Collection Interface</a:t>
            </a:r>
          </a:p>
        </p:txBody>
      </p:sp>
      <p:sp>
        <p:nvSpPr>
          <p:cNvPr id="826" name="Shape 826"/>
          <p:cNvSpPr/>
          <p:nvPr/>
        </p:nvSpPr>
        <p:spPr>
          <a:xfrm>
            <a:off x="10942994" y="3183006"/>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Collection</a:t>
            </a:r>
          </a:p>
        </p:txBody>
      </p:sp>
      <p:sp>
        <p:nvSpPr>
          <p:cNvPr id="827" name="Shape 827"/>
          <p:cNvSpPr/>
          <p:nvPr/>
        </p:nvSpPr>
        <p:spPr>
          <a:xfrm>
            <a:off x="3110502" y="5337818"/>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Set</a:t>
            </a:r>
          </a:p>
        </p:txBody>
      </p:sp>
      <p:sp>
        <p:nvSpPr>
          <p:cNvPr id="828" name="Shape 828"/>
          <p:cNvSpPr/>
          <p:nvPr/>
        </p:nvSpPr>
        <p:spPr>
          <a:xfrm>
            <a:off x="10942994" y="5345825"/>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List</a:t>
            </a:r>
          </a:p>
        </p:txBody>
      </p:sp>
      <p:sp>
        <p:nvSpPr>
          <p:cNvPr id="829" name="Shape 829"/>
          <p:cNvSpPr/>
          <p:nvPr/>
        </p:nvSpPr>
        <p:spPr>
          <a:xfrm>
            <a:off x="18659859" y="5337818"/>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Queue</a:t>
            </a:r>
          </a:p>
        </p:txBody>
      </p:sp>
      <p:sp>
        <p:nvSpPr>
          <p:cNvPr id="830" name="Shape 830"/>
          <p:cNvSpPr/>
          <p:nvPr/>
        </p:nvSpPr>
        <p:spPr>
          <a:xfrm>
            <a:off x="1160956"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HashSet</a:t>
            </a:r>
          </a:p>
        </p:txBody>
      </p:sp>
      <p:sp>
        <p:nvSpPr>
          <p:cNvPr id="831" name="Shape 831"/>
          <p:cNvSpPr/>
          <p:nvPr/>
        </p:nvSpPr>
        <p:spPr>
          <a:xfrm>
            <a:off x="5073771"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SortedSet</a:t>
            </a:r>
          </a:p>
        </p:txBody>
      </p:sp>
      <p:sp>
        <p:nvSpPr>
          <p:cNvPr id="832" name="Shape 832"/>
          <p:cNvSpPr/>
          <p:nvPr/>
        </p:nvSpPr>
        <p:spPr>
          <a:xfrm>
            <a:off x="5073771" y="101648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NavigableSet</a:t>
            </a:r>
          </a:p>
        </p:txBody>
      </p:sp>
      <p:sp>
        <p:nvSpPr>
          <p:cNvPr id="833" name="Shape 833"/>
          <p:cNvSpPr/>
          <p:nvPr/>
        </p:nvSpPr>
        <p:spPr>
          <a:xfrm>
            <a:off x="5073771" y="121079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TreeSet</a:t>
            </a:r>
          </a:p>
        </p:txBody>
      </p:sp>
      <p:sp>
        <p:nvSpPr>
          <p:cNvPr id="834" name="Shape 834"/>
          <p:cNvSpPr/>
          <p:nvPr/>
        </p:nvSpPr>
        <p:spPr>
          <a:xfrm>
            <a:off x="8986587" y="8201452"/>
            <a:ext cx="3245942"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ArrayList</a:t>
            </a:r>
          </a:p>
        </p:txBody>
      </p:sp>
      <p:sp>
        <p:nvSpPr>
          <p:cNvPr id="835" name="Shape 835"/>
          <p:cNvSpPr/>
          <p:nvPr/>
        </p:nvSpPr>
        <p:spPr>
          <a:xfrm>
            <a:off x="16812217" y="8201452"/>
            <a:ext cx="3245942"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LinkedList</a:t>
            </a:r>
          </a:p>
        </p:txBody>
      </p:sp>
      <p:sp>
        <p:nvSpPr>
          <p:cNvPr id="836" name="Shape 836"/>
          <p:cNvSpPr/>
          <p:nvPr/>
        </p:nvSpPr>
        <p:spPr>
          <a:xfrm>
            <a:off x="20725032"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PriorityQueue</a:t>
            </a:r>
          </a:p>
        </p:txBody>
      </p:sp>
      <p:sp>
        <p:nvSpPr>
          <p:cNvPr id="837" name="Shape 837"/>
          <p:cNvSpPr/>
          <p:nvPr/>
        </p:nvSpPr>
        <p:spPr>
          <a:xfrm flipV="1">
            <a:off x="4701047" y="3748702"/>
            <a:ext cx="6235087" cy="1534248"/>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838" name="Shape 838"/>
          <p:cNvSpPr/>
          <p:nvPr/>
        </p:nvSpPr>
        <p:spPr>
          <a:xfrm flipH="1" flipV="1">
            <a:off x="14192103" y="3727459"/>
            <a:ext cx="5997653" cy="156511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839" name="Shape 839"/>
          <p:cNvSpPr/>
          <p:nvPr/>
        </p:nvSpPr>
        <p:spPr>
          <a:xfrm flipV="1">
            <a:off x="10596789" y="6555171"/>
            <a:ext cx="1795469" cy="16450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840" name="Shape 840"/>
          <p:cNvSpPr/>
          <p:nvPr/>
        </p:nvSpPr>
        <p:spPr>
          <a:xfrm flipH="1" flipV="1">
            <a:off x="14218052" y="5895906"/>
            <a:ext cx="4006124" cy="225792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841" name="Shape 841"/>
          <p:cNvSpPr/>
          <p:nvPr/>
        </p:nvSpPr>
        <p:spPr>
          <a:xfrm>
            <a:off x="1160956" y="10164815"/>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LinkedHashSet</a:t>
            </a:r>
          </a:p>
        </p:txBody>
      </p:sp>
      <p:sp>
        <p:nvSpPr>
          <p:cNvPr id="842" name="Shape 842"/>
          <p:cNvSpPr/>
          <p:nvPr/>
        </p:nvSpPr>
        <p:spPr>
          <a:xfrm flipV="1">
            <a:off x="6696742" y="9382264"/>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843" name="Shape 843"/>
          <p:cNvSpPr/>
          <p:nvPr/>
        </p:nvSpPr>
        <p:spPr>
          <a:xfrm>
            <a:off x="17423707" y="11068881"/>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844" name="Shape 844"/>
          <p:cNvSpPr/>
          <p:nvPr/>
        </p:nvSpPr>
        <p:spPr>
          <a:xfrm>
            <a:off x="17423707" y="11937036"/>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845" name="Shape 845"/>
          <p:cNvSpPr/>
          <p:nvPr/>
        </p:nvSpPr>
        <p:spPr>
          <a:xfrm>
            <a:off x="19221986" y="10631356"/>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846" name="Shape 846"/>
          <p:cNvSpPr/>
          <p:nvPr/>
        </p:nvSpPr>
        <p:spPr>
          <a:xfrm flipV="1">
            <a:off x="12565965" y="4392352"/>
            <a:ext cx="1" cy="88712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847" name="Shape 847"/>
          <p:cNvSpPr/>
          <p:nvPr/>
        </p:nvSpPr>
        <p:spPr>
          <a:xfrm flipV="1">
            <a:off x="2783926" y="9371105"/>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848" name="Shape 848"/>
          <p:cNvSpPr/>
          <p:nvPr/>
        </p:nvSpPr>
        <p:spPr>
          <a:xfrm flipV="1">
            <a:off x="6700665" y="11331714"/>
            <a:ext cx="1" cy="75230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849" name="Shape 849"/>
          <p:cNvSpPr/>
          <p:nvPr/>
        </p:nvSpPr>
        <p:spPr>
          <a:xfrm flipV="1">
            <a:off x="18457478" y="6485006"/>
            <a:ext cx="1761007" cy="1692686"/>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850" name="Shape 850"/>
          <p:cNvSpPr/>
          <p:nvPr/>
        </p:nvSpPr>
        <p:spPr>
          <a:xfrm flipH="1" flipV="1">
            <a:off x="20426694" y="6487540"/>
            <a:ext cx="2135463" cy="1667615"/>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851" name="Shape 851"/>
          <p:cNvSpPr/>
          <p:nvPr/>
        </p:nvSpPr>
        <p:spPr>
          <a:xfrm flipV="1">
            <a:off x="2844517" y="6470480"/>
            <a:ext cx="1687494" cy="168749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852" name="Shape 852"/>
          <p:cNvSpPr/>
          <p:nvPr/>
        </p:nvSpPr>
        <p:spPr>
          <a:xfrm flipH="1" flipV="1">
            <a:off x="4633129" y="6465090"/>
            <a:ext cx="1955569" cy="1646001"/>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6" name="Shape 856"/>
          <p:cNvSpPr/>
          <p:nvPr>
            <p:ph type="title"/>
          </p:nvPr>
        </p:nvSpPr>
        <p:spPr>
          <a:prstGeom prst="rect">
            <a:avLst/>
          </a:prstGeom>
        </p:spPr>
        <p:txBody>
          <a:bodyPr/>
          <a:lstStyle/>
          <a:p>
            <a:pPr/>
            <a:r>
              <a:t>Collection Interface</a:t>
            </a:r>
          </a:p>
        </p:txBody>
      </p:sp>
      <p:sp>
        <p:nvSpPr>
          <p:cNvPr id="857" name="Shape 857"/>
          <p:cNvSpPr/>
          <p:nvPr/>
        </p:nvSpPr>
        <p:spPr>
          <a:xfrm>
            <a:off x="10942994" y="3183006"/>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Collection</a:t>
            </a:r>
          </a:p>
        </p:txBody>
      </p:sp>
      <p:sp>
        <p:nvSpPr>
          <p:cNvPr id="858" name="Shape 858"/>
          <p:cNvSpPr/>
          <p:nvPr/>
        </p:nvSpPr>
        <p:spPr>
          <a:xfrm>
            <a:off x="3110502" y="5337818"/>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Set</a:t>
            </a:r>
          </a:p>
        </p:txBody>
      </p:sp>
      <p:sp>
        <p:nvSpPr>
          <p:cNvPr id="859" name="Shape 859"/>
          <p:cNvSpPr/>
          <p:nvPr/>
        </p:nvSpPr>
        <p:spPr>
          <a:xfrm>
            <a:off x="10942994" y="534582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List</a:t>
            </a:r>
          </a:p>
        </p:txBody>
      </p:sp>
      <p:sp>
        <p:nvSpPr>
          <p:cNvPr id="860" name="Shape 860"/>
          <p:cNvSpPr/>
          <p:nvPr/>
        </p:nvSpPr>
        <p:spPr>
          <a:xfrm>
            <a:off x="18659859" y="5337818"/>
            <a:ext cx="3245942"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Queue</a:t>
            </a:r>
          </a:p>
        </p:txBody>
      </p:sp>
      <p:sp>
        <p:nvSpPr>
          <p:cNvPr id="861" name="Shape 861"/>
          <p:cNvSpPr/>
          <p:nvPr/>
        </p:nvSpPr>
        <p:spPr>
          <a:xfrm>
            <a:off x="1160956"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HashSet</a:t>
            </a:r>
          </a:p>
        </p:txBody>
      </p:sp>
      <p:sp>
        <p:nvSpPr>
          <p:cNvPr id="862" name="Shape 862"/>
          <p:cNvSpPr/>
          <p:nvPr/>
        </p:nvSpPr>
        <p:spPr>
          <a:xfrm>
            <a:off x="5073771"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SortedSet</a:t>
            </a:r>
          </a:p>
        </p:txBody>
      </p:sp>
      <p:sp>
        <p:nvSpPr>
          <p:cNvPr id="863" name="Shape 863"/>
          <p:cNvSpPr/>
          <p:nvPr/>
        </p:nvSpPr>
        <p:spPr>
          <a:xfrm>
            <a:off x="5073771" y="101648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NavigableSet</a:t>
            </a:r>
          </a:p>
        </p:txBody>
      </p:sp>
      <p:sp>
        <p:nvSpPr>
          <p:cNvPr id="864" name="Shape 864"/>
          <p:cNvSpPr/>
          <p:nvPr/>
        </p:nvSpPr>
        <p:spPr>
          <a:xfrm>
            <a:off x="5073771" y="121079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TreeSet</a:t>
            </a:r>
          </a:p>
        </p:txBody>
      </p:sp>
      <p:sp>
        <p:nvSpPr>
          <p:cNvPr id="865" name="Shape 865"/>
          <p:cNvSpPr/>
          <p:nvPr/>
        </p:nvSpPr>
        <p:spPr>
          <a:xfrm>
            <a:off x="898658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ArrayList</a:t>
            </a:r>
          </a:p>
        </p:txBody>
      </p:sp>
      <p:sp>
        <p:nvSpPr>
          <p:cNvPr id="866" name="Shape 866"/>
          <p:cNvSpPr/>
          <p:nvPr/>
        </p:nvSpPr>
        <p:spPr>
          <a:xfrm>
            <a:off x="1681221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LinkedList</a:t>
            </a:r>
          </a:p>
        </p:txBody>
      </p:sp>
      <p:sp>
        <p:nvSpPr>
          <p:cNvPr id="867" name="Shape 867"/>
          <p:cNvSpPr/>
          <p:nvPr/>
        </p:nvSpPr>
        <p:spPr>
          <a:xfrm>
            <a:off x="20725032"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PriorityQueue</a:t>
            </a:r>
          </a:p>
        </p:txBody>
      </p:sp>
      <p:sp>
        <p:nvSpPr>
          <p:cNvPr id="868" name="Shape 868"/>
          <p:cNvSpPr/>
          <p:nvPr/>
        </p:nvSpPr>
        <p:spPr>
          <a:xfrm flipV="1">
            <a:off x="4701047" y="3748702"/>
            <a:ext cx="6235087" cy="1534248"/>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869" name="Shape 869"/>
          <p:cNvSpPr/>
          <p:nvPr/>
        </p:nvSpPr>
        <p:spPr>
          <a:xfrm flipH="1" flipV="1">
            <a:off x="14192103" y="3727459"/>
            <a:ext cx="5997653" cy="156511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870" name="Shape 870"/>
          <p:cNvSpPr/>
          <p:nvPr/>
        </p:nvSpPr>
        <p:spPr>
          <a:xfrm flipV="1">
            <a:off x="10596789" y="6555171"/>
            <a:ext cx="1795469" cy="16450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871" name="Shape 871"/>
          <p:cNvSpPr/>
          <p:nvPr/>
        </p:nvSpPr>
        <p:spPr>
          <a:xfrm flipH="1" flipV="1">
            <a:off x="14218052" y="5895906"/>
            <a:ext cx="4006124" cy="225792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872" name="Shape 872"/>
          <p:cNvSpPr/>
          <p:nvPr/>
        </p:nvSpPr>
        <p:spPr>
          <a:xfrm>
            <a:off x="1160956" y="10164815"/>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LinkedHashSet</a:t>
            </a:r>
          </a:p>
        </p:txBody>
      </p:sp>
      <p:sp>
        <p:nvSpPr>
          <p:cNvPr id="873" name="Shape 873"/>
          <p:cNvSpPr/>
          <p:nvPr/>
        </p:nvSpPr>
        <p:spPr>
          <a:xfrm flipV="1">
            <a:off x="6696742" y="9382264"/>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874" name="Shape 874"/>
          <p:cNvSpPr/>
          <p:nvPr/>
        </p:nvSpPr>
        <p:spPr>
          <a:xfrm>
            <a:off x="17423707" y="11068881"/>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875" name="Shape 875"/>
          <p:cNvSpPr/>
          <p:nvPr/>
        </p:nvSpPr>
        <p:spPr>
          <a:xfrm>
            <a:off x="17423707" y="11937036"/>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876" name="Shape 876"/>
          <p:cNvSpPr/>
          <p:nvPr/>
        </p:nvSpPr>
        <p:spPr>
          <a:xfrm>
            <a:off x="19221986" y="10631356"/>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877" name="Shape 877"/>
          <p:cNvSpPr/>
          <p:nvPr/>
        </p:nvSpPr>
        <p:spPr>
          <a:xfrm flipV="1">
            <a:off x="12565965" y="4392352"/>
            <a:ext cx="1" cy="88712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878" name="Shape 878"/>
          <p:cNvSpPr/>
          <p:nvPr/>
        </p:nvSpPr>
        <p:spPr>
          <a:xfrm flipV="1">
            <a:off x="2783926" y="9371105"/>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879" name="Shape 879"/>
          <p:cNvSpPr/>
          <p:nvPr/>
        </p:nvSpPr>
        <p:spPr>
          <a:xfrm flipV="1">
            <a:off x="6700665" y="11331714"/>
            <a:ext cx="1" cy="75230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880" name="Shape 880"/>
          <p:cNvSpPr/>
          <p:nvPr/>
        </p:nvSpPr>
        <p:spPr>
          <a:xfrm flipV="1">
            <a:off x="18457478" y="6485006"/>
            <a:ext cx="1761007" cy="1692686"/>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881" name="Shape 881"/>
          <p:cNvSpPr/>
          <p:nvPr/>
        </p:nvSpPr>
        <p:spPr>
          <a:xfrm flipH="1" flipV="1">
            <a:off x="20426694" y="6487540"/>
            <a:ext cx="2135463" cy="1667615"/>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882" name="Shape 882"/>
          <p:cNvSpPr/>
          <p:nvPr/>
        </p:nvSpPr>
        <p:spPr>
          <a:xfrm flipV="1">
            <a:off x="2844517" y="6470480"/>
            <a:ext cx="1687494" cy="168749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883" name="Shape 883"/>
          <p:cNvSpPr/>
          <p:nvPr/>
        </p:nvSpPr>
        <p:spPr>
          <a:xfrm flipH="1" flipV="1">
            <a:off x="4633129" y="6465090"/>
            <a:ext cx="1955569" cy="1646001"/>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7" name="Shape 887"/>
          <p:cNvSpPr/>
          <p:nvPr>
            <p:ph type="title"/>
          </p:nvPr>
        </p:nvSpPr>
        <p:spPr>
          <a:prstGeom prst="rect">
            <a:avLst/>
          </a:prstGeom>
        </p:spPr>
        <p:txBody>
          <a:bodyPr/>
          <a:lstStyle/>
          <a:p>
            <a:pPr/>
            <a:r>
              <a:t>Collection Interface</a:t>
            </a:r>
          </a:p>
        </p:txBody>
      </p:sp>
      <p:sp>
        <p:nvSpPr>
          <p:cNvPr id="888" name="Shape 888"/>
          <p:cNvSpPr/>
          <p:nvPr/>
        </p:nvSpPr>
        <p:spPr>
          <a:xfrm>
            <a:off x="10942994" y="3183006"/>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Collection</a:t>
            </a:r>
          </a:p>
        </p:txBody>
      </p:sp>
      <p:sp>
        <p:nvSpPr>
          <p:cNvPr id="889" name="Shape 889"/>
          <p:cNvSpPr/>
          <p:nvPr/>
        </p:nvSpPr>
        <p:spPr>
          <a:xfrm>
            <a:off x="3110502" y="5337818"/>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Set</a:t>
            </a:r>
          </a:p>
        </p:txBody>
      </p:sp>
      <p:sp>
        <p:nvSpPr>
          <p:cNvPr id="890" name="Shape 890"/>
          <p:cNvSpPr/>
          <p:nvPr/>
        </p:nvSpPr>
        <p:spPr>
          <a:xfrm>
            <a:off x="10942994" y="534582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List</a:t>
            </a:r>
          </a:p>
        </p:txBody>
      </p:sp>
      <p:sp>
        <p:nvSpPr>
          <p:cNvPr id="891" name="Shape 891"/>
          <p:cNvSpPr/>
          <p:nvPr/>
        </p:nvSpPr>
        <p:spPr>
          <a:xfrm>
            <a:off x="18659859" y="5337818"/>
            <a:ext cx="3245942"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Queue</a:t>
            </a:r>
          </a:p>
        </p:txBody>
      </p:sp>
      <p:sp>
        <p:nvSpPr>
          <p:cNvPr id="892" name="Shape 892"/>
          <p:cNvSpPr/>
          <p:nvPr/>
        </p:nvSpPr>
        <p:spPr>
          <a:xfrm>
            <a:off x="1160956"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HashSet</a:t>
            </a:r>
          </a:p>
        </p:txBody>
      </p:sp>
      <p:sp>
        <p:nvSpPr>
          <p:cNvPr id="893" name="Shape 893"/>
          <p:cNvSpPr/>
          <p:nvPr/>
        </p:nvSpPr>
        <p:spPr>
          <a:xfrm>
            <a:off x="5073771"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SortedSet</a:t>
            </a:r>
          </a:p>
        </p:txBody>
      </p:sp>
      <p:sp>
        <p:nvSpPr>
          <p:cNvPr id="894" name="Shape 894"/>
          <p:cNvSpPr/>
          <p:nvPr/>
        </p:nvSpPr>
        <p:spPr>
          <a:xfrm>
            <a:off x="5073771" y="101648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NavigableSet</a:t>
            </a:r>
          </a:p>
        </p:txBody>
      </p:sp>
      <p:sp>
        <p:nvSpPr>
          <p:cNvPr id="895" name="Shape 895"/>
          <p:cNvSpPr/>
          <p:nvPr/>
        </p:nvSpPr>
        <p:spPr>
          <a:xfrm>
            <a:off x="5073771" y="121079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TreeSet</a:t>
            </a:r>
          </a:p>
        </p:txBody>
      </p:sp>
      <p:sp>
        <p:nvSpPr>
          <p:cNvPr id="896" name="Shape 896"/>
          <p:cNvSpPr/>
          <p:nvPr/>
        </p:nvSpPr>
        <p:spPr>
          <a:xfrm>
            <a:off x="898658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ArrayList</a:t>
            </a:r>
          </a:p>
        </p:txBody>
      </p:sp>
      <p:sp>
        <p:nvSpPr>
          <p:cNvPr id="897" name="Shape 897"/>
          <p:cNvSpPr/>
          <p:nvPr/>
        </p:nvSpPr>
        <p:spPr>
          <a:xfrm>
            <a:off x="16812217" y="8201452"/>
            <a:ext cx="3245942"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LinkedList</a:t>
            </a:r>
          </a:p>
        </p:txBody>
      </p:sp>
      <p:sp>
        <p:nvSpPr>
          <p:cNvPr id="898" name="Shape 898"/>
          <p:cNvSpPr/>
          <p:nvPr/>
        </p:nvSpPr>
        <p:spPr>
          <a:xfrm>
            <a:off x="20725032"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PriorityQueue</a:t>
            </a:r>
          </a:p>
        </p:txBody>
      </p:sp>
      <p:sp>
        <p:nvSpPr>
          <p:cNvPr id="899" name="Shape 899"/>
          <p:cNvSpPr/>
          <p:nvPr/>
        </p:nvSpPr>
        <p:spPr>
          <a:xfrm flipV="1">
            <a:off x="4701047" y="3748702"/>
            <a:ext cx="6235087" cy="1534248"/>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900" name="Shape 900"/>
          <p:cNvSpPr/>
          <p:nvPr/>
        </p:nvSpPr>
        <p:spPr>
          <a:xfrm flipH="1" flipV="1">
            <a:off x="14192103" y="3727459"/>
            <a:ext cx="5997653" cy="156511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901" name="Shape 901"/>
          <p:cNvSpPr/>
          <p:nvPr/>
        </p:nvSpPr>
        <p:spPr>
          <a:xfrm flipV="1">
            <a:off x="10596789" y="6555171"/>
            <a:ext cx="1795469" cy="16450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902" name="Shape 902"/>
          <p:cNvSpPr/>
          <p:nvPr/>
        </p:nvSpPr>
        <p:spPr>
          <a:xfrm flipH="1" flipV="1">
            <a:off x="14218052" y="5895906"/>
            <a:ext cx="4006124" cy="225792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903" name="Shape 903"/>
          <p:cNvSpPr/>
          <p:nvPr/>
        </p:nvSpPr>
        <p:spPr>
          <a:xfrm>
            <a:off x="1160956" y="10164815"/>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LinkedHashSet</a:t>
            </a:r>
          </a:p>
        </p:txBody>
      </p:sp>
      <p:sp>
        <p:nvSpPr>
          <p:cNvPr id="904" name="Shape 904"/>
          <p:cNvSpPr/>
          <p:nvPr/>
        </p:nvSpPr>
        <p:spPr>
          <a:xfrm flipV="1">
            <a:off x="6696742" y="9382264"/>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905" name="Shape 905"/>
          <p:cNvSpPr/>
          <p:nvPr/>
        </p:nvSpPr>
        <p:spPr>
          <a:xfrm>
            <a:off x="17423707" y="11068881"/>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906" name="Shape 906"/>
          <p:cNvSpPr/>
          <p:nvPr/>
        </p:nvSpPr>
        <p:spPr>
          <a:xfrm>
            <a:off x="17423707" y="11937036"/>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907" name="Shape 907"/>
          <p:cNvSpPr/>
          <p:nvPr/>
        </p:nvSpPr>
        <p:spPr>
          <a:xfrm>
            <a:off x="19221986" y="10631356"/>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908" name="Shape 908"/>
          <p:cNvSpPr/>
          <p:nvPr/>
        </p:nvSpPr>
        <p:spPr>
          <a:xfrm flipV="1">
            <a:off x="12565965" y="4392352"/>
            <a:ext cx="1" cy="88712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909" name="Shape 909"/>
          <p:cNvSpPr/>
          <p:nvPr/>
        </p:nvSpPr>
        <p:spPr>
          <a:xfrm flipV="1">
            <a:off x="2783926" y="9371105"/>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910" name="Shape 910"/>
          <p:cNvSpPr/>
          <p:nvPr/>
        </p:nvSpPr>
        <p:spPr>
          <a:xfrm flipV="1">
            <a:off x="6700665" y="11331714"/>
            <a:ext cx="1" cy="75230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911" name="Shape 911"/>
          <p:cNvSpPr/>
          <p:nvPr/>
        </p:nvSpPr>
        <p:spPr>
          <a:xfrm flipV="1">
            <a:off x="18457478" y="6485006"/>
            <a:ext cx="1761007" cy="1692686"/>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912" name="Shape 912"/>
          <p:cNvSpPr/>
          <p:nvPr/>
        </p:nvSpPr>
        <p:spPr>
          <a:xfrm flipH="1" flipV="1">
            <a:off x="20426694" y="6487540"/>
            <a:ext cx="2135463" cy="1667615"/>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913" name="Shape 913"/>
          <p:cNvSpPr/>
          <p:nvPr/>
        </p:nvSpPr>
        <p:spPr>
          <a:xfrm flipV="1">
            <a:off x="2844517" y="6470480"/>
            <a:ext cx="1687494" cy="168749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914" name="Shape 914"/>
          <p:cNvSpPr/>
          <p:nvPr/>
        </p:nvSpPr>
        <p:spPr>
          <a:xfrm flipH="1" flipV="1">
            <a:off x="4633129" y="6465090"/>
            <a:ext cx="1955569" cy="1646001"/>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8" name="Shape 918"/>
          <p:cNvSpPr/>
          <p:nvPr>
            <p:ph type="title"/>
          </p:nvPr>
        </p:nvSpPr>
        <p:spPr>
          <a:prstGeom prst="rect">
            <a:avLst/>
          </a:prstGeom>
        </p:spPr>
        <p:txBody>
          <a:bodyPr/>
          <a:lstStyle/>
          <a:p>
            <a:pPr/>
            <a:r>
              <a:t>Collection Interface</a:t>
            </a:r>
          </a:p>
        </p:txBody>
      </p:sp>
      <p:sp>
        <p:nvSpPr>
          <p:cNvPr id="919" name="Shape 919"/>
          <p:cNvSpPr/>
          <p:nvPr/>
        </p:nvSpPr>
        <p:spPr>
          <a:xfrm>
            <a:off x="10942994" y="3183006"/>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Collection</a:t>
            </a:r>
          </a:p>
        </p:txBody>
      </p:sp>
      <p:sp>
        <p:nvSpPr>
          <p:cNvPr id="920" name="Shape 920"/>
          <p:cNvSpPr/>
          <p:nvPr/>
        </p:nvSpPr>
        <p:spPr>
          <a:xfrm>
            <a:off x="3110502" y="5337818"/>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Set</a:t>
            </a:r>
          </a:p>
        </p:txBody>
      </p:sp>
      <p:sp>
        <p:nvSpPr>
          <p:cNvPr id="921" name="Shape 921"/>
          <p:cNvSpPr/>
          <p:nvPr/>
        </p:nvSpPr>
        <p:spPr>
          <a:xfrm>
            <a:off x="10942994" y="534582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List</a:t>
            </a:r>
          </a:p>
        </p:txBody>
      </p:sp>
      <p:sp>
        <p:nvSpPr>
          <p:cNvPr id="922" name="Shape 922"/>
          <p:cNvSpPr/>
          <p:nvPr/>
        </p:nvSpPr>
        <p:spPr>
          <a:xfrm>
            <a:off x="18659859" y="5337818"/>
            <a:ext cx="3245942"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Queue</a:t>
            </a:r>
          </a:p>
        </p:txBody>
      </p:sp>
      <p:sp>
        <p:nvSpPr>
          <p:cNvPr id="923" name="Shape 923"/>
          <p:cNvSpPr/>
          <p:nvPr/>
        </p:nvSpPr>
        <p:spPr>
          <a:xfrm>
            <a:off x="1160956"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HashSet</a:t>
            </a:r>
          </a:p>
        </p:txBody>
      </p:sp>
      <p:sp>
        <p:nvSpPr>
          <p:cNvPr id="924" name="Shape 924"/>
          <p:cNvSpPr/>
          <p:nvPr/>
        </p:nvSpPr>
        <p:spPr>
          <a:xfrm>
            <a:off x="5073771" y="8201452"/>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SortedSet</a:t>
            </a:r>
          </a:p>
        </p:txBody>
      </p:sp>
      <p:sp>
        <p:nvSpPr>
          <p:cNvPr id="925" name="Shape 925"/>
          <p:cNvSpPr/>
          <p:nvPr/>
        </p:nvSpPr>
        <p:spPr>
          <a:xfrm>
            <a:off x="5073771" y="101648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NavigableSet</a:t>
            </a:r>
          </a:p>
        </p:txBody>
      </p:sp>
      <p:sp>
        <p:nvSpPr>
          <p:cNvPr id="926" name="Shape 926"/>
          <p:cNvSpPr/>
          <p:nvPr/>
        </p:nvSpPr>
        <p:spPr>
          <a:xfrm>
            <a:off x="5073771" y="12107915"/>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TreeSet</a:t>
            </a:r>
          </a:p>
        </p:txBody>
      </p:sp>
      <p:sp>
        <p:nvSpPr>
          <p:cNvPr id="927" name="Shape 927"/>
          <p:cNvSpPr/>
          <p:nvPr/>
        </p:nvSpPr>
        <p:spPr>
          <a:xfrm>
            <a:off x="8986587" y="8201452"/>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ArrayList</a:t>
            </a:r>
          </a:p>
        </p:txBody>
      </p:sp>
      <p:sp>
        <p:nvSpPr>
          <p:cNvPr id="928" name="Shape 928"/>
          <p:cNvSpPr/>
          <p:nvPr/>
        </p:nvSpPr>
        <p:spPr>
          <a:xfrm>
            <a:off x="16812217" y="8201452"/>
            <a:ext cx="3245942"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LinkedList</a:t>
            </a:r>
          </a:p>
        </p:txBody>
      </p:sp>
      <p:sp>
        <p:nvSpPr>
          <p:cNvPr id="929" name="Shape 929"/>
          <p:cNvSpPr/>
          <p:nvPr/>
        </p:nvSpPr>
        <p:spPr>
          <a:xfrm>
            <a:off x="20725032" y="8201452"/>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PriorityQueue</a:t>
            </a:r>
          </a:p>
        </p:txBody>
      </p:sp>
      <p:sp>
        <p:nvSpPr>
          <p:cNvPr id="930" name="Shape 930"/>
          <p:cNvSpPr/>
          <p:nvPr/>
        </p:nvSpPr>
        <p:spPr>
          <a:xfrm flipV="1">
            <a:off x="4701047" y="3748702"/>
            <a:ext cx="6235087" cy="1534248"/>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931" name="Shape 931"/>
          <p:cNvSpPr/>
          <p:nvPr/>
        </p:nvSpPr>
        <p:spPr>
          <a:xfrm flipH="1" flipV="1">
            <a:off x="14192103" y="3727459"/>
            <a:ext cx="5997653" cy="156511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932" name="Shape 932"/>
          <p:cNvSpPr/>
          <p:nvPr/>
        </p:nvSpPr>
        <p:spPr>
          <a:xfrm flipV="1">
            <a:off x="10596789" y="6555171"/>
            <a:ext cx="1795469" cy="16450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933" name="Shape 933"/>
          <p:cNvSpPr/>
          <p:nvPr/>
        </p:nvSpPr>
        <p:spPr>
          <a:xfrm flipH="1" flipV="1">
            <a:off x="14218052" y="5895906"/>
            <a:ext cx="4006124" cy="225792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934" name="Shape 934"/>
          <p:cNvSpPr/>
          <p:nvPr/>
        </p:nvSpPr>
        <p:spPr>
          <a:xfrm>
            <a:off x="1160956" y="10164815"/>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LinkedHashSet</a:t>
            </a:r>
          </a:p>
        </p:txBody>
      </p:sp>
      <p:sp>
        <p:nvSpPr>
          <p:cNvPr id="935" name="Shape 935"/>
          <p:cNvSpPr/>
          <p:nvPr/>
        </p:nvSpPr>
        <p:spPr>
          <a:xfrm flipV="1">
            <a:off x="6696742" y="9382264"/>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936" name="Shape 936"/>
          <p:cNvSpPr/>
          <p:nvPr/>
        </p:nvSpPr>
        <p:spPr>
          <a:xfrm>
            <a:off x="17423707" y="11068881"/>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937" name="Shape 937"/>
          <p:cNvSpPr/>
          <p:nvPr/>
        </p:nvSpPr>
        <p:spPr>
          <a:xfrm>
            <a:off x="17423707" y="11937036"/>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938" name="Shape 938"/>
          <p:cNvSpPr/>
          <p:nvPr/>
        </p:nvSpPr>
        <p:spPr>
          <a:xfrm>
            <a:off x="19221986" y="10631356"/>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939" name="Shape 939"/>
          <p:cNvSpPr/>
          <p:nvPr/>
        </p:nvSpPr>
        <p:spPr>
          <a:xfrm flipV="1">
            <a:off x="12565965" y="4392352"/>
            <a:ext cx="1" cy="887127"/>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940" name="Shape 940"/>
          <p:cNvSpPr/>
          <p:nvPr/>
        </p:nvSpPr>
        <p:spPr>
          <a:xfrm flipV="1">
            <a:off x="2783926" y="9371105"/>
            <a:ext cx="1" cy="75230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941" name="Shape 941"/>
          <p:cNvSpPr/>
          <p:nvPr/>
        </p:nvSpPr>
        <p:spPr>
          <a:xfrm flipV="1">
            <a:off x="6700665" y="11331714"/>
            <a:ext cx="1" cy="75230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942" name="Shape 942"/>
          <p:cNvSpPr/>
          <p:nvPr/>
        </p:nvSpPr>
        <p:spPr>
          <a:xfrm flipV="1">
            <a:off x="18457478" y="6485006"/>
            <a:ext cx="1761007" cy="1692686"/>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943" name="Shape 943"/>
          <p:cNvSpPr/>
          <p:nvPr/>
        </p:nvSpPr>
        <p:spPr>
          <a:xfrm flipH="1" flipV="1">
            <a:off x="20426694" y="6487540"/>
            <a:ext cx="2135463" cy="1667615"/>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944" name="Shape 944"/>
          <p:cNvSpPr/>
          <p:nvPr/>
        </p:nvSpPr>
        <p:spPr>
          <a:xfrm flipV="1">
            <a:off x="2844517" y="6470480"/>
            <a:ext cx="1687494" cy="168749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945" name="Shape 945"/>
          <p:cNvSpPr/>
          <p:nvPr/>
        </p:nvSpPr>
        <p:spPr>
          <a:xfrm flipH="1" flipV="1">
            <a:off x="4633129" y="6465090"/>
            <a:ext cx="1955569" cy="1646001"/>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9" name="Shape 949"/>
          <p:cNvSpPr/>
          <p:nvPr>
            <p:ph type="title"/>
          </p:nvPr>
        </p:nvSpPr>
        <p:spPr>
          <a:prstGeom prst="rect">
            <a:avLst/>
          </a:prstGeom>
        </p:spPr>
        <p:txBody>
          <a:bodyPr/>
          <a:lstStyle/>
          <a:p>
            <a:pPr/>
            <a:r>
              <a:t>Map Interface</a:t>
            </a:r>
          </a:p>
        </p:txBody>
      </p:sp>
      <p:sp>
        <p:nvSpPr>
          <p:cNvPr id="950" name="Shape 950"/>
          <p:cNvSpPr/>
          <p:nvPr/>
        </p:nvSpPr>
        <p:spPr>
          <a:xfrm>
            <a:off x="11180464" y="3124200"/>
            <a:ext cx="3245943" cy="1143000"/>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Map</a:t>
            </a:r>
          </a:p>
        </p:txBody>
      </p:sp>
      <p:sp>
        <p:nvSpPr>
          <p:cNvPr id="951" name="Shape 951"/>
          <p:cNvSpPr/>
          <p:nvPr/>
        </p:nvSpPr>
        <p:spPr>
          <a:xfrm>
            <a:off x="15833577" y="11580131"/>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TreeMap</a:t>
            </a:r>
          </a:p>
        </p:txBody>
      </p:sp>
      <p:sp>
        <p:nvSpPr>
          <p:cNvPr id="952" name="Shape 952"/>
          <p:cNvSpPr/>
          <p:nvPr/>
        </p:nvSpPr>
        <p:spPr>
          <a:xfrm>
            <a:off x="15833577" y="8367031"/>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NavigableMap</a:t>
            </a:r>
          </a:p>
        </p:txBody>
      </p:sp>
      <p:sp>
        <p:nvSpPr>
          <p:cNvPr id="953" name="Shape 953"/>
          <p:cNvSpPr/>
          <p:nvPr/>
        </p:nvSpPr>
        <p:spPr>
          <a:xfrm>
            <a:off x="15794040" y="5130800"/>
            <a:ext cx="3245943" cy="1143000"/>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SortedMap</a:t>
            </a:r>
          </a:p>
        </p:txBody>
      </p:sp>
      <p:sp>
        <p:nvSpPr>
          <p:cNvPr id="954" name="Shape 954"/>
          <p:cNvSpPr/>
          <p:nvPr/>
        </p:nvSpPr>
        <p:spPr>
          <a:xfrm>
            <a:off x="6527351" y="8367031"/>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Hashtable</a:t>
            </a:r>
          </a:p>
        </p:txBody>
      </p:sp>
      <p:sp>
        <p:nvSpPr>
          <p:cNvPr id="955" name="Shape 955"/>
          <p:cNvSpPr/>
          <p:nvPr/>
        </p:nvSpPr>
        <p:spPr>
          <a:xfrm>
            <a:off x="11220001" y="8367031"/>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Hashmap</a:t>
            </a:r>
          </a:p>
        </p:txBody>
      </p:sp>
      <p:sp>
        <p:nvSpPr>
          <p:cNvPr id="956" name="Shape 956"/>
          <p:cNvSpPr/>
          <p:nvPr/>
        </p:nvSpPr>
        <p:spPr>
          <a:xfrm>
            <a:off x="11259303" y="11580131"/>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LinkedHashMap</a:t>
            </a:r>
          </a:p>
        </p:txBody>
      </p:sp>
      <p:sp>
        <p:nvSpPr>
          <p:cNvPr id="957" name="Shape 957"/>
          <p:cNvSpPr/>
          <p:nvPr/>
        </p:nvSpPr>
        <p:spPr>
          <a:xfrm flipV="1">
            <a:off x="12803435" y="4291072"/>
            <a:ext cx="1" cy="4052087"/>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958" name="Shape 958"/>
          <p:cNvSpPr/>
          <p:nvPr/>
        </p:nvSpPr>
        <p:spPr>
          <a:xfrm flipV="1">
            <a:off x="8153729" y="4291072"/>
            <a:ext cx="4438310" cy="403325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959" name="Shape 959"/>
          <p:cNvSpPr/>
          <p:nvPr/>
        </p:nvSpPr>
        <p:spPr>
          <a:xfrm flipV="1">
            <a:off x="12842973" y="9522730"/>
            <a:ext cx="1" cy="204035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960" name="Shape 960"/>
          <p:cNvSpPr/>
          <p:nvPr/>
        </p:nvSpPr>
        <p:spPr>
          <a:xfrm flipH="1" flipV="1">
            <a:off x="13014832" y="4291072"/>
            <a:ext cx="2921475" cy="1471599"/>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961" name="Shape 961"/>
          <p:cNvSpPr/>
          <p:nvPr/>
        </p:nvSpPr>
        <p:spPr>
          <a:xfrm>
            <a:off x="1241823" y="11776356"/>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962" name="Shape 962"/>
          <p:cNvSpPr/>
          <p:nvPr/>
        </p:nvSpPr>
        <p:spPr>
          <a:xfrm>
            <a:off x="1241823" y="12644511"/>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963" name="Shape 963"/>
          <p:cNvSpPr/>
          <p:nvPr/>
        </p:nvSpPr>
        <p:spPr>
          <a:xfrm>
            <a:off x="3040102" y="11338831"/>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964" name="Shape 964"/>
          <p:cNvSpPr/>
          <p:nvPr/>
        </p:nvSpPr>
        <p:spPr>
          <a:xfrm flipV="1">
            <a:off x="17456548" y="9515906"/>
            <a:ext cx="1" cy="20403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965" name="Shape 965"/>
          <p:cNvSpPr/>
          <p:nvPr/>
        </p:nvSpPr>
        <p:spPr>
          <a:xfrm flipV="1">
            <a:off x="17417010" y="6296857"/>
            <a:ext cx="1" cy="2040353"/>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9" name="Shape 969"/>
          <p:cNvSpPr/>
          <p:nvPr>
            <p:ph type="title"/>
          </p:nvPr>
        </p:nvSpPr>
        <p:spPr>
          <a:prstGeom prst="rect">
            <a:avLst/>
          </a:prstGeom>
        </p:spPr>
        <p:txBody>
          <a:bodyPr/>
          <a:lstStyle/>
          <a:p>
            <a:pPr/>
            <a:r>
              <a:t>Map Interface</a:t>
            </a:r>
          </a:p>
        </p:txBody>
      </p:sp>
      <p:sp>
        <p:nvSpPr>
          <p:cNvPr id="970" name="Shape 970"/>
          <p:cNvSpPr/>
          <p:nvPr/>
        </p:nvSpPr>
        <p:spPr>
          <a:xfrm>
            <a:off x="11180464" y="3124200"/>
            <a:ext cx="3245943" cy="1143000"/>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Map</a:t>
            </a:r>
          </a:p>
        </p:txBody>
      </p:sp>
      <p:sp>
        <p:nvSpPr>
          <p:cNvPr id="971" name="Shape 971"/>
          <p:cNvSpPr/>
          <p:nvPr/>
        </p:nvSpPr>
        <p:spPr>
          <a:xfrm>
            <a:off x="15833577" y="11580131"/>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TreeMap</a:t>
            </a:r>
          </a:p>
        </p:txBody>
      </p:sp>
      <p:sp>
        <p:nvSpPr>
          <p:cNvPr id="972" name="Shape 972"/>
          <p:cNvSpPr/>
          <p:nvPr/>
        </p:nvSpPr>
        <p:spPr>
          <a:xfrm>
            <a:off x="15833577" y="8367031"/>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NavigableMap</a:t>
            </a:r>
          </a:p>
        </p:txBody>
      </p:sp>
      <p:sp>
        <p:nvSpPr>
          <p:cNvPr id="973" name="Shape 973"/>
          <p:cNvSpPr/>
          <p:nvPr/>
        </p:nvSpPr>
        <p:spPr>
          <a:xfrm>
            <a:off x="15794040" y="5130800"/>
            <a:ext cx="3245943" cy="1143000"/>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SortedMap</a:t>
            </a:r>
          </a:p>
        </p:txBody>
      </p:sp>
      <p:sp>
        <p:nvSpPr>
          <p:cNvPr id="974" name="Shape 974"/>
          <p:cNvSpPr/>
          <p:nvPr/>
        </p:nvSpPr>
        <p:spPr>
          <a:xfrm>
            <a:off x="6527351" y="8367031"/>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Hashtable</a:t>
            </a:r>
          </a:p>
        </p:txBody>
      </p:sp>
      <p:sp>
        <p:nvSpPr>
          <p:cNvPr id="975" name="Shape 975"/>
          <p:cNvSpPr/>
          <p:nvPr/>
        </p:nvSpPr>
        <p:spPr>
          <a:xfrm>
            <a:off x="11220001" y="8367031"/>
            <a:ext cx="3245943"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Hashmap</a:t>
            </a:r>
          </a:p>
        </p:txBody>
      </p:sp>
      <p:sp>
        <p:nvSpPr>
          <p:cNvPr id="976" name="Shape 976"/>
          <p:cNvSpPr/>
          <p:nvPr/>
        </p:nvSpPr>
        <p:spPr>
          <a:xfrm>
            <a:off x="11259303" y="11580131"/>
            <a:ext cx="3245942" cy="1143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LinkedHashMap</a:t>
            </a:r>
          </a:p>
        </p:txBody>
      </p:sp>
      <p:sp>
        <p:nvSpPr>
          <p:cNvPr id="977" name="Shape 977"/>
          <p:cNvSpPr/>
          <p:nvPr/>
        </p:nvSpPr>
        <p:spPr>
          <a:xfrm flipV="1">
            <a:off x="12803435" y="4291072"/>
            <a:ext cx="1" cy="4052087"/>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978" name="Shape 978"/>
          <p:cNvSpPr/>
          <p:nvPr/>
        </p:nvSpPr>
        <p:spPr>
          <a:xfrm flipV="1">
            <a:off x="8153729" y="4291072"/>
            <a:ext cx="4438310" cy="403325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979" name="Shape 979"/>
          <p:cNvSpPr/>
          <p:nvPr/>
        </p:nvSpPr>
        <p:spPr>
          <a:xfrm flipV="1">
            <a:off x="12842973" y="9522730"/>
            <a:ext cx="1" cy="204035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980" name="Shape 980"/>
          <p:cNvSpPr/>
          <p:nvPr/>
        </p:nvSpPr>
        <p:spPr>
          <a:xfrm flipH="1" flipV="1">
            <a:off x="13014832" y="4291072"/>
            <a:ext cx="2921475" cy="1471599"/>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981" name="Shape 981"/>
          <p:cNvSpPr/>
          <p:nvPr/>
        </p:nvSpPr>
        <p:spPr>
          <a:xfrm>
            <a:off x="1241823" y="11776356"/>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982" name="Shape 982"/>
          <p:cNvSpPr/>
          <p:nvPr/>
        </p:nvSpPr>
        <p:spPr>
          <a:xfrm>
            <a:off x="1241823" y="12644511"/>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983" name="Shape 983"/>
          <p:cNvSpPr/>
          <p:nvPr/>
        </p:nvSpPr>
        <p:spPr>
          <a:xfrm>
            <a:off x="3040102" y="11338831"/>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984" name="Shape 984"/>
          <p:cNvSpPr/>
          <p:nvPr/>
        </p:nvSpPr>
        <p:spPr>
          <a:xfrm flipV="1">
            <a:off x="17456548" y="9515906"/>
            <a:ext cx="1" cy="20403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985" name="Shape 985"/>
          <p:cNvSpPr/>
          <p:nvPr/>
        </p:nvSpPr>
        <p:spPr>
          <a:xfrm flipV="1">
            <a:off x="17417010" y="6296857"/>
            <a:ext cx="1" cy="2040353"/>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pPr/>
            <a:r>
              <a:t>Collection(s)</a:t>
            </a:r>
          </a:p>
        </p:txBody>
      </p:sp>
      <p:sp>
        <p:nvSpPr>
          <p:cNvPr id="144" name="Shape 144"/>
          <p:cNvSpPr/>
          <p:nvPr>
            <p:ph type="body" idx="1"/>
          </p:nvPr>
        </p:nvSpPr>
        <p:spPr>
          <a:prstGeom prst="rect">
            <a:avLst/>
          </a:prstGeom>
        </p:spPr>
        <p:txBody>
          <a:bodyPr/>
          <a:lstStyle/>
          <a:p>
            <a:pPr marL="0" indent="0">
              <a:buSzTx/>
              <a:buNone/>
            </a:pPr>
            <a:r>
              <a:t>1. a compilation or group of things</a:t>
            </a:r>
          </a:p>
          <a:p>
            <a:pPr marL="0" indent="0">
              <a:buSzTx/>
              <a:buNone/>
            </a:pPr>
            <a:r>
              <a:t>2. Java Collections Framework</a:t>
            </a:r>
          </a:p>
          <a:p>
            <a:pPr marL="0" indent="0">
              <a:buSzTx/>
              <a:buNone/>
              <a:defRPr>
                <a:solidFill>
                  <a:srgbClr val="FFFFFF"/>
                </a:solidFill>
              </a:defRPr>
            </a:pPr>
            <a:r>
              <a:t>3. a data structure</a:t>
            </a:r>
          </a:p>
          <a:p>
            <a:pPr marL="0" indent="0">
              <a:buSzTx/>
              <a:buNone/>
              <a:defRPr>
                <a:solidFill>
                  <a:srgbClr val="FFFFFF"/>
                </a:solidFill>
              </a:defRPr>
            </a:pPr>
            <a:r>
              <a:t>4. java.util.Collection interface</a:t>
            </a:r>
          </a:p>
          <a:p>
            <a:pPr marL="0" indent="0">
              <a:buSzTx/>
              <a:buNone/>
              <a:defRPr>
                <a:solidFill>
                  <a:srgbClr val="FFFFFF"/>
                </a:solidFill>
              </a:defRPr>
            </a:pPr>
            <a:r>
              <a:t>5. java.util.Collections</a:t>
            </a:r>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9" name="Shape 989"/>
          <p:cNvSpPr/>
          <p:nvPr>
            <p:ph type="title"/>
          </p:nvPr>
        </p:nvSpPr>
        <p:spPr>
          <a:prstGeom prst="rect">
            <a:avLst/>
          </a:prstGeom>
        </p:spPr>
        <p:txBody>
          <a:bodyPr/>
          <a:lstStyle/>
          <a:p>
            <a:pPr/>
            <a:r>
              <a:t>Map Interface</a:t>
            </a:r>
          </a:p>
        </p:txBody>
      </p:sp>
      <p:sp>
        <p:nvSpPr>
          <p:cNvPr id="990" name="Shape 990"/>
          <p:cNvSpPr/>
          <p:nvPr/>
        </p:nvSpPr>
        <p:spPr>
          <a:xfrm>
            <a:off x="11180464" y="3124200"/>
            <a:ext cx="3245943" cy="1143000"/>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Map</a:t>
            </a:r>
          </a:p>
        </p:txBody>
      </p:sp>
      <p:sp>
        <p:nvSpPr>
          <p:cNvPr id="991" name="Shape 991"/>
          <p:cNvSpPr/>
          <p:nvPr/>
        </p:nvSpPr>
        <p:spPr>
          <a:xfrm>
            <a:off x="15833577" y="115801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TreeMap</a:t>
            </a:r>
          </a:p>
        </p:txBody>
      </p:sp>
      <p:sp>
        <p:nvSpPr>
          <p:cNvPr id="992" name="Shape 992"/>
          <p:cNvSpPr/>
          <p:nvPr/>
        </p:nvSpPr>
        <p:spPr>
          <a:xfrm>
            <a:off x="15833577" y="83670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NavigableMap</a:t>
            </a:r>
          </a:p>
        </p:txBody>
      </p:sp>
      <p:sp>
        <p:nvSpPr>
          <p:cNvPr id="993" name="Shape 993"/>
          <p:cNvSpPr/>
          <p:nvPr/>
        </p:nvSpPr>
        <p:spPr>
          <a:xfrm>
            <a:off x="15794040" y="5130800"/>
            <a:ext cx="3245943" cy="1143000"/>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SortedMap</a:t>
            </a:r>
          </a:p>
        </p:txBody>
      </p:sp>
      <p:sp>
        <p:nvSpPr>
          <p:cNvPr id="994" name="Shape 994"/>
          <p:cNvSpPr/>
          <p:nvPr/>
        </p:nvSpPr>
        <p:spPr>
          <a:xfrm>
            <a:off x="6527351" y="83670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Hashtable</a:t>
            </a:r>
          </a:p>
        </p:txBody>
      </p:sp>
      <p:sp>
        <p:nvSpPr>
          <p:cNvPr id="995" name="Shape 995"/>
          <p:cNvSpPr/>
          <p:nvPr/>
        </p:nvSpPr>
        <p:spPr>
          <a:xfrm>
            <a:off x="11220001" y="83670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Hashmap</a:t>
            </a:r>
          </a:p>
        </p:txBody>
      </p:sp>
      <p:sp>
        <p:nvSpPr>
          <p:cNvPr id="996" name="Shape 996"/>
          <p:cNvSpPr/>
          <p:nvPr/>
        </p:nvSpPr>
        <p:spPr>
          <a:xfrm>
            <a:off x="11259303" y="11580131"/>
            <a:ext cx="3245942"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LinkedHashMap</a:t>
            </a:r>
          </a:p>
        </p:txBody>
      </p:sp>
      <p:sp>
        <p:nvSpPr>
          <p:cNvPr id="997" name="Shape 997"/>
          <p:cNvSpPr/>
          <p:nvPr/>
        </p:nvSpPr>
        <p:spPr>
          <a:xfrm flipV="1">
            <a:off x="12803435" y="4291072"/>
            <a:ext cx="1" cy="4052087"/>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998" name="Shape 998"/>
          <p:cNvSpPr/>
          <p:nvPr/>
        </p:nvSpPr>
        <p:spPr>
          <a:xfrm flipV="1">
            <a:off x="8153729" y="4291072"/>
            <a:ext cx="4438310" cy="403325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999" name="Shape 999"/>
          <p:cNvSpPr/>
          <p:nvPr/>
        </p:nvSpPr>
        <p:spPr>
          <a:xfrm flipV="1">
            <a:off x="12842973" y="9522730"/>
            <a:ext cx="1" cy="204035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000" name="Shape 1000"/>
          <p:cNvSpPr/>
          <p:nvPr/>
        </p:nvSpPr>
        <p:spPr>
          <a:xfrm flipH="1" flipV="1">
            <a:off x="13014832" y="4291072"/>
            <a:ext cx="2921475" cy="1471599"/>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001" name="Shape 1001"/>
          <p:cNvSpPr/>
          <p:nvPr/>
        </p:nvSpPr>
        <p:spPr>
          <a:xfrm>
            <a:off x="1241823" y="11776356"/>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002" name="Shape 1002"/>
          <p:cNvSpPr/>
          <p:nvPr/>
        </p:nvSpPr>
        <p:spPr>
          <a:xfrm>
            <a:off x="1241823" y="12644511"/>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003" name="Shape 1003"/>
          <p:cNvSpPr/>
          <p:nvPr/>
        </p:nvSpPr>
        <p:spPr>
          <a:xfrm>
            <a:off x="3040102" y="11338831"/>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1004" name="Shape 1004"/>
          <p:cNvSpPr/>
          <p:nvPr/>
        </p:nvSpPr>
        <p:spPr>
          <a:xfrm flipV="1">
            <a:off x="17456548" y="9515906"/>
            <a:ext cx="1" cy="20403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005" name="Shape 1005"/>
          <p:cNvSpPr/>
          <p:nvPr/>
        </p:nvSpPr>
        <p:spPr>
          <a:xfrm flipV="1">
            <a:off x="17417010" y="6296857"/>
            <a:ext cx="1" cy="2040353"/>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9" name="Shape 1009"/>
          <p:cNvSpPr/>
          <p:nvPr>
            <p:ph type="title"/>
          </p:nvPr>
        </p:nvSpPr>
        <p:spPr>
          <a:prstGeom prst="rect">
            <a:avLst/>
          </a:prstGeom>
        </p:spPr>
        <p:txBody>
          <a:bodyPr/>
          <a:lstStyle/>
          <a:p>
            <a:pPr/>
            <a:r>
              <a:t>Map Interface</a:t>
            </a:r>
          </a:p>
        </p:txBody>
      </p:sp>
      <p:sp>
        <p:nvSpPr>
          <p:cNvPr id="1010" name="Shape 1010"/>
          <p:cNvSpPr/>
          <p:nvPr/>
        </p:nvSpPr>
        <p:spPr>
          <a:xfrm>
            <a:off x="11180464" y="3124200"/>
            <a:ext cx="3245943" cy="1143000"/>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Map</a:t>
            </a:r>
          </a:p>
        </p:txBody>
      </p:sp>
      <p:sp>
        <p:nvSpPr>
          <p:cNvPr id="1011" name="Shape 1011"/>
          <p:cNvSpPr/>
          <p:nvPr/>
        </p:nvSpPr>
        <p:spPr>
          <a:xfrm>
            <a:off x="15833577" y="115801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TreeMap</a:t>
            </a:r>
          </a:p>
        </p:txBody>
      </p:sp>
      <p:sp>
        <p:nvSpPr>
          <p:cNvPr id="1012" name="Shape 1012"/>
          <p:cNvSpPr/>
          <p:nvPr/>
        </p:nvSpPr>
        <p:spPr>
          <a:xfrm>
            <a:off x="15833577" y="83670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NavigableMap</a:t>
            </a:r>
          </a:p>
        </p:txBody>
      </p:sp>
      <p:sp>
        <p:nvSpPr>
          <p:cNvPr id="1013" name="Shape 1013"/>
          <p:cNvSpPr/>
          <p:nvPr/>
        </p:nvSpPr>
        <p:spPr>
          <a:xfrm>
            <a:off x="15794040" y="5130800"/>
            <a:ext cx="3245943" cy="1143000"/>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SortedMap</a:t>
            </a:r>
          </a:p>
        </p:txBody>
      </p:sp>
      <p:sp>
        <p:nvSpPr>
          <p:cNvPr id="1014" name="Shape 1014"/>
          <p:cNvSpPr/>
          <p:nvPr/>
        </p:nvSpPr>
        <p:spPr>
          <a:xfrm>
            <a:off x="6527351" y="8367031"/>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Hashtable</a:t>
            </a:r>
          </a:p>
        </p:txBody>
      </p:sp>
      <p:sp>
        <p:nvSpPr>
          <p:cNvPr id="1015" name="Shape 1015"/>
          <p:cNvSpPr/>
          <p:nvPr/>
        </p:nvSpPr>
        <p:spPr>
          <a:xfrm>
            <a:off x="11220001" y="83670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Hashmap</a:t>
            </a:r>
          </a:p>
        </p:txBody>
      </p:sp>
      <p:sp>
        <p:nvSpPr>
          <p:cNvPr id="1016" name="Shape 1016"/>
          <p:cNvSpPr/>
          <p:nvPr/>
        </p:nvSpPr>
        <p:spPr>
          <a:xfrm>
            <a:off x="11259303" y="11580131"/>
            <a:ext cx="3245942"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LinkedHashMap</a:t>
            </a:r>
          </a:p>
        </p:txBody>
      </p:sp>
      <p:sp>
        <p:nvSpPr>
          <p:cNvPr id="1017" name="Shape 1017"/>
          <p:cNvSpPr/>
          <p:nvPr/>
        </p:nvSpPr>
        <p:spPr>
          <a:xfrm flipV="1">
            <a:off x="12803435" y="4291072"/>
            <a:ext cx="1" cy="4052087"/>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018" name="Shape 1018"/>
          <p:cNvSpPr/>
          <p:nvPr/>
        </p:nvSpPr>
        <p:spPr>
          <a:xfrm flipV="1">
            <a:off x="8153729" y="4291072"/>
            <a:ext cx="4438310" cy="403325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019" name="Shape 1019"/>
          <p:cNvSpPr/>
          <p:nvPr/>
        </p:nvSpPr>
        <p:spPr>
          <a:xfrm flipV="1">
            <a:off x="12842973" y="9522730"/>
            <a:ext cx="1" cy="204035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020" name="Shape 1020"/>
          <p:cNvSpPr/>
          <p:nvPr/>
        </p:nvSpPr>
        <p:spPr>
          <a:xfrm flipH="1" flipV="1">
            <a:off x="13014832" y="4291072"/>
            <a:ext cx="2921475" cy="1471599"/>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021" name="Shape 1021"/>
          <p:cNvSpPr/>
          <p:nvPr/>
        </p:nvSpPr>
        <p:spPr>
          <a:xfrm>
            <a:off x="1241823" y="11776356"/>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022" name="Shape 1022"/>
          <p:cNvSpPr/>
          <p:nvPr/>
        </p:nvSpPr>
        <p:spPr>
          <a:xfrm>
            <a:off x="1241823" y="12644511"/>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023" name="Shape 1023"/>
          <p:cNvSpPr/>
          <p:nvPr/>
        </p:nvSpPr>
        <p:spPr>
          <a:xfrm>
            <a:off x="3040102" y="11338831"/>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1024" name="Shape 1024"/>
          <p:cNvSpPr/>
          <p:nvPr/>
        </p:nvSpPr>
        <p:spPr>
          <a:xfrm flipV="1">
            <a:off x="17456548" y="9515906"/>
            <a:ext cx="1" cy="20403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025" name="Shape 1025"/>
          <p:cNvSpPr/>
          <p:nvPr/>
        </p:nvSpPr>
        <p:spPr>
          <a:xfrm flipV="1">
            <a:off x="17417010" y="6296857"/>
            <a:ext cx="1" cy="2040353"/>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9" name="Shape 1029"/>
          <p:cNvSpPr/>
          <p:nvPr>
            <p:ph type="title"/>
          </p:nvPr>
        </p:nvSpPr>
        <p:spPr>
          <a:prstGeom prst="rect">
            <a:avLst/>
          </a:prstGeom>
        </p:spPr>
        <p:txBody>
          <a:bodyPr/>
          <a:lstStyle/>
          <a:p>
            <a:pPr/>
            <a:r>
              <a:t>Map Interface</a:t>
            </a:r>
          </a:p>
        </p:txBody>
      </p:sp>
      <p:sp>
        <p:nvSpPr>
          <p:cNvPr id="1030" name="Shape 1030"/>
          <p:cNvSpPr/>
          <p:nvPr/>
        </p:nvSpPr>
        <p:spPr>
          <a:xfrm>
            <a:off x="11180464" y="3124200"/>
            <a:ext cx="3245943" cy="1143000"/>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Map</a:t>
            </a:r>
          </a:p>
        </p:txBody>
      </p:sp>
      <p:sp>
        <p:nvSpPr>
          <p:cNvPr id="1031" name="Shape 1031"/>
          <p:cNvSpPr/>
          <p:nvPr/>
        </p:nvSpPr>
        <p:spPr>
          <a:xfrm>
            <a:off x="15833577" y="115801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TreeMap</a:t>
            </a:r>
          </a:p>
        </p:txBody>
      </p:sp>
      <p:sp>
        <p:nvSpPr>
          <p:cNvPr id="1032" name="Shape 1032"/>
          <p:cNvSpPr/>
          <p:nvPr/>
        </p:nvSpPr>
        <p:spPr>
          <a:xfrm>
            <a:off x="15833577" y="83670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NavigableMap</a:t>
            </a:r>
          </a:p>
        </p:txBody>
      </p:sp>
      <p:sp>
        <p:nvSpPr>
          <p:cNvPr id="1033" name="Shape 1033"/>
          <p:cNvSpPr/>
          <p:nvPr/>
        </p:nvSpPr>
        <p:spPr>
          <a:xfrm>
            <a:off x="15794040" y="5130800"/>
            <a:ext cx="3245943" cy="1143000"/>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SortedMap</a:t>
            </a:r>
          </a:p>
        </p:txBody>
      </p:sp>
      <p:sp>
        <p:nvSpPr>
          <p:cNvPr id="1034" name="Shape 1034"/>
          <p:cNvSpPr/>
          <p:nvPr/>
        </p:nvSpPr>
        <p:spPr>
          <a:xfrm>
            <a:off x="6527351" y="8367031"/>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Hashtable</a:t>
            </a:r>
          </a:p>
        </p:txBody>
      </p:sp>
      <p:sp>
        <p:nvSpPr>
          <p:cNvPr id="1035" name="Shape 1035"/>
          <p:cNvSpPr/>
          <p:nvPr/>
        </p:nvSpPr>
        <p:spPr>
          <a:xfrm>
            <a:off x="11220001" y="83670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Hashmap</a:t>
            </a:r>
          </a:p>
        </p:txBody>
      </p:sp>
      <p:sp>
        <p:nvSpPr>
          <p:cNvPr id="1036" name="Shape 1036"/>
          <p:cNvSpPr/>
          <p:nvPr/>
        </p:nvSpPr>
        <p:spPr>
          <a:xfrm>
            <a:off x="11259303" y="11580131"/>
            <a:ext cx="3245942"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LinkedHashMap</a:t>
            </a:r>
          </a:p>
        </p:txBody>
      </p:sp>
      <p:sp>
        <p:nvSpPr>
          <p:cNvPr id="1037" name="Shape 1037"/>
          <p:cNvSpPr/>
          <p:nvPr/>
        </p:nvSpPr>
        <p:spPr>
          <a:xfrm flipV="1">
            <a:off x="12803435" y="4291072"/>
            <a:ext cx="1" cy="4052087"/>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038" name="Shape 1038"/>
          <p:cNvSpPr/>
          <p:nvPr/>
        </p:nvSpPr>
        <p:spPr>
          <a:xfrm flipV="1">
            <a:off x="8153729" y="4291072"/>
            <a:ext cx="4438310" cy="403325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039" name="Shape 1039"/>
          <p:cNvSpPr/>
          <p:nvPr/>
        </p:nvSpPr>
        <p:spPr>
          <a:xfrm flipV="1">
            <a:off x="12842973" y="9522730"/>
            <a:ext cx="1" cy="204035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040" name="Shape 1040"/>
          <p:cNvSpPr/>
          <p:nvPr/>
        </p:nvSpPr>
        <p:spPr>
          <a:xfrm flipH="1" flipV="1">
            <a:off x="13014832" y="4291072"/>
            <a:ext cx="2921475" cy="1471599"/>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041" name="Shape 1041"/>
          <p:cNvSpPr/>
          <p:nvPr/>
        </p:nvSpPr>
        <p:spPr>
          <a:xfrm>
            <a:off x="1241823" y="11776356"/>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042" name="Shape 1042"/>
          <p:cNvSpPr/>
          <p:nvPr/>
        </p:nvSpPr>
        <p:spPr>
          <a:xfrm>
            <a:off x="1241823" y="12644511"/>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043" name="Shape 1043"/>
          <p:cNvSpPr/>
          <p:nvPr/>
        </p:nvSpPr>
        <p:spPr>
          <a:xfrm>
            <a:off x="3040102" y="11338831"/>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1044" name="Shape 1044"/>
          <p:cNvSpPr/>
          <p:nvPr/>
        </p:nvSpPr>
        <p:spPr>
          <a:xfrm flipV="1">
            <a:off x="17456548" y="9515906"/>
            <a:ext cx="1" cy="20403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045" name="Shape 1045"/>
          <p:cNvSpPr/>
          <p:nvPr/>
        </p:nvSpPr>
        <p:spPr>
          <a:xfrm flipV="1">
            <a:off x="17417010" y="6296857"/>
            <a:ext cx="1" cy="2040353"/>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9" name="Shape 1049"/>
          <p:cNvSpPr/>
          <p:nvPr>
            <p:ph type="title"/>
          </p:nvPr>
        </p:nvSpPr>
        <p:spPr>
          <a:prstGeom prst="rect">
            <a:avLst/>
          </a:prstGeom>
        </p:spPr>
        <p:txBody>
          <a:bodyPr/>
          <a:lstStyle/>
          <a:p>
            <a:pPr/>
            <a:r>
              <a:t>Map Interface</a:t>
            </a:r>
          </a:p>
        </p:txBody>
      </p:sp>
      <p:sp>
        <p:nvSpPr>
          <p:cNvPr id="1050" name="Shape 1050"/>
          <p:cNvSpPr/>
          <p:nvPr/>
        </p:nvSpPr>
        <p:spPr>
          <a:xfrm>
            <a:off x="11180464" y="3124200"/>
            <a:ext cx="3245943" cy="1143000"/>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Map</a:t>
            </a:r>
          </a:p>
        </p:txBody>
      </p:sp>
      <p:sp>
        <p:nvSpPr>
          <p:cNvPr id="1051" name="Shape 1051"/>
          <p:cNvSpPr/>
          <p:nvPr/>
        </p:nvSpPr>
        <p:spPr>
          <a:xfrm>
            <a:off x="15833577" y="115801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TreeMap</a:t>
            </a:r>
          </a:p>
        </p:txBody>
      </p:sp>
      <p:sp>
        <p:nvSpPr>
          <p:cNvPr id="1052" name="Shape 1052"/>
          <p:cNvSpPr/>
          <p:nvPr/>
        </p:nvSpPr>
        <p:spPr>
          <a:xfrm>
            <a:off x="15833577" y="83670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NavigableMap</a:t>
            </a:r>
          </a:p>
        </p:txBody>
      </p:sp>
      <p:sp>
        <p:nvSpPr>
          <p:cNvPr id="1053" name="Shape 1053"/>
          <p:cNvSpPr/>
          <p:nvPr/>
        </p:nvSpPr>
        <p:spPr>
          <a:xfrm>
            <a:off x="15794040" y="5130800"/>
            <a:ext cx="3245943" cy="1143000"/>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SortedMap</a:t>
            </a:r>
          </a:p>
        </p:txBody>
      </p:sp>
      <p:sp>
        <p:nvSpPr>
          <p:cNvPr id="1054" name="Shape 1054"/>
          <p:cNvSpPr/>
          <p:nvPr/>
        </p:nvSpPr>
        <p:spPr>
          <a:xfrm>
            <a:off x="11220001" y="8367031"/>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Hashmap</a:t>
            </a:r>
          </a:p>
        </p:txBody>
      </p:sp>
      <p:sp>
        <p:nvSpPr>
          <p:cNvPr id="1055" name="Shape 1055"/>
          <p:cNvSpPr/>
          <p:nvPr/>
        </p:nvSpPr>
        <p:spPr>
          <a:xfrm>
            <a:off x="11259303" y="11580131"/>
            <a:ext cx="3245942"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LinkedHashMap</a:t>
            </a:r>
          </a:p>
        </p:txBody>
      </p:sp>
      <p:sp>
        <p:nvSpPr>
          <p:cNvPr id="1056" name="Shape 1056"/>
          <p:cNvSpPr/>
          <p:nvPr/>
        </p:nvSpPr>
        <p:spPr>
          <a:xfrm flipV="1">
            <a:off x="12803435" y="4291072"/>
            <a:ext cx="1" cy="4052087"/>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057" name="Shape 1057"/>
          <p:cNvSpPr/>
          <p:nvPr/>
        </p:nvSpPr>
        <p:spPr>
          <a:xfrm flipV="1">
            <a:off x="12842973" y="9522730"/>
            <a:ext cx="1" cy="204035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058" name="Shape 1058"/>
          <p:cNvSpPr/>
          <p:nvPr/>
        </p:nvSpPr>
        <p:spPr>
          <a:xfrm flipH="1" flipV="1">
            <a:off x="13014832" y="4291072"/>
            <a:ext cx="2921475" cy="1471599"/>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059" name="Shape 1059"/>
          <p:cNvSpPr/>
          <p:nvPr/>
        </p:nvSpPr>
        <p:spPr>
          <a:xfrm>
            <a:off x="1241823" y="11776356"/>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060" name="Shape 1060"/>
          <p:cNvSpPr/>
          <p:nvPr/>
        </p:nvSpPr>
        <p:spPr>
          <a:xfrm>
            <a:off x="1241823" y="12644511"/>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061" name="Shape 1061"/>
          <p:cNvSpPr/>
          <p:nvPr/>
        </p:nvSpPr>
        <p:spPr>
          <a:xfrm>
            <a:off x="3040102" y="11338831"/>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1062" name="Shape 1062"/>
          <p:cNvSpPr/>
          <p:nvPr/>
        </p:nvSpPr>
        <p:spPr>
          <a:xfrm flipV="1">
            <a:off x="17456548" y="9515906"/>
            <a:ext cx="1" cy="20403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063" name="Shape 1063"/>
          <p:cNvSpPr/>
          <p:nvPr/>
        </p:nvSpPr>
        <p:spPr>
          <a:xfrm flipV="1">
            <a:off x="17417010" y="6296857"/>
            <a:ext cx="1" cy="2040353"/>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7" name="Shape 1067"/>
          <p:cNvSpPr/>
          <p:nvPr>
            <p:ph type="title"/>
          </p:nvPr>
        </p:nvSpPr>
        <p:spPr>
          <a:prstGeom prst="rect">
            <a:avLst/>
          </a:prstGeom>
        </p:spPr>
        <p:txBody>
          <a:bodyPr/>
          <a:lstStyle/>
          <a:p>
            <a:pPr/>
            <a:r>
              <a:t>Map Interface</a:t>
            </a:r>
          </a:p>
        </p:txBody>
      </p:sp>
      <p:sp>
        <p:nvSpPr>
          <p:cNvPr id="1068" name="Shape 1068"/>
          <p:cNvSpPr/>
          <p:nvPr/>
        </p:nvSpPr>
        <p:spPr>
          <a:xfrm>
            <a:off x="11180464" y="3124200"/>
            <a:ext cx="3245943" cy="1143000"/>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Map</a:t>
            </a:r>
          </a:p>
        </p:txBody>
      </p:sp>
      <p:sp>
        <p:nvSpPr>
          <p:cNvPr id="1069" name="Shape 1069"/>
          <p:cNvSpPr/>
          <p:nvPr/>
        </p:nvSpPr>
        <p:spPr>
          <a:xfrm>
            <a:off x="15833577" y="115801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TreeMap</a:t>
            </a:r>
          </a:p>
        </p:txBody>
      </p:sp>
      <p:sp>
        <p:nvSpPr>
          <p:cNvPr id="1070" name="Shape 1070"/>
          <p:cNvSpPr/>
          <p:nvPr/>
        </p:nvSpPr>
        <p:spPr>
          <a:xfrm>
            <a:off x="15833577" y="83670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NavigableMap</a:t>
            </a:r>
          </a:p>
        </p:txBody>
      </p:sp>
      <p:sp>
        <p:nvSpPr>
          <p:cNvPr id="1071" name="Shape 1071"/>
          <p:cNvSpPr/>
          <p:nvPr/>
        </p:nvSpPr>
        <p:spPr>
          <a:xfrm>
            <a:off x="15794040" y="5130800"/>
            <a:ext cx="3245943" cy="1143000"/>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SortedMap</a:t>
            </a:r>
          </a:p>
        </p:txBody>
      </p:sp>
      <p:sp>
        <p:nvSpPr>
          <p:cNvPr id="1072" name="Shape 1072"/>
          <p:cNvSpPr/>
          <p:nvPr/>
        </p:nvSpPr>
        <p:spPr>
          <a:xfrm>
            <a:off x="11220001" y="8367031"/>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Hashmap</a:t>
            </a:r>
          </a:p>
        </p:txBody>
      </p:sp>
      <p:sp>
        <p:nvSpPr>
          <p:cNvPr id="1073" name="Shape 1073"/>
          <p:cNvSpPr/>
          <p:nvPr/>
        </p:nvSpPr>
        <p:spPr>
          <a:xfrm>
            <a:off x="11259303" y="11580131"/>
            <a:ext cx="3245942"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LinkedHashMap</a:t>
            </a:r>
          </a:p>
        </p:txBody>
      </p:sp>
      <p:sp>
        <p:nvSpPr>
          <p:cNvPr id="1074" name="Shape 1074"/>
          <p:cNvSpPr/>
          <p:nvPr/>
        </p:nvSpPr>
        <p:spPr>
          <a:xfrm flipV="1">
            <a:off x="12803435" y="4291072"/>
            <a:ext cx="1" cy="4052087"/>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075" name="Shape 1075"/>
          <p:cNvSpPr/>
          <p:nvPr/>
        </p:nvSpPr>
        <p:spPr>
          <a:xfrm flipV="1">
            <a:off x="12842973" y="9522730"/>
            <a:ext cx="1" cy="204035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076" name="Shape 1076"/>
          <p:cNvSpPr/>
          <p:nvPr/>
        </p:nvSpPr>
        <p:spPr>
          <a:xfrm flipH="1" flipV="1">
            <a:off x="13014832" y="4291072"/>
            <a:ext cx="2921475" cy="1471599"/>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077" name="Shape 1077"/>
          <p:cNvSpPr/>
          <p:nvPr/>
        </p:nvSpPr>
        <p:spPr>
          <a:xfrm>
            <a:off x="1241823" y="11776356"/>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078" name="Shape 1078"/>
          <p:cNvSpPr/>
          <p:nvPr/>
        </p:nvSpPr>
        <p:spPr>
          <a:xfrm>
            <a:off x="1241823" y="12644511"/>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079" name="Shape 1079"/>
          <p:cNvSpPr/>
          <p:nvPr/>
        </p:nvSpPr>
        <p:spPr>
          <a:xfrm>
            <a:off x="3040102" y="11338831"/>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1080" name="Shape 1080"/>
          <p:cNvSpPr/>
          <p:nvPr/>
        </p:nvSpPr>
        <p:spPr>
          <a:xfrm flipV="1">
            <a:off x="17456548" y="9515906"/>
            <a:ext cx="1" cy="20403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081" name="Shape 1081"/>
          <p:cNvSpPr/>
          <p:nvPr/>
        </p:nvSpPr>
        <p:spPr>
          <a:xfrm flipV="1">
            <a:off x="17417010" y="6296857"/>
            <a:ext cx="1" cy="2040353"/>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5" name="Shape 1085"/>
          <p:cNvSpPr/>
          <p:nvPr>
            <p:ph type="title"/>
          </p:nvPr>
        </p:nvSpPr>
        <p:spPr>
          <a:prstGeom prst="rect">
            <a:avLst/>
          </a:prstGeom>
        </p:spPr>
        <p:txBody>
          <a:bodyPr/>
          <a:lstStyle/>
          <a:p>
            <a:pPr/>
            <a:r>
              <a:t>Map Interface</a:t>
            </a:r>
          </a:p>
        </p:txBody>
      </p:sp>
      <p:sp>
        <p:nvSpPr>
          <p:cNvPr id="1086" name="Shape 1086"/>
          <p:cNvSpPr/>
          <p:nvPr/>
        </p:nvSpPr>
        <p:spPr>
          <a:xfrm>
            <a:off x="11180464" y="3124200"/>
            <a:ext cx="3245943" cy="1143000"/>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Map</a:t>
            </a:r>
          </a:p>
        </p:txBody>
      </p:sp>
      <p:sp>
        <p:nvSpPr>
          <p:cNvPr id="1087" name="Shape 1087"/>
          <p:cNvSpPr/>
          <p:nvPr/>
        </p:nvSpPr>
        <p:spPr>
          <a:xfrm>
            <a:off x="15833577" y="115801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TreeMap</a:t>
            </a:r>
          </a:p>
        </p:txBody>
      </p:sp>
      <p:sp>
        <p:nvSpPr>
          <p:cNvPr id="1088" name="Shape 1088"/>
          <p:cNvSpPr/>
          <p:nvPr/>
        </p:nvSpPr>
        <p:spPr>
          <a:xfrm>
            <a:off x="15833577" y="83670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NavigableMap</a:t>
            </a:r>
          </a:p>
        </p:txBody>
      </p:sp>
      <p:sp>
        <p:nvSpPr>
          <p:cNvPr id="1089" name="Shape 1089"/>
          <p:cNvSpPr/>
          <p:nvPr/>
        </p:nvSpPr>
        <p:spPr>
          <a:xfrm>
            <a:off x="15794040" y="5130800"/>
            <a:ext cx="3245943" cy="1143000"/>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SortedMap</a:t>
            </a:r>
          </a:p>
        </p:txBody>
      </p:sp>
      <p:sp>
        <p:nvSpPr>
          <p:cNvPr id="1090" name="Shape 1090"/>
          <p:cNvSpPr/>
          <p:nvPr/>
        </p:nvSpPr>
        <p:spPr>
          <a:xfrm>
            <a:off x="11220001" y="8367031"/>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Hashmap</a:t>
            </a:r>
          </a:p>
        </p:txBody>
      </p:sp>
      <p:sp>
        <p:nvSpPr>
          <p:cNvPr id="1091" name="Shape 1091"/>
          <p:cNvSpPr/>
          <p:nvPr/>
        </p:nvSpPr>
        <p:spPr>
          <a:xfrm>
            <a:off x="11259303" y="11580131"/>
            <a:ext cx="3245942"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LinkedHashMap</a:t>
            </a:r>
          </a:p>
        </p:txBody>
      </p:sp>
      <p:sp>
        <p:nvSpPr>
          <p:cNvPr id="1092" name="Shape 1092"/>
          <p:cNvSpPr/>
          <p:nvPr/>
        </p:nvSpPr>
        <p:spPr>
          <a:xfrm flipV="1">
            <a:off x="12803435" y="4291072"/>
            <a:ext cx="1" cy="4052087"/>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093" name="Shape 1093"/>
          <p:cNvSpPr/>
          <p:nvPr/>
        </p:nvSpPr>
        <p:spPr>
          <a:xfrm flipV="1">
            <a:off x="12842973" y="9522730"/>
            <a:ext cx="1" cy="204035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094" name="Shape 1094"/>
          <p:cNvSpPr/>
          <p:nvPr/>
        </p:nvSpPr>
        <p:spPr>
          <a:xfrm flipH="1" flipV="1">
            <a:off x="13014832" y="4291072"/>
            <a:ext cx="2921475" cy="1471599"/>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095" name="Shape 1095"/>
          <p:cNvSpPr/>
          <p:nvPr/>
        </p:nvSpPr>
        <p:spPr>
          <a:xfrm>
            <a:off x="1241823" y="11776356"/>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096" name="Shape 1096"/>
          <p:cNvSpPr/>
          <p:nvPr/>
        </p:nvSpPr>
        <p:spPr>
          <a:xfrm>
            <a:off x="1241823" y="12644511"/>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097" name="Shape 1097"/>
          <p:cNvSpPr/>
          <p:nvPr/>
        </p:nvSpPr>
        <p:spPr>
          <a:xfrm>
            <a:off x="3040102" y="11338831"/>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1098" name="Shape 1098"/>
          <p:cNvSpPr/>
          <p:nvPr/>
        </p:nvSpPr>
        <p:spPr>
          <a:xfrm flipV="1">
            <a:off x="17456548" y="9515906"/>
            <a:ext cx="1" cy="20403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099" name="Shape 1099"/>
          <p:cNvSpPr/>
          <p:nvPr/>
        </p:nvSpPr>
        <p:spPr>
          <a:xfrm flipV="1">
            <a:off x="17417010" y="6296857"/>
            <a:ext cx="1" cy="2040353"/>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3" name="Shape 1103"/>
          <p:cNvSpPr/>
          <p:nvPr>
            <p:ph type="title"/>
          </p:nvPr>
        </p:nvSpPr>
        <p:spPr>
          <a:prstGeom prst="rect">
            <a:avLst/>
          </a:prstGeom>
        </p:spPr>
        <p:txBody>
          <a:bodyPr/>
          <a:lstStyle/>
          <a:p>
            <a:pPr/>
            <a:r>
              <a:t>Map Interface</a:t>
            </a:r>
          </a:p>
        </p:txBody>
      </p:sp>
      <p:sp>
        <p:nvSpPr>
          <p:cNvPr id="1104" name="Shape 1104"/>
          <p:cNvSpPr/>
          <p:nvPr/>
        </p:nvSpPr>
        <p:spPr>
          <a:xfrm>
            <a:off x="11180464" y="3124200"/>
            <a:ext cx="3245943" cy="1143000"/>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Map</a:t>
            </a:r>
          </a:p>
        </p:txBody>
      </p:sp>
      <p:sp>
        <p:nvSpPr>
          <p:cNvPr id="1105" name="Shape 1105"/>
          <p:cNvSpPr/>
          <p:nvPr/>
        </p:nvSpPr>
        <p:spPr>
          <a:xfrm>
            <a:off x="15833577" y="11580131"/>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TreeMap</a:t>
            </a:r>
          </a:p>
        </p:txBody>
      </p:sp>
      <p:sp>
        <p:nvSpPr>
          <p:cNvPr id="1106" name="Shape 1106"/>
          <p:cNvSpPr/>
          <p:nvPr/>
        </p:nvSpPr>
        <p:spPr>
          <a:xfrm>
            <a:off x="15833577" y="83670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NavigableMap</a:t>
            </a:r>
          </a:p>
        </p:txBody>
      </p:sp>
      <p:sp>
        <p:nvSpPr>
          <p:cNvPr id="1107" name="Shape 1107"/>
          <p:cNvSpPr/>
          <p:nvPr/>
        </p:nvSpPr>
        <p:spPr>
          <a:xfrm>
            <a:off x="15794040" y="5130800"/>
            <a:ext cx="3245943" cy="1143000"/>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SortedMap</a:t>
            </a:r>
          </a:p>
        </p:txBody>
      </p:sp>
      <p:sp>
        <p:nvSpPr>
          <p:cNvPr id="1108" name="Shape 1108"/>
          <p:cNvSpPr/>
          <p:nvPr/>
        </p:nvSpPr>
        <p:spPr>
          <a:xfrm>
            <a:off x="11220001" y="8367031"/>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Hashmap</a:t>
            </a:r>
          </a:p>
        </p:txBody>
      </p:sp>
      <p:sp>
        <p:nvSpPr>
          <p:cNvPr id="1109" name="Shape 1109"/>
          <p:cNvSpPr/>
          <p:nvPr/>
        </p:nvSpPr>
        <p:spPr>
          <a:xfrm>
            <a:off x="11259303" y="11580131"/>
            <a:ext cx="3245942"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LinkedHashMap</a:t>
            </a:r>
          </a:p>
        </p:txBody>
      </p:sp>
      <p:sp>
        <p:nvSpPr>
          <p:cNvPr id="1110" name="Shape 1110"/>
          <p:cNvSpPr/>
          <p:nvPr/>
        </p:nvSpPr>
        <p:spPr>
          <a:xfrm flipV="1">
            <a:off x="12803435" y="4291072"/>
            <a:ext cx="1" cy="4052087"/>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111" name="Shape 1111"/>
          <p:cNvSpPr/>
          <p:nvPr/>
        </p:nvSpPr>
        <p:spPr>
          <a:xfrm flipV="1">
            <a:off x="12842973" y="9522730"/>
            <a:ext cx="1" cy="204035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112" name="Shape 1112"/>
          <p:cNvSpPr/>
          <p:nvPr/>
        </p:nvSpPr>
        <p:spPr>
          <a:xfrm flipH="1" flipV="1">
            <a:off x="13014832" y="4291072"/>
            <a:ext cx="2921475" cy="1471599"/>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113" name="Shape 1113"/>
          <p:cNvSpPr/>
          <p:nvPr/>
        </p:nvSpPr>
        <p:spPr>
          <a:xfrm>
            <a:off x="1241823" y="11776356"/>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114" name="Shape 1114"/>
          <p:cNvSpPr/>
          <p:nvPr/>
        </p:nvSpPr>
        <p:spPr>
          <a:xfrm>
            <a:off x="1241823" y="12644511"/>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115" name="Shape 1115"/>
          <p:cNvSpPr/>
          <p:nvPr/>
        </p:nvSpPr>
        <p:spPr>
          <a:xfrm>
            <a:off x="3040102" y="11338831"/>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1116" name="Shape 1116"/>
          <p:cNvSpPr/>
          <p:nvPr/>
        </p:nvSpPr>
        <p:spPr>
          <a:xfrm flipV="1">
            <a:off x="17456548" y="9515906"/>
            <a:ext cx="1" cy="20403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117" name="Shape 1117"/>
          <p:cNvSpPr/>
          <p:nvPr/>
        </p:nvSpPr>
        <p:spPr>
          <a:xfrm flipV="1">
            <a:off x="17417010" y="6296857"/>
            <a:ext cx="1" cy="2040353"/>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1" name="Shape 1121"/>
          <p:cNvSpPr/>
          <p:nvPr>
            <p:ph type="title"/>
          </p:nvPr>
        </p:nvSpPr>
        <p:spPr>
          <a:prstGeom prst="rect">
            <a:avLst/>
          </a:prstGeom>
        </p:spPr>
        <p:txBody>
          <a:bodyPr/>
          <a:lstStyle/>
          <a:p>
            <a:pPr/>
            <a:r>
              <a:t>Map Interface</a:t>
            </a:r>
          </a:p>
        </p:txBody>
      </p:sp>
      <p:sp>
        <p:nvSpPr>
          <p:cNvPr id="1122" name="Shape 1122"/>
          <p:cNvSpPr/>
          <p:nvPr/>
        </p:nvSpPr>
        <p:spPr>
          <a:xfrm>
            <a:off x="11180464" y="3124200"/>
            <a:ext cx="3245943" cy="1143000"/>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Map</a:t>
            </a:r>
          </a:p>
        </p:txBody>
      </p:sp>
      <p:sp>
        <p:nvSpPr>
          <p:cNvPr id="1123" name="Shape 1123"/>
          <p:cNvSpPr/>
          <p:nvPr/>
        </p:nvSpPr>
        <p:spPr>
          <a:xfrm>
            <a:off x="15833577" y="115801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TreeMap</a:t>
            </a:r>
          </a:p>
        </p:txBody>
      </p:sp>
      <p:sp>
        <p:nvSpPr>
          <p:cNvPr id="1124" name="Shape 1124"/>
          <p:cNvSpPr/>
          <p:nvPr/>
        </p:nvSpPr>
        <p:spPr>
          <a:xfrm>
            <a:off x="15833577" y="83670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NavigableMap</a:t>
            </a:r>
          </a:p>
        </p:txBody>
      </p:sp>
      <p:sp>
        <p:nvSpPr>
          <p:cNvPr id="1125" name="Shape 1125"/>
          <p:cNvSpPr/>
          <p:nvPr/>
        </p:nvSpPr>
        <p:spPr>
          <a:xfrm>
            <a:off x="15794040" y="5130800"/>
            <a:ext cx="3245943" cy="1143000"/>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SortedMap</a:t>
            </a:r>
          </a:p>
        </p:txBody>
      </p:sp>
      <p:sp>
        <p:nvSpPr>
          <p:cNvPr id="1126" name="Shape 1126"/>
          <p:cNvSpPr/>
          <p:nvPr/>
        </p:nvSpPr>
        <p:spPr>
          <a:xfrm>
            <a:off x="11220001" y="83670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Hashmap</a:t>
            </a:r>
          </a:p>
        </p:txBody>
      </p:sp>
      <p:sp>
        <p:nvSpPr>
          <p:cNvPr id="1127" name="Shape 1127"/>
          <p:cNvSpPr/>
          <p:nvPr/>
        </p:nvSpPr>
        <p:spPr>
          <a:xfrm>
            <a:off x="11259303" y="11580131"/>
            <a:ext cx="3245942"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LinkedHashMap</a:t>
            </a:r>
          </a:p>
        </p:txBody>
      </p:sp>
      <p:sp>
        <p:nvSpPr>
          <p:cNvPr id="1128" name="Shape 1128"/>
          <p:cNvSpPr/>
          <p:nvPr/>
        </p:nvSpPr>
        <p:spPr>
          <a:xfrm flipV="1">
            <a:off x="12803435" y="4291072"/>
            <a:ext cx="1" cy="4052087"/>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129" name="Shape 1129"/>
          <p:cNvSpPr/>
          <p:nvPr/>
        </p:nvSpPr>
        <p:spPr>
          <a:xfrm flipV="1">
            <a:off x="12842973" y="9522730"/>
            <a:ext cx="1" cy="204035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130" name="Shape 1130"/>
          <p:cNvSpPr/>
          <p:nvPr/>
        </p:nvSpPr>
        <p:spPr>
          <a:xfrm flipH="1" flipV="1">
            <a:off x="13014832" y="4291072"/>
            <a:ext cx="2921475" cy="1471599"/>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131" name="Shape 1131"/>
          <p:cNvSpPr/>
          <p:nvPr/>
        </p:nvSpPr>
        <p:spPr>
          <a:xfrm>
            <a:off x="1241823" y="11776356"/>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132" name="Shape 1132"/>
          <p:cNvSpPr/>
          <p:nvPr/>
        </p:nvSpPr>
        <p:spPr>
          <a:xfrm>
            <a:off x="1241823" y="12644511"/>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133" name="Shape 1133"/>
          <p:cNvSpPr/>
          <p:nvPr/>
        </p:nvSpPr>
        <p:spPr>
          <a:xfrm>
            <a:off x="3040102" y="11338831"/>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1134" name="Shape 1134"/>
          <p:cNvSpPr/>
          <p:nvPr/>
        </p:nvSpPr>
        <p:spPr>
          <a:xfrm flipV="1">
            <a:off x="17456548" y="9515906"/>
            <a:ext cx="1" cy="20403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135" name="Shape 1135"/>
          <p:cNvSpPr/>
          <p:nvPr/>
        </p:nvSpPr>
        <p:spPr>
          <a:xfrm flipV="1">
            <a:off x="17417010" y="6296857"/>
            <a:ext cx="1" cy="2040353"/>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9" name="Shape 1139"/>
          <p:cNvSpPr/>
          <p:nvPr>
            <p:ph type="title"/>
          </p:nvPr>
        </p:nvSpPr>
        <p:spPr>
          <a:prstGeom prst="rect">
            <a:avLst/>
          </a:prstGeom>
        </p:spPr>
        <p:txBody>
          <a:bodyPr/>
          <a:lstStyle/>
          <a:p>
            <a:pPr/>
            <a:r>
              <a:t>Map Interface</a:t>
            </a:r>
          </a:p>
        </p:txBody>
      </p:sp>
      <p:sp>
        <p:nvSpPr>
          <p:cNvPr id="1140" name="Shape 1140"/>
          <p:cNvSpPr/>
          <p:nvPr/>
        </p:nvSpPr>
        <p:spPr>
          <a:xfrm>
            <a:off x="11180464" y="3124200"/>
            <a:ext cx="3245943" cy="1143000"/>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Map</a:t>
            </a:r>
          </a:p>
        </p:txBody>
      </p:sp>
      <p:sp>
        <p:nvSpPr>
          <p:cNvPr id="1141" name="Shape 1141"/>
          <p:cNvSpPr/>
          <p:nvPr/>
        </p:nvSpPr>
        <p:spPr>
          <a:xfrm>
            <a:off x="15833577" y="115801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TreeMap</a:t>
            </a:r>
          </a:p>
        </p:txBody>
      </p:sp>
      <p:sp>
        <p:nvSpPr>
          <p:cNvPr id="1142" name="Shape 1142"/>
          <p:cNvSpPr/>
          <p:nvPr/>
        </p:nvSpPr>
        <p:spPr>
          <a:xfrm>
            <a:off x="15833577" y="83670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NavigableMap</a:t>
            </a:r>
          </a:p>
        </p:txBody>
      </p:sp>
      <p:sp>
        <p:nvSpPr>
          <p:cNvPr id="1143" name="Shape 1143"/>
          <p:cNvSpPr/>
          <p:nvPr/>
        </p:nvSpPr>
        <p:spPr>
          <a:xfrm>
            <a:off x="15794040" y="5130800"/>
            <a:ext cx="3245943" cy="1143000"/>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SortedMap</a:t>
            </a:r>
          </a:p>
        </p:txBody>
      </p:sp>
      <p:sp>
        <p:nvSpPr>
          <p:cNvPr id="1144" name="Shape 1144"/>
          <p:cNvSpPr/>
          <p:nvPr/>
        </p:nvSpPr>
        <p:spPr>
          <a:xfrm>
            <a:off x="11220001" y="83670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Hashmap</a:t>
            </a:r>
          </a:p>
        </p:txBody>
      </p:sp>
      <p:sp>
        <p:nvSpPr>
          <p:cNvPr id="1145" name="Shape 1145"/>
          <p:cNvSpPr/>
          <p:nvPr/>
        </p:nvSpPr>
        <p:spPr>
          <a:xfrm>
            <a:off x="11259303" y="11580131"/>
            <a:ext cx="3245942"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LinkedHashMap</a:t>
            </a:r>
          </a:p>
        </p:txBody>
      </p:sp>
      <p:sp>
        <p:nvSpPr>
          <p:cNvPr id="1146" name="Shape 1146"/>
          <p:cNvSpPr/>
          <p:nvPr/>
        </p:nvSpPr>
        <p:spPr>
          <a:xfrm flipV="1">
            <a:off x="12803435" y="4291072"/>
            <a:ext cx="1" cy="4052087"/>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147" name="Shape 1147"/>
          <p:cNvSpPr/>
          <p:nvPr/>
        </p:nvSpPr>
        <p:spPr>
          <a:xfrm flipV="1">
            <a:off x="12842973" y="9522730"/>
            <a:ext cx="1" cy="204035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148" name="Shape 1148"/>
          <p:cNvSpPr/>
          <p:nvPr/>
        </p:nvSpPr>
        <p:spPr>
          <a:xfrm flipH="1" flipV="1">
            <a:off x="13014832" y="4291072"/>
            <a:ext cx="2921475" cy="1471599"/>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149" name="Shape 1149"/>
          <p:cNvSpPr/>
          <p:nvPr/>
        </p:nvSpPr>
        <p:spPr>
          <a:xfrm>
            <a:off x="1241823" y="11776356"/>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150" name="Shape 1150"/>
          <p:cNvSpPr/>
          <p:nvPr/>
        </p:nvSpPr>
        <p:spPr>
          <a:xfrm>
            <a:off x="1241823" y="12644511"/>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151" name="Shape 1151"/>
          <p:cNvSpPr/>
          <p:nvPr/>
        </p:nvSpPr>
        <p:spPr>
          <a:xfrm>
            <a:off x="3040102" y="11338831"/>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1152" name="Shape 1152"/>
          <p:cNvSpPr/>
          <p:nvPr/>
        </p:nvSpPr>
        <p:spPr>
          <a:xfrm flipV="1">
            <a:off x="17456548" y="9515906"/>
            <a:ext cx="1" cy="20403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153" name="Shape 1153"/>
          <p:cNvSpPr/>
          <p:nvPr/>
        </p:nvSpPr>
        <p:spPr>
          <a:xfrm flipV="1">
            <a:off x="17417010" y="6296857"/>
            <a:ext cx="1" cy="2040353"/>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7" name="Shape 1157"/>
          <p:cNvSpPr/>
          <p:nvPr>
            <p:ph type="title"/>
          </p:nvPr>
        </p:nvSpPr>
        <p:spPr>
          <a:prstGeom prst="rect">
            <a:avLst/>
          </a:prstGeom>
        </p:spPr>
        <p:txBody>
          <a:bodyPr/>
          <a:lstStyle/>
          <a:p>
            <a:pPr/>
            <a:r>
              <a:t>Map Interface</a:t>
            </a:r>
          </a:p>
        </p:txBody>
      </p:sp>
      <p:sp>
        <p:nvSpPr>
          <p:cNvPr id="1158" name="Shape 1158"/>
          <p:cNvSpPr/>
          <p:nvPr/>
        </p:nvSpPr>
        <p:spPr>
          <a:xfrm>
            <a:off x="11180464" y="3124200"/>
            <a:ext cx="3245943" cy="1143000"/>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Map</a:t>
            </a:r>
          </a:p>
        </p:txBody>
      </p:sp>
      <p:sp>
        <p:nvSpPr>
          <p:cNvPr id="1159" name="Shape 1159"/>
          <p:cNvSpPr/>
          <p:nvPr/>
        </p:nvSpPr>
        <p:spPr>
          <a:xfrm>
            <a:off x="15833577" y="115801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TreeMap</a:t>
            </a:r>
          </a:p>
        </p:txBody>
      </p:sp>
      <p:sp>
        <p:nvSpPr>
          <p:cNvPr id="1160" name="Shape 1160"/>
          <p:cNvSpPr/>
          <p:nvPr/>
        </p:nvSpPr>
        <p:spPr>
          <a:xfrm>
            <a:off x="15833577" y="8367031"/>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NavigableMap</a:t>
            </a:r>
          </a:p>
        </p:txBody>
      </p:sp>
      <p:sp>
        <p:nvSpPr>
          <p:cNvPr id="1161" name="Shape 1161"/>
          <p:cNvSpPr/>
          <p:nvPr/>
        </p:nvSpPr>
        <p:spPr>
          <a:xfrm>
            <a:off x="15794040" y="5130800"/>
            <a:ext cx="3245943" cy="1143000"/>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SortedMap</a:t>
            </a:r>
          </a:p>
        </p:txBody>
      </p:sp>
      <p:sp>
        <p:nvSpPr>
          <p:cNvPr id="1162" name="Shape 1162"/>
          <p:cNvSpPr/>
          <p:nvPr/>
        </p:nvSpPr>
        <p:spPr>
          <a:xfrm>
            <a:off x="11220001" y="83670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Hashmap</a:t>
            </a:r>
          </a:p>
        </p:txBody>
      </p:sp>
      <p:sp>
        <p:nvSpPr>
          <p:cNvPr id="1163" name="Shape 1163"/>
          <p:cNvSpPr/>
          <p:nvPr/>
        </p:nvSpPr>
        <p:spPr>
          <a:xfrm>
            <a:off x="11259303" y="11580131"/>
            <a:ext cx="3245942"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LinkedHashMap</a:t>
            </a:r>
          </a:p>
        </p:txBody>
      </p:sp>
      <p:sp>
        <p:nvSpPr>
          <p:cNvPr id="1164" name="Shape 1164"/>
          <p:cNvSpPr/>
          <p:nvPr/>
        </p:nvSpPr>
        <p:spPr>
          <a:xfrm flipV="1">
            <a:off x="12803435" y="4291072"/>
            <a:ext cx="1" cy="4052087"/>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165" name="Shape 1165"/>
          <p:cNvSpPr/>
          <p:nvPr/>
        </p:nvSpPr>
        <p:spPr>
          <a:xfrm flipV="1">
            <a:off x="12842973" y="9522730"/>
            <a:ext cx="1" cy="204035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166" name="Shape 1166"/>
          <p:cNvSpPr/>
          <p:nvPr/>
        </p:nvSpPr>
        <p:spPr>
          <a:xfrm flipH="1" flipV="1">
            <a:off x="13014832" y="4291072"/>
            <a:ext cx="2921475" cy="1471599"/>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167" name="Shape 1167"/>
          <p:cNvSpPr/>
          <p:nvPr/>
        </p:nvSpPr>
        <p:spPr>
          <a:xfrm>
            <a:off x="1241823" y="11776356"/>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168" name="Shape 1168"/>
          <p:cNvSpPr/>
          <p:nvPr/>
        </p:nvSpPr>
        <p:spPr>
          <a:xfrm>
            <a:off x="1241823" y="12644511"/>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169" name="Shape 1169"/>
          <p:cNvSpPr/>
          <p:nvPr/>
        </p:nvSpPr>
        <p:spPr>
          <a:xfrm>
            <a:off x="3040102" y="11338831"/>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1170" name="Shape 1170"/>
          <p:cNvSpPr/>
          <p:nvPr/>
        </p:nvSpPr>
        <p:spPr>
          <a:xfrm flipV="1">
            <a:off x="17456548" y="9515906"/>
            <a:ext cx="1" cy="20403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171" name="Shape 1171"/>
          <p:cNvSpPr/>
          <p:nvPr/>
        </p:nvSpPr>
        <p:spPr>
          <a:xfrm flipV="1">
            <a:off x="17417010" y="6296857"/>
            <a:ext cx="1" cy="2040353"/>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prstGeom prst="rect">
            <a:avLst/>
          </a:prstGeom>
        </p:spPr>
        <p:txBody>
          <a:bodyPr/>
          <a:lstStyle/>
          <a:p>
            <a:pPr/>
            <a:r>
              <a:t>Collection(s)</a:t>
            </a:r>
          </a:p>
        </p:txBody>
      </p:sp>
      <p:sp>
        <p:nvSpPr>
          <p:cNvPr id="149" name="Shape 149"/>
          <p:cNvSpPr/>
          <p:nvPr>
            <p:ph type="body" idx="1"/>
          </p:nvPr>
        </p:nvSpPr>
        <p:spPr>
          <a:prstGeom prst="rect">
            <a:avLst/>
          </a:prstGeom>
        </p:spPr>
        <p:txBody>
          <a:bodyPr/>
          <a:lstStyle/>
          <a:p>
            <a:pPr marL="0" indent="0">
              <a:buSzTx/>
              <a:buNone/>
            </a:pPr>
            <a:r>
              <a:t>1. a compilation or group of things</a:t>
            </a:r>
          </a:p>
          <a:p>
            <a:pPr marL="0" indent="0">
              <a:buSzTx/>
              <a:buNone/>
            </a:pPr>
            <a:r>
              <a:t>2. Java Collections Framework</a:t>
            </a:r>
          </a:p>
          <a:p>
            <a:pPr marL="0" indent="0">
              <a:buSzTx/>
              <a:buNone/>
            </a:pPr>
            <a:r>
              <a:t>3. a data structure</a:t>
            </a:r>
          </a:p>
          <a:p>
            <a:pPr marL="0" indent="0">
              <a:buSzTx/>
              <a:buNone/>
              <a:defRPr>
                <a:solidFill>
                  <a:srgbClr val="FFFFFF"/>
                </a:solidFill>
              </a:defRPr>
            </a:pPr>
            <a:r>
              <a:t>4. java.util.Collection interface</a:t>
            </a:r>
          </a:p>
          <a:p>
            <a:pPr marL="0" indent="0">
              <a:buSzTx/>
              <a:buNone/>
              <a:defRPr>
                <a:solidFill>
                  <a:srgbClr val="FFFFFF"/>
                </a:solidFill>
              </a:defRPr>
            </a:pPr>
            <a:r>
              <a:t>5. java.util.Collections</a:t>
            </a:r>
          </a:p>
        </p:txBody>
      </p:sp>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5" name="Shape 1175"/>
          <p:cNvSpPr/>
          <p:nvPr>
            <p:ph type="title"/>
          </p:nvPr>
        </p:nvSpPr>
        <p:spPr>
          <a:prstGeom prst="rect">
            <a:avLst/>
          </a:prstGeom>
        </p:spPr>
        <p:txBody>
          <a:bodyPr/>
          <a:lstStyle/>
          <a:p>
            <a:pPr/>
            <a:r>
              <a:t>Map Interface</a:t>
            </a:r>
          </a:p>
        </p:txBody>
      </p:sp>
      <p:sp>
        <p:nvSpPr>
          <p:cNvPr id="1176" name="Shape 1176"/>
          <p:cNvSpPr/>
          <p:nvPr/>
        </p:nvSpPr>
        <p:spPr>
          <a:xfrm>
            <a:off x="11180464" y="3124200"/>
            <a:ext cx="3245943" cy="1143000"/>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Map</a:t>
            </a:r>
          </a:p>
        </p:txBody>
      </p:sp>
      <p:sp>
        <p:nvSpPr>
          <p:cNvPr id="1177" name="Shape 1177"/>
          <p:cNvSpPr/>
          <p:nvPr/>
        </p:nvSpPr>
        <p:spPr>
          <a:xfrm>
            <a:off x="15833577" y="115801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TreeMap</a:t>
            </a:r>
          </a:p>
        </p:txBody>
      </p:sp>
      <p:sp>
        <p:nvSpPr>
          <p:cNvPr id="1178" name="Shape 1178"/>
          <p:cNvSpPr/>
          <p:nvPr/>
        </p:nvSpPr>
        <p:spPr>
          <a:xfrm>
            <a:off x="15833577" y="8367031"/>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NavigableMap</a:t>
            </a:r>
          </a:p>
        </p:txBody>
      </p:sp>
      <p:sp>
        <p:nvSpPr>
          <p:cNvPr id="1179" name="Shape 1179"/>
          <p:cNvSpPr/>
          <p:nvPr/>
        </p:nvSpPr>
        <p:spPr>
          <a:xfrm>
            <a:off x="15794040" y="5130800"/>
            <a:ext cx="3245943" cy="1143000"/>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SortedMap</a:t>
            </a:r>
          </a:p>
        </p:txBody>
      </p:sp>
      <p:sp>
        <p:nvSpPr>
          <p:cNvPr id="1180" name="Shape 1180"/>
          <p:cNvSpPr/>
          <p:nvPr/>
        </p:nvSpPr>
        <p:spPr>
          <a:xfrm>
            <a:off x="11220001" y="83670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Hashmap</a:t>
            </a:r>
          </a:p>
        </p:txBody>
      </p:sp>
      <p:sp>
        <p:nvSpPr>
          <p:cNvPr id="1181" name="Shape 1181"/>
          <p:cNvSpPr/>
          <p:nvPr/>
        </p:nvSpPr>
        <p:spPr>
          <a:xfrm>
            <a:off x="11259303" y="11580131"/>
            <a:ext cx="3245942"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LinkedHashMap</a:t>
            </a:r>
          </a:p>
        </p:txBody>
      </p:sp>
      <p:sp>
        <p:nvSpPr>
          <p:cNvPr id="1182" name="Shape 1182"/>
          <p:cNvSpPr/>
          <p:nvPr/>
        </p:nvSpPr>
        <p:spPr>
          <a:xfrm flipV="1">
            <a:off x="12803435" y="4291072"/>
            <a:ext cx="1" cy="4052087"/>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183" name="Shape 1183"/>
          <p:cNvSpPr/>
          <p:nvPr/>
        </p:nvSpPr>
        <p:spPr>
          <a:xfrm flipV="1">
            <a:off x="12842973" y="9522730"/>
            <a:ext cx="1" cy="204035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184" name="Shape 1184"/>
          <p:cNvSpPr/>
          <p:nvPr/>
        </p:nvSpPr>
        <p:spPr>
          <a:xfrm flipH="1" flipV="1">
            <a:off x="13014832" y="4291072"/>
            <a:ext cx="2921475" cy="1471599"/>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185" name="Shape 1185"/>
          <p:cNvSpPr/>
          <p:nvPr/>
        </p:nvSpPr>
        <p:spPr>
          <a:xfrm>
            <a:off x="1241823" y="11776356"/>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186" name="Shape 1186"/>
          <p:cNvSpPr/>
          <p:nvPr/>
        </p:nvSpPr>
        <p:spPr>
          <a:xfrm>
            <a:off x="1241823" y="12644511"/>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187" name="Shape 1187"/>
          <p:cNvSpPr/>
          <p:nvPr/>
        </p:nvSpPr>
        <p:spPr>
          <a:xfrm>
            <a:off x="3040102" y="11338831"/>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1188" name="Shape 1188"/>
          <p:cNvSpPr/>
          <p:nvPr/>
        </p:nvSpPr>
        <p:spPr>
          <a:xfrm flipV="1">
            <a:off x="17456548" y="9515906"/>
            <a:ext cx="1" cy="20403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189" name="Shape 1189"/>
          <p:cNvSpPr/>
          <p:nvPr/>
        </p:nvSpPr>
        <p:spPr>
          <a:xfrm flipV="1">
            <a:off x="17417010" y="6296857"/>
            <a:ext cx="1" cy="2040353"/>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3" name="Shape 1193"/>
          <p:cNvSpPr/>
          <p:nvPr>
            <p:ph type="title"/>
          </p:nvPr>
        </p:nvSpPr>
        <p:spPr>
          <a:prstGeom prst="rect">
            <a:avLst/>
          </a:prstGeom>
        </p:spPr>
        <p:txBody>
          <a:bodyPr/>
          <a:lstStyle/>
          <a:p>
            <a:pPr/>
            <a:r>
              <a:t>Map Interface</a:t>
            </a:r>
          </a:p>
        </p:txBody>
      </p:sp>
      <p:sp>
        <p:nvSpPr>
          <p:cNvPr id="1194" name="Shape 1194"/>
          <p:cNvSpPr/>
          <p:nvPr/>
        </p:nvSpPr>
        <p:spPr>
          <a:xfrm>
            <a:off x="11180464" y="3124200"/>
            <a:ext cx="3245943" cy="1143000"/>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Map</a:t>
            </a:r>
          </a:p>
        </p:txBody>
      </p:sp>
      <p:sp>
        <p:nvSpPr>
          <p:cNvPr id="1195" name="Shape 1195"/>
          <p:cNvSpPr/>
          <p:nvPr/>
        </p:nvSpPr>
        <p:spPr>
          <a:xfrm>
            <a:off x="15833577" y="115801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TreeMap</a:t>
            </a:r>
          </a:p>
        </p:txBody>
      </p:sp>
      <p:sp>
        <p:nvSpPr>
          <p:cNvPr id="1196" name="Shape 1196"/>
          <p:cNvSpPr/>
          <p:nvPr/>
        </p:nvSpPr>
        <p:spPr>
          <a:xfrm>
            <a:off x="15833577" y="8367031"/>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NavigableMap</a:t>
            </a:r>
          </a:p>
        </p:txBody>
      </p:sp>
      <p:sp>
        <p:nvSpPr>
          <p:cNvPr id="1197" name="Shape 1197"/>
          <p:cNvSpPr/>
          <p:nvPr/>
        </p:nvSpPr>
        <p:spPr>
          <a:xfrm>
            <a:off x="15794040" y="5130800"/>
            <a:ext cx="3245943" cy="1143000"/>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SortedMap</a:t>
            </a:r>
          </a:p>
        </p:txBody>
      </p:sp>
      <p:sp>
        <p:nvSpPr>
          <p:cNvPr id="1198" name="Shape 1198"/>
          <p:cNvSpPr/>
          <p:nvPr/>
        </p:nvSpPr>
        <p:spPr>
          <a:xfrm>
            <a:off x="11220001" y="83670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Hashmap</a:t>
            </a:r>
          </a:p>
        </p:txBody>
      </p:sp>
      <p:sp>
        <p:nvSpPr>
          <p:cNvPr id="1199" name="Shape 1199"/>
          <p:cNvSpPr/>
          <p:nvPr/>
        </p:nvSpPr>
        <p:spPr>
          <a:xfrm>
            <a:off x="11259303" y="11580131"/>
            <a:ext cx="3245942"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LinkedHashMap</a:t>
            </a:r>
          </a:p>
        </p:txBody>
      </p:sp>
      <p:sp>
        <p:nvSpPr>
          <p:cNvPr id="1200" name="Shape 1200"/>
          <p:cNvSpPr/>
          <p:nvPr/>
        </p:nvSpPr>
        <p:spPr>
          <a:xfrm flipV="1">
            <a:off x="12803435" y="4291072"/>
            <a:ext cx="1" cy="4052087"/>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201" name="Shape 1201"/>
          <p:cNvSpPr/>
          <p:nvPr/>
        </p:nvSpPr>
        <p:spPr>
          <a:xfrm flipV="1">
            <a:off x="12842973" y="9522730"/>
            <a:ext cx="1" cy="204035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202" name="Shape 1202"/>
          <p:cNvSpPr/>
          <p:nvPr/>
        </p:nvSpPr>
        <p:spPr>
          <a:xfrm flipH="1" flipV="1">
            <a:off x="13014832" y="4291072"/>
            <a:ext cx="2921475" cy="1471599"/>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203" name="Shape 1203"/>
          <p:cNvSpPr/>
          <p:nvPr/>
        </p:nvSpPr>
        <p:spPr>
          <a:xfrm>
            <a:off x="1241823" y="11776356"/>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204" name="Shape 1204"/>
          <p:cNvSpPr/>
          <p:nvPr/>
        </p:nvSpPr>
        <p:spPr>
          <a:xfrm>
            <a:off x="1241823" y="12644511"/>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205" name="Shape 1205"/>
          <p:cNvSpPr/>
          <p:nvPr/>
        </p:nvSpPr>
        <p:spPr>
          <a:xfrm>
            <a:off x="3040102" y="11338831"/>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1206" name="Shape 1206"/>
          <p:cNvSpPr/>
          <p:nvPr/>
        </p:nvSpPr>
        <p:spPr>
          <a:xfrm flipV="1">
            <a:off x="17456548" y="9515906"/>
            <a:ext cx="1" cy="20403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207" name="Shape 1207"/>
          <p:cNvSpPr/>
          <p:nvPr/>
        </p:nvSpPr>
        <p:spPr>
          <a:xfrm flipV="1">
            <a:off x="17417010" y="6296857"/>
            <a:ext cx="1" cy="2040353"/>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1" name="Shape 1211"/>
          <p:cNvSpPr/>
          <p:nvPr>
            <p:ph type="title"/>
          </p:nvPr>
        </p:nvSpPr>
        <p:spPr>
          <a:prstGeom prst="rect">
            <a:avLst/>
          </a:prstGeom>
        </p:spPr>
        <p:txBody>
          <a:bodyPr/>
          <a:lstStyle/>
          <a:p>
            <a:pPr/>
            <a:r>
              <a:t>Map Interface</a:t>
            </a:r>
          </a:p>
        </p:txBody>
      </p:sp>
      <p:sp>
        <p:nvSpPr>
          <p:cNvPr id="1212" name="Shape 1212"/>
          <p:cNvSpPr/>
          <p:nvPr/>
        </p:nvSpPr>
        <p:spPr>
          <a:xfrm>
            <a:off x="11180464" y="3124200"/>
            <a:ext cx="3245943" cy="1143000"/>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Map</a:t>
            </a:r>
          </a:p>
        </p:txBody>
      </p:sp>
      <p:sp>
        <p:nvSpPr>
          <p:cNvPr id="1213" name="Shape 1213"/>
          <p:cNvSpPr/>
          <p:nvPr/>
        </p:nvSpPr>
        <p:spPr>
          <a:xfrm>
            <a:off x="15833577" y="115801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TreeMap</a:t>
            </a:r>
          </a:p>
        </p:txBody>
      </p:sp>
      <p:sp>
        <p:nvSpPr>
          <p:cNvPr id="1214" name="Shape 1214"/>
          <p:cNvSpPr/>
          <p:nvPr/>
        </p:nvSpPr>
        <p:spPr>
          <a:xfrm>
            <a:off x="15833577" y="8367031"/>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NavigableMap</a:t>
            </a:r>
          </a:p>
        </p:txBody>
      </p:sp>
      <p:sp>
        <p:nvSpPr>
          <p:cNvPr id="1215" name="Shape 1215"/>
          <p:cNvSpPr/>
          <p:nvPr/>
        </p:nvSpPr>
        <p:spPr>
          <a:xfrm>
            <a:off x="15794040" y="5130800"/>
            <a:ext cx="3245943" cy="1143000"/>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SortedMap</a:t>
            </a:r>
          </a:p>
        </p:txBody>
      </p:sp>
      <p:sp>
        <p:nvSpPr>
          <p:cNvPr id="1216" name="Shape 1216"/>
          <p:cNvSpPr/>
          <p:nvPr/>
        </p:nvSpPr>
        <p:spPr>
          <a:xfrm>
            <a:off x="11220001" y="83670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Hashmap</a:t>
            </a:r>
          </a:p>
        </p:txBody>
      </p:sp>
      <p:sp>
        <p:nvSpPr>
          <p:cNvPr id="1217" name="Shape 1217"/>
          <p:cNvSpPr/>
          <p:nvPr/>
        </p:nvSpPr>
        <p:spPr>
          <a:xfrm>
            <a:off x="11259303" y="11580131"/>
            <a:ext cx="3245942"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LinkedHashMap</a:t>
            </a:r>
          </a:p>
        </p:txBody>
      </p:sp>
      <p:sp>
        <p:nvSpPr>
          <p:cNvPr id="1218" name="Shape 1218"/>
          <p:cNvSpPr/>
          <p:nvPr/>
        </p:nvSpPr>
        <p:spPr>
          <a:xfrm flipV="1">
            <a:off x="12803435" y="4291072"/>
            <a:ext cx="1" cy="4052087"/>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219" name="Shape 1219"/>
          <p:cNvSpPr/>
          <p:nvPr/>
        </p:nvSpPr>
        <p:spPr>
          <a:xfrm flipV="1">
            <a:off x="12842973" y="9522730"/>
            <a:ext cx="1" cy="204035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220" name="Shape 1220"/>
          <p:cNvSpPr/>
          <p:nvPr/>
        </p:nvSpPr>
        <p:spPr>
          <a:xfrm flipH="1" flipV="1">
            <a:off x="13014832" y="4291072"/>
            <a:ext cx="2921475" cy="1471599"/>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221" name="Shape 1221"/>
          <p:cNvSpPr/>
          <p:nvPr/>
        </p:nvSpPr>
        <p:spPr>
          <a:xfrm>
            <a:off x="1241823" y="11776356"/>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222" name="Shape 1222"/>
          <p:cNvSpPr/>
          <p:nvPr/>
        </p:nvSpPr>
        <p:spPr>
          <a:xfrm>
            <a:off x="1241823" y="12644511"/>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223" name="Shape 1223"/>
          <p:cNvSpPr/>
          <p:nvPr/>
        </p:nvSpPr>
        <p:spPr>
          <a:xfrm>
            <a:off x="3040102" y="11338831"/>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1224" name="Shape 1224"/>
          <p:cNvSpPr/>
          <p:nvPr/>
        </p:nvSpPr>
        <p:spPr>
          <a:xfrm flipV="1">
            <a:off x="17456548" y="9515906"/>
            <a:ext cx="1" cy="20403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225" name="Shape 1225"/>
          <p:cNvSpPr/>
          <p:nvPr/>
        </p:nvSpPr>
        <p:spPr>
          <a:xfrm flipV="1">
            <a:off x="17417010" y="6296857"/>
            <a:ext cx="1" cy="2040353"/>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9" name="Shape 1229"/>
          <p:cNvSpPr/>
          <p:nvPr>
            <p:ph type="title"/>
          </p:nvPr>
        </p:nvSpPr>
        <p:spPr>
          <a:prstGeom prst="rect">
            <a:avLst/>
          </a:prstGeom>
        </p:spPr>
        <p:txBody>
          <a:bodyPr/>
          <a:lstStyle/>
          <a:p>
            <a:pPr/>
            <a:r>
              <a:t>Map Interface</a:t>
            </a:r>
          </a:p>
        </p:txBody>
      </p:sp>
      <p:sp>
        <p:nvSpPr>
          <p:cNvPr id="1230" name="Shape 1230"/>
          <p:cNvSpPr/>
          <p:nvPr/>
        </p:nvSpPr>
        <p:spPr>
          <a:xfrm>
            <a:off x="11180464" y="3124200"/>
            <a:ext cx="3245943" cy="1143000"/>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Map</a:t>
            </a:r>
          </a:p>
        </p:txBody>
      </p:sp>
      <p:sp>
        <p:nvSpPr>
          <p:cNvPr id="1231" name="Shape 1231"/>
          <p:cNvSpPr/>
          <p:nvPr/>
        </p:nvSpPr>
        <p:spPr>
          <a:xfrm>
            <a:off x="15833577" y="115801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TreeMap</a:t>
            </a:r>
          </a:p>
        </p:txBody>
      </p:sp>
      <p:sp>
        <p:nvSpPr>
          <p:cNvPr id="1232" name="Shape 1232"/>
          <p:cNvSpPr/>
          <p:nvPr/>
        </p:nvSpPr>
        <p:spPr>
          <a:xfrm>
            <a:off x="15833577" y="8367031"/>
            <a:ext cx="3245943" cy="1143001"/>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NavigableMap</a:t>
            </a:r>
          </a:p>
        </p:txBody>
      </p:sp>
      <p:sp>
        <p:nvSpPr>
          <p:cNvPr id="1233" name="Shape 1233"/>
          <p:cNvSpPr/>
          <p:nvPr/>
        </p:nvSpPr>
        <p:spPr>
          <a:xfrm>
            <a:off x="15794040" y="5130800"/>
            <a:ext cx="3245943" cy="1143000"/>
          </a:xfrm>
          <a:prstGeom prst="rect">
            <a:avLst/>
          </a:prstGeom>
          <a:solidFill>
            <a:srgbClr val="FF93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200">
                <a:solidFill>
                  <a:srgbClr val="FFFFFF"/>
                </a:solidFill>
              </a:defRPr>
            </a:pPr>
            <a:r>
              <a:t>&lt;&lt;interface&gt;&gt;</a:t>
            </a:r>
            <a:br/>
            <a:r>
              <a:t>SortedMap</a:t>
            </a:r>
          </a:p>
        </p:txBody>
      </p:sp>
      <p:sp>
        <p:nvSpPr>
          <p:cNvPr id="1234" name="Shape 1234"/>
          <p:cNvSpPr/>
          <p:nvPr/>
        </p:nvSpPr>
        <p:spPr>
          <a:xfrm>
            <a:off x="11220001" y="8367031"/>
            <a:ext cx="3245943"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Hashmap</a:t>
            </a:r>
          </a:p>
        </p:txBody>
      </p:sp>
      <p:sp>
        <p:nvSpPr>
          <p:cNvPr id="1235" name="Shape 1235"/>
          <p:cNvSpPr/>
          <p:nvPr/>
        </p:nvSpPr>
        <p:spPr>
          <a:xfrm>
            <a:off x="11259303" y="11580131"/>
            <a:ext cx="3245942" cy="11430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LinkedHashMap</a:t>
            </a:r>
          </a:p>
        </p:txBody>
      </p:sp>
      <p:sp>
        <p:nvSpPr>
          <p:cNvPr id="1236" name="Shape 1236"/>
          <p:cNvSpPr/>
          <p:nvPr/>
        </p:nvSpPr>
        <p:spPr>
          <a:xfrm flipV="1">
            <a:off x="12803435" y="4291072"/>
            <a:ext cx="1" cy="4052087"/>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237" name="Shape 1237"/>
          <p:cNvSpPr/>
          <p:nvPr/>
        </p:nvSpPr>
        <p:spPr>
          <a:xfrm flipV="1">
            <a:off x="12842973" y="9522730"/>
            <a:ext cx="1" cy="2040353"/>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238" name="Shape 1238"/>
          <p:cNvSpPr/>
          <p:nvPr/>
        </p:nvSpPr>
        <p:spPr>
          <a:xfrm flipH="1" flipV="1">
            <a:off x="13014832" y="4291072"/>
            <a:ext cx="2921475" cy="1471599"/>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239" name="Shape 1239"/>
          <p:cNvSpPr/>
          <p:nvPr/>
        </p:nvSpPr>
        <p:spPr>
          <a:xfrm>
            <a:off x="1241823" y="11776356"/>
            <a:ext cx="1462461" cy="1"/>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240" name="Shape 1240"/>
          <p:cNvSpPr/>
          <p:nvPr/>
        </p:nvSpPr>
        <p:spPr>
          <a:xfrm>
            <a:off x="1241823" y="12644511"/>
            <a:ext cx="1462461" cy="1"/>
          </a:xfrm>
          <a:prstGeom prst="line">
            <a:avLst/>
          </a:prstGeom>
          <a:ln w="50800">
            <a:solidFill>
              <a:srgbClr val="000000"/>
            </a:solidFill>
            <a:miter lim="400000"/>
            <a:tailEnd type="triangle"/>
          </a:ln>
        </p:spPr>
        <p:txBody>
          <a:bodyPr lIns="50800" tIns="50800" rIns="50800" bIns="50800" anchor="ctr"/>
          <a:lstStyle/>
          <a:p>
            <a:pPr>
              <a:defRPr sz="3200"/>
            </a:pPr>
          </a:p>
        </p:txBody>
      </p:sp>
      <p:sp>
        <p:nvSpPr>
          <p:cNvPr id="1241" name="Shape 1241"/>
          <p:cNvSpPr/>
          <p:nvPr/>
        </p:nvSpPr>
        <p:spPr>
          <a:xfrm>
            <a:off x="3040102" y="11338831"/>
            <a:ext cx="357187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implements</a:t>
            </a:r>
          </a:p>
          <a:p>
            <a:pPr algn="l"/>
            <a:r>
              <a:t>extends</a:t>
            </a:r>
          </a:p>
        </p:txBody>
      </p:sp>
      <p:sp>
        <p:nvSpPr>
          <p:cNvPr id="1242" name="Shape 1242"/>
          <p:cNvSpPr/>
          <p:nvPr/>
        </p:nvSpPr>
        <p:spPr>
          <a:xfrm flipV="1">
            <a:off x="17456548" y="9515906"/>
            <a:ext cx="1" cy="2040353"/>
          </a:xfrm>
          <a:prstGeom prst="line">
            <a:avLst/>
          </a:prstGeom>
          <a:ln w="50800">
            <a:solidFill>
              <a:srgbClr val="000000"/>
            </a:solidFill>
            <a:prstDash val="sysDot"/>
            <a:miter lim="400000"/>
            <a:tailEnd type="triangle"/>
          </a:ln>
        </p:spPr>
        <p:txBody>
          <a:bodyPr lIns="50800" tIns="50800" rIns="50800" bIns="50800" anchor="ctr"/>
          <a:lstStyle/>
          <a:p>
            <a:pPr>
              <a:defRPr sz="3200"/>
            </a:pPr>
          </a:p>
        </p:txBody>
      </p:sp>
      <p:sp>
        <p:nvSpPr>
          <p:cNvPr id="1243" name="Shape 1243"/>
          <p:cNvSpPr/>
          <p:nvPr/>
        </p:nvSpPr>
        <p:spPr>
          <a:xfrm flipV="1">
            <a:off x="17417010" y="6296857"/>
            <a:ext cx="1" cy="2040353"/>
          </a:xfrm>
          <a:prstGeom prst="line">
            <a:avLst/>
          </a:prstGeom>
          <a:ln w="50800">
            <a:solidFill>
              <a:srgbClr val="000000"/>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7" name="Shape 1247"/>
          <p:cNvSpPr/>
          <p:nvPr>
            <p:ph type="title"/>
          </p:nvPr>
        </p:nvSpPr>
        <p:spPr>
          <a:prstGeom prst="rect">
            <a:avLst/>
          </a:prstGeom>
        </p:spPr>
        <p:txBody>
          <a:bodyPr/>
          <a:lstStyle/>
          <a:p>
            <a:pPr/>
            <a:r>
              <a:t>Generics</a:t>
            </a:r>
          </a:p>
        </p:txBody>
      </p:sp>
      <p:sp>
        <p:nvSpPr>
          <p:cNvPr id="1248" name="Shape 1248"/>
          <p:cNvSpPr/>
          <p:nvPr>
            <p:ph type="body" idx="1"/>
          </p:nvPr>
        </p:nvSpPr>
        <p:spPr>
          <a:prstGeom prst="rect">
            <a:avLst/>
          </a:prstGeom>
        </p:spPr>
        <p:txBody>
          <a:bodyPr anchor="t"/>
          <a:lstStyle/>
          <a:p>
            <a:pPr marL="0" indent="0">
              <a:buSzTx/>
              <a:buNone/>
            </a:pPr>
            <a:r>
              <a:t>List myList = new ArrayList (100);</a:t>
            </a:r>
          </a:p>
          <a:p>
            <a:pPr marL="0" indent="0">
              <a:buSzTx/>
              <a:buNone/>
              <a:defRPr>
                <a:solidFill>
                  <a:srgbClr val="FFFFFF"/>
                </a:solidFill>
              </a:defRPr>
            </a:pPr>
            <a:r>
              <a:t>Map myMap  = new HashMap(100);</a:t>
            </a:r>
          </a:p>
        </p:txBody>
      </p:sp>
    </p:spTree>
  </p:cSld>
  <p:clrMapOvr>
    <a:masterClrMapping/>
  </p:clrMapOvr>
  <p:transition xmlns:p14="http://schemas.microsoft.com/office/powerpoint/2010/main" spd="med" advClick="1" p14:dur="1000"/>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2" name="Shape 1252"/>
          <p:cNvSpPr/>
          <p:nvPr>
            <p:ph type="title"/>
          </p:nvPr>
        </p:nvSpPr>
        <p:spPr>
          <a:prstGeom prst="rect">
            <a:avLst/>
          </a:prstGeom>
        </p:spPr>
        <p:txBody>
          <a:bodyPr/>
          <a:lstStyle/>
          <a:p>
            <a:pPr/>
            <a:r>
              <a:t>Generics</a:t>
            </a:r>
          </a:p>
        </p:txBody>
      </p:sp>
      <p:sp>
        <p:nvSpPr>
          <p:cNvPr id="1253" name="Shape 1253"/>
          <p:cNvSpPr/>
          <p:nvPr>
            <p:ph type="body" idx="1"/>
          </p:nvPr>
        </p:nvSpPr>
        <p:spPr>
          <a:prstGeom prst="rect">
            <a:avLst/>
          </a:prstGeom>
        </p:spPr>
        <p:txBody>
          <a:bodyPr anchor="t"/>
          <a:lstStyle/>
          <a:p>
            <a:pPr marL="0" indent="0">
              <a:buSzTx/>
              <a:buNone/>
            </a:pPr>
            <a:r>
              <a:t>List</a:t>
            </a:r>
            <a:r>
              <a:rPr>
                <a:solidFill>
                  <a:srgbClr val="FF2600"/>
                </a:solidFill>
              </a:rPr>
              <a:t>&lt;String&gt;</a:t>
            </a:r>
            <a:r>
              <a:t> myList = new ArrayList</a:t>
            </a:r>
            <a:r>
              <a:rPr>
                <a:solidFill>
                  <a:srgbClr val="FF2600"/>
                </a:solidFill>
              </a:rPr>
              <a:t>&lt;String&gt;</a:t>
            </a:r>
            <a:r>
              <a:t>(100);</a:t>
            </a:r>
          </a:p>
        </p:txBody>
      </p:sp>
    </p:spTree>
  </p:cSld>
  <p:clrMapOvr>
    <a:masterClrMapping/>
  </p:clrMapOvr>
  <p:transition xmlns:p14="http://schemas.microsoft.com/office/powerpoint/2010/main" spd="med" advClick="1" p14:dur="1000"/>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7" name="Shape 1257"/>
          <p:cNvSpPr/>
          <p:nvPr>
            <p:ph type="title"/>
          </p:nvPr>
        </p:nvSpPr>
        <p:spPr>
          <a:prstGeom prst="rect">
            <a:avLst/>
          </a:prstGeom>
        </p:spPr>
        <p:txBody>
          <a:bodyPr/>
          <a:lstStyle/>
          <a:p>
            <a:pPr/>
            <a:r>
              <a:t>Generics</a:t>
            </a:r>
          </a:p>
        </p:txBody>
      </p:sp>
      <p:sp>
        <p:nvSpPr>
          <p:cNvPr id="1258" name="Shape 1258"/>
          <p:cNvSpPr/>
          <p:nvPr>
            <p:ph type="body" idx="1"/>
          </p:nvPr>
        </p:nvSpPr>
        <p:spPr>
          <a:prstGeom prst="rect">
            <a:avLst/>
          </a:prstGeom>
        </p:spPr>
        <p:txBody>
          <a:bodyPr anchor="t"/>
          <a:lstStyle/>
          <a:p>
            <a:pPr marL="0" indent="0">
              <a:buSzTx/>
              <a:buNone/>
            </a:pPr>
            <a:r>
              <a:t>List</a:t>
            </a:r>
            <a:r>
              <a:rPr>
                <a:solidFill>
                  <a:srgbClr val="FF2600"/>
                </a:solidFill>
              </a:rPr>
              <a:t>&lt;String&gt;</a:t>
            </a:r>
            <a:r>
              <a:t> myList = new ArrayList</a:t>
            </a:r>
            <a:r>
              <a:rPr>
                <a:solidFill>
                  <a:srgbClr val="FF2600"/>
                </a:solidFill>
              </a:rPr>
              <a:t>&lt;String&gt;</a:t>
            </a:r>
            <a:r>
              <a:t>(100);</a:t>
            </a:r>
          </a:p>
        </p:txBody>
      </p:sp>
    </p:spTree>
  </p:cSld>
  <p:clrMapOvr>
    <a:masterClrMapping/>
  </p:clrMapOvr>
  <p:transition xmlns:p14="http://schemas.microsoft.com/office/powerpoint/2010/main" spd="med" advClick="1" p14:dur="1000"/>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2" name="Shape 1262"/>
          <p:cNvSpPr/>
          <p:nvPr>
            <p:ph type="title"/>
          </p:nvPr>
        </p:nvSpPr>
        <p:spPr>
          <a:prstGeom prst="rect">
            <a:avLst/>
          </a:prstGeom>
        </p:spPr>
        <p:txBody>
          <a:bodyPr/>
          <a:lstStyle/>
          <a:p>
            <a:pPr/>
            <a:r>
              <a:t>Generics</a:t>
            </a:r>
          </a:p>
        </p:txBody>
      </p:sp>
      <p:sp>
        <p:nvSpPr>
          <p:cNvPr id="1263" name="Shape 1263"/>
          <p:cNvSpPr/>
          <p:nvPr>
            <p:ph type="body" idx="1"/>
          </p:nvPr>
        </p:nvSpPr>
        <p:spPr>
          <a:prstGeom prst="rect">
            <a:avLst/>
          </a:prstGeom>
        </p:spPr>
        <p:txBody>
          <a:bodyPr anchor="t"/>
          <a:lstStyle/>
          <a:p>
            <a:pPr marL="0" indent="0">
              <a:buSzTx/>
              <a:buNone/>
            </a:pPr>
            <a:r>
              <a:t>List</a:t>
            </a:r>
            <a:r>
              <a:rPr>
                <a:solidFill>
                  <a:srgbClr val="FF2600"/>
                </a:solidFill>
              </a:rPr>
              <a:t>&lt;String&gt;</a:t>
            </a:r>
            <a:r>
              <a:t> myList = new ArrayList</a:t>
            </a:r>
            <a:r>
              <a:rPr>
                <a:solidFill>
                  <a:srgbClr val="FF2600"/>
                </a:solidFill>
              </a:rPr>
              <a:t>&lt;String&gt;</a:t>
            </a:r>
            <a:r>
              <a:t>(100);</a:t>
            </a:r>
          </a:p>
          <a:p>
            <a:pPr marL="0" indent="0">
              <a:buSzTx/>
              <a:buNone/>
              <a:defRPr>
                <a:solidFill>
                  <a:srgbClr val="FFFFFF"/>
                </a:solidFill>
              </a:defRPr>
            </a:pPr>
            <a:r>
              <a:t>Map&lt;VIN, Car&gt; myMap  = new HashMap&lt;VIN, Car&gt;(100);</a:t>
            </a:r>
          </a:p>
        </p:txBody>
      </p:sp>
    </p:spTree>
  </p:cSld>
  <p:clrMapOvr>
    <a:masterClrMapping/>
  </p:clrMapOvr>
  <p:transition xmlns:p14="http://schemas.microsoft.com/office/powerpoint/2010/main" spd="med" advClick="1" p14:dur="1000"/>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7" name="Shape 1267"/>
          <p:cNvSpPr/>
          <p:nvPr>
            <p:ph type="title"/>
          </p:nvPr>
        </p:nvSpPr>
        <p:spPr>
          <a:prstGeom prst="rect">
            <a:avLst/>
          </a:prstGeom>
        </p:spPr>
        <p:txBody>
          <a:bodyPr/>
          <a:lstStyle/>
          <a:p>
            <a:pPr/>
            <a:r>
              <a:t>Generics</a:t>
            </a:r>
          </a:p>
        </p:txBody>
      </p:sp>
      <p:sp>
        <p:nvSpPr>
          <p:cNvPr id="1268" name="Shape 1268"/>
          <p:cNvSpPr/>
          <p:nvPr>
            <p:ph type="body" idx="1"/>
          </p:nvPr>
        </p:nvSpPr>
        <p:spPr>
          <a:prstGeom prst="rect">
            <a:avLst/>
          </a:prstGeom>
        </p:spPr>
        <p:txBody>
          <a:bodyPr anchor="t"/>
          <a:lstStyle/>
          <a:p>
            <a:pPr marL="0" indent="0">
              <a:buSzTx/>
              <a:buNone/>
            </a:pPr>
            <a:r>
              <a:t>List</a:t>
            </a:r>
            <a:r>
              <a:rPr>
                <a:solidFill>
                  <a:srgbClr val="FF2600"/>
                </a:solidFill>
              </a:rPr>
              <a:t>&lt;String&gt;</a:t>
            </a:r>
            <a:r>
              <a:t> myList = new ArrayList</a:t>
            </a:r>
            <a:r>
              <a:rPr>
                <a:solidFill>
                  <a:srgbClr val="FF2600"/>
                </a:solidFill>
              </a:rPr>
              <a:t>&lt;String&gt;</a:t>
            </a:r>
            <a:r>
              <a:t>(100);</a:t>
            </a:r>
          </a:p>
          <a:p>
            <a:pPr marL="0" indent="0">
              <a:buSzTx/>
              <a:buNone/>
              <a:defRPr>
                <a:solidFill>
                  <a:srgbClr val="FFFFFF"/>
                </a:solidFill>
              </a:defRPr>
            </a:pPr>
            <a:r>
              <a:t>Map&lt;VIN, Car&gt; myMap  = new HashMap&lt;VIN, Car&gt;(100);</a:t>
            </a:r>
          </a:p>
        </p:txBody>
      </p:sp>
    </p:spTree>
  </p:cSld>
  <p:clrMapOvr>
    <a:masterClrMapping/>
  </p:clrMapOvr>
  <p:transition xmlns:p14="http://schemas.microsoft.com/office/powerpoint/2010/main" spd="med" advClick="1" p14:dur="1000"/>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2" name="Shape 1272"/>
          <p:cNvSpPr/>
          <p:nvPr>
            <p:ph type="title"/>
          </p:nvPr>
        </p:nvSpPr>
        <p:spPr>
          <a:prstGeom prst="rect">
            <a:avLst/>
          </a:prstGeom>
        </p:spPr>
        <p:txBody>
          <a:bodyPr/>
          <a:lstStyle/>
          <a:p>
            <a:pPr/>
            <a:r>
              <a:t>Generics</a:t>
            </a:r>
          </a:p>
        </p:txBody>
      </p:sp>
      <p:sp>
        <p:nvSpPr>
          <p:cNvPr id="1273" name="Shape 1273"/>
          <p:cNvSpPr/>
          <p:nvPr>
            <p:ph type="body" idx="1"/>
          </p:nvPr>
        </p:nvSpPr>
        <p:spPr>
          <a:prstGeom prst="rect">
            <a:avLst/>
          </a:prstGeom>
        </p:spPr>
        <p:txBody>
          <a:bodyPr anchor="t"/>
          <a:lstStyle/>
          <a:p>
            <a:pPr marL="0" indent="0">
              <a:buSzTx/>
              <a:buNone/>
            </a:pPr>
            <a:r>
              <a:t>List</a:t>
            </a:r>
            <a:r>
              <a:rPr>
                <a:solidFill>
                  <a:srgbClr val="FF2600"/>
                </a:solidFill>
              </a:rPr>
              <a:t>&lt;String&gt;</a:t>
            </a:r>
            <a:r>
              <a:t> myList = new ArrayList</a:t>
            </a:r>
            <a:r>
              <a:rPr>
                <a:solidFill>
                  <a:srgbClr val="FF2600"/>
                </a:solidFill>
              </a:rPr>
              <a:t>&lt;String&gt;</a:t>
            </a:r>
            <a:r>
              <a:t>(100);</a:t>
            </a:r>
          </a:p>
          <a:p>
            <a:pPr marL="0" indent="0">
              <a:buSzTx/>
              <a:buNone/>
              <a:defRPr>
                <a:solidFill>
                  <a:srgbClr val="FFFFFF"/>
                </a:solidFill>
              </a:defRPr>
            </a:pPr>
            <a:r>
              <a:t>Map&lt;VIN, Car&gt; myMap  = new HashMap&lt;VIN, Car&gt;(100);</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prstGeom prst="rect">
            <a:avLst/>
          </a:prstGeom>
        </p:spPr>
        <p:txBody>
          <a:bodyPr/>
          <a:lstStyle/>
          <a:p>
            <a:pPr/>
            <a:r>
              <a:t>Collection(s)</a:t>
            </a:r>
          </a:p>
        </p:txBody>
      </p:sp>
      <p:sp>
        <p:nvSpPr>
          <p:cNvPr id="154" name="Shape 154"/>
          <p:cNvSpPr/>
          <p:nvPr>
            <p:ph type="body" idx="1"/>
          </p:nvPr>
        </p:nvSpPr>
        <p:spPr>
          <a:prstGeom prst="rect">
            <a:avLst/>
          </a:prstGeom>
        </p:spPr>
        <p:txBody>
          <a:bodyPr/>
          <a:lstStyle/>
          <a:p>
            <a:pPr marL="0" indent="0">
              <a:buSzTx/>
              <a:buNone/>
            </a:pPr>
            <a:r>
              <a:t>1. a compilation or group of things</a:t>
            </a:r>
          </a:p>
          <a:p>
            <a:pPr marL="0" indent="0">
              <a:buSzTx/>
              <a:buNone/>
            </a:pPr>
            <a:r>
              <a:t>2. Java Collections Framework</a:t>
            </a:r>
          </a:p>
          <a:p>
            <a:pPr marL="0" indent="0">
              <a:buSzTx/>
              <a:buNone/>
            </a:pPr>
            <a:r>
              <a:t>3. a data structure</a:t>
            </a:r>
          </a:p>
          <a:p>
            <a:pPr marL="0" indent="0">
              <a:buSzTx/>
              <a:buNone/>
            </a:pPr>
            <a:r>
              <a:t>4. java.util.Collection interface</a:t>
            </a:r>
          </a:p>
          <a:p>
            <a:pPr marL="0" indent="0">
              <a:buSzTx/>
              <a:buNone/>
              <a:defRPr>
                <a:solidFill>
                  <a:srgbClr val="FFFFFF"/>
                </a:solidFill>
              </a:defRPr>
            </a:pPr>
            <a:r>
              <a:t>5. java.util.Collections</a:t>
            </a:r>
          </a:p>
        </p:txBody>
      </p:sp>
    </p:spTree>
  </p:cSld>
  <p:clrMapOvr>
    <a:masterClrMapping/>
  </p:clrMapOvr>
  <p:transition xmlns:p14="http://schemas.microsoft.com/office/powerpoint/2010/main" spd="med" advClick="1" p14:dur="1000"/>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7" name="Shape 1277"/>
          <p:cNvSpPr/>
          <p:nvPr>
            <p:ph type="title"/>
          </p:nvPr>
        </p:nvSpPr>
        <p:spPr>
          <a:prstGeom prst="rect">
            <a:avLst/>
          </a:prstGeom>
        </p:spPr>
        <p:txBody>
          <a:bodyPr/>
          <a:lstStyle/>
          <a:p>
            <a:pPr/>
            <a:r>
              <a:t>Generics</a:t>
            </a:r>
          </a:p>
        </p:txBody>
      </p:sp>
      <p:sp>
        <p:nvSpPr>
          <p:cNvPr id="1278" name="Shape 1278"/>
          <p:cNvSpPr/>
          <p:nvPr>
            <p:ph type="body" idx="1"/>
          </p:nvPr>
        </p:nvSpPr>
        <p:spPr>
          <a:prstGeom prst="rect">
            <a:avLst/>
          </a:prstGeom>
        </p:spPr>
        <p:txBody>
          <a:bodyPr anchor="t"/>
          <a:lstStyle/>
          <a:p>
            <a:pPr marL="0" indent="0">
              <a:buSzTx/>
              <a:buNone/>
            </a:pPr>
            <a:r>
              <a:t>Collection</a:t>
            </a:r>
            <a:r>
              <a:rPr>
                <a:solidFill>
                  <a:srgbClr val="FF2600"/>
                </a:solidFill>
              </a:rPr>
              <a:t>&lt;String&gt;</a:t>
            </a:r>
            <a:r>
              <a:t> myList = new ArrayList</a:t>
            </a:r>
            <a:r>
              <a:rPr>
                <a:solidFill>
                  <a:srgbClr val="FF2600"/>
                </a:solidFill>
              </a:rPr>
              <a:t>&lt;String&gt;</a:t>
            </a:r>
            <a:r>
              <a:t>(100);</a:t>
            </a:r>
          </a:p>
          <a:p>
            <a:pPr marL="0" indent="0">
              <a:buSzTx/>
              <a:buNone/>
              <a:defRPr>
                <a:solidFill>
                  <a:srgbClr val="FFFFFF"/>
                </a:solidFill>
              </a:defRPr>
            </a:pPr>
            <a:r>
              <a:t>Map&lt;VIN, Car&gt; myMap  = new HashMap&lt;VIN, Car&gt;(100);</a:t>
            </a:r>
          </a:p>
        </p:txBody>
      </p:sp>
    </p:spTree>
  </p:cSld>
  <p:clrMapOvr>
    <a:masterClrMapping/>
  </p:clrMapOvr>
  <p:transition xmlns:p14="http://schemas.microsoft.com/office/powerpoint/2010/main" spd="med" advClick="1" p14:dur="1000"/>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2" name="Shape 1282"/>
          <p:cNvSpPr/>
          <p:nvPr>
            <p:ph type="title"/>
          </p:nvPr>
        </p:nvSpPr>
        <p:spPr>
          <a:prstGeom prst="rect">
            <a:avLst/>
          </a:prstGeom>
        </p:spPr>
        <p:txBody>
          <a:bodyPr/>
          <a:lstStyle/>
          <a:p>
            <a:pPr/>
            <a:r>
              <a:t>Generics</a:t>
            </a:r>
          </a:p>
        </p:txBody>
      </p:sp>
      <p:sp>
        <p:nvSpPr>
          <p:cNvPr id="1283" name="Shape 1283"/>
          <p:cNvSpPr/>
          <p:nvPr>
            <p:ph type="body" idx="1"/>
          </p:nvPr>
        </p:nvSpPr>
        <p:spPr>
          <a:prstGeom prst="rect">
            <a:avLst/>
          </a:prstGeom>
        </p:spPr>
        <p:txBody>
          <a:bodyPr anchor="t"/>
          <a:lstStyle/>
          <a:p>
            <a:pPr marL="0" indent="0">
              <a:buSzTx/>
              <a:buNone/>
            </a:pPr>
            <a:r>
              <a:t>Collection</a:t>
            </a:r>
            <a:r>
              <a:rPr>
                <a:solidFill>
                  <a:srgbClr val="FF2600"/>
                </a:solidFill>
              </a:rPr>
              <a:t>&lt;String&gt;</a:t>
            </a:r>
            <a:r>
              <a:t> myList = new ArrayList</a:t>
            </a:r>
            <a:r>
              <a:rPr>
                <a:solidFill>
                  <a:srgbClr val="FF2600"/>
                </a:solidFill>
              </a:rPr>
              <a:t>&lt;String&gt;</a:t>
            </a:r>
            <a:r>
              <a:t>(100);</a:t>
            </a:r>
          </a:p>
          <a:p>
            <a:pPr marL="0" indent="0">
              <a:buSzTx/>
              <a:buNone/>
              <a:defRPr>
                <a:solidFill>
                  <a:srgbClr val="FFFFFF"/>
                </a:solidFill>
              </a:defRPr>
            </a:pPr>
            <a:r>
              <a:t>Map&lt;VIN, Car&gt; myMap  = new HashMap&lt;VIN, Car&gt;(100);</a:t>
            </a:r>
          </a:p>
        </p:txBody>
      </p:sp>
    </p:spTree>
  </p:cSld>
  <p:clrMapOvr>
    <a:masterClrMapping/>
  </p:clrMapOvr>
  <p:transition xmlns:p14="http://schemas.microsoft.com/office/powerpoint/2010/main" spd="med" advClick="1" p14:dur="1000"/>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7" name="Shape 1287"/>
          <p:cNvSpPr/>
          <p:nvPr>
            <p:ph type="title"/>
          </p:nvPr>
        </p:nvSpPr>
        <p:spPr>
          <a:prstGeom prst="rect">
            <a:avLst/>
          </a:prstGeom>
        </p:spPr>
        <p:txBody>
          <a:bodyPr/>
          <a:lstStyle/>
          <a:p>
            <a:pPr/>
            <a:r>
              <a:t>Generics</a:t>
            </a:r>
          </a:p>
        </p:txBody>
      </p:sp>
      <p:sp>
        <p:nvSpPr>
          <p:cNvPr id="1288" name="Shape 1288"/>
          <p:cNvSpPr/>
          <p:nvPr>
            <p:ph type="body" idx="1"/>
          </p:nvPr>
        </p:nvSpPr>
        <p:spPr>
          <a:prstGeom prst="rect">
            <a:avLst/>
          </a:prstGeom>
        </p:spPr>
        <p:txBody>
          <a:bodyPr anchor="t"/>
          <a:lstStyle/>
          <a:p>
            <a:pPr marL="0" indent="0">
              <a:buSzTx/>
              <a:buNone/>
            </a:pPr>
            <a:r>
              <a:t>Collection</a:t>
            </a:r>
            <a:r>
              <a:rPr>
                <a:solidFill>
                  <a:srgbClr val="FF2600"/>
                </a:solidFill>
              </a:rPr>
              <a:t>&lt;String&gt;</a:t>
            </a:r>
            <a:r>
              <a:t> myList = new ArrayList</a:t>
            </a:r>
            <a:r>
              <a:rPr>
                <a:solidFill>
                  <a:srgbClr val="FF2600"/>
                </a:solidFill>
              </a:rPr>
              <a:t>&lt;String&gt;</a:t>
            </a:r>
            <a:r>
              <a:t>(100);</a:t>
            </a:r>
          </a:p>
          <a:p>
            <a:pPr marL="0" indent="0">
              <a:buSzTx/>
              <a:buNone/>
              <a:defRPr>
                <a:solidFill>
                  <a:srgbClr val="FFFFFF"/>
                </a:solidFill>
              </a:defRPr>
            </a:pPr>
            <a:r>
              <a:t>Map&lt;VIN, Car&gt; myMap  = new HashMap&lt;VIN, Car&gt;(100);</a:t>
            </a:r>
          </a:p>
        </p:txBody>
      </p:sp>
    </p:spTree>
  </p:cSld>
  <p:clrMapOvr>
    <a:masterClrMapping/>
  </p:clrMapOvr>
  <p:transition xmlns:p14="http://schemas.microsoft.com/office/powerpoint/2010/main" spd="med" advClick="1" p14:dur="1000"/>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2" name="Shape 1292"/>
          <p:cNvSpPr/>
          <p:nvPr>
            <p:ph type="title"/>
          </p:nvPr>
        </p:nvSpPr>
        <p:spPr>
          <a:prstGeom prst="rect">
            <a:avLst/>
          </a:prstGeom>
        </p:spPr>
        <p:txBody>
          <a:bodyPr/>
          <a:lstStyle/>
          <a:p>
            <a:pPr/>
            <a:r>
              <a:t>Generics</a:t>
            </a:r>
          </a:p>
        </p:txBody>
      </p:sp>
      <p:sp>
        <p:nvSpPr>
          <p:cNvPr id="1293" name="Shape 1293"/>
          <p:cNvSpPr/>
          <p:nvPr>
            <p:ph type="body" idx="1"/>
          </p:nvPr>
        </p:nvSpPr>
        <p:spPr>
          <a:prstGeom prst="rect">
            <a:avLst/>
          </a:prstGeom>
        </p:spPr>
        <p:txBody>
          <a:bodyPr anchor="t"/>
          <a:lstStyle/>
          <a:p>
            <a:pPr marL="0" indent="0">
              <a:buSzTx/>
              <a:buNone/>
            </a:pPr>
            <a:r>
              <a:t>Collection</a:t>
            </a:r>
            <a:r>
              <a:rPr>
                <a:solidFill>
                  <a:srgbClr val="FF2600"/>
                </a:solidFill>
              </a:rPr>
              <a:t>&lt;String&gt;</a:t>
            </a:r>
            <a:r>
              <a:t> myList = new ArrayList</a:t>
            </a:r>
            <a:r>
              <a:rPr>
                <a:solidFill>
                  <a:srgbClr val="FF2600"/>
                </a:solidFill>
              </a:rPr>
              <a:t>&lt;String&gt;</a:t>
            </a:r>
            <a:r>
              <a:t>(100);</a:t>
            </a:r>
          </a:p>
          <a:p>
            <a:pPr marL="0" indent="0">
              <a:buSzTx/>
              <a:buNone/>
              <a:defRPr>
                <a:solidFill>
                  <a:srgbClr val="FFFFFF"/>
                </a:solidFill>
              </a:defRPr>
            </a:pPr>
            <a:r>
              <a:t>Map&lt;VIN, Car&gt; myMap  = new HashMap&lt;VIN, Car&gt;(100);</a:t>
            </a:r>
          </a:p>
        </p:txBody>
      </p:sp>
    </p:spTree>
  </p:cSld>
  <p:clrMapOvr>
    <a:masterClrMapping/>
  </p:clrMapOvr>
  <p:transition xmlns:p14="http://schemas.microsoft.com/office/powerpoint/2010/main" spd="med" advClick="1" p14:dur="1000"/>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7" name="Shape 1297"/>
          <p:cNvSpPr/>
          <p:nvPr>
            <p:ph type="title"/>
          </p:nvPr>
        </p:nvSpPr>
        <p:spPr>
          <a:prstGeom prst="rect">
            <a:avLst/>
          </a:prstGeom>
        </p:spPr>
        <p:txBody>
          <a:bodyPr/>
          <a:lstStyle/>
          <a:p>
            <a:pPr/>
            <a:r>
              <a:t>Generics</a:t>
            </a:r>
          </a:p>
        </p:txBody>
      </p:sp>
      <p:sp>
        <p:nvSpPr>
          <p:cNvPr id="1298" name="Shape 1298"/>
          <p:cNvSpPr/>
          <p:nvPr>
            <p:ph type="body" idx="1"/>
          </p:nvPr>
        </p:nvSpPr>
        <p:spPr>
          <a:prstGeom prst="rect">
            <a:avLst/>
          </a:prstGeom>
        </p:spPr>
        <p:txBody>
          <a:bodyPr anchor="t"/>
          <a:lstStyle/>
          <a:p>
            <a:pPr marL="0" indent="0">
              <a:buSzTx/>
              <a:buNone/>
            </a:pPr>
            <a:r>
              <a:t>Collection</a:t>
            </a:r>
            <a:r>
              <a:rPr>
                <a:solidFill>
                  <a:srgbClr val="FF2600"/>
                </a:solidFill>
              </a:rPr>
              <a:t>&lt;String&gt;</a:t>
            </a:r>
            <a:r>
              <a:t> myList = new ArrayList</a:t>
            </a:r>
            <a:r>
              <a:rPr>
                <a:solidFill>
                  <a:srgbClr val="FF2600"/>
                </a:solidFill>
              </a:rPr>
              <a:t>&lt;String&gt;</a:t>
            </a:r>
            <a:r>
              <a:t>(100);</a:t>
            </a:r>
          </a:p>
          <a:p>
            <a:pPr marL="0" indent="0">
              <a:buSzTx/>
              <a:buNone/>
              <a:defRPr>
                <a:solidFill>
                  <a:srgbClr val="FFFFFF"/>
                </a:solidFill>
              </a:defRPr>
            </a:pPr>
            <a:r>
              <a:t>Map&lt;VIN, Car&gt; myMap  = new HashMap&lt;VIN, Car&gt;(100);</a:t>
            </a:r>
          </a:p>
        </p:txBody>
      </p:sp>
    </p:spTree>
  </p:cSld>
  <p:clrMapOvr>
    <a:masterClrMapping/>
  </p:clrMapOvr>
  <p:transition xmlns:p14="http://schemas.microsoft.com/office/powerpoint/2010/main" spd="med" advClick="1" p14:dur="1000"/>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2" name="Shape 1302"/>
          <p:cNvSpPr/>
          <p:nvPr>
            <p:ph type="title"/>
          </p:nvPr>
        </p:nvSpPr>
        <p:spPr>
          <a:prstGeom prst="rect">
            <a:avLst/>
          </a:prstGeom>
        </p:spPr>
        <p:txBody>
          <a:bodyPr/>
          <a:lstStyle/>
          <a:p>
            <a:pPr/>
            <a:r>
              <a:t>Generics</a:t>
            </a:r>
          </a:p>
        </p:txBody>
      </p:sp>
      <p:sp>
        <p:nvSpPr>
          <p:cNvPr id="1303" name="Shape 1303"/>
          <p:cNvSpPr/>
          <p:nvPr>
            <p:ph type="body" idx="1"/>
          </p:nvPr>
        </p:nvSpPr>
        <p:spPr>
          <a:prstGeom prst="rect">
            <a:avLst/>
          </a:prstGeom>
        </p:spPr>
        <p:txBody>
          <a:bodyPr anchor="t"/>
          <a:lstStyle/>
          <a:p>
            <a:pPr marL="0" indent="0">
              <a:buSzTx/>
              <a:buNone/>
            </a:pPr>
            <a:r>
              <a:t>Collection</a:t>
            </a:r>
            <a:r>
              <a:rPr>
                <a:solidFill>
                  <a:srgbClr val="FF2600"/>
                </a:solidFill>
              </a:rPr>
              <a:t>&lt;String&gt;</a:t>
            </a:r>
            <a:r>
              <a:t> myList = new ArrayList</a:t>
            </a:r>
            <a:r>
              <a:rPr>
                <a:solidFill>
                  <a:srgbClr val="FF2600"/>
                </a:solidFill>
              </a:rPr>
              <a:t>&lt;String&gt;</a:t>
            </a:r>
            <a:r>
              <a:t>(100);</a:t>
            </a:r>
          </a:p>
          <a:p>
            <a:pPr marL="0" indent="0">
              <a:buSzTx/>
              <a:buNone/>
              <a:defRPr>
                <a:solidFill>
                  <a:srgbClr val="FFFFFF"/>
                </a:solidFill>
              </a:defRPr>
            </a:pPr>
            <a:r>
              <a:t>Map&lt;VIN, Car&gt; myMap  = new HashMap&lt;VIN, Car&gt;(100);</a:t>
            </a:r>
          </a:p>
        </p:txBody>
      </p:sp>
    </p:spTree>
  </p:cSld>
  <p:clrMapOvr>
    <a:masterClrMapping/>
  </p:clrMapOvr>
  <p:transition xmlns:p14="http://schemas.microsoft.com/office/powerpoint/2010/main" spd="med" advClick="1" p14:dur="1000"/>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7" name="Shape 1307"/>
          <p:cNvSpPr/>
          <p:nvPr>
            <p:ph type="title"/>
          </p:nvPr>
        </p:nvSpPr>
        <p:spPr>
          <a:prstGeom prst="rect">
            <a:avLst/>
          </a:prstGeom>
        </p:spPr>
        <p:txBody>
          <a:bodyPr/>
          <a:lstStyle/>
          <a:p>
            <a:pPr/>
            <a:r>
              <a:t>Generics</a:t>
            </a:r>
          </a:p>
        </p:txBody>
      </p:sp>
      <p:sp>
        <p:nvSpPr>
          <p:cNvPr id="1308" name="Shape 1308"/>
          <p:cNvSpPr/>
          <p:nvPr>
            <p:ph type="body" idx="1"/>
          </p:nvPr>
        </p:nvSpPr>
        <p:spPr>
          <a:prstGeom prst="rect">
            <a:avLst/>
          </a:prstGeom>
        </p:spPr>
        <p:txBody>
          <a:bodyPr anchor="t"/>
          <a:lstStyle/>
          <a:p>
            <a:pPr marL="0" indent="0">
              <a:buSzTx/>
              <a:buNone/>
            </a:pPr>
            <a:r>
              <a:t>Collection</a:t>
            </a:r>
            <a:r>
              <a:rPr>
                <a:solidFill>
                  <a:srgbClr val="FF2600"/>
                </a:solidFill>
              </a:rPr>
              <a:t>&lt;String&gt;</a:t>
            </a:r>
            <a:r>
              <a:t> myList = new ArrayList</a:t>
            </a:r>
            <a:r>
              <a:rPr>
                <a:solidFill>
                  <a:srgbClr val="FF2600"/>
                </a:solidFill>
              </a:rPr>
              <a:t>&lt;String&gt;</a:t>
            </a:r>
            <a:r>
              <a:t>(100);</a:t>
            </a:r>
          </a:p>
          <a:p>
            <a:pPr marL="0" indent="0">
              <a:buSzTx/>
              <a:buNone/>
            </a:pPr>
            <a:r>
              <a:t>Map</a:t>
            </a:r>
            <a:r>
              <a:rPr>
                <a:solidFill>
                  <a:srgbClr val="FF2600"/>
                </a:solidFill>
              </a:rPr>
              <a:t>&lt;VIN, Car&gt;</a:t>
            </a:r>
            <a:r>
              <a:t> myMap  = new HashMap</a:t>
            </a:r>
            <a:r>
              <a:rPr>
                <a:solidFill>
                  <a:srgbClr val="FF2600"/>
                </a:solidFill>
              </a:rPr>
              <a:t>&lt;VIN, Car&gt;</a:t>
            </a:r>
            <a:r>
              <a:t>(100);</a:t>
            </a:r>
          </a:p>
        </p:txBody>
      </p:sp>
    </p:spTree>
  </p:cSld>
  <p:clrMapOvr>
    <a:masterClrMapping/>
  </p:clrMapOvr>
  <p:transition xmlns:p14="http://schemas.microsoft.com/office/powerpoint/2010/main" spd="med" advClick="1" p14:dur="1000"/>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2" name="Shape 1312"/>
          <p:cNvSpPr/>
          <p:nvPr>
            <p:ph type="title"/>
          </p:nvPr>
        </p:nvSpPr>
        <p:spPr>
          <a:prstGeom prst="rect">
            <a:avLst/>
          </a:prstGeom>
        </p:spPr>
        <p:txBody>
          <a:bodyPr/>
          <a:lstStyle/>
          <a:p>
            <a:pPr/>
            <a:r>
              <a:t>Generics</a:t>
            </a:r>
          </a:p>
        </p:txBody>
      </p:sp>
      <p:sp>
        <p:nvSpPr>
          <p:cNvPr id="1313" name="Shape 1313"/>
          <p:cNvSpPr/>
          <p:nvPr>
            <p:ph type="body" idx="1"/>
          </p:nvPr>
        </p:nvSpPr>
        <p:spPr>
          <a:prstGeom prst="rect">
            <a:avLst/>
          </a:prstGeom>
        </p:spPr>
        <p:txBody>
          <a:bodyPr anchor="t"/>
          <a:lstStyle/>
          <a:p>
            <a:pPr marL="0" indent="0">
              <a:buSzTx/>
              <a:buNone/>
            </a:pPr>
            <a:r>
              <a:t>Collection</a:t>
            </a:r>
            <a:r>
              <a:rPr>
                <a:solidFill>
                  <a:srgbClr val="FF2600"/>
                </a:solidFill>
              </a:rPr>
              <a:t>&lt;String&gt;</a:t>
            </a:r>
            <a:r>
              <a:t> myList = new ArrayList</a:t>
            </a:r>
            <a:r>
              <a:rPr>
                <a:solidFill>
                  <a:srgbClr val="FF2600"/>
                </a:solidFill>
              </a:rPr>
              <a:t>&lt;String&gt;</a:t>
            </a:r>
            <a:r>
              <a:t>(100);</a:t>
            </a:r>
          </a:p>
          <a:p>
            <a:pPr marL="0" indent="0">
              <a:buSzTx/>
              <a:buNone/>
            </a:pPr>
            <a:r>
              <a:t>Map</a:t>
            </a:r>
            <a:r>
              <a:rPr>
                <a:solidFill>
                  <a:srgbClr val="FF2600"/>
                </a:solidFill>
              </a:rPr>
              <a:t>&lt;VIN, Car&gt;</a:t>
            </a:r>
            <a:r>
              <a:t> myMap  = new HashMap</a:t>
            </a:r>
            <a:r>
              <a:rPr>
                <a:solidFill>
                  <a:srgbClr val="FF2600"/>
                </a:solidFill>
              </a:rPr>
              <a:t>&lt;VIN, Car&gt;</a:t>
            </a:r>
            <a:r>
              <a:t>(100);</a:t>
            </a:r>
          </a:p>
        </p:txBody>
      </p:sp>
    </p:spTree>
  </p:cSld>
  <p:clrMapOvr>
    <a:masterClrMapping/>
  </p:clrMapOvr>
  <p:transition xmlns:p14="http://schemas.microsoft.com/office/powerpoint/2010/main" spd="med" advClick="1" p14:dur="1000"/>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7" name="Shape 1317"/>
          <p:cNvSpPr/>
          <p:nvPr>
            <p:ph type="title"/>
          </p:nvPr>
        </p:nvSpPr>
        <p:spPr>
          <a:prstGeom prst="rect">
            <a:avLst/>
          </a:prstGeom>
        </p:spPr>
        <p:txBody>
          <a:bodyPr/>
          <a:lstStyle/>
          <a:p>
            <a:pPr/>
            <a:r>
              <a:t>Generics</a:t>
            </a:r>
          </a:p>
        </p:txBody>
      </p:sp>
      <p:sp>
        <p:nvSpPr>
          <p:cNvPr id="1318" name="Shape 1318"/>
          <p:cNvSpPr/>
          <p:nvPr>
            <p:ph type="body" idx="1"/>
          </p:nvPr>
        </p:nvSpPr>
        <p:spPr>
          <a:prstGeom prst="rect">
            <a:avLst/>
          </a:prstGeom>
        </p:spPr>
        <p:txBody>
          <a:bodyPr anchor="t"/>
          <a:lstStyle/>
          <a:p>
            <a:pPr marL="0" indent="0">
              <a:buSzTx/>
              <a:buNone/>
            </a:pPr>
            <a:r>
              <a:t>Collection</a:t>
            </a:r>
            <a:r>
              <a:rPr>
                <a:solidFill>
                  <a:srgbClr val="FF2600"/>
                </a:solidFill>
              </a:rPr>
              <a:t>&lt;String&gt;</a:t>
            </a:r>
            <a:r>
              <a:t> myList = new ArrayList</a:t>
            </a:r>
            <a:r>
              <a:rPr>
                <a:solidFill>
                  <a:srgbClr val="FF2600"/>
                </a:solidFill>
              </a:rPr>
              <a:t>&lt;String&gt;</a:t>
            </a:r>
            <a:r>
              <a:t>(100);</a:t>
            </a:r>
          </a:p>
          <a:p>
            <a:pPr marL="0" indent="0">
              <a:buSzTx/>
              <a:buNone/>
            </a:pPr>
            <a:r>
              <a:t>Map</a:t>
            </a:r>
            <a:r>
              <a:rPr>
                <a:solidFill>
                  <a:srgbClr val="FF2600"/>
                </a:solidFill>
              </a:rPr>
              <a:t>&lt;VIN, Car&gt;</a:t>
            </a:r>
            <a:r>
              <a:t> myMap  = new HashMap</a:t>
            </a:r>
            <a:r>
              <a:rPr>
                <a:solidFill>
                  <a:srgbClr val="FF2600"/>
                </a:solidFill>
              </a:rPr>
              <a:t>&lt;VIN, Car&gt;</a:t>
            </a:r>
            <a:r>
              <a:t>(100);</a:t>
            </a:r>
          </a:p>
        </p:txBody>
      </p:sp>
    </p:spTree>
  </p:cSld>
  <p:clrMapOvr>
    <a:masterClrMapping/>
  </p:clrMapOvr>
  <p:transition xmlns:p14="http://schemas.microsoft.com/office/powerpoint/2010/main" spd="med" advClick="1" p14:dur="1000"/>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2" name="Shape 1322"/>
          <p:cNvSpPr/>
          <p:nvPr>
            <p:ph type="title"/>
          </p:nvPr>
        </p:nvSpPr>
        <p:spPr>
          <a:prstGeom prst="rect">
            <a:avLst/>
          </a:prstGeom>
        </p:spPr>
        <p:txBody>
          <a:bodyPr/>
          <a:lstStyle/>
          <a:p>
            <a:pPr/>
            <a:r>
              <a:t>Generics</a:t>
            </a:r>
          </a:p>
        </p:txBody>
      </p:sp>
      <p:sp>
        <p:nvSpPr>
          <p:cNvPr id="1323" name="Shape 1323"/>
          <p:cNvSpPr/>
          <p:nvPr>
            <p:ph type="body" idx="1"/>
          </p:nvPr>
        </p:nvSpPr>
        <p:spPr>
          <a:prstGeom prst="rect">
            <a:avLst/>
          </a:prstGeom>
        </p:spPr>
        <p:txBody>
          <a:bodyPr anchor="t"/>
          <a:lstStyle/>
          <a:p>
            <a:pPr marL="0" indent="0">
              <a:buSzTx/>
              <a:buNone/>
            </a:pPr>
            <a:r>
              <a:t>Collection</a:t>
            </a:r>
            <a:r>
              <a:rPr>
                <a:solidFill>
                  <a:srgbClr val="FF2600"/>
                </a:solidFill>
              </a:rPr>
              <a:t>&lt;String&gt;</a:t>
            </a:r>
            <a:r>
              <a:t> myList = new ArrayList</a:t>
            </a:r>
            <a:r>
              <a:rPr>
                <a:solidFill>
                  <a:srgbClr val="FF2600"/>
                </a:solidFill>
              </a:rPr>
              <a:t>&lt;String&gt;</a:t>
            </a:r>
            <a:r>
              <a:t>(100);</a:t>
            </a:r>
          </a:p>
          <a:p>
            <a:pPr marL="0" indent="0">
              <a:buSzTx/>
              <a:buNone/>
            </a:pPr>
            <a:r>
              <a:t>Map</a:t>
            </a:r>
            <a:r>
              <a:rPr>
                <a:solidFill>
                  <a:srgbClr val="FF2600"/>
                </a:solidFill>
              </a:rPr>
              <a:t>&lt;VIN, Car&gt;</a:t>
            </a:r>
            <a:r>
              <a:t> myMap  = new HashMap</a:t>
            </a:r>
            <a:r>
              <a:rPr>
                <a:solidFill>
                  <a:srgbClr val="FF2600"/>
                </a:solidFill>
              </a:rPr>
              <a:t>&lt;VIN, Car&gt;</a:t>
            </a:r>
            <a:r>
              <a:t>(100);</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pPr/>
            <a:r>
              <a:t>Collection(s)</a:t>
            </a:r>
          </a:p>
        </p:txBody>
      </p:sp>
      <p:sp>
        <p:nvSpPr>
          <p:cNvPr id="159" name="Shape 159"/>
          <p:cNvSpPr/>
          <p:nvPr>
            <p:ph type="body" idx="1"/>
          </p:nvPr>
        </p:nvSpPr>
        <p:spPr>
          <a:prstGeom prst="rect">
            <a:avLst/>
          </a:prstGeom>
        </p:spPr>
        <p:txBody>
          <a:bodyPr/>
          <a:lstStyle/>
          <a:p>
            <a:pPr marL="0" indent="0">
              <a:buSzTx/>
              <a:buNone/>
            </a:pPr>
            <a:r>
              <a:t>1. a compilation or group of things</a:t>
            </a:r>
          </a:p>
          <a:p>
            <a:pPr marL="0" indent="0">
              <a:buSzTx/>
              <a:buNone/>
            </a:pPr>
            <a:r>
              <a:t>2. Java Collections Framework</a:t>
            </a:r>
          </a:p>
          <a:p>
            <a:pPr marL="0" indent="0">
              <a:buSzTx/>
              <a:buNone/>
            </a:pPr>
            <a:r>
              <a:t>3. a data structure</a:t>
            </a:r>
          </a:p>
          <a:p>
            <a:pPr marL="0" indent="0">
              <a:buSzTx/>
              <a:buNone/>
            </a:pPr>
            <a:r>
              <a:t>4. java.util.Collection interface</a:t>
            </a:r>
          </a:p>
          <a:p>
            <a:pPr marL="0" indent="0">
              <a:buSzTx/>
              <a:buNone/>
            </a:pPr>
            <a:r>
              <a:t>5. java.util.Collections</a:t>
            </a:r>
          </a:p>
        </p:txBody>
      </p:sp>
    </p:spTree>
  </p:cSld>
  <p:clrMapOvr>
    <a:masterClrMapping/>
  </p:clrMapOvr>
  <p:transition xmlns:p14="http://schemas.microsoft.com/office/powerpoint/2010/main" spd="med" advClick="1" p14:dur="1000"/>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7" name="Shape 1327"/>
          <p:cNvSpPr/>
          <p:nvPr>
            <p:ph type="title"/>
          </p:nvPr>
        </p:nvSpPr>
        <p:spPr>
          <a:prstGeom prst="rect">
            <a:avLst/>
          </a:prstGeom>
        </p:spPr>
        <p:txBody>
          <a:bodyPr/>
          <a:lstStyle/>
          <a:p>
            <a:pPr/>
            <a:r>
              <a:t>Generics</a:t>
            </a:r>
          </a:p>
        </p:txBody>
      </p:sp>
      <p:sp>
        <p:nvSpPr>
          <p:cNvPr id="1328" name="Shape 1328"/>
          <p:cNvSpPr/>
          <p:nvPr>
            <p:ph type="body" idx="1"/>
          </p:nvPr>
        </p:nvSpPr>
        <p:spPr>
          <a:prstGeom prst="rect">
            <a:avLst/>
          </a:prstGeom>
        </p:spPr>
        <p:txBody>
          <a:bodyPr anchor="t"/>
          <a:lstStyle/>
          <a:p>
            <a:pPr marL="0" indent="0">
              <a:buSzTx/>
              <a:buNone/>
            </a:pPr>
            <a:r>
              <a:t>Collection</a:t>
            </a:r>
            <a:r>
              <a:rPr>
                <a:solidFill>
                  <a:srgbClr val="FF2600"/>
                </a:solidFill>
              </a:rPr>
              <a:t>&lt;String&gt;</a:t>
            </a:r>
            <a:r>
              <a:t> myList = new ArrayList</a:t>
            </a:r>
            <a:r>
              <a:rPr>
                <a:solidFill>
                  <a:srgbClr val="FF2600"/>
                </a:solidFill>
              </a:rPr>
              <a:t>&lt;&gt;</a:t>
            </a:r>
            <a:r>
              <a:t>(100);</a:t>
            </a:r>
          </a:p>
          <a:p>
            <a:pPr marL="0" indent="0">
              <a:buSzTx/>
              <a:buNone/>
            </a:pPr>
            <a:r>
              <a:t>Map</a:t>
            </a:r>
            <a:r>
              <a:rPr>
                <a:solidFill>
                  <a:srgbClr val="FF2600"/>
                </a:solidFill>
              </a:rPr>
              <a:t>&lt;VIN, Car&gt;</a:t>
            </a:r>
            <a:r>
              <a:t> myMap  = new HashMap</a:t>
            </a:r>
            <a:r>
              <a:rPr>
                <a:solidFill>
                  <a:srgbClr val="FF2600"/>
                </a:solidFill>
              </a:rPr>
              <a:t>&lt;&gt;</a:t>
            </a:r>
            <a:r>
              <a:t>(100);</a:t>
            </a:r>
          </a:p>
        </p:txBody>
      </p:sp>
    </p:spTree>
  </p:cSld>
  <p:clrMapOvr>
    <a:masterClrMapping/>
  </p:clrMapOvr>
  <p:transition xmlns:p14="http://schemas.microsoft.com/office/powerpoint/2010/main" spd="med" advClick="1" p14:dur="1000"/>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2" name="Shape 1332"/>
          <p:cNvSpPr/>
          <p:nvPr>
            <p:ph type="title"/>
          </p:nvPr>
        </p:nvSpPr>
        <p:spPr>
          <a:prstGeom prst="rect">
            <a:avLst/>
          </a:prstGeom>
        </p:spPr>
        <p:txBody>
          <a:bodyPr/>
          <a:lstStyle/>
          <a:p>
            <a:pPr/>
            <a:r>
              <a:t>Generics</a:t>
            </a:r>
          </a:p>
        </p:txBody>
      </p:sp>
      <p:sp>
        <p:nvSpPr>
          <p:cNvPr id="1333" name="Shape 1333"/>
          <p:cNvSpPr/>
          <p:nvPr>
            <p:ph type="body" idx="1"/>
          </p:nvPr>
        </p:nvSpPr>
        <p:spPr>
          <a:prstGeom prst="rect">
            <a:avLst/>
          </a:prstGeom>
        </p:spPr>
        <p:txBody>
          <a:bodyPr anchor="t"/>
          <a:lstStyle/>
          <a:p>
            <a:pPr marL="0" indent="0">
              <a:buSzTx/>
              <a:buNone/>
            </a:pPr>
            <a:r>
              <a:t>Collection</a:t>
            </a:r>
            <a:r>
              <a:rPr>
                <a:solidFill>
                  <a:srgbClr val="FF2600"/>
                </a:solidFill>
              </a:rPr>
              <a:t>&lt;String&gt;</a:t>
            </a:r>
            <a:r>
              <a:t> myList = new ArrayList</a:t>
            </a:r>
            <a:r>
              <a:rPr>
                <a:solidFill>
                  <a:srgbClr val="FF2600"/>
                </a:solidFill>
              </a:rPr>
              <a:t>&lt;&gt;</a:t>
            </a:r>
            <a:r>
              <a:t>(100);</a:t>
            </a:r>
          </a:p>
          <a:p>
            <a:pPr marL="0" indent="0">
              <a:buSzTx/>
              <a:buNone/>
            </a:pPr>
            <a:r>
              <a:t>Map</a:t>
            </a:r>
            <a:r>
              <a:rPr>
                <a:solidFill>
                  <a:srgbClr val="FF2600"/>
                </a:solidFill>
              </a:rPr>
              <a:t>&lt;VIN, Car&gt;</a:t>
            </a:r>
            <a:r>
              <a:t> myMap  = new HashMap</a:t>
            </a:r>
            <a:r>
              <a:rPr>
                <a:solidFill>
                  <a:srgbClr val="FF2600"/>
                </a:solidFill>
              </a:rPr>
              <a:t>&lt;&gt;</a:t>
            </a:r>
            <a:r>
              <a:t>(100);</a:t>
            </a:r>
          </a:p>
        </p:txBody>
      </p:sp>
    </p:spTree>
  </p:cSld>
  <p:clrMapOvr>
    <a:masterClrMapping/>
  </p:clrMapOvr>
  <p:transition xmlns:p14="http://schemas.microsoft.com/office/powerpoint/2010/main" spd="med" advClick="1" p14:dur="1000"/>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7" name="Shape 1337"/>
          <p:cNvSpPr/>
          <p:nvPr>
            <p:ph type="title"/>
          </p:nvPr>
        </p:nvSpPr>
        <p:spPr>
          <a:prstGeom prst="rect">
            <a:avLst/>
          </a:prstGeom>
        </p:spPr>
        <p:txBody>
          <a:bodyPr/>
          <a:lstStyle/>
          <a:p>
            <a:pPr/>
            <a:r>
              <a:t>Generics</a:t>
            </a:r>
          </a:p>
        </p:txBody>
      </p:sp>
      <p:sp>
        <p:nvSpPr>
          <p:cNvPr id="1338" name="Shape 1338"/>
          <p:cNvSpPr/>
          <p:nvPr>
            <p:ph type="body" idx="1"/>
          </p:nvPr>
        </p:nvSpPr>
        <p:spPr>
          <a:prstGeom prst="rect">
            <a:avLst/>
          </a:prstGeom>
        </p:spPr>
        <p:txBody>
          <a:bodyPr anchor="t"/>
          <a:lstStyle/>
          <a:p>
            <a:pPr marL="0" indent="0">
              <a:buSzTx/>
              <a:buNone/>
            </a:pPr>
            <a:r>
              <a:t>Collection</a:t>
            </a:r>
            <a:r>
              <a:rPr>
                <a:solidFill>
                  <a:srgbClr val="FF2600"/>
                </a:solidFill>
              </a:rPr>
              <a:t>&lt;String&gt;</a:t>
            </a:r>
            <a:r>
              <a:t> myList = new ArrayList</a:t>
            </a:r>
            <a:r>
              <a:rPr>
                <a:solidFill>
                  <a:srgbClr val="FF2600"/>
                </a:solidFill>
              </a:rPr>
              <a:t>&lt;&gt;</a:t>
            </a:r>
            <a:r>
              <a:t>(100);</a:t>
            </a:r>
          </a:p>
          <a:p>
            <a:pPr marL="0" indent="0">
              <a:buSzTx/>
              <a:buNone/>
            </a:pPr>
            <a:r>
              <a:t>Map</a:t>
            </a:r>
            <a:r>
              <a:rPr>
                <a:solidFill>
                  <a:srgbClr val="FF2600"/>
                </a:solidFill>
              </a:rPr>
              <a:t>&lt;VIN, Car&gt;</a:t>
            </a:r>
            <a:r>
              <a:t> myMap  = new HashMap</a:t>
            </a:r>
            <a:r>
              <a:rPr>
                <a:solidFill>
                  <a:srgbClr val="FF2600"/>
                </a:solidFill>
              </a:rPr>
              <a:t>&lt;&gt;</a:t>
            </a:r>
            <a:r>
              <a:t>(100);</a:t>
            </a:r>
          </a:p>
        </p:txBody>
      </p:sp>
    </p:spTree>
  </p:cSld>
  <p:clrMapOvr>
    <a:masterClrMapping/>
  </p:clrMapOvr>
  <p:transition xmlns:p14="http://schemas.microsoft.com/office/powerpoint/2010/main" spd="med" advClick="1" p14:dur="1000"/>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2" name="Shape 1342"/>
          <p:cNvSpPr/>
          <p:nvPr>
            <p:ph type="title"/>
          </p:nvPr>
        </p:nvSpPr>
        <p:spPr>
          <a:prstGeom prst="rect">
            <a:avLst/>
          </a:prstGeom>
        </p:spPr>
        <p:txBody>
          <a:bodyPr/>
          <a:lstStyle/>
          <a:p>
            <a:pPr/>
            <a:r>
              <a:t>Generics</a:t>
            </a:r>
          </a:p>
        </p:txBody>
      </p:sp>
      <p:sp>
        <p:nvSpPr>
          <p:cNvPr id="1343" name="Shape 1343"/>
          <p:cNvSpPr/>
          <p:nvPr>
            <p:ph type="body" idx="1"/>
          </p:nvPr>
        </p:nvSpPr>
        <p:spPr>
          <a:prstGeom prst="rect">
            <a:avLst/>
          </a:prstGeom>
        </p:spPr>
        <p:txBody>
          <a:bodyPr anchor="t"/>
          <a:lstStyle/>
          <a:p>
            <a:pPr marL="0" indent="0">
              <a:buSzTx/>
              <a:buNone/>
            </a:pPr>
            <a:r>
              <a:t>Collection</a:t>
            </a:r>
            <a:r>
              <a:rPr>
                <a:solidFill>
                  <a:srgbClr val="FF2600"/>
                </a:solidFill>
              </a:rPr>
              <a:t>&lt;String&gt;</a:t>
            </a:r>
            <a:r>
              <a:t> myList = new ArrayList</a:t>
            </a:r>
            <a:r>
              <a:rPr>
                <a:solidFill>
                  <a:srgbClr val="FF2600"/>
                </a:solidFill>
              </a:rPr>
              <a:t>&lt;&gt;</a:t>
            </a:r>
            <a:r>
              <a:t>(100);</a:t>
            </a:r>
          </a:p>
          <a:p>
            <a:pPr marL="0" indent="0">
              <a:buSzTx/>
              <a:buNone/>
            </a:pPr>
            <a:r>
              <a:t>Map</a:t>
            </a:r>
            <a:r>
              <a:rPr>
                <a:solidFill>
                  <a:srgbClr val="FF2600"/>
                </a:solidFill>
              </a:rPr>
              <a:t>&lt;VIN, Car&gt;</a:t>
            </a:r>
            <a:r>
              <a:t> myMap  = new HashMap</a:t>
            </a:r>
            <a:r>
              <a:rPr>
                <a:solidFill>
                  <a:srgbClr val="FF2600"/>
                </a:solidFill>
              </a:rPr>
              <a:t>&lt;&gt;</a:t>
            </a:r>
            <a:r>
              <a:t>(100);</a:t>
            </a:r>
          </a:p>
        </p:txBody>
      </p:sp>
    </p:spTree>
  </p:cSld>
  <p:clrMapOvr>
    <a:masterClrMapping/>
  </p:clrMapOvr>
  <p:transition xmlns:p14="http://schemas.microsoft.com/office/powerpoint/2010/main" spd="med" advClick="1" p14:dur="1000"/>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7" name="Shape 1347"/>
          <p:cNvSpPr/>
          <p:nvPr>
            <p:ph type="title"/>
          </p:nvPr>
        </p:nvSpPr>
        <p:spPr>
          <a:prstGeom prst="rect">
            <a:avLst/>
          </a:prstGeom>
        </p:spPr>
        <p:txBody>
          <a:bodyPr/>
          <a:lstStyle/>
          <a:p>
            <a:pPr/>
            <a:r>
              <a:t>Generics</a:t>
            </a:r>
          </a:p>
        </p:txBody>
      </p:sp>
      <p:sp>
        <p:nvSpPr>
          <p:cNvPr id="1348" name="Shape 1348"/>
          <p:cNvSpPr/>
          <p:nvPr>
            <p:ph type="body" idx="1"/>
          </p:nvPr>
        </p:nvSpPr>
        <p:spPr>
          <a:prstGeom prst="rect">
            <a:avLst/>
          </a:prstGeom>
        </p:spPr>
        <p:txBody>
          <a:bodyPr anchor="t"/>
          <a:lstStyle/>
          <a:p>
            <a:pPr marL="0" indent="0">
              <a:buSzTx/>
              <a:buNone/>
            </a:pPr>
            <a:r>
              <a:t>public interface MyInterface&lt;</a:t>
            </a:r>
            <a:r>
              <a:rPr>
                <a:solidFill>
                  <a:srgbClr val="FF2600"/>
                </a:solidFill>
              </a:rPr>
              <a:t>E,T</a:t>
            </a:r>
            <a:r>
              <a:t>&gt; {</a:t>
            </a:r>
          </a:p>
          <a:p>
            <a:pPr marL="0" indent="0">
              <a:buSzTx/>
              <a:buNone/>
            </a:pPr>
            <a:r>
              <a:t>    </a:t>
            </a:r>
            <a:r>
              <a:rPr>
                <a:solidFill>
                  <a:srgbClr val="FF2600"/>
                </a:solidFill>
              </a:rPr>
              <a:t>E</a:t>
            </a:r>
            <a:r>
              <a:t> read()</a:t>
            </a:r>
          </a:p>
          <a:p>
            <a:pPr marL="0" indent="0">
              <a:buSzTx/>
              <a:buNone/>
            </a:pPr>
            <a:r>
              <a:t>    void process(</a:t>
            </a:r>
            <a:r>
              <a:rPr>
                <a:solidFill>
                  <a:srgbClr val="FF2600"/>
                </a:solidFill>
              </a:rPr>
              <a:t>T</a:t>
            </a:r>
            <a:r>
              <a:t> o1, </a:t>
            </a:r>
            <a:r>
              <a:rPr>
                <a:solidFill>
                  <a:srgbClr val="FF2600"/>
                </a:solidFill>
              </a:rPr>
              <a:t>T</a:t>
            </a:r>
            <a:r>
              <a:t> o2)</a:t>
            </a:r>
          </a:p>
          <a:p>
            <a:pPr marL="0" indent="0">
              <a:buSzTx/>
              <a:buNone/>
            </a:pPr>
            <a:r>
              <a:t>}</a:t>
            </a:r>
          </a:p>
        </p:txBody>
      </p:sp>
    </p:spTree>
  </p:cSld>
  <p:clrMapOvr>
    <a:masterClrMapping/>
  </p:clrMapOvr>
  <p:transition xmlns:p14="http://schemas.microsoft.com/office/powerpoint/2010/main" spd="med" advClick="1" p14:dur="1000"/>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2" name="Shape 1352"/>
          <p:cNvSpPr/>
          <p:nvPr>
            <p:ph type="title"/>
          </p:nvPr>
        </p:nvSpPr>
        <p:spPr>
          <a:prstGeom prst="rect">
            <a:avLst/>
          </a:prstGeom>
        </p:spPr>
        <p:txBody>
          <a:bodyPr/>
          <a:lstStyle/>
          <a:p>
            <a:pPr/>
            <a:r>
              <a:t>Generics</a:t>
            </a:r>
          </a:p>
        </p:txBody>
      </p:sp>
      <p:sp>
        <p:nvSpPr>
          <p:cNvPr id="1353" name="Shape 1353"/>
          <p:cNvSpPr/>
          <p:nvPr>
            <p:ph type="body" idx="1"/>
          </p:nvPr>
        </p:nvSpPr>
        <p:spPr>
          <a:prstGeom prst="rect">
            <a:avLst/>
          </a:prstGeom>
        </p:spPr>
        <p:txBody>
          <a:bodyPr anchor="t"/>
          <a:lstStyle/>
          <a:p>
            <a:pPr marL="0" indent="0">
              <a:buSzTx/>
              <a:buNone/>
            </a:pPr>
            <a:r>
              <a:t>public interface MyInterface&lt;</a:t>
            </a:r>
            <a:r>
              <a:rPr>
                <a:solidFill>
                  <a:srgbClr val="FF2600"/>
                </a:solidFill>
              </a:rPr>
              <a:t>E,T</a:t>
            </a:r>
            <a:r>
              <a:t>&gt; {</a:t>
            </a:r>
          </a:p>
          <a:p>
            <a:pPr marL="0" indent="0">
              <a:buSzTx/>
              <a:buNone/>
            </a:pPr>
            <a:r>
              <a:t>    </a:t>
            </a:r>
            <a:r>
              <a:rPr>
                <a:solidFill>
                  <a:srgbClr val="FF2600"/>
                </a:solidFill>
              </a:rPr>
              <a:t>E</a:t>
            </a:r>
            <a:r>
              <a:t> read()</a:t>
            </a:r>
          </a:p>
          <a:p>
            <a:pPr marL="0" indent="0">
              <a:buSzTx/>
              <a:buNone/>
            </a:pPr>
            <a:r>
              <a:t>    void process(</a:t>
            </a:r>
            <a:r>
              <a:rPr>
                <a:solidFill>
                  <a:srgbClr val="FF2600"/>
                </a:solidFill>
              </a:rPr>
              <a:t>T</a:t>
            </a:r>
            <a:r>
              <a:t> o1, </a:t>
            </a:r>
            <a:r>
              <a:rPr>
                <a:solidFill>
                  <a:srgbClr val="FF2600"/>
                </a:solidFill>
              </a:rPr>
              <a:t>T</a:t>
            </a:r>
            <a:r>
              <a:t> o2)</a:t>
            </a:r>
          </a:p>
          <a:p>
            <a:pPr marL="0" indent="0">
              <a:buSzTx/>
              <a:buNone/>
            </a:pPr>
            <a:r>
              <a:t>}</a:t>
            </a:r>
          </a:p>
        </p:txBody>
      </p:sp>
    </p:spTree>
  </p:cSld>
  <p:clrMapOvr>
    <a:masterClrMapping/>
  </p:clrMapOvr>
  <p:transition xmlns:p14="http://schemas.microsoft.com/office/powerpoint/2010/main" spd="med" advClick="1" p14:dur="1000"/>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7" name="Shape 1357"/>
          <p:cNvSpPr/>
          <p:nvPr>
            <p:ph type="title"/>
          </p:nvPr>
        </p:nvSpPr>
        <p:spPr>
          <a:prstGeom prst="rect">
            <a:avLst/>
          </a:prstGeom>
        </p:spPr>
        <p:txBody>
          <a:bodyPr/>
          <a:lstStyle/>
          <a:p>
            <a:pPr/>
            <a:r>
              <a:t>Generics</a:t>
            </a:r>
          </a:p>
        </p:txBody>
      </p:sp>
      <p:sp>
        <p:nvSpPr>
          <p:cNvPr id="1358" name="Shape 1358"/>
          <p:cNvSpPr/>
          <p:nvPr>
            <p:ph type="body" idx="1"/>
          </p:nvPr>
        </p:nvSpPr>
        <p:spPr>
          <a:prstGeom prst="rect">
            <a:avLst/>
          </a:prstGeom>
        </p:spPr>
        <p:txBody>
          <a:bodyPr anchor="t"/>
          <a:lstStyle/>
          <a:p>
            <a:pPr marL="0" indent="0">
              <a:buSzTx/>
              <a:buNone/>
            </a:pPr>
            <a:r>
              <a:t>public interface MyInterface&lt;</a:t>
            </a:r>
            <a:r>
              <a:rPr>
                <a:solidFill>
                  <a:srgbClr val="FF2600"/>
                </a:solidFill>
              </a:rPr>
              <a:t>E,T</a:t>
            </a:r>
            <a:r>
              <a:t>&gt; {</a:t>
            </a:r>
          </a:p>
          <a:p>
            <a:pPr marL="0" indent="0">
              <a:buSzTx/>
              <a:buNone/>
            </a:pPr>
            <a:r>
              <a:t>    </a:t>
            </a:r>
            <a:r>
              <a:rPr>
                <a:solidFill>
                  <a:srgbClr val="FF2600"/>
                </a:solidFill>
              </a:rPr>
              <a:t>E</a:t>
            </a:r>
            <a:r>
              <a:t> read()</a:t>
            </a:r>
          </a:p>
          <a:p>
            <a:pPr marL="0" indent="0">
              <a:buSzTx/>
              <a:buNone/>
            </a:pPr>
            <a:r>
              <a:t>    void process(</a:t>
            </a:r>
            <a:r>
              <a:rPr>
                <a:solidFill>
                  <a:srgbClr val="FF2600"/>
                </a:solidFill>
              </a:rPr>
              <a:t>T</a:t>
            </a:r>
            <a:r>
              <a:t> o1, </a:t>
            </a:r>
            <a:r>
              <a:rPr>
                <a:solidFill>
                  <a:srgbClr val="FF2600"/>
                </a:solidFill>
              </a:rPr>
              <a:t>T</a:t>
            </a:r>
            <a:r>
              <a:t> o2)</a:t>
            </a:r>
          </a:p>
          <a:p>
            <a:pPr marL="0" indent="0">
              <a:buSzTx/>
              <a:buNone/>
            </a:pPr>
            <a:r>
              <a:t>}</a:t>
            </a:r>
          </a:p>
        </p:txBody>
      </p:sp>
    </p:spTree>
  </p:cSld>
  <p:clrMapOvr>
    <a:masterClrMapping/>
  </p:clrMapOvr>
  <p:transition xmlns:p14="http://schemas.microsoft.com/office/powerpoint/2010/main" spd="med" advClick="1" p14:dur="1000"/>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2" name="Shape 1362"/>
          <p:cNvSpPr/>
          <p:nvPr>
            <p:ph type="title"/>
          </p:nvPr>
        </p:nvSpPr>
        <p:spPr>
          <a:prstGeom prst="rect">
            <a:avLst/>
          </a:prstGeom>
        </p:spPr>
        <p:txBody>
          <a:bodyPr/>
          <a:lstStyle/>
          <a:p>
            <a:pPr/>
            <a:r>
              <a:t>Utility Interfaces</a:t>
            </a:r>
          </a:p>
        </p:txBody>
      </p:sp>
      <p:sp>
        <p:nvSpPr>
          <p:cNvPr id="1363" name="Shape 1363"/>
          <p:cNvSpPr/>
          <p:nvPr>
            <p:ph type="body" idx="1"/>
          </p:nvPr>
        </p:nvSpPr>
        <p:spPr>
          <a:prstGeom prst="rect">
            <a:avLst/>
          </a:prstGeom>
        </p:spPr>
        <p:txBody>
          <a:bodyPr/>
          <a:lstStyle/>
          <a:p>
            <a:pPr/>
            <a:r>
              <a:t>java.util.Iterator</a:t>
            </a:r>
          </a:p>
          <a:p>
            <a:pPr/>
            <a:r>
              <a:t>java.lang.Iterable</a:t>
            </a:r>
          </a:p>
          <a:p>
            <a:pPr/>
            <a:r>
              <a:t>java.lang.Comparable</a:t>
            </a:r>
          </a:p>
          <a:p>
            <a:pPr/>
            <a:r>
              <a:t>java.util.Comparator</a:t>
            </a:r>
          </a:p>
        </p:txBody>
      </p:sp>
    </p:spTree>
  </p:cSld>
  <p:clrMapOvr>
    <a:masterClrMapping/>
  </p:clrMapOvr>
  <p:transition xmlns:p14="http://schemas.microsoft.com/office/powerpoint/2010/main" spd="med" advClick="1" p14:dur="1000"/>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7" name="Shape 1367"/>
          <p:cNvSpPr/>
          <p:nvPr>
            <p:ph type="title"/>
          </p:nvPr>
        </p:nvSpPr>
        <p:spPr>
          <a:prstGeom prst="rect">
            <a:avLst/>
          </a:prstGeom>
        </p:spPr>
        <p:txBody>
          <a:bodyPr/>
          <a:lstStyle/>
          <a:p>
            <a:pPr/>
            <a:r>
              <a:t>Utility Interfaces</a:t>
            </a:r>
          </a:p>
        </p:txBody>
      </p:sp>
      <p:sp>
        <p:nvSpPr>
          <p:cNvPr id="1368" name="Shape 1368"/>
          <p:cNvSpPr/>
          <p:nvPr>
            <p:ph type="body" idx="1"/>
          </p:nvPr>
        </p:nvSpPr>
        <p:spPr>
          <a:prstGeom prst="rect">
            <a:avLst/>
          </a:prstGeom>
        </p:spPr>
        <p:txBody>
          <a:bodyPr/>
          <a:lstStyle/>
          <a:p>
            <a:pPr/>
            <a:r>
              <a:t>java.util.Iterator</a:t>
            </a:r>
          </a:p>
          <a:p>
            <a:pPr/>
            <a:r>
              <a:t>java.lang.Iterable</a:t>
            </a:r>
          </a:p>
          <a:p>
            <a:pPr/>
            <a:r>
              <a:t>java.lang.Comparable</a:t>
            </a:r>
          </a:p>
          <a:p>
            <a:pPr/>
            <a:r>
              <a:t>java.util.Comparator</a:t>
            </a:r>
          </a:p>
        </p:txBody>
      </p:sp>
    </p:spTree>
  </p:cSld>
  <p:clrMapOvr>
    <a:masterClrMapping/>
  </p:clrMapOvr>
  <p:transition xmlns:p14="http://schemas.microsoft.com/office/powerpoint/2010/main" spd="med" advClick="1" p14:dur="1000"/>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2" name="Shape 1372"/>
          <p:cNvSpPr/>
          <p:nvPr>
            <p:ph type="title"/>
          </p:nvPr>
        </p:nvSpPr>
        <p:spPr>
          <a:prstGeom prst="rect">
            <a:avLst/>
          </a:prstGeom>
        </p:spPr>
        <p:txBody>
          <a:bodyPr/>
          <a:lstStyle/>
          <a:p>
            <a:pPr/>
            <a:r>
              <a:t>Utility Interfaces</a:t>
            </a:r>
          </a:p>
        </p:txBody>
      </p:sp>
      <p:sp>
        <p:nvSpPr>
          <p:cNvPr id="1373" name="Shape 1373"/>
          <p:cNvSpPr/>
          <p:nvPr>
            <p:ph type="body" idx="1"/>
          </p:nvPr>
        </p:nvSpPr>
        <p:spPr>
          <a:prstGeom prst="rect">
            <a:avLst/>
          </a:prstGeom>
        </p:spPr>
        <p:txBody>
          <a:bodyPr/>
          <a:lstStyle/>
          <a:p>
            <a:pPr/>
            <a:r>
              <a:t>java.util.Iterator</a:t>
            </a:r>
          </a:p>
          <a:p>
            <a:pPr/>
            <a:r>
              <a:t>java.lang.Iterable</a:t>
            </a:r>
          </a:p>
          <a:p>
            <a:pPr/>
            <a:r>
              <a:t>java.lang.Comparable</a:t>
            </a:r>
          </a:p>
          <a:p>
            <a:pPr/>
            <a:r>
              <a:t>java.util.Comparator</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prstGeom prst="rect">
            <a:avLst/>
          </a:prstGeom>
        </p:spPr>
        <p:txBody>
          <a:bodyPr/>
          <a:lstStyle>
            <a:lvl1pPr defTabSz="660400">
              <a:defRPr sz="8960"/>
            </a:lvl1pPr>
          </a:lstStyle>
          <a:p>
            <a:pPr/>
            <a:r>
              <a:t>What is the Java Collections Framework?</a:t>
            </a:r>
          </a:p>
        </p:txBody>
      </p:sp>
    </p:spTree>
  </p:cSld>
  <p:clrMapOvr>
    <a:masterClrMapping/>
  </p:clrMapOvr>
  <p:transition xmlns:p14="http://schemas.microsoft.com/office/powerpoint/2010/main" spd="med" advClick="1" p14:dur="1000"/>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7" name="Shape 1377"/>
          <p:cNvSpPr/>
          <p:nvPr>
            <p:ph type="title"/>
          </p:nvPr>
        </p:nvSpPr>
        <p:spPr>
          <a:prstGeom prst="rect">
            <a:avLst/>
          </a:prstGeom>
        </p:spPr>
        <p:txBody>
          <a:bodyPr/>
          <a:lstStyle/>
          <a:p>
            <a:pPr/>
            <a:r>
              <a:t>Utility Interfaces</a:t>
            </a:r>
          </a:p>
        </p:txBody>
      </p:sp>
      <p:sp>
        <p:nvSpPr>
          <p:cNvPr id="1378" name="Shape 1378"/>
          <p:cNvSpPr/>
          <p:nvPr>
            <p:ph type="body" idx="1"/>
          </p:nvPr>
        </p:nvSpPr>
        <p:spPr>
          <a:prstGeom prst="rect">
            <a:avLst/>
          </a:prstGeom>
        </p:spPr>
        <p:txBody>
          <a:bodyPr/>
          <a:lstStyle/>
          <a:p>
            <a:pPr/>
            <a:r>
              <a:t>java.util.Iterator</a:t>
            </a:r>
          </a:p>
          <a:p>
            <a:pPr/>
            <a:r>
              <a:t>java.lang.Iterable</a:t>
            </a:r>
          </a:p>
          <a:p>
            <a:pPr/>
            <a:r>
              <a:t>java.lang.Comparable</a:t>
            </a:r>
          </a:p>
          <a:p>
            <a:pPr/>
            <a:r>
              <a:t>java.util.Comparator</a:t>
            </a:r>
          </a:p>
        </p:txBody>
      </p:sp>
    </p:spTree>
  </p:cSld>
  <p:clrMapOvr>
    <a:masterClrMapping/>
  </p:clrMapOvr>
  <p:transition xmlns:p14="http://schemas.microsoft.com/office/powerpoint/2010/main" spd="med" advClick="1" p14:dur="1000"/>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2" name="Shape 1382"/>
          <p:cNvSpPr/>
          <p:nvPr>
            <p:ph type="title"/>
          </p:nvPr>
        </p:nvSpPr>
        <p:spPr>
          <a:prstGeom prst="rect">
            <a:avLst/>
          </a:prstGeom>
        </p:spPr>
        <p:txBody>
          <a:bodyPr/>
          <a:lstStyle/>
          <a:p>
            <a:pPr/>
            <a:r>
              <a:t>java.util.Iterator</a:t>
            </a:r>
          </a:p>
        </p:txBody>
      </p:sp>
      <p:sp>
        <p:nvSpPr>
          <p:cNvPr id="1383" name="Shape 1383"/>
          <p:cNvSpPr/>
          <p:nvPr>
            <p:ph type="body" idx="1"/>
          </p:nvPr>
        </p:nvSpPr>
        <p:spPr>
          <a:prstGeom prst="rect">
            <a:avLst/>
          </a:prstGeom>
        </p:spPr>
        <p:txBody>
          <a:bodyPr/>
          <a:lstStyle/>
          <a:p>
            <a:pPr/>
            <a:r>
              <a:t>boolean hasNext();</a:t>
            </a:r>
          </a:p>
          <a:p>
            <a:pPr/>
            <a:r>
              <a:t>E next();</a:t>
            </a:r>
          </a:p>
          <a:p>
            <a:pPr/>
            <a:r>
              <a:t>void remove();</a:t>
            </a:r>
          </a:p>
        </p:txBody>
      </p:sp>
    </p:spTree>
  </p:cSld>
  <p:clrMapOvr>
    <a:masterClrMapping/>
  </p:clrMapOvr>
  <p:transition xmlns:p14="http://schemas.microsoft.com/office/powerpoint/2010/main" spd="med" advClick="1" p14:dur="1000"/>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7" name="Shape 1387"/>
          <p:cNvSpPr/>
          <p:nvPr>
            <p:ph type="title"/>
          </p:nvPr>
        </p:nvSpPr>
        <p:spPr>
          <a:prstGeom prst="rect">
            <a:avLst/>
          </a:prstGeom>
        </p:spPr>
        <p:txBody>
          <a:bodyPr/>
          <a:lstStyle/>
          <a:p>
            <a:pPr/>
            <a:r>
              <a:t>java.util.Iterator</a:t>
            </a:r>
          </a:p>
        </p:txBody>
      </p:sp>
      <p:sp>
        <p:nvSpPr>
          <p:cNvPr id="1388" name="Shape 1388"/>
          <p:cNvSpPr/>
          <p:nvPr>
            <p:ph type="body" idx="1"/>
          </p:nvPr>
        </p:nvSpPr>
        <p:spPr>
          <a:prstGeom prst="rect">
            <a:avLst/>
          </a:prstGeom>
        </p:spPr>
        <p:txBody>
          <a:bodyPr/>
          <a:lstStyle/>
          <a:p>
            <a:pPr/>
            <a:r>
              <a:t>boolean hasNext();</a:t>
            </a:r>
          </a:p>
          <a:p>
            <a:pPr/>
            <a:r>
              <a:t>E next();</a:t>
            </a:r>
          </a:p>
          <a:p>
            <a:pPr/>
            <a:r>
              <a:t>void remove();</a:t>
            </a:r>
          </a:p>
        </p:txBody>
      </p:sp>
    </p:spTree>
  </p:cSld>
  <p:clrMapOvr>
    <a:masterClrMapping/>
  </p:clrMapOvr>
  <p:transition xmlns:p14="http://schemas.microsoft.com/office/powerpoint/2010/main" spd="med" advClick="1" p14:dur="1000"/>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2" name="Shape 1392"/>
          <p:cNvSpPr/>
          <p:nvPr>
            <p:ph type="title"/>
          </p:nvPr>
        </p:nvSpPr>
        <p:spPr>
          <a:prstGeom prst="rect">
            <a:avLst/>
          </a:prstGeom>
        </p:spPr>
        <p:txBody>
          <a:bodyPr/>
          <a:lstStyle/>
          <a:p>
            <a:pPr/>
            <a:r>
              <a:t>java.util.Iterator</a:t>
            </a:r>
          </a:p>
        </p:txBody>
      </p:sp>
      <p:sp>
        <p:nvSpPr>
          <p:cNvPr id="1393" name="Shape 1393"/>
          <p:cNvSpPr/>
          <p:nvPr>
            <p:ph type="body" idx="1"/>
          </p:nvPr>
        </p:nvSpPr>
        <p:spPr>
          <a:prstGeom prst="rect">
            <a:avLst/>
          </a:prstGeom>
        </p:spPr>
        <p:txBody>
          <a:bodyPr/>
          <a:lstStyle/>
          <a:p>
            <a:pPr/>
            <a:r>
              <a:t>boolean hasNext();</a:t>
            </a:r>
          </a:p>
          <a:p>
            <a:pPr/>
            <a:r>
              <a:t>E next();</a:t>
            </a:r>
          </a:p>
          <a:p>
            <a:pPr/>
            <a:r>
              <a:t>void remove();</a:t>
            </a:r>
          </a:p>
        </p:txBody>
      </p:sp>
    </p:spTree>
  </p:cSld>
  <p:clrMapOvr>
    <a:masterClrMapping/>
  </p:clrMapOvr>
  <p:transition xmlns:p14="http://schemas.microsoft.com/office/powerpoint/2010/main" spd="med" advClick="1" p14:dur="1000"/>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7" name="Shape 1397"/>
          <p:cNvSpPr/>
          <p:nvPr>
            <p:ph type="title"/>
          </p:nvPr>
        </p:nvSpPr>
        <p:spPr>
          <a:prstGeom prst="rect">
            <a:avLst/>
          </a:prstGeom>
        </p:spPr>
        <p:txBody>
          <a:bodyPr/>
          <a:lstStyle/>
          <a:p>
            <a:pPr/>
            <a:r>
              <a:t>java.util.Iterator</a:t>
            </a:r>
          </a:p>
        </p:txBody>
      </p:sp>
      <p:sp>
        <p:nvSpPr>
          <p:cNvPr id="1398" name="Shape 1398"/>
          <p:cNvSpPr/>
          <p:nvPr>
            <p:ph type="body" idx="1"/>
          </p:nvPr>
        </p:nvSpPr>
        <p:spPr>
          <a:prstGeom prst="rect">
            <a:avLst/>
          </a:prstGeom>
        </p:spPr>
        <p:txBody>
          <a:bodyPr/>
          <a:lstStyle/>
          <a:p>
            <a:pPr/>
            <a:r>
              <a:t>boolean hasNext();</a:t>
            </a:r>
          </a:p>
          <a:p>
            <a:pPr/>
            <a:r>
              <a:t>E next();</a:t>
            </a:r>
          </a:p>
          <a:p>
            <a:pPr/>
            <a:r>
              <a:t>void remove();</a:t>
            </a:r>
          </a:p>
        </p:txBody>
      </p:sp>
    </p:spTree>
  </p:cSld>
  <p:clrMapOvr>
    <a:masterClrMapping/>
  </p:clrMapOvr>
  <p:transition xmlns:p14="http://schemas.microsoft.com/office/powerpoint/2010/main" spd="med" advClick="1" p14:dur="1000"/>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2" name="Shape 1402"/>
          <p:cNvSpPr/>
          <p:nvPr>
            <p:ph type="title"/>
          </p:nvPr>
        </p:nvSpPr>
        <p:spPr>
          <a:prstGeom prst="rect">
            <a:avLst/>
          </a:prstGeom>
        </p:spPr>
        <p:txBody>
          <a:bodyPr/>
          <a:lstStyle/>
          <a:p>
            <a:pPr/>
            <a:r>
              <a:t>java.lang.Iterable</a:t>
            </a:r>
          </a:p>
        </p:txBody>
      </p:sp>
      <p:sp>
        <p:nvSpPr>
          <p:cNvPr id="1403" name="Shape 1403"/>
          <p:cNvSpPr/>
          <p:nvPr>
            <p:ph type="body" idx="1"/>
          </p:nvPr>
        </p:nvSpPr>
        <p:spPr>
          <a:prstGeom prst="rect">
            <a:avLst/>
          </a:prstGeom>
        </p:spPr>
        <p:txBody>
          <a:bodyPr/>
          <a:lstStyle/>
          <a:p>
            <a:pPr/>
            <a:r>
              <a:t>Iterator&lt;T&gt; iterator()</a:t>
            </a:r>
          </a:p>
        </p:txBody>
      </p:sp>
    </p:spTree>
  </p:cSld>
  <p:clrMapOvr>
    <a:masterClrMapping/>
  </p:clrMapOvr>
  <p:transition xmlns:p14="http://schemas.microsoft.com/office/powerpoint/2010/main" spd="med" advClick="1" p14:dur="1000"/>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7" name="Shape 1407"/>
          <p:cNvSpPr/>
          <p:nvPr>
            <p:ph type="title"/>
          </p:nvPr>
        </p:nvSpPr>
        <p:spPr>
          <a:prstGeom prst="rect">
            <a:avLst/>
          </a:prstGeom>
        </p:spPr>
        <p:txBody>
          <a:bodyPr/>
          <a:lstStyle/>
          <a:p>
            <a:pPr/>
            <a:r>
              <a:t>java.lang.Iterable</a:t>
            </a:r>
          </a:p>
        </p:txBody>
      </p:sp>
      <p:sp>
        <p:nvSpPr>
          <p:cNvPr id="1408" name="Shape 1408"/>
          <p:cNvSpPr/>
          <p:nvPr>
            <p:ph type="body" idx="1"/>
          </p:nvPr>
        </p:nvSpPr>
        <p:spPr>
          <a:prstGeom prst="rect">
            <a:avLst/>
          </a:prstGeom>
        </p:spPr>
        <p:txBody>
          <a:bodyPr/>
          <a:lstStyle/>
          <a:p>
            <a:pPr/>
            <a:r>
              <a:t>Iterator&lt;T&gt; iterator()</a:t>
            </a:r>
          </a:p>
        </p:txBody>
      </p:sp>
    </p:spTree>
  </p:cSld>
  <p:clrMapOvr>
    <a:masterClrMapping/>
  </p:clrMapOvr>
  <p:transition xmlns:p14="http://schemas.microsoft.com/office/powerpoint/2010/main" spd="med" advClick="1" p14:dur="1000"/>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2" name="Shape 1412"/>
          <p:cNvSpPr/>
          <p:nvPr>
            <p:ph type="title"/>
          </p:nvPr>
        </p:nvSpPr>
        <p:spPr>
          <a:prstGeom prst="rect">
            <a:avLst/>
          </a:prstGeom>
        </p:spPr>
        <p:txBody>
          <a:bodyPr/>
          <a:lstStyle/>
          <a:p>
            <a:pPr/>
            <a:r>
              <a:t>java.lang.Iterable</a:t>
            </a:r>
          </a:p>
        </p:txBody>
      </p:sp>
      <p:sp>
        <p:nvSpPr>
          <p:cNvPr id="1413" name="Shape 1413"/>
          <p:cNvSpPr/>
          <p:nvPr>
            <p:ph type="body" idx="1"/>
          </p:nvPr>
        </p:nvSpPr>
        <p:spPr>
          <a:prstGeom prst="rect">
            <a:avLst/>
          </a:prstGeom>
        </p:spPr>
        <p:txBody>
          <a:bodyPr/>
          <a:lstStyle/>
          <a:p>
            <a:pPr/>
            <a:r>
              <a:t>Iterator&lt;T&gt; iterator()</a:t>
            </a:r>
          </a:p>
        </p:txBody>
      </p:sp>
    </p:spTree>
  </p:cSld>
  <p:clrMapOvr>
    <a:masterClrMapping/>
  </p:clrMapOvr>
  <p:transition xmlns:p14="http://schemas.microsoft.com/office/powerpoint/2010/main" spd="med" advClick="1" p14:dur="1000"/>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7" name="Shape 1417"/>
          <p:cNvSpPr/>
          <p:nvPr>
            <p:ph type="title"/>
          </p:nvPr>
        </p:nvSpPr>
        <p:spPr>
          <a:prstGeom prst="rect">
            <a:avLst/>
          </a:prstGeom>
        </p:spPr>
        <p:txBody>
          <a:bodyPr/>
          <a:lstStyle/>
          <a:p>
            <a:pPr/>
            <a:r>
              <a:t>java.lang.Iterable</a:t>
            </a:r>
          </a:p>
        </p:txBody>
      </p:sp>
      <p:sp>
        <p:nvSpPr>
          <p:cNvPr id="1418" name="Shape 1418"/>
          <p:cNvSpPr/>
          <p:nvPr>
            <p:ph type="body" idx="1"/>
          </p:nvPr>
        </p:nvSpPr>
        <p:spPr>
          <a:prstGeom prst="rect">
            <a:avLst/>
          </a:prstGeom>
        </p:spPr>
        <p:txBody>
          <a:bodyPr/>
          <a:lstStyle/>
          <a:p>
            <a:pPr/>
            <a:r>
              <a:t>Iterator&lt;T&gt; iterator()</a:t>
            </a:r>
          </a:p>
        </p:txBody>
      </p:sp>
    </p:spTree>
  </p:cSld>
  <p:clrMapOvr>
    <a:masterClrMapping/>
  </p:clrMapOvr>
  <p:transition xmlns:p14="http://schemas.microsoft.com/office/powerpoint/2010/main" spd="med" advClick="1" p14:dur="1000"/>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2" name="Shape 1422"/>
          <p:cNvSpPr/>
          <p:nvPr>
            <p:ph type="title"/>
          </p:nvPr>
        </p:nvSpPr>
        <p:spPr>
          <a:prstGeom prst="rect">
            <a:avLst/>
          </a:prstGeom>
        </p:spPr>
        <p:txBody>
          <a:bodyPr/>
          <a:lstStyle/>
          <a:p>
            <a:pPr/>
            <a:r>
              <a:t>java.lang.Comparable</a:t>
            </a:r>
          </a:p>
        </p:txBody>
      </p:sp>
      <p:sp>
        <p:nvSpPr>
          <p:cNvPr id="1423" name="Shape 1423"/>
          <p:cNvSpPr/>
          <p:nvPr>
            <p:ph type="body" idx="1"/>
          </p:nvPr>
        </p:nvSpPr>
        <p:spPr>
          <a:xfrm>
            <a:off x="1676400" y="3238500"/>
            <a:ext cx="21005800" cy="9207500"/>
          </a:xfrm>
          <a:prstGeom prst="rect">
            <a:avLst/>
          </a:prstGeom>
        </p:spPr>
        <p:txBody>
          <a:bodyPr/>
          <a:lstStyle/>
          <a:p>
            <a:pPr/>
          </a:p>
          <a:p>
            <a:pPr marL="0" indent="0">
              <a:buSzTx/>
              <a:buNone/>
            </a:pPr>
            <a:r>
              <a:t>int compareTo(T o)</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lvl1pPr defTabSz="660400">
              <a:defRPr sz="8960"/>
            </a:lvl1pPr>
          </a:lstStyle>
          <a:p>
            <a:pPr/>
            <a:r>
              <a:t>What is the Java Collections Framework?</a:t>
            </a:r>
          </a:p>
        </p:txBody>
      </p:sp>
      <p:sp>
        <p:nvSpPr>
          <p:cNvPr id="168" name="Shape 168"/>
          <p:cNvSpPr/>
          <p:nvPr>
            <p:ph type="body" idx="1"/>
          </p:nvPr>
        </p:nvSpPr>
        <p:spPr>
          <a:prstGeom prst="rect">
            <a:avLst/>
          </a:prstGeom>
        </p:spPr>
        <p:txBody>
          <a:bodyPr anchor="t"/>
          <a:lstStyle>
            <a:lvl1pPr marL="0" indent="0" defTabSz="457200">
              <a:lnSpc>
                <a:spcPts val="7800"/>
              </a:lnSpc>
              <a:spcBef>
                <a:spcPts val="0"/>
              </a:spcBef>
              <a:buSzTx/>
              <a:buNone/>
            </a:lvl1pPr>
          </a:lstStyle>
          <a:p>
            <a:pPr/>
            <a:r>
              <a:t> A toolbox of generic interfaces and classes</a:t>
            </a:r>
          </a:p>
        </p:txBody>
      </p:sp>
    </p:spTree>
  </p:cSld>
  <p:clrMapOvr>
    <a:masterClrMapping/>
  </p:clrMapOvr>
  <p:transition xmlns:p14="http://schemas.microsoft.com/office/powerpoint/2010/main" spd="med" advClick="1" p14:dur="1000"/>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7" name="Shape 1427"/>
          <p:cNvSpPr/>
          <p:nvPr>
            <p:ph type="title"/>
          </p:nvPr>
        </p:nvSpPr>
        <p:spPr>
          <a:prstGeom prst="rect">
            <a:avLst/>
          </a:prstGeom>
        </p:spPr>
        <p:txBody>
          <a:bodyPr/>
          <a:lstStyle/>
          <a:p>
            <a:pPr/>
            <a:r>
              <a:t>java.lang.Comparable</a:t>
            </a:r>
          </a:p>
        </p:txBody>
      </p:sp>
      <p:sp>
        <p:nvSpPr>
          <p:cNvPr id="1428" name="Shape 1428"/>
          <p:cNvSpPr/>
          <p:nvPr>
            <p:ph type="body" idx="1"/>
          </p:nvPr>
        </p:nvSpPr>
        <p:spPr>
          <a:xfrm>
            <a:off x="1676400" y="3238500"/>
            <a:ext cx="21005800" cy="9207500"/>
          </a:xfrm>
          <a:prstGeom prst="rect">
            <a:avLst/>
          </a:prstGeom>
        </p:spPr>
        <p:txBody>
          <a:bodyPr/>
          <a:lstStyle/>
          <a:p>
            <a:pPr/>
          </a:p>
          <a:p>
            <a:pPr marL="0" indent="0">
              <a:buSzTx/>
              <a:buNone/>
            </a:pPr>
            <a:r>
              <a:t>int compareTo(T o)</a:t>
            </a:r>
          </a:p>
        </p:txBody>
      </p:sp>
    </p:spTree>
  </p:cSld>
  <p:clrMapOvr>
    <a:masterClrMapping/>
  </p:clrMapOvr>
  <p:transition xmlns:p14="http://schemas.microsoft.com/office/powerpoint/2010/main" spd="med" advClick="1" p14:dur="1000"/>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2" name="Shape 1432"/>
          <p:cNvSpPr/>
          <p:nvPr>
            <p:ph type="title"/>
          </p:nvPr>
        </p:nvSpPr>
        <p:spPr>
          <a:prstGeom prst="rect">
            <a:avLst/>
          </a:prstGeom>
        </p:spPr>
        <p:txBody>
          <a:bodyPr/>
          <a:lstStyle/>
          <a:p>
            <a:pPr/>
            <a:r>
              <a:t>java.lang.Comparable</a:t>
            </a:r>
          </a:p>
        </p:txBody>
      </p:sp>
      <p:sp>
        <p:nvSpPr>
          <p:cNvPr id="1433" name="Shape 1433"/>
          <p:cNvSpPr/>
          <p:nvPr>
            <p:ph type="body" idx="1"/>
          </p:nvPr>
        </p:nvSpPr>
        <p:spPr>
          <a:xfrm>
            <a:off x="1676400" y="3238500"/>
            <a:ext cx="21005800" cy="9207500"/>
          </a:xfrm>
          <a:prstGeom prst="rect">
            <a:avLst/>
          </a:prstGeom>
        </p:spPr>
        <p:txBody>
          <a:bodyPr/>
          <a:lstStyle/>
          <a:p>
            <a:pPr/>
          </a:p>
          <a:p>
            <a:pPr marL="0" indent="0">
              <a:buSzTx/>
              <a:buNone/>
            </a:pPr>
            <a:r>
              <a:t>int compareTo(T o)</a:t>
            </a:r>
          </a:p>
        </p:txBody>
      </p:sp>
    </p:spTree>
  </p:cSld>
  <p:clrMapOvr>
    <a:masterClrMapping/>
  </p:clrMapOvr>
  <p:transition xmlns:p14="http://schemas.microsoft.com/office/powerpoint/2010/main" spd="med" advClick="1" p14:dur="1000"/>
</p:sld>
</file>

<file path=ppt/slides/slide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7" name="Shape 1437"/>
          <p:cNvSpPr/>
          <p:nvPr>
            <p:ph type="title"/>
          </p:nvPr>
        </p:nvSpPr>
        <p:spPr>
          <a:prstGeom prst="rect">
            <a:avLst/>
          </a:prstGeom>
        </p:spPr>
        <p:txBody>
          <a:bodyPr/>
          <a:lstStyle/>
          <a:p>
            <a:pPr/>
            <a:r>
              <a:t>java.lang.Comparable</a:t>
            </a:r>
          </a:p>
        </p:txBody>
      </p:sp>
      <p:sp>
        <p:nvSpPr>
          <p:cNvPr id="1438" name="Shape 1438"/>
          <p:cNvSpPr/>
          <p:nvPr>
            <p:ph type="body" idx="1"/>
          </p:nvPr>
        </p:nvSpPr>
        <p:spPr>
          <a:xfrm>
            <a:off x="1676400" y="3238500"/>
            <a:ext cx="21005800" cy="9207500"/>
          </a:xfrm>
          <a:prstGeom prst="rect">
            <a:avLst/>
          </a:prstGeom>
        </p:spPr>
        <p:txBody>
          <a:bodyPr/>
          <a:lstStyle/>
          <a:p>
            <a:pPr/>
          </a:p>
          <a:p>
            <a:pPr marL="0" indent="0">
              <a:buSzTx/>
              <a:buNone/>
            </a:pPr>
            <a:r>
              <a:t>int compareTo(T o)</a:t>
            </a:r>
          </a:p>
        </p:txBody>
      </p:sp>
    </p:spTree>
  </p:cSld>
  <p:clrMapOvr>
    <a:masterClrMapping/>
  </p:clrMapOvr>
  <p:transition xmlns:p14="http://schemas.microsoft.com/office/powerpoint/2010/main" spd="med" advClick="1" p14:dur="1000"/>
</p:sld>
</file>

<file path=ppt/slides/slide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2" name="Shape 1442"/>
          <p:cNvSpPr/>
          <p:nvPr>
            <p:ph type="title"/>
          </p:nvPr>
        </p:nvSpPr>
        <p:spPr>
          <a:prstGeom prst="rect">
            <a:avLst/>
          </a:prstGeom>
        </p:spPr>
        <p:txBody>
          <a:bodyPr/>
          <a:lstStyle/>
          <a:p>
            <a:pPr/>
            <a:r>
              <a:t>java.lang.Comparable</a:t>
            </a:r>
          </a:p>
        </p:txBody>
      </p:sp>
      <p:sp>
        <p:nvSpPr>
          <p:cNvPr id="1443" name="Shape 1443"/>
          <p:cNvSpPr/>
          <p:nvPr>
            <p:ph type="body" idx="1"/>
          </p:nvPr>
        </p:nvSpPr>
        <p:spPr>
          <a:xfrm>
            <a:off x="1676400" y="3238500"/>
            <a:ext cx="21005800" cy="9207500"/>
          </a:xfrm>
          <a:prstGeom prst="rect">
            <a:avLst/>
          </a:prstGeom>
        </p:spPr>
        <p:txBody>
          <a:bodyPr/>
          <a:lstStyle/>
          <a:p>
            <a:pPr/>
          </a:p>
          <a:p>
            <a:pPr marL="0" indent="0">
              <a:buSzTx/>
              <a:buNone/>
            </a:pPr>
            <a:r>
              <a:t>Return a negative integer if the object is less than the given method argument, zero if the object is equal to the given method argument and a positive integer if the object is greater than the given method argument.</a:t>
            </a:r>
          </a:p>
        </p:txBody>
      </p:sp>
    </p:spTree>
  </p:cSld>
  <p:clrMapOvr>
    <a:masterClrMapping/>
  </p:clrMapOvr>
  <p:transition xmlns:p14="http://schemas.microsoft.com/office/powerpoint/2010/main" spd="med" advClick="1" p14:dur="1000"/>
</p:sld>
</file>

<file path=ppt/slides/slide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7" name="Shape 1447"/>
          <p:cNvSpPr/>
          <p:nvPr>
            <p:ph type="title"/>
          </p:nvPr>
        </p:nvSpPr>
        <p:spPr>
          <a:prstGeom prst="rect">
            <a:avLst/>
          </a:prstGeom>
        </p:spPr>
        <p:txBody>
          <a:bodyPr/>
          <a:lstStyle/>
          <a:p>
            <a:pPr/>
            <a:r>
              <a:t>java.lang.Comparable</a:t>
            </a:r>
          </a:p>
        </p:txBody>
      </p:sp>
      <p:sp>
        <p:nvSpPr>
          <p:cNvPr id="1448" name="Shape 1448"/>
          <p:cNvSpPr/>
          <p:nvPr>
            <p:ph type="body" idx="1"/>
          </p:nvPr>
        </p:nvSpPr>
        <p:spPr>
          <a:xfrm>
            <a:off x="1676400" y="3238500"/>
            <a:ext cx="21005800" cy="9207500"/>
          </a:xfrm>
          <a:prstGeom prst="rect">
            <a:avLst/>
          </a:prstGeom>
        </p:spPr>
        <p:txBody>
          <a:bodyPr/>
          <a:lstStyle/>
          <a:p>
            <a:pPr/>
          </a:p>
          <a:p>
            <a:pPr marL="0" indent="0">
              <a:buSzTx/>
              <a:buNone/>
            </a:pPr>
            <a:r>
              <a:t>Return a negative integer if the object is less than the given method argument, zero if the object is equal to the given method argument and a positive integer if the object is greater than the given method argument.</a:t>
            </a:r>
          </a:p>
        </p:txBody>
      </p:sp>
    </p:spTree>
  </p:cSld>
  <p:clrMapOvr>
    <a:masterClrMapping/>
  </p:clrMapOvr>
  <p:transition xmlns:p14="http://schemas.microsoft.com/office/powerpoint/2010/main" spd="med" advClick="1" p14:dur="1000"/>
</p:sld>
</file>

<file path=ppt/slides/slide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2" name="Shape 1452"/>
          <p:cNvSpPr/>
          <p:nvPr>
            <p:ph type="title"/>
          </p:nvPr>
        </p:nvSpPr>
        <p:spPr>
          <a:prstGeom prst="rect">
            <a:avLst/>
          </a:prstGeom>
        </p:spPr>
        <p:txBody>
          <a:bodyPr/>
          <a:lstStyle/>
          <a:p>
            <a:pPr/>
            <a:r>
              <a:t>java.lang.Comparable</a:t>
            </a:r>
          </a:p>
        </p:txBody>
      </p:sp>
      <p:sp>
        <p:nvSpPr>
          <p:cNvPr id="1453" name="Shape 1453"/>
          <p:cNvSpPr/>
          <p:nvPr>
            <p:ph type="body" idx="1"/>
          </p:nvPr>
        </p:nvSpPr>
        <p:spPr>
          <a:xfrm>
            <a:off x="1676400" y="3238500"/>
            <a:ext cx="21005800" cy="9207500"/>
          </a:xfrm>
          <a:prstGeom prst="rect">
            <a:avLst/>
          </a:prstGeom>
        </p:spPr>
        <p:txBody>
          <a:bodyPr/>
          <a:lstStyle/>
          <a:p>
            <a:pPr/>
          </a:p>
          <a:p>
            <a:pPr marL="0" indent="0">
              <a:buSzTx/>
              <a:buNone/>
            </a:pPr>
            <a:r>
              <a:t>Return a negative integer if the object is less than the given method argument, zero if the object is equal to the given method argument and a positive integer if the object is greater than the given method argument.</a:t>
            </a:r>
          </a:p>
        </p:txBody>
      </p:sp>
    </p:spTree>
  </p:cSld>
  <p:clrMapOvr>
    <a:masterClrMapping/>
  </p:clrMapOvr>
  <p:transition xmlns:p14="http://schemas.microsoft.com/office/powerpoint/2010/main" spd="med" advClick="1" p14:dur="1000"/>
</p:sld>
</file>

<file path=ppt/slides/slide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7" name="Shape 1457"/>
          <p:cNvSpPr/>
          <p:nvPr>
            <p:ph type="title"/>
          </p:nvPr>
        </p:nvSpPr>
        <p:spPr>
          <a:prstGeom prst="rect">
            <a:avLst/>
          </a:prstGeom>
        </p:spPr>
        <p:txBody>
          <a:bodyPr/>
          <a:lstStyle/>
          <a:p>
            <a:pPr/>
            <a:r>
              <a:t>java.lang.Comparable</a:t>
            </a:r>
          </a:p>
        </p:txBody>
      </p:sp>
      <p:sp>
        <p:nvSpPr>
          <p:cNvPr id="1458" name="Shape 1458"/>
          <p:cNvSpPr/>
          <p:nvPr>
            <p:ph type="body" idx="1"/>
          </p:nvPr>
        </p:nvSpPr>
        <p:spPr>
          <a:xfrm>
            <a:off x="1676400" y="3238500"/>
            <a:ext cx="21005800" cy="9207500"/>
          </a:xfrm>
          <a:prstGeom prst="rect">
            <a:avLst/>
          </a:prstGeom>
        </p:spPr>
        <p:txBody>
          <a:bodyPr/>
          <a:lstStyle/>
          <a:p>
            <a:pPr/>
          </a:p>
          <a:p>
            <a:pPr marL="0" indent="0">
              <a:buSzTx/>
              <a:buNone/>
            </a:pPr>
            <a:r>
              <a:t>Return a negative integer if the object is less than the given method argument, zero if the object is equal to the given method argument and a positive integer if the object is greater than the given method argument.</a:t>
            </a:r>
          </a:p>
        </p:txBody>
      </p:sp>
    </p:spTree>
  </p:cSld>
  <p:clrMapOvr>
    <a:masterClrMapping/>
  </p:clrMapOvr>
  <p:transition xmlns:p14="http://schemas.microsoft.com/office/powerpoint/2010/main" spd="med" advClick="1" p14:dur="1000"/>
</p:sld>
</file>

<file path=ppt/slides/slide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2" name="Shape 1462"/>
          <p:cNvSpPr/>
          <p:nvPr>
            <p:ph type="title"/>
          </p:nvPr>
        </p:nvSpPr>
        <p:spPr>
          <a:prstGeom prst="rect">
            <a:avLst/>
          </a:prstGeom>
        </p:spPr>
        <p:txBody>
          <a:bodyPr/>
          <a:lstStyle/>
          <a:p>
            <a:pPr/>
            <a:r>
              <a:t>java.util.Comparator</a:t>
            </a:r>
          </a:p>
        </p:txBody>
      </p:sp>
      <p:sp>
        <p:nvSpPr>
          <p:cNvPr id="1463" name="Shape 1463"/>
          <p:cNvSpPr/>
          <p:nvPr>
            <p:ph type="body" idx="1"/>
          </p:nvPr>
        </p:nvSpPr>
        <p:spPr>
          <a:xfrm>
            <a:off x="1676400" y="3238500"/>
            <a:ext cx="21005800" cy="9207500"/>
          </a:xfrm>
          <a:prstGeom prst="rect">
            <a:avLst/>
          </a:prstGeom>
        </p:spPr>
        <p:txBody>
          <a:bodyPr/>
          <a:lstStyle/>
          <a:p>
            <a:pPr/>
          </a:p>
          <a:p>
            <a:pPr marL="0" indent="0">
              <a:buSzTx/>
              <a:buNone/>
            </a:pPr>
            <a:r>
              <a:t>int compare(T o1, T o2)</a:t>
            </a:r>
          </a:p>
        </p:txBody>
      </p:sp>
    </p:spTree>
  </p:cSld>
  <p:clrMapOvr>
    <a:masterClrMapping/>
  </p:clrMapOvr>
  <p:transition xmlns:p14="http://schemas.microsoft.com/office/powerpoint/2010/main" spd="med" advClick="1" p14:dur="1000"/>
</p:sld>
</file>

<file path=ppt/slides/slide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7" name="Shape 1467"/>
          <p:cNvSpPr/>
          <p:nvPr>
            <p:ph type="title"/>
          </p:nvPr>
        </p:nvSpPr>
        <p:spPr>
          <a:prstGeom prst="rect">
            <a:avLst/>
          </a:prstGeom>
        </p:spPr>
        <p:txBody>
          <a:bodyPr/>
          <a:lstStyle/>
          <a:p>
            <a:pPr/>
            <a:r>
              <a:t>java.util.Comparator</a:t>
            </a:r>
          </a:p>
        </p:txBody>
      </p:sp>
      <p:sp>
        <p:nvSpPr>
          <p:cNvPr id="1468" name="Shape 1468"/>
          <p:cNvSpPr/>
          <p:nvPr>
            <p:ph type="body" idx="1"/>
          </p:nvPr>
        </p:nvSpPr>
        <p:spPr>
          <a:xfrm>
            <a:off x="1676400" y="3238500"/>
            <a:ext cx="21005800" cy="9207500"/>
          </a:xfrm>
          <a:prstGeom prst="rect">
            <a:avLst/>
          </a:prstGeom>
        </p:spPr>
        <p:txBody>
          <a:bodyPr/>
          <a:lstStyle/>
          <a:p>
            <a:pPr/>
          </a:p>
          <a:p>
            <a:pPr marL="0" indent="0">
              <a:buSzTx/>
              <a:buNone/>
            </a:pPr>
            <a:r>
              <a:t>int compare(T o1, T o2)</a:t>
            </a:r>
          </a:p>
        </p:txBody>
      </p:sp>
    </p:spTree>
  </p:cSld>
  <p:clrMapOvr>
    <a:masterClrMapping/>
  </p:clrMapOvr>
  <p:transition xmlns:p14="http://schemas.microsoft.com/office/powerpoint/2010/main" spd="med" advClick="1" p14:dur="1000"/>
</p:sld>
</file>

<file path=ppt/slides/slide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2" name="Shape 1472"/>
          <p:cNvSpPr/>
          <p:nvPr>
            <p:ph type="title"/>
          </p:nvPr>
        </p:nvSpPr>
        <p:spPr>
          <a:prstGeom prst="rect">
            <a:avLst/>
          </a:prstGeom>
        </p:spPr>
        <p:txBody>
          <a:bodyPr/>
          <a:lstStyle/>
          <a:p>
            <a:pPr/>
            <a:r>
              <a:t>java.util.Comparator</a:t>
            </a:r>
          </a:p>
        </p:txBody>
      </p:sp>
      <p:sp>
        <p:nvSpPr>
          <p:cNvPr id="1473" name="Shape 1473"/>
          <p:cNvSpPr/>
          <p:nvPr>
            <p:ph type="body" idx="1"/>
          </p:nvPr>
        </p:nvSpPr>
        <p:spPr>
          <a:xfrm>
            <a:off x="1676400" y="3238500"/>
            <a:ext cx="21005800" cy="9207500"/>
          </a:xfrm>
          <a:prstGeom prst="rect">
            <a:avLst/>
          </a:prstGeom>
        </p:spPr>
        <p:txBody>
          <a:bodyPr/>
          <a:lstStyle/>
          <a:p>
            <a:pPr/>
          </a:p>
          <a:p>
            <a:pPr marL="0" indent="0">
              <a:buSzTx/>
              <a:buNone/>
            </a:pPr>
            <a:r>
              <a:t>int compare(T o1, T o2)</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