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5" r:id="rId2"/>
    <p:sldId id="281" r:id="rId3"/>
    <p:sldId id="274" r:id="rId4"/>
    <p:sldId id="277" r:id="rId5"/>
    <p:sldId id="278" r:id="rId6"/>
    <p:sldId id="280" r:id="rId7"/>
    <p:sldId id="286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9999FF"/>
    <a:srgbClr val="CBD5E7"/>
    <a:srgbClr val="EDEDFD"/>
    <a:srgbClr val="D6D5FB"/>
    <a:srgbClr val="6666FF"/>
    <a:srgbClr val="CCCCFF"/>
    <a:srgbClr val="EBF0F9"/>
    <a:srgbClr val="DBCAF6"/>
    <a:srgbClr val="DEDA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D5E94D-951B-447D-84CD-2F83B819FC84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6B6C1-7D82-461B-A805-83DB69DF28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588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46B6C1-7D82-461B-A805-83DB69DF28A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090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49CA7C-F160-465D-9222-2336EEE2E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22F525-672C-45E5-8EBE-5D88688D02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0FC10E-5378-49C6-B595-6A5FA36C7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AAD49-B6E0-40DA-B1F9-D46A74472BEC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F3FC38-BB71-402C-92BC-6A2306D01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C3C796-F63C-4C70-9506-747273911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9E9E-2A08-477A-BF57-AA8DE0FDFB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960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CFC435-533D-478F-8513-5F54BF844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3CF73C-4AE8-433F-B97F-488E42F11C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D6FEF9-F774-4431-BA25-398B77DFA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AAD49-B6E0-40DA-B1F9-D46A74472BEC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761F3C-39D6-47C3-82E9-71D201AD6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3F7D58-A3FA-4D5C-AB38-A0BB532B2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9E9E-2A08-477A-BF57-AA8DE0FDFB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460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1FDAA98-9F40-4BB1-853A-9799AE13C7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04BCBE-D950-46ED-B45C-A2F8CE94F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B3691A-E109-41F7-A6DC-AAE1BA322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AAD49-B6E0-40DA-B1F9-D46A74472BEC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66F72B-A1F4-4798-AAA9-691F99B8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F7ABE4-95AA-4FF2-9455-2EF084800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9E9E-2A08-477A-BF57-AA8DE0FDFB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927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9D37771A-585C-4370-93EC-4A69DCC401AC}"/>
              </a:ext>
            </a:extLst>
          </p:cNvPr>
          <p:cNvSpPr/>
          <p:nvPr userDrawn="1"/>
        </p:nvSpPr>
        <p:spPr>
          <a:xfrm>
            <a:off x="320618" y="332115"/>
            <a:ext cx="1107415" cy="1107415"/>
          </a:xfrm>
          <a:prstGeom prst="ellipse">
            <a:avLst/>
          </a:prstGeom>
          <a:solidFill>
            <a:srgbClr val="BDD4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4B6F94D1-C031-4B51-8BF3-0EE9F6E5D3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8927" y="618056"/>
            <a:ext cx="10738059" cy="535531"/>
          </a:xfrm>
          <a:noFill/>
        </p:spPr>
        <p:txBody>
          <a:bodyPr wrap="square">
            <a:spAutoFit/>
          </a:bodyPr>
          <a:lstStyle>
            <a:lvl1pPr marL="0" indent="0">
              <a:buNone/>
              <a:defRPr lang="zh-CN" altLang="en-US" sz="3200" b="1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13812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512328-030C-422D-BF51-72976A8B1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3FF05A-F458-482B-9274-175E899A7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B408A7-6564-4B65-898C-AF5A6E71B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AAD49-B6E0-40DA-B1F9-D46A74472BEC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72C518-EFFF-4129-8803-A63687EF5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B43B56-279B-42D6-8329-DA35082BA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9E9E-2A08-477A-BF57-AA8DE0FDFB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310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AD99CE-EAB5-451B-A1C4-607D75EE4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A7B504-9225-484D-A83C-FB3E293E8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7F0296-3FB4-4863-BC87-5336D1B77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AAD49-B6E0-40DA-B1F9-D46A74472BEC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C74A1B-77FF-4911-A087-12859BD0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0DE2A0-9A29-4FC1-BD0C-B91C5A2C3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9E9E-2A08-477A-BF57-AA8DE0FDFB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810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6D8C88-C966-4ADA-9AAA-45A7D2765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C920E0-4574-4D62-A7A1-988845CA3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FD8ACD-8C4D-4B84-BDF0-5A54E4CC6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CB2BC6-C3C3-4A0B-9902-6B413B6F5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AAD49-B6E0-40DA-B1F9-D46A74472BEC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9ECED0-37B3-4062-96EF-B389DC054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87BE7F-DCA5-454B-BEC0-143DA1DDD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9E9E-2A08-477A-BF57-AA8DE0FDFB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734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7F70D-1A28-49E0-90BA-12D6933BD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7EE4C8-1A8E-47D7-A96D-35663D818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C060FD-7A4B-45FC-BD6E-5809BB482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ABFB3E3-1EC5-4607-AAF4-1FE1A6C654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6218585-43DE-43F2-B789-A1ACAEB8AD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C279BEF-9888-46DE-BC7B-43A56F117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AAD49-B6E0-40DA-B1F9-D46A74472BEC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B81A2F7-BAAD-405A-BA44-E9B980803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C5BD450-E064-4873-9AB3-98F962C8F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9E9E-2A08-477A-BF57-AA8DE0FDFB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272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9334DB-555E-41E1-8E65-61CD79238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BFD3A5F-98D1-4C72-8556-D345DB6AE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AAD49-B6E0-40DA-B1F9-D46A74472BEC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36A3C42-0F51-49A7-8F1B-2DF43ADA7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DEB7C6-99A2-4672-A57D-4AC8FE187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9E9E-2A08-477A-BF57-AA8DE0FDFB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56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ADBD2B7-E640-4A76-A4F6-E57F8F4F4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AAD49-B6E0-40DA-B1F9-D46A74472BEC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D37880D-722F-4107-892B-7221E1ACF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3F99A8-B69B-4DD2-BCBB-816C0127F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9E9E-2A08-477A-BF57-AA8DE0FDFB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712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EEAC1B-5716-4FC8-96BC-0D31EE5F0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1CB74E-5C6A-4636-9D77-2807C0D80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14FAAC-64C4-4E28-B677-475C42FF3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B1A49D-EB78-4774-8B37-4EFE30F63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AAD49-B6E0-40DA-B1F9-D46A74472BEC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74175C-4069-4DB7-9B63-F5F59C985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47FCA1-06EA-4427-8278-F0AF5D749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9E9E-2A08-477A-BF57-AA8DE0FDFB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513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5647D8-1BDB-456D-8755-C0D48B373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13FB798-7CA5-4476-A979-6C60D6416E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8C6321-DB49-4018-8BBA-50C171ECE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F879A5-CB43-4014-AED9-A30C19F88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AAD49-B6E0-40DA-B1F9-D46A74472BEC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B80F58-38EA-46E2-BFFD-C3B663E5D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90A3F5-5E03-4242-98C1-54EE9C45A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9E9E-2A08-477A-BF57-AA8DE0FDFB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327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A76874C-ACD1-4221-8F47-420524910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B80289-118B-41D1-9BDD-2DE640DD5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E42B04-9747-473C-9703-A61911072D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AAD49-B6E0-40DA-B1F9-D46A74472BEC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3F500B-648F-4115-8FBC-E564A7F199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8A8F52-6F08-46F1-A18F-46D4336007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39E9E-2A08-477A-BF57-AA8DE0FDFB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691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EacfvyduTNgNoZo_4rpQA0kq5LUYsbdd?usp=sharing" TargetMode="Externa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A1B60526-DD44-4F12-B91D-0B6AF19C856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BD5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2" descr="Ps Plus Png Vector Library Download - Playstation Store Logo Png (440x440), Png Download">
            <a:extLst>
              <a:ext uri="{FF2B5EF4-FFF2-40B4-BE49-F238E27FC236}">
                <a16:creationId xmlns:a16="http://schemas.microsoft.com/office/drawing/2014/main" id="{E5D6B020-A5DD-4B82-ABFF-2E20B96CF3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19"/>
          <a:stretch/>
        </p:blipFill>
        <p:spPr bwMode="auto">
          <a:xfrm>
            <a:off x="7235505" y="2182651"/>
            <a:ext cx="4083659" cy="359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Google Shape;156;p28">
            <a:extLst>
              <a:ext uri="{FF2B5EF4-FFF2-40B4-BE49-F238E27FC236}">
                <a16:creationId xmlns:a16="http://schemas.microsoft.com/office/drawing/2014/main" id="{F40A6D6A-CEDD-42B1-B357-03C8B2840742}"/>
              </a:ext>
            </a:extLst>
          </p:cNvPr>
          <p:cNvSpPr txBox="1">
            <a:spLocks/>
          </p:cNvSpPr>
          <p:nvPr/>
        </p:nvSpPr>
        <p:spPr>
          <a:xfrm rot="896">
            <a:off x="1107417" y="3100639"/>
            <a:ext cx="6128012" cy="5790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PlayStation 5 </a:t>
            </a:r>
            <a:r>
              <a:rPr lang="en-US" altLang="zh-CN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  <a:endParaRPr lang="en-US" sz="6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532913B-0852-4BBC-9109-F1A9D3C17C61}"/>
              </a:ext>
            </a:extLst>
          </p:cNvPr>
          <p:cNvSpPr txBox="1"/>
          <p:nvPr/>
        </p:nvSpPr>
        <p:spPr>
          <a:xfrm>
            <a:off x="1107204" y="1337193"/>
            <a:ext cx="815456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6000" b="1" spc="-150" dirty="0">
                <a:solidFill>
                  <a:srgbClr val="5072B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Digital Marketing</a:t>
            </a:r>
          </a:p>
          <a:p>
            <a:r>
              <a:rPr lang="en-GB" altLang="zh-CN" sz="6000" b="1" spc="-150" dirty="0">
                <a:solidFill>
                  <a:srgbClr val="5072B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Model</a:t>
            </a:r>
            <a:endParaRPr lang="zh-CN" altLang="en-US" sz="6000" b="1" spc="-150" dirty="0">
              <a:solidFill>
                <a:srgbClr val="5072B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656C038-9B5D-45BD-B764-DF61C4ECEB57}"/>
              </a:ext>
            </a:extLst>
          </p:cNvPr>
          <p:cNvSpPr/>
          <p:nvPr/>
        </p:nvSpPr>
        <p:spPr>
          <a:xfrm>
            <a:off x="1107203" y="4358194"/>
            <a:ext cx="3108960" cy="457200"/>
          </a:xfrm>
          <a:prstGeom prst="rect">
            <a:avLst/>
          </a:prstGeom>
          <a:solidFill>
            <a:srgbClr val="9DB0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INFO5001 Final Project</a:t>
            </a:r>
            <a:endParaRPr lang="zh-CN" altLang="en-US" sz="2000" b="1" dirty="0"/>
          </a:p>
        </p:txBody>
      </p:sp>
      <p:sp>
        <p:nvSpPr>
          <p:cNvPr id="12" name="Google Shape;155;p28">
            <a:extLst>
              <a:ext uri="{FF2B5EF4-FFF2-40B4-BE49-F238E27FC236}">
                <a16:creationId xmlns:a16="http://schemas.microsoft.com/office/drawing/2014/main" id="{53555929-1195-45EF-A1A0-5BB18D06D15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 rot="1416">
            <a:off x="1107333" y="4922067"/>
            <a:ext cx="3634480" cy="630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spcBef>
                <a:spcPts val="600"/>
              </a:spcBef>
              <a:buSzPts val="5200"/>
              <a:buFont typeface="Marvel"/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  <a:sym typeface="Marvel"/>
              </a:rPr>
              <a:t>He Zhou  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  <a:sym typeface="Marvel"/>
              </a:rPr>
              <a:t>NUID 001548917</a:t>
            </a:r>
          </a:p>
        </p:txBody>
      </p:sp>
    </p:spTree>
    <p:extLst>
      <p:ext uri="{BB962C8B-B14F-4D97-AF65-F5344CB8AC3E}">
        <p14:creationId xmlns:p14="http://schemas.microsoft.com/office/powerpoint/2010/main" val="190748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8A6416AA-731D-44C4-9ECD-E89656D5700D}"/>
              </a:ext>
            </a:extLst>
          </p:cNvPr>
          <p:cNvSpPr/>
          <p:nvPr/>
        </p:nvSpPr>
        <p:spPr>
          <a:xfrm>
            <a:off x="0" y="0"/>
            <a:ext cx="3521350" cy="6858000"/>
          </a:xfrm>
          <a:prstGeom prst="rect">
            <a:avLst/>
          </a:prstGeom>
          <a:solidFill>
            <a:srgbClr val="CBD5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86E4B8C-E882-4836-9898-6BB44A2FA800}"/>
              </a:ext>
            </a:extLst>
          </p:cNvPr>
          <p:cNvSpPr txBox="1"/>
          <p:nvPr/>
        </p:nvSpPr>
        <p:spPr>
          <a:xfrm>
            <a:off x="815969" y="2807437"/>
            <a:ext cx="27053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zh-CN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文本占位符 4">
            <a:extLst>
              <a:ext uri="{FF2B5EF4-FFF2-40B4-BE49-F238E27FC236}">
                <a16:creationId xmlns:a16="http://schemas.microsoft.com/office/drawing/2014/main" id="{F27AF00F-1DAF-4577-AC00-DB01117E316E}"/>
              </a:ext>
            </a:extLst>
          </p:cNvPr>
          <p:cNvSpPr txBox="1">
            <a:spLocks/>
          </p:cNvSpPr>
          <p:nvPr/>
        </p:nvSpPr>
        <p:spPr>
          <a:xfrm>
            <a:off x="4410717" y="1795223"/>
            <a:ext cx="6735684" cy="5355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Process</a:t>
            </a:r>
            <a:endParaRPr lang="zh-CN" alt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文本占位符 4">
            <a:extLst>
              <a:ext uri="{FF2B5EF4-FFF2-40B4-BE49-F238E27FC236}">
                <a16:creationId xmlns:a16="http://schemas.microsoft.com/office/drawing/2014/main" id="{F4EB704D-B2C4-4977-8024-C4E24B7FBFDB}"/>
              </a:ext>
            </a:extLst>
          </p:cNvPr>
          <p:cNvSpPr txBox="1">
            <a:spLocks/>
          </p:cNvSpPr>
          <p:nvPr/>
        </p:nvSpPr>
        <p:spPr>
          <a:xfrm>
            <a:off x="4410717" y="2344970"/>
            <a:ext cx="6735684" cy="5355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Manager Dashboard</a:t>
            </a:r>
            <a:endParaRPr lang="zh-CN" alt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文本占位符 4">
            <a:extLst>
              <a:ext uri="{FF2B5EF4-FFF2-40B4-BE49-F238E27FC236}">
                <a16:creationId xmlns:a16="http://schemas.microsoft.com/office/drawing/2014/main" id="{2BF9111B-E022-4CE7-95CD-EC99E33EC425}"/>
              </a:ext>
            </a:extLst>
          </p:cNvPr>
          <p:cNvSpPr txBox="1">
            <a:spLocks/>
          </p:cNvSpPr>
          <p:nvPr/>
        </p:nvSpPr>
        <p:spPr>
          <a:xfrm>
            <a:off x="4410717" y="4966244"/>
            <a:ext cx="6623042" cy="3850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171450" indent="-1714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Market-Channel-AdSet-Bundle Relations</a:t>
            </a:r>
            <a:endParaRPr lang="zh-CN" altLang="en-US" sz="2400" b="1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18765AB-4763-4351-A6D5-B1FCEF1DB42E}"/>
              </a:ext>
            </a:extLst>
          </p:cNvPr>
          <p:cNvSpPr txBox="1"/>
          <p:nvPr/>
        </p:nvSpPr>
        <p:spPr>
          <a:xfrm>
            <a:off x="4410717" y="4397851"/>
            <a:ext cx="6100265" cy="3693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171450" indent="-1714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2400" b="1" dirty="0"/>
              <a:t>Directory-Summary-Report Model</a:t>
            </a:r>
            <a:endParaRPr lang="zh-CN" altLang="en-US" sz="2400" b="1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C6DE4AE-A811-4BB2-802A-EC3D19084124}"/>
              </a:ext>
            </a:extLst>
          </p:cNvPr>
          <p:cNvSpPr txBox="1"/>
          <p:nvPr/>
        </p:nvSpPr>
        <p:spPr>
          <a:xfrm>
            <a:off x="4410717" y="1158147"/>
            <a:ext cx="63008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Interface for 2 Roles</a:t>
            </a:r>
            <a:endParaRPr lang="zh-CN" altLang="en-US" sz="3600" b="1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EDBA426-2BBC-41AB-9D68-2404FADDFB29}"/>
              </a:ext>
            </a:extLst>
          </p:cNvPr>
          <p:cNvSpPr txBox="1"/>
          <p:nvPr/>
        </p:nvSpPr>
        <p:spPr>
          <a:xfrm>
            <a:off x="4410717" y="3569878"/>
            <a:ext cx="63008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 of the Model</a:t>
            </a:r>
            <a:endParaRPr lang="zh-CN" altLang="en-US" sz="3600" b="1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531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 79">
            <a:extLst>
              <a:ext uri="{FF2B5EF4-FFF2-40B4-BE49-F238E27FC236}">
                <a16:creationId xmlns:a16="http://schemas.microsoft.com/office/drawing/2014/main" id="{8EF97BC6-BFE9-4EB6-818E-4B34433FA3A7}"/>
              </a:ext>
            </a:extLst>
          </p:cNvPr>
          <p:cNvSpPr/>
          <p:nvPr/>
        </p:nvSpPr>
        <p:spPr>
          <a:xfrm>
            <a:off x="4524032" y="1459615"/>
            <a:ext cx="3075981" cy="3712207"/>
          </a:xfrm>
          <a:prstGeom prst="rect">
            <a:avLst/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chemeClr val="accent3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D41098E4-8E25-477C-9108-5B4D98C98D17}"/>
              </a:ext>
            </a:extLst>
          </p:cNvPr>
          <p:cNvSpPr/>
          <p:nvPr/>
        </p:nvSpPr>
        <p:spPr>
          <a:xfrm>
            <a:off x="8249742" y="517611"/>
            <a:ext cx="3143794" cy="3784423"/>
          </a:xfrm>
          <a:prstGeom prst="rect">
            <a:avLst/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EBD9E9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DB6A979-1A5B-476D-9ED4-3C0B6E78A144}"/>
              </a:ext>
            </a:extLst>
          </p:cNvPr>
          <p:cNvSpPr/>
          <p:nvPr/>
        </p:nvSpPr>
        <p:spPr>
          <a:xfrm>
            <a:off x="729665" y="1913868"/>
            <a:ext cx="3158746" cy="4446281"/>
          </a:xfrm>
          <a:prstGeom prst="rect">
            <a:avLst/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BF5B2E4-D634-47F3-91E4-10D98342C5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2727" y="618056"/>
            <a:ext cx="4322617" cy="535531"/>
          </a:xfrm>
        </p:spPr>
        <p:txBody>
          <a:bodyPr/>
          <a:lstStyle/>
          <a:p>
            <a:r>
              <a:rPr lang="en-US" altLang="zh-CN" dirty="0"/>
              <a:t>Customer Process</a:t>
            </a:r>
            <a:endParaRPr lang="zh-CN" altLang="en-US" dirty="0"/>
          </a:p>
        </p:txBody>
      </p:sp>
      <p:sp>
        <p:nvSpPr>
          <p:cNvPr id="2" name="流程图: 过程 1">
            <a:extLst>
              <a:ext uri="{FF2B5EF4-FFF2-40B4-BE49-F238E27FC236}">
                <a16:creationId xmlns:a16="http://schemas.microsoft.com/office/drawing/2014/main" id="{B906C2FD-AC42-4FD8-B202-344F97873226}"/>
              </a:ext>
            </a:extLst>
          </p:cNvPr>
          <p:cNvSpPr/>
          <p:nvPr/>
        </p:nvSpPr>
        <p:spPr>
          <a:xfrm>
            <a:off x="1267247" y="3199746"/>
            <a:ext cx="2022764" cy="1170709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Identifying </a:t>
            </a:r>
          </a:p>
          <a:p>
            <a:pPr algn="ctr"/>
            <a:r>
              <a:rPr lang="en-US" altLang="zh-CN" sz="2000" dirty="0">
                <a:latin typeface="Arial Black" panose="020B0A04020102020204" pitchFamily="34" charset="0"/>
                <a:cs typeface="Arial" panose="020B0604020202020204" pitchFamily="34" charset="0"/>
              </a:rPr>
              <a:t>Market</a:t>
            </a:r>
            <a:endParaRPr lang="zh-CN" altLang="en-US" sz="20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38E3CC53-B0A0-4D88-BC69-6D5169400859}"/>
              </a:ext>
            </a:extLst>
          </p:cNvPr>
          <p:cNvSpPr/>
          <p:nvPr/>
        </p:nvSpPr>
        <p:spPr>
          <a:xfrm>
            <a:off x="1267247" y="4801523"/>
            <a:ext cx="2022764" cy="1170709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Identifying </a:t>
            </a:r>
            <a:r>
              <a:rPr lang="en-US" altLang="zh-CN" sz="2000" dirty="0">
                <a:latin typeface="Arial Black" panose="020B0A04020102020204" pitchFamily="34" charset="0"/>
                <a:cs typeface="Arial" panose="020B0604020202020204" pitchFamily="34" charset="0"/>
              </a:rPr>
              <a:t>Channel</a:t>
            </a:r>
            <a:endParaRPr lang="zh-CN" altLang="en-US" sz="20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流程图: 过程 7">
            <a:extLst>
              <a:ext uri="{FF2B5EF4-FFF2-40B4-BE49-F238E27FC236}">
                <a16:creationId xmlns:a16="http://schemas.microsoft.com/office/drawing/2014/main" id="{1CD770D0-0B5C-4BDD-9F15-BDB12453A2C0}"/>
              </a:ext>
            </a:extLst>
          </p:cNvPr>
          <p:cNvSpPr/>
          <p:nvPr/>
        </p:nvSpPr>
        <p:spPr>
          <a:xfrm>
            <a:off x="4992957" y="2865757"/>
            <a:ext cx="2022764" cy="1170709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Exposed to</a:t>
            </a:r>
          </a:p>
          <a:p>
            <a:pPr algn="ctr"/>
            <a:r>
              <a:rPr lang="en-US" altLang="zh-CN" sz="2000" dirty="0">
                <a:latin typeface="Arial Black" panose="020B0A04020102020204" pitchFamily="34" charset="0"/>
                <a:cs typeface="Arial" panose="020B0604020202020204" pitchFamily="34" charset="0"/>
              </a:rPr>
              <a:t>Ad Set</a:t>
            </a:r>
          </a:p>
        </p:txBody>
      </p: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839E4ED1-BD65-40B5-B2D2-D43790416B32}"/>
              </a:ext>
            </a:extLst>
          </p:cNvPr>
          <p:cNvSpPr/>
          <p:nvPr/>
        </p:nvSpPr>
        <p:spPr>
          <a:xfrm>
            <a:off x="8815846" y="1081284"/>
            <a:ext cx="2022764" cy="1170709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Selecting</a:t>
            </a:r>
          </a:p>
          <a:p>
            <a:pPr algn="ctr"/>
            <a:r>
              <a:rPr lang="en-US" altLang="zh-CN" sz="2000" b="1" dirty="0">
                <a:latin typeface="Arial Black" panose="020B0A04020102020204" pitchFamily="34" charset="0"/>
                <a:cs typeface="Arial" panose="020B0604020202020204" pitchFamily="34" charset="0"/>
              </a:rPr>
              <a:t>Bundle(s)</a:t>
            </a:r>
            <a:endParaRPr lang="zh-CN" altLang="en-US" sz="2000" b="1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C65E4F77-73E5-4A0D-A228-DC91F1004884}"/>
              </a:ext>
            </a:extLst>
          </p:cNvPr>
          <p:cNvSpPr/>
          <p:nvPr/>
        </p:nvSpPr>
        <p:spPr>
          <a:xfrm>
            <a:off x="8815846" y="4041996"/>
            <a:ext cx="2022764" cy="1170709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Viewing</a:t>
            </a:r>
          </a:p>
          <a:p>
            <a:pPr algn="ctr"/>
            <a:r>
              <a:rPr lang="en-US" altLang="zh-CN" sz="2000" dirty="0">
                <a:latin typeface="Arial Black" panose="020B0A04020102020204" pitchFamily="34" charset="0"/>
                <a:cs typeface="Arial" panose="020B0604020202020204" pitchFamily="34" charset="0"/>
              </a:rPr>
              <a:t>Order</a:t>
            </a:r>
            <a:endParaRPr lang="zh-CN" altLang="en-US" sz="20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流程图: 过程 10">
            <a:extLst>
              <a:ext uri="{FF2B5EF4-FFF2-40B4-BE49-F238E27FC236}">
                <a16:creationId xmlns:a16="http://schemas.microsoft.com/office/drawing/2014/main" id="{2766DFAA-AFD5-45D6-930A-7BD9BB7E8371}"/>
              </a:ext>
            </a:extLst>
          </p:cNvPr>
          <p:cNvSpPr/>
          <p:nvPr/>
        </p:nvSpPr>
        <p:spPr>
          <a:xfrm>
            <a:off x="8815846" y="2584536"/>
            <a:ext cx="2022764" cy="1170709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Signing up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2000" dirty="0">
                <a:latin typeface="Arial Black" panose="020B0A04020102020204" pitchFamily="34" charset="0"/>
                <a:cs typeface="Arial" panose="020B0604020202020204" pitchFamily="34" charset="0"/>
              </a:rPr>
              <a:t>Customer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B4AFA1E-411C-4988-A1E7-850C674FE0CC}"/>
              </a:ext>
            </a:extLst>
          </p:cNvPr>
          <p:cNvCxnSpPr>
            <a:stCxn id="2" idx="2"/>
            <a:endCxn id="7" idx="0"/>
          </p:cNvCxnSpPr>
          <p:nvPr/>
        </p:nvCxnSpPr>
        <p:spPr>
          <a:xfrm>
            <a:off x="2278629" y="4370455"/>
            <a:ext cx="0" cy="431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9EE6905E-CB5D-4218-9AE0-BFAA22CA6B5E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3290011" y="3451112"/>
            <a:ext cx="1702946" cy="19357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C093A64E-FBF2-4557-8B28-70132F7E1DE5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7015721" y="1666639"/>
            <a:ext cx="1800125" cy="17844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C7F0DB1-CC6A-470F-B28E-DF2E005AA74F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9827228" y="2251993"/>
            <a:ext cx="0" cy="332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6E265AAC-DA7E-4A51-B8F5-63F1BD93F3C1}"/>
              </a:ext>
            </a:extLst>
          </p:cNvPr>
          <p:cNvCxnSpPr>
            <a:stCxn id="11" idx="2"/>
            <a:endCxn id="10" idx="0"/>
          </p:cNvCxnSpPr>
          <p:nvPr/>
        </p:nvCxnSpPr>
        <p:spPr>
          <a:xfrm>
            <a:off x="9827228" y="3755245"/>
            <a:ext cx="0" cy="286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Google Shape;256;p35">
            <a:extLst>
              <a:ext uri="{FF2B5EF4-FFF2-40B4-BE49-F238E27FC236}">
                <a16:creationId xmlns:a16="http://schemas.microsoft.com/office/drawing/2014/main" id="{EEF33698-D199-4D8B-AFBA-93F43098C57E}"/>
              </a:ext>
            </a:extLst>
          </p:cNvPr>
          <p:cNvSpPr txBox="1">
            <a:spLocks/>
          </p:cNvSpPr>
          <p:nvPr/>
        </p:nvSpPr>
        <p:spPr>
          <a:xfrm flipH="1">
            <a:off x="889675" y="2083945"/>
            <a:ext cx="2931382" cy="9002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These 2 steps are figured out by personal PC or mobile phone in the real life.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Google Shape;256;p35">
            <a:extLst>
              <a:ext uri="{FF2B5EF4-FFF2-40B4-BE49-F238E27FC236}">
                <a16:creationId xmlns:a16="http://schemas.microsoft.com/office/drawing/2014/main" id="{55759AE7-B4EB-4852-B9A8-BE9A4702C5D8}"/>
              </a:ext>
            </a:extLst>
          </p:cNvPr>
          <p:cNvSpPr txBox="1">
            <a:spLocks/>
          </p:cNvSpPr>
          <p:nvPr/>
        </p:nvSpPr>
        <p:spPr>
          <a:xfrm flipH="1">
            <a:off x="4529921" y="5468053"/>
            <a:ext cx="6944310" cy="4737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Interaction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use strings to find the instance in the directory,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example: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Google Shape;256;p35">
            <a:extLst>
              <a:ext uri="{FF2B5EF4-FFF2-40B4-BE49-F238E27FC236}">
                <a16:creationId xmlns:a16="http://schemas.microsoft.com/office/drawing/2014/main" id="{8001361B-E77E-48BB-9AFC-9F6F019076CB}"/>
              </a:ext>
            </a:extLst>
          </p:cNvPr>
          <p:cNvSpPr txBox="1">
            <a:spLocks/>
          </p:cNvSpPr>
          <p:nvPr/>
        </p:nvSpPr>
        <p:spPr>
          <a:xfrm flipH="1">
            <a:off x="4524032" y="5941903"/>
            <a:ext cx="6292048" cy="4182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BundleDirectory.findBundleByName(String bundleName);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Google Shape;256;p35">
            <a:extLst>
              <a:ext uri="{FF2B5EF4-FFF2-40B4-BE49-F238E27FC236}">
                <a16:creationId xmlns:a16="http://schemas.microsoft.com/office/drawing/2014/main" id="{8E484183-1C03-4B16-B50D-CE3909A94A31}"/>
              </a:ext>
            </a:extLst>
          </p:cNvPr>
          <p:cNvSpPr txBox="1">
            <a:spLocks/>
          </p:cNvSpPr>
          <p:nvPr/>
        </p:nvSpPr>
        <p:spPr>
          <a:xfrm flipH="1">
            <a:off x="4832438" y="1711315"/>
            <a:ext cx="2503543" cy="713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The ad expose matches with the market-channel assignment.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Google Shape;263;p35">
            <a:extLst>
              <a:ext uri="{FF2B5EF4-FFF2-40B4-BE49-F238E27FC236}">
                <a16:creationId xmlns:a16="http://schemas.microsoft.com/office/drawing/2014/main" id="{870DEE3B-F1BB-49AD-AF3A-22921DC3FC82}"/>
              </a:ext>
            </a:extLst>
          </p:cNvPr>
          <p:cNvSpPr/>
          <p:nvPr/>
        </p:nvSpPr>
        <p:spPr>
          <a:xfrm>
            <a:off x="1038647" y="2993911"/>
            <a:ext cx="457200" cy="457200"/>
          </a:xfrm>
          <a:prstGeom prst="ellipse">
            <a:avLst/>
          </a:prstGeom>
          <a:solidFill>
            <a:srgbClr val="A6C5F6">
              <a:alpha val="73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Google Shape;263;p35">
            <a:extLst>
              <a:ext uri="{FF2B5EF4-FFF2-40B4-BE49-F238E27FC236}">
                <a16:creationId xmlns:a16="http://schemas.microsoft.com/office/drawing/2014/main" id="{10EC1DD8-33B7-4041-9CC0-93C612222FF7}"/>
              </a:ext>
            </a:extLst>
          </p:cNvPr>
          <p:cNvSpPr/>
          <p:nvPr/>
        </p:nvSpPr>
        <p:spPr>
          <a:xfrm>
            <a:off x="982886" y="4629867"/>
            <a:ext cx="457200" cy="457200"/>
          </a:xfrm>
          <a:prstGeom prst="ellipse">
            <a:avLst/>
          </a:prstGeom>
          <a:solidFill>
            <a:srgbClr val="A6C5F6">
              <a:alpha val="73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Google Shape;263;p35">
            <a:extLst>
              <a:ext uri="{FF2B5EF4-FFF2-40B4-BE49-F238E27FC236}">
                <a16:creationId xmlns:a16="http://schemas.microsoft.com/office/drawing/2014/main" id="{E68B26B0-9304-4075-B100-7644C238E42F}"/>
              </a:ext>
            </a:extLst>
          </p:cNvPr>
          <p:cNvSpPr/>
          <p:nvPr/>
        </p:nvSpPr>
        <p:spPr>
          <a:xfrm>
            <a:off x="4786744" y="2631814"/>
            <a:ext cx="457200" cy="457200"/>
          </a:xfrm>
          <a:prstGeom prst="ellipse">
            <a:avLst/>
          </a:prstGeom>
          <a:solidFill>
            <a:srgbClr val="A6C5F6">
              <a:alpha val="73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Google Shape;263;p35">
            <a:extLst>
              <a:ext uri="{FF2B5EF4-FFF2-40B4-BE49-F238E27FC236}">
                <a16:creationId xmlns:a16="http://schemas.microsoft.com/office/drawing/2014/main" id="{610850C1-D8B0-450A-9F4F-3154232C5E25}"/>
              </a:ext>
            </a:extLst>
          </p:cNvPr>
          <p:cNvSpPr/>
          <p:nvPr/>
        </p:nvSpPr>
        <p:spPr>
          <a:xfrm>
            <a:off x="8587246" y="905306"/>
            <a:ext cx="457200" cy="457200"/>
          </a:xfrm>
          <a:prstGeom prst="ellipse">
            <a:avLst/>
          </a:prstGeom>
          <a:solidFill>
            <a:srgbClr val="A6C5F6">
              <a:alpha val="73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Google Shape;263;p35">
            <a:extLst>
              <a:ext uri="{FF2B5EF4-FFF2-40B4-BE49-F238E27FC236}">
                <a16:creationId xmlns:a16="http://schemas.microsoft.com/office/drawing/2014/main" id="{12140FF8-7887-4391-8636-A2F4C44BC72C}"/>
              </a:ext>
            </a:extLst>
          </p:cNvPr>
          <p:cNvSpPr/>
          <p:nvPr/>
        </p:nvSpPr>
        <p:spPr>
          <a:xfrm>
            <a:off x="8587246" y="2418264"/>
            <a:ext cx="457200" cy="457200"/>
          </a:xfrm>
          <a:prstGeom prst="ellipse">
            <a:avLst/>
          </a:prstGeom>
          <a:solidFill>
            <a:srgbClr val="A6C5F6">
              <a:alpha val="73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Google Shape;263;p35">
            <a:extLst>
              <a:ext uri="{FF2B5EF4-FFF2-40B4-BE49-F238E27FC236}">
                <a16:creationId xmlns:a16="http://schemas.microsoft.com/office/drawing/2014/main" id="{381C0B82-5720-4788-A8CD-EFCA5F607F07}"/>
              </a:ext>
            </a:extLst>
          </p:cNvPr>
          <p:cNvSpPr/>
          <p:nvPr/>
        </p:nvSpPr>
        <p:spPr>
          <a:xfrm>
            <a:off x="8581285" y="3862085"/>
            <a:ext cx="457200" cy="457200"/>
          </a:xfrm>
          <a:prstGeom prst="ellipse">
            <a:avLst/>
          </a:prstGeom>
          <a:solidFill>
            <a:srgbClr val="A6C5F6">
              <a:alpha val="73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Google Shape;256;p35">
            <a:extLst>
              <a:ext uri="{FF2B5EF4-FFF2-40B4-BE49-F238E27FC236}">
                <a16:creationId xmlns:a16="http://schemas.microsoft.com/office/drawing/2014/main" id="{46001D5B-8092-48B9-AE5E-50328F168CA1}"/>
              </a:ext>
            </a:extLst>
          </p:cNvPr>
          <p:cNvSpPr txBox="1">
            <a:spLocks/>
          </p:cNvSpPr>
          <p:nvPr/>
        </p:nvSpPr>
        <p:spPr>
          <a:xfrm flipH="1">
            <a:off x="4899792" y="4108790"/>
            <a:ext cx="2503543" cy="713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CPS(Cost-Per-Sale)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616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流程图: 过程 10">
            <a:extLst>
              <a:ext uri="{FF2B5EF4-FFF2-40B4-BE49-F238E27FC236}">
                <a16:creationId xmlns:a16="http://schemas.microsoft.com/office/drawing/2014/main" id="{3B14DC44-1B0A-4755-B29C-9AEACC01C670}"/>
              </a:ext>
            </a:extLst>
          </p:cNvPr>
          <p:cNvSpPr/>
          <p:nvPr/>
        </p:nvSpPr>
        <p:spPr>
          <a:xfrm>
            <a:off x="1471748" y="3020779"/>
            <a:ext cx="9379130" cy="4572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Bundle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流程图: 过程 11">
            <a:extLst>
              <a:ext uri="{FF2B5EF4-FFF2-40B4-BE49-F238E27FC236}">
                <a16:creationId xmlns:a16="http://schemas.microsoft.com/office/drawing/2014/main" id="{A5AF4EAD-4957-4939-96A3-25D6B4F864DE}"/>
              </a:ext>
            </a:extLst>
          </p:cNvPr>
          <p:cNvSpPr/>
          <p:nvPr/>
        </p:nvSpPr>
        <p:spPr>
          <a:xfrm>
            <a:off x="1471748" y="3642103"/>
            <a:ext cx="9379130" cy="4572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流程图: 过程 12">
            <a:extLst>
              <a:ext uri="{FF2B5EF4-FFF2-40B4-BE49-F238E27FC236}">
                <a16:creationId xmlns:a16="http://schemas.microsoft.com/office/drawing/2014/main" id="{B7D71FD4-CC24-4D09-BCA8-2A695AC16AAE}"/>
              </a:ext>
            </a:extLst>
          </p:cNvPr>
          <p:cNvSpPr/>
          <p:nvPr/>
        </p:nvSpPr>
        <p:spPr>
          <a:xfrm>
            <a:off x="1471748" y="4263427"/>
            <a:ext cx="9379130" cy="4572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Channel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流程图: 过程 13">
            <a:extLst>
              <a:ext uri="{FF2B5EF4-FFF2-40B4-BE49-F238E27FC236}">
                <a16:creationId xmlns:a16="http://schemas.microsoft.com/office/drawing/2014/main" id="{57354B37-7A75-410E-9466-F84D7B440F27}"/>
              </a:ext>
            </a:extLst>
          </p:cNvPr>
          <p:cNvSpPr/>
          <p:nvPr/>
        </p:nvSpPr>
        <p:spPr>
          <a:xfrm>
            <a:off x="1471748" y="4884751"/>
            <a:ext cx="9379130" cy="4572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 Set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流程图: 过程 14">
            <a:extLst>
              <a:ext uri="{FF2B5EF4-FFF2-40B4-BE49-F238E27FC236}">
                <a16:creationId xmlns:a16="http://schemas.microsoft.com/office/drawing/2014/main" id="{D7F6F7B7-7253-4219-80A0-8AD3EBE682CC}"/>
              </a:ext>
            </a:extLst>
          </p:cNvPr>
          <p:cNvSpPr/>
          <p:nvPr/>
        </p:nvSpPr>
        <p:spPr>
          <a:xfrm>
            <a:off x="1471748" y="5506074"/>
            <a:ext cx="9379130" cy="4572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BF5B2E4-D634-47F3-91E4-10D98342C5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2727" y="618056"/>
            <a:ext cx="4322617" cy="535531"/>
          </a:xfrm>
        </p:spPr>
        <p:txBody>
          <a:bodyPr/>
          <a:lstStyle/>
          <a:p>
            <a:r>
              <a:rPr lang="en-US" altLang="zh-CN" dirty="0"/>
              <a:t>Manager Dashboard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564D50-C17D-4067-8F8C-25C19E27E1E7}"/>
              </a:ext>
            </a:extLst>
          </p:cNvPr>
          <p:cNvSpPr/>
          <p:nvPr/>
        </p:nvSpPr>
        <p:spPr>
          <a:xfrm>
            <a:off x="7376158" y="1594430"/>
            <a:ext cx="3474720" cy="4572000"/>
          </a:xfrm>
          <a:prstGeom prst="rect">
            <a:avLst/>
          </a:prstGeom>
          <a:solidFill>
            <a:srgbClr val="9999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4348E14-4955-46B4-9C28-730580FD8511}"/>
              </a:ext>
            </a:extLst>
          </p:cNvPr>
          <p:cNvSpPr/>
          <p:nvPr/>
        </p:nvSpPr>
        <p:spPr>
          <a:xfrm>
            <a:off x="3689213" y="1594429"/>
            <a:ext cx="3474720" cy="4572000"/>
          </a:xfrm>
          <a:prstGeom prst="rect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9A856E3-1202-4D5A-B80B-46D71D286D96}"/>
              </a:ext>
            </a:extLst>
          </p:cNvPr>
          <p:cNvSpPr txBox="1"/>
          <p:nvPr/>
        </p:nvSpPr>
        <p:spPr>
          <a:xfrm>
            <a:off x="4084317" y="2821088"/>
            <a:ext cx="2973978" cy="33498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>
              <a:defRPr lang="zh-CN"/>
            </a:defPPr>
            <a:lvl1pPr indent="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Bundle Directory 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Market Directory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Channel Directory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Ad Set Directory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Order Directory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A4358D-5057-43C9-B9D0-29C7A53AAD60}"/>
              </a:ext>
            </a:extLst>
          </p:cNvPr>
          <p:cNvSpPr txBox="1"/>
          <p:nvPr/>
        </p:nvSpPr>
        <p:spPr>
          <a:xfrm>
            <a:off x="7716932" y="2821087"/>
            <a:ext cx="2550478" cy="31421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>
              <a:defRPr lang="zh-CN"/>
            </a:defPPr>
            <a:lvl1pPr indent="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Bundles Report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Markets Report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Channels Report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Ad Sets Report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Orders Report</a:t>
            </a:r>
          </a:p>
        </p:txBody>
      </p:sp>
      <p:sp>
        <p:nvSpPr>
          <p:cNvPr id="8" name="流程图: 过程 7">
            <a:extLst>
              <a:ext uri="{FF2B5EF4-FFF2-40B4-BE49-F238E27FC236}">
                <a16:creationId xmlns:a16="http://schemas.microsoft.com/office/drawing/2014/main" id="{BD11BF8B-9A7C-4C50-B25B-730BEA261356}"/>
              </a:ext>
            </a:extLst>
          </p:cNvPr>
          <p:cNvSpPr/>
          <p:nvPr/>
        </p:nvSpPr>
        <p:spPr>
          <a:xfrm>
            <a:off x="3986393" y="1880370"/>
            <a:ext cx="2926080" cy="82361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 Black" panose="020B0A04020102020204" pitchFamily="34" charset="0"/>
                <a:cs typeface="Arial" panose="020B0604020202020204" pitchFamily="34" charset="0"/>
              </a:rPr>
              <a:t>Directory</a:t>
            </a:r>
            <a:endParaRPr lang="zh-CN" altLang="en-US" sz="20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A7DC5E48-B13C-4F7E-86CD-06B0D6DF8D09}"/>
              </a:ext>
            </a:extLst>
          </p:cNvPr>
          <p:cNvSpPr/>
          <p:nvPr/>
        </p:nvSpPr>
        <p:spPr>
          <a:xfrm>
            <a:off x="7647260" y="1880370"/>
            <a:ext cx="2926080" cy="823614"/>
          </a:xfrm>
          <a:prstGeom prst="flowChartProcess">
            <a:avLst/>
          </a:prstGeom>
          <a:solidFill>
            <a:srgbClr val="66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 Black" panose="020B0A04020102020204" pitchFamily="34" charset="0"/>
                <a:cs typeface="Arial" panose="020B0604020202020204" pitchFamily="34" charset="0"/>
              </a:rPr>
              <a:t>Report</a:t>
            </a:r>
            <a:endParaRPr lang="zh-CN" altLang="en-US" sz="20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118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8E1E3952-AE28-4FDF-9977-39B5E62BF4D9}"/>
              </a:ext>
            </a:extLst>
          </p:cNvPr>
          <p:cNvSpPr/>
          <p:nvPr/>
        </p:nvSpPr>
        <p:spPr>
          <a:xfrm>
            <a:off x="6740237" y="4300815"/>
            <a:ext cx="4765962" cy="1481440"/>
          </a:xfrm>
          <a:prstGeom prst="rect">
            <a:avLst/>
          </a:prstGeom>
          <a:solidFill>
            <a:srgbClr val="EDE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Google Shape;256;p35">
            <a:extLst>
              <a:ext uri="{FF2B5EF4-FFF2-40B4-BE49-F238E27FC236}">
                <a16:creationId xmlns:a16="http://schemas.microsoft.com/office/drawing/2014/main" id="{39BEECC4-119C-4445-8C15-D405A0671D6F}"/>
              </a:ext>
            </a:extLst>
          </p:cNvPr>
          <p:cNvSpPr txBox="1">
            <a:spLocks/>
          </p:cNvSpPr>
          <p:nvPr/>
        </p:nvSpPr>
        <p:spPr>
          <a:xfrm flipH="1">
            <a:off x="8098963" y="4370708"/>
            <a:ext cx="3254838" cy="12771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>
              <a:defRPr lang="zh-CN"/>
            </a:defPPr>
            <a:lvl1pPr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>
                <a:solidFill>
                  <a:srgbClr val="6666FF"/>
                </a:solidFill>
              </a:rPr>
              <a:t>Calculate single marketing metrics,</a:t>
            </a:r>
          </a:p>
          <a:p>
            <a:r>
              <a:rPr lang="en-US" altLang="zh-CN" b="0" dirty="0">
                <a:solidFill>
                  <a:schemeClr val="tx1"/>
                </a:solidFill>
              </a:rPr>
              <a:t>such as cost, sales revenue, quantity sold, etc.,.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0F774F2-2B25-44EC-BF8B-F119A8976511}"/>
              </a:ext>
            </a:extLst>
          </p:cNvPr>
          <p:cNvSpPr/>
          <p:nvPr/>
        </p:nvSpPr>
        <p:spPr>
          <a:xfrm>
            <a:off x="6740237" y="1583826"/>
            <a:ext cx="4765962" cy="2189670"/>
          </a:xfrm>
          <a:prstGeom prst="rect">
            <a:avLst/>
          </a:prstGeom>
          <a:solidFill>
            <a:srgbClr val="EDE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BB22565-22D2-4F3C-BE79-01887123235B}"/>
              </a:ext>
            </a:extLst>
          </p:cNvPr>
          <p:cNvSpPr/>
          <p:nvPr/>
        </p:nvSpPr>
        <p:spPr>
          <a:xfrm>
            <a:off x="859267" y="4300815"/>
            <a:ext cx="4343116" cy="1481440"/>
          </a:xfrm>
          <a:prstGeom prst="rect">
            <a:avLst/>
          </a:prstGeom>
          <a:solidFill>
            <a:srgbClr val="EBF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Google Shape;256;p35">
            <a:extLst>
              <a:ext uri="{FF2B5EF4-FFF2-40B4-BE49-F238E27FC236}">
                <a16:creationId xmlns:a16="http://schemas.microsoft.com/office/drawing/2014/main" id="{FA37605A-9470-493F-A51B-D0631594FEBC}"/>
              </a:ext>
            </a:extLst>
          </p:cNvPr>
          <p:cNvSpPr txBox="1">
            <a:spLocks/>
          </p:cNvSpPr>
          <p:nvPr/>
        </p:nvSpPr>
        <p:spPr>
          <a:xfrm flipH="1">
            <a:off x="1033855" y="4402955"/>
            <a:ext cx="3160432" cy="12771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Hold properties,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such as name, original price, target market and channels.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058EEA7-FF7F-41BF-A16E-B6550DC5B6D5}"/>
              </a:ext>
            </a:extLst>
          </p:cNvPr>
          <p:cNvSpPr/>
          <p:nvPr/>
        </p:nvSpPr>
        <p:spPr>
          <a:xfrm>
            <a:off x="859267" y="1583825"/>
            <a:ext cx="4343116" cy="2397101"/>
          </a:xfrm>
          <a:prstGeom prst="rect">
            <a:avLst/>
          </a:prstGeom>
          <a:solidFill>
            <a:srgbClr val="EBF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Google Shape;256;p35">
            <a:extLst>
              <a:ext uri="{FF2B5EF4-FFF2-40B4-BE49-F238E27FC236}">
                <a16:creationId xmlns:a16="http://schemas.microsoft.com/office/drawing/2014/main" id="{3642EC94-57DD-4000-BF33-C025C0ACE785}"/>
              </a:ext>
            </a:extLst>
          </p:cNvPr>
          <p:cNvSpPr txBox="1">
            <a:spLocks/>
          </p:cNvSpPr>
          <p:nvPr/>
        </p:nvSpPr>
        <p:spPr>
          <a:xfrm flipH="1">
            <a:off x="1033855" y="1504706"/>
            <a:ext cx="3140758" cy="22133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 to “Business”,</a:t>
            </a:r>
            <a:endParaRPr lang="zh-CN" altLang="en-US" sz="16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so that all directories in the business will be linked together.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new Bundles, </a:t>
            </a:r>
            <a:endParaRPr lang="zh-CN" altLang="en-US" sz="16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so that every bundle will be in the directory at the moment of initialization.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certain Bundles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BF5B2E4-D634-47F3-91E4-10D98342C5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2727" y="618056"/>
            <a:ext cx="7086600" cy="535531"/>
          </a:xfrm>
        </p:spPr>
        <p:txBody>
          <a:bodyPr/>
          <a:lstStyle/>
          <a:p>
            <a:r>
              <a:rPr lang="en-US" altLang="zh-CN" dirty="0"/>
              <a:t>Directory-Summary-Report Model</a:t>
            </a:r>
            <a:endParaRPr lang="zh-CN" altLang="en-US" dirty="0"/>
          </a:p>
        </p:txBody>
      </p: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F838E187-5258-4B3B-B48B-3D3E5A50BC45}"/>
              </a:ext>
            </a:extLst>
          </p:cNvPr>
          <p:cNvSpPr/>
          <p:nvPr/>
        </p:nvSpPr>
        <p:spPr>
          <a:xfrm>
            <a:off x="4066046" y="4083066"/>
            <a:ext cx="1737360" cy="1097280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cs typeface="Arial" panose="020B0604020202020204" pitchFamily="34" charset="0"/>
              </a:rPr>
              <a:t>Bundle</a:t>
            </a:r>
            <a:endParaRPr lang="zh-CN" altLang="en-US" sz="20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8E85FF19-745D-47B8-862F-A5FADC0E4FC6}"/>
              </a:ext>
            </a:extLst>
          </p:cNvPr>
          <p:cNvSpPr/>
          <p:nvPr/>
        </p:nvSpPr>
        <p:spPr>
          <a:xfrm>
            <a:off x="4066046" y="2760129"/>
            <a:ext cx="1737360" cy="1097280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cs typeface="Arial" panose="020B0604020202020204" pitchFamily="34" charset="0"/>
              </a:rPr>
              <a:t>Directory</a:t>
            </a:r>
            <a:endParaRPr lang="zh-CN" altLang="en-US" sz="20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流程图: 过程 7">
            <a:extLst>
              <a:ext uri="{FF2B5EF4-FFF2-40B4-BE49-F238E27FC236}">
                <a16:creationId xmlns:a16="http://schemas.microsoft.com/office/drawing/2014/main" id="{406398CD-24BB-47EE-BA3D-6A23ACD9933E}"/>
              </a:ext>
            </a:extLst>
          </p:cNvPr>
          <p:cNvSpPr/>
          <p:nvPr/>
        </p:nvSpPr>
        <p:spPr>
          <a:xfrm>
            <a:off x="6139212" y="2760129"/>
            <a:ext cx="1737360" cy="1097280"/>
          </a:xfrm>
          <a:prstGeom prst="flowChartProcess">
            <a:avLst/>
          </a:prstGeom>
          <a:solidFill>
            <a:srgbClr val="66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cs typeface="Arial" panose="020B0604020202020204" pitchFamily="34" charset="0"/>
              </a:rPr>
              <a:t>Report</a:t>
            </a:r>
            <a:endParaRPr lang="zh-CN" altLang="en-US" sz="20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占位符 4">
            <a:extLst>
              <a:ext uri="{FF2B5EF4-FFF2-40B4-BE49-F238E27FC236}">
                <a16:creationId xmlns:a16="http://schemas.microsoft.com/office/drawing/2014/main" id="{79D4E3A2-EE7B-4FB2-80A4-1BCF46903E21}"/>
              </a:ext>
            </a:extLst>
          </p:cNvPr>
          <p:cNvSpPr txBox="1">
            <a:spLocks/>
          </p:cNvSpPr>
          <p:nvPr/>
        </p:nvSpPr>
        <p:spPr>
          <a:xfrm>
            <a:off x="2458960" y="6047821"/>
            <a:ext cx="7218663" cy="36933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3200" b="1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This system are also used in and Channel, Market, AdSet. </a:t>
            </a:r>
            <a:endParaRPr lang="en-US" sz="2000" dirty="0"/>
          </a:p>
        </p:txBody>
      </p:sp>
      <p:sp>
        <p:nvSpPr>
          <p:cNvPr id="11" name="文本占位符 4">
            <a:extLst>
              <a:ext uri="{FF2B5EF4-FFF2-40B4-BE49-F238E27FC236}">
                <a16:creationId xmlns:a16="http://schemas.microsoft.com/office/drawing/2014/main" id="{0AD1F1E1-AF42-4E29-8C3D-A774F12926E1}"/>
              </a:ext>
            </a:extLst>
          </p:cNvPr>
          <p:cNvSpPr txBox="1">
            <a:spLocks/>
          </p:cNvSpPr>
          <p:nvPr/>
        </p:nvSpPr>
        <p:spPr>
          <a:xfrm>
            <a:off x="4218558" y="2294441"/>
            <a:ext cx="3820612" cy="36933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3200" b="1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Take Bundle as an example:</a:t>
            </a:r>
            <a:endParaRPr lang="en-US" sz="2000" dirty="0"/>
          </a:p>
        </p:txBody>
      </p:sp>
      <p:sp>
        <p:nvSpPr>
          <p:cNvPr id="13" name="流程图: 过程 12">
            <a:extLst>
              <a:ext uri="{FF2B5EF4-FFF2-40B4-BE49-F238E27FC236}">
                <a16:creationId xmlns:a16="http://schemas.microsoft.com/office/drawing/2014/main" id="{76698583-61C3-48B5-9C34-B29CA4726933}"/>
              </a:ext>
            </a:extLst>
          </p:cNvPr>
          <p:cNvSpPr/>
          <p:nvPr/>
        </p:nvSpPr>
        <p:spPr>
          <a:xfrm>
            <a:off x="6139212" y="4083066"/>
            <a:ext cx="1737360" cy="1097280"/>
          </a:xfrm>
          <a:prstGeom prst="flowChartProcess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cs typeface="Arial" panose="020B0604020202020204" pitchFamily="34" charset="0"/>
              </a:rPr>
              <a:t>Summary</a:t>
            </a:r>
            <a:endParaRPr lang="zh-CN" altLang="en-US" sz="20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Google Shape;256;p35">
            <a:extLst>
              <a:ext uri="{FF2B5EF4-FFF2-40B4-BE49-F238E27FC236}">
                <a16:creationId xmlns:a16="http://schemas.microsoft.com/office/drawing/2014/main" id="{667006EF-11A2-4A4C-8940-AD1E8DDC4E29}"/>
              </a:ext>
            </a:extLst>
          </p:cNvPr>
          <p:cNvSpPr txBox="1">
            <a:spLocks/>
          </p:cNvSpPr>
          <p:nvPr/>
        </p:nvSpPr>
        <p:spPr>
          <a:xfrm flipH="1">
            <a:off x="8096033" y="1660913"/>
            <a:ext cx="3313186" cy="21896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600" b="1" dirty="0">
                <a:solidFill>
                  <a:srgbClr val="66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 up marketing metrics,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including all metrics from the summary class.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600" b="1" dirty="0">
                <a:solidFill>
                  <a:srgbClr val="66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 and draw conclusion,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so that the report will be helpful for manager to make better decisions.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F8083716-477B-4696-9EF1-7D2B3B095672}"/>
              </a:ext>
            </a:extLst>
          </p:cNvPr>
          <p:cNvCxnSpPr>
            <a:stCxn id="7" idx="2"/>
            <a:endCxn id="6" idx="0"/>
          </p:cNvCxnSpPr>
          <p:nvPr/>
        </p:nvCxnSpPr>
        <p:spPr>
          <a:xfrm>
            <a:off x="4934726" y="3857409"/>
            <a:ext cx="0" cy="225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B79F78A9-2B67-41B8-8E86-707B5EAD42DA}"/>
              </a:ext>
            </a:extLst>
          </p:cNvPr>
          <p:cNvCxnSpPr>
            <a:stCxn id="6" idx="3"/>
            <a:endCxn id="13" idx="1"/>
          </p:cNvCxnSpPr>
          <p:nvPr/>
        </p:nvCxnSpPr>
        <p:spPr>
          <a:xfrm>
            <a:off x="5803406" y="4631706"/>
            <a:ext cx="3358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FA050C21-3306-4DAB-8CB4-6D647C856FD0}"/>
              </a:ext>
            </a:extLst>
          </p:cNvPr>
          <p:cNvCxnSpPr>
            <a:stCxn id="8" idx="2"/>
            <a:endCxn id="13" idx="0"/>
          </p:cNvCxnSpPr>
          <p:nvPr/>
        </p:nvCxnSpPr>
        <p:spPr>
          <a:xfrm>
            <a:off x="7007892" y="3857409"/>
            <a:ext cx="0" cy="225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210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BF5B2E4-D634-47F3-91E4-10D98342C5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2727" y="618056"/>
            <a:ext cx="8494816" cy="978729"/>
          </a:xfrm>
        </p:spPr>
        <p:txBody>
          <a:bodyPr/>
          <a:lstStyle/>
          <a:p>
            <a:r>
              <a:rPr lang="en-US" altLang="zh-CN" dirty="0"/>
              <a:t>Market-Channel-AdSet-Bundle Relations</a:t>
            </a:r>
            <a:endParaRPr lang="zh-CN" altLang="en-US" dirty="0"/>
          </a:p>
        </p:txBody>
      </p:sp>
      <p:sp>
        <p:nvSpPr>
          <p:cNvPr id="18" name="文本占位符 4">
            <a:extLst>
              <a:ext uri="{FF2B5EF4-FFF2-40B4-BE49-F238E27FC236}">
                <a16:creationId xmlns:a16="http://schemas.microsoft.com/office/drawing/2014/main" id="{FCF9C51E-9A1D-43D4-A83B-543DF1998649}"/>
              </a:ext>
            </a:extLst>
          </p:cNvPr>
          <p:cNvSpPr txBox="1">
            <a:spLocks/>
          </p:cNvSpPr>
          <p:nvPr/>
        </p:nvSpPr>
        <p:spPr>
          <a:xfrm>
            <a:off x="992777" y="5822841"/>
            <a:ext cx="7218663" cy="36933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3200" b="1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The more detailed UML diagram could be viewed here: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B7683EC-234A-4E06-8257-94DBBA12B0BF}"/>
              </a:ext>
            </a:extLst>
          </p:cNvPr>
          <p:cNvSpPr txBox="1"/>
          <p:nvPr/>
        </p:nvSpPr>
        <p:spPr>
          <a:xfrm>
            <a:off x="992777" y="6159591"/>
            <a:ext cx="100758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2"/>
              </a:rPr>
              <a:t>https://drive.google.com/drive/folders/1EacfvyduTNgNoZo_4rpQA0kq5LUYsbdd?usp=sharing</a:t>
            </a:r>
            <a:endParaRPr lang="en-US" altLang="zh-CN" dirty="0"/>
          </a:p>
        </p:txBody>
      </p:sp>
      <p:sp>
        <p:nvSpPr>
          <p:cNvPr id="21" name="流程图: 过程 20">
            <a:extLst>
              <a:ext uri="{FF2B5EF4-FFF2-40B4-BE49-F238E27FC236}">
                <a16:creationId xmlns:a16="http://schemas.microsoft.com/office/drawing/2014/main" id="{ABBB480E-6C2C-4D8D-87E8-0AD961AA85F8}"/>
              </a:ext>
            </a:extLst>
          </p:cNvPr>
          <p:cNvSpPr/>
          <p:nvPr/>
        </p:nvSpPr>
        <p:spPr>
          <a:xfrm>
            <a:off x="381001" y="1944944"/>
            <a:ext cx="2022764" cy="91440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cs typeface="Arial" panose="020B0604020202020204" pitchFamily="34" charset="0"/>
              </a:rPr>
              <a:t>Market</a:t>
            </a:r>
            <a:endParaRPr lang="zh-CN" altLang="en-US" sz="20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流程图: 过程 22">
            <a:extLst>
              <a:ext uri="{FF2B5EF4-FFF2-40B4-BE49-F238E27FC236}">
                <a16:creationId xmlns:a16="http://schemas.microsoft.com/office/drawing/2014/main" id="{2A978594-BC7D-4D6C-8586-526C850468DC}"/>
              </a:ext>
            </a:extLst>
          </p:cNvPr>
          <p:cNvSpPr/>
          <p:nvPr/>
        </p:nvSpPr>
        <p:spPr>
          <a:xfrm>
            <a:off x="6815289" y="3002922"/>
            <a:ext cx="2022764" cy="914400"/>
          </a:xfrm>
          <a:prstGeom prst="flowChartProcess">
            <a:avLst/>
          </a:prstGeom>
          <a:solidFill>
            <a:srgbClr val="CC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Arial Black" panose="020B0A04020102020204" pitchFamily="34" charset="0"/>
                <a:cs typeface="Arial" panose="020B0604020202020204" pitchFamily="34" charset="0"/>
              </a:rPr>
              <a:t>Bundle</a:t>
            </a:r>
          </a:p>
          <a:p>
            <a:pPr algn="ctr"/>
            <a:r>
              <a:rPr lang="en-US" altLang="zh-CN" sz="1400" dirty="0">
                <a:latin typeface="Arial Black" panose="020B0A040201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400" dirty="0" err="1">
                <a:latin typeface="Arial Black" panose="020B0A04020102020204" pitchFamily="34" charset="0"/>
                <a:cs typeface="Arial" panose="020B0604020202020204" pitchFamily="34" charset="0"/>
              </a:rPr>
              <a:t>SolutionOffer</a:t>
            </a:r>
            <a:r>
              <a:rPr lang="en-US" altLang="zh-CN" sz="1400" dirty="0">
                <a:latin typeface="Arial Black" panose="020B0A04020102020204" pitchFamily="34" charset="0"/>
                <a:cs typeface="Arial" panose="020B0604020202020204" pitchFamily="34" charset="0"/>
              </a:rPr>
              <a:t>)</a:t>
            </a:r>
            <a:endParaRPr lang="zh-CN" altLang="en-US" sz="14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流程图: 过程 23">
            <a:extLst>
              <a:ext uri="{FF2B5EF4-FFF2-40B4-BE49-F238E27FC236}">
                <a16:creationId xmlns:a16="http://schemas.microsoft.com/office/drawing/2014/main" id="{7FABCC0A-55C3-4A89-A9A5-8F84678170D6}"/>
              </a:ext>
            </a:extLst>
          </p:cNvPr>
          <p:cNvSpPr/>
          <p:nvPr/>
        </p:nvSpPr>
        <p:spPr>
          <a:xfrm>
            <a:off x="381001" y="4004041"/>
            <a:ext cx="2022764" cy="91440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cs typeface="Arial" panose="020B0604020202020204" pitchFamily="34" charset="0"/>
              </a:rPr>
              <a:t>Channel</a:t>
            </a:r>
            <a:endParaRPr lang="zh-CN" altLang="en-US" sz="20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流程图: 过程 24">
            <a:extLst>
              <a:ext uri="{FF2B5EF4-FFF2-40B4-BE49-F238E27FC236}">
                <a16:creationId xmlns:a16="http://schemas.microsoft.com/office/drawing/2014/main" id="{3C83403D-553E-4DA6-A61E-626625E13D74}"/>
              </a:ext>
            </a:extLst>
          </p:cNvPr>
          <p:cNvSpPr/>
          <p:nvPr/>
        </p:nvSpPr>
        <p:spPr>
          <a:xfrm>
            <a:off x="3142182" y="3002922"/>
            <a:ext cx="2022765" cy="91440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Arial Black" panose="020B0A04020102020204" pitchFamily="34" charset="0"/>
                <a:cs typeface="Arial" panose="020B0604020202020204" pitchFamily="34" charset="0"/>
              </a:rPr>
              <a:t>Market Channel </a:t>
            </a:r>
            <a:r>
              <a:rPr lang="en-US" altLang="zh-CN" sz="2000" dirty="0">
                <a:latin typeface="Arial Black" panose="020B0A04020102020204" pitchFamily="34" charset="0"/>
                <a:cs typeface="Arial" panose="020B0604020202020204" pitchFamily="34" charset="0"/>
              </a:rPr>
              <a:t>Assignment</a:t>
            </a:r>
            <a:endParaRPr lang="zh-CN" altLang="en-US" sz="16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流程图: 过程 25">
            <a:extLst>
              <a:ext uri="{FF2B5EF4-FFF2-40B4-BE49-F238E27FC236}">
                <a16:creationId xmlns:a16="http://schemas.microsoft.com/office/drawing/2014/main" id="{FCE2113B-3754-42B9-AD27-8A85299B81A6}"/>
              </a:ext>
            </a:extLst>
          </p:cNvPr>
          <p:cNvSpPr/>
          <p:nvPr/>
        </p:nvSpPr>
        <p:spPr>
          <a:xfrm>
            <a:off x="9882226" y="3004184"/>
            <a:ext cx="2022764" cy="914400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Arial Black" panose="020B0A04020102020204" pitchFamily="34" charset="0"/>
                <a:cs typeface="Arial" panose="020B0604020202020204" pitchFamily="34" charset="0"/>
              </a:rPr>
              <a:t>Order Kit</a:t>
            </a:r>
          </a:p>
          <a:p>
            <a:pPr algn="ctr"/>
            <a:r>
              <a:rPr lang="en-US" altLang="zh-CN" sz="1400" b="1" dirty="0">
                <a:latin typeface="Arial Black" panose="020B0A040201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400" b="1" dirty="0" err="1">
                <a:latin typeface="Arial Black" panose="020B0A04020102020204" pitchFamily="34" charset="0"/>
                <a:cs typeface="Arial" panose="020B0604020202020204" pitchFamily="34" charset="0"/>
              </a:rPr>
              <a:t>OrderItem</a:t>
            </a:r>
            <a:r>
              <a:rPr lang="en-US" altLang="zh-CN" sz="1400" b="1" dirty="0">
                <a:latin typeface="Arial Black" panose="020B0A04020102020204" pitchFamily="34" charset="0"/>
                <a:cs typeface="Arial" panose="020B0604020202020204" pitchFamily="34" charset="0"/>
              </a:rPr>
              <a:t>)</a:t>
            </a:r>
            <a:endParaRPr lang="zh-CN" altLang="en-US" sz="1400" b="1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流程图: 过程 26">
            <a:extLst>
              <a:ext uri="{FF2B5EF4-FFF2-40B4-BE49-F238E27FC236}">
                <a16:creationId xmlns:a16="http://schemas.microsoft.com/office/drawing/2014/main" id="{EA4908D4-5443-4255-8CB0-7C885FDBFAB8}"/>
              </a:ext>
            </a:extLst>
          </p:cNvPr>
          <p:cNvSpPr/>
          <p:nvPr/>
        </p:nvSpPr>
        <p:spPr>
          <a:xfrm>
            <a:off x="9882226" y="1469934"/>
            <a:ext cx="2022764" cy="914400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Arial Black" panose="020B0A04020102020204" pitchFamily="34" charset="0"/>
                <a:cs typeface="Arial" panose="020B0604020202020204" pitchFamily="34" charset="0"/>
              </a:rPr>
              <a:t>Order</a:t>
            </a:r>
            <a:endParaRPr lang="zh-CN" altLang="en-US" sz="2000" b="1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CFBF9082-33C9-4A4B-BD44-AFE94C6D706E}"/>
              </a:ext>
            </a:extLst>
          </p:cNvPr>
          <p:cNvCxnSpPr>
            <a:stCxn id="27" idx="2"/>
            <a:endCxn id="26" idx="0"/>
          </p:cNvCxnSpPr>
          <p:nvPr/>
        </p:nvCxnSpPr>
        <p:spPr>
          <a:xfrm>
            <a:off x="10893608" y="2384334"/>
            <a:ext cx="0" cy="619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流程图: 过程 31">
            <a:extLst>
              <a:ext uri="{FF2B5EF4-FFF2-40B4-BE49-F238E27FC236}">
                <a16:creationId xmlns:a16="http://schemas.microsoft.com/office/drawing/2014/main" id="{2C3DA3A7-1D17-49C1-9ECA-F0A0CC01550D}"/>
              </a:ext>
            </a:extLst>
          </p:cNvPr>
          <p:cNvSpPr/>
          <p:nvPr/>
        </p:nvSpPr>
        <p:spPr>
          <a:xfrm>
            <a:off x="6815289" y="4548872"/>
            <a:ext cx="2022764" cy="914400"/>
          </a:xfrm>
          <a:prstGeom prst="flowChartProcess">
            <a:avLst/>
          </a:prstGeom>
          <a:solidFill>
            <a:srgbClr val="CC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cs typeface="Arial" panose="020B0604020202020204" pitchFamily="34" charset="0"/>
              </a:rPr>
              <a:t>Product</a:t>
            </a:r>
            <a:endParaRPr lang="zh-CN" altLang="en-US" sz="20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5F131482-F22A-4374-AF5A-543B0A6CC4AE}"/>
              </a:ext>
            </a:extLst>
          </p:cNvPr>
          <p:cNvCxnSpPr>
            <a:stCxn id="32" idx="0"/>
            <a:endCxn id="23" idx="2"/>
          </p:cNvCxnSpPr>
          <p:nvPr/>
        </p:nvCxnSpPr>
        <p:spPr>
          <a:xfrm flipV="1">
            <a:off x="7826671" y="3917322"/>
            <a:ext cx="0" cy="6315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流程图: 过程 61">
            <a:extLst>
              <a:ext uri="{FF2B5EF4-FFF2-40B4-BE49-F238E27FC236}">
                <a16:creationId xmlns:a16="http://schemas.microsoft.com/office/drawing/2014/main" id="{96A5000E-8F1C-4E84-AD9D-BA12B390527A}"/>
              </a:ext>
            </a:extLst>
          </p:cNvPr>
          <p:cNvSpPr/>
          <p:nvPr/>
        </p:nvSpPr>
        <p:spPr>
          <a:xfrm>
            <a:off x="3142184" y="1469934"/>
            <a:ext cx="2022764" cy="91440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cs typeface="Arial" panose="020B0604020202020204" pitchFamily="34" charset="0"/>
              </a:rPr>
              <a:t>Ad Set</a:t>
            </a:r>
            <a:endParaRPr lang="zh-CN" altLang="en-US" sz="20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6993EA6E-BC0F-49D3-9CED-D787A04059D4}"/>
              </a:ext>
            </a:extLst>
          </p:cNvPr>
          <p:cNvCxnSpPr>
            <a:stCxn id="23" idx="3"/>
            <a:endCxn id="26" idx="1"/>
          </p:cNvCxnSpPr>
          <p:nvPr/>
        </p:nvCxnSpPr>
        <p:spPr>
          <a:xfrm>
            <a:off x="8838053" y="3460122"/>
            <a:ext cx="1044173" cy="12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3F444093-74AF-4DAD-B3C2-1250A8F523E0}"/>
              </a:ext>
            </a:extLst>
          </p:cNvPr>
          <p:cNvCxnSpPr>
            <a:cxnSpLocks/>
            <a:stCxn id="25" idx="3"/>
            <a:endCxn id="23" idx="1"/>
          </p:cNvCxnSpPr>
          <p:nvPr/>
        </p:nvCxnSpPr>
        <p:spPr>
          <a:xfrm>
            <a:off x="5164947" y="3460122"/>
            <a:ext cx="16503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2A9EBBB8-A19C-4634-B99C-5C1F0697A2EB}"/>
              </a:ext>
            </a:extLst>
          </p:cNvPr>
          <p:cNvCxnSpPr>
            <a:cxnSpLocks/>
            <a:stCxn id="21" idx="3"/>
            <a:endCxn id="25" idx="1"/>
          </p:cNvCxnSpPr>
          <p:nvPr/>
        </p:nvCxnSpPr>
        <p:spPr>
          <a:xfrm>
            <a:off x="2403765" y="2402144"/>
            <a:ext cx="738417" cy="105797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DFA9BC72-F669-4087-B49D-B225D405D609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 flipV="1">
            <a:off x="2403765" y="3460122"/>
            <a:ext cx="738417" cy="1001119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B9D241B5-F9FC-48F1-BBA1-597BBBC418A4}"/>
              </a:ext>
            </a:extLst>
          </p:cNvPr>
          <p:cNvCxnSpPr>
            <a:cxnSpLocks/>
            <a:stCxn id="62" idx="2"/>
            <a:endCxn id="25" idx="0"/>
          </p:cNvCxnSpPr>
          <p:nvPr/>
        </p:nvCxnSpPr>
        <p:spPr>
          <a:xfrm flipH="1">
            <a:off x="4153565" y="2384334"/>
            <a:ext cx="1" cy="618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F5774E8B-8492-4327-B687-88C01994FEF5}"/>
              </a:ext>
            </a:extLst>
          </p:cNvPr>
          <p:cNvCxnSpPr>
            <a:stCxn id="21" idx="2"/>
            <a:endCxn id="24" idx="0"/>
          </p:cNvCxnSpPr>
          <p:nvPr/>
        </p:nvCxnSpPr>
        <p:spPr>
          <a:xfrm>
            <a:off x="1392383" y="2859344"/>
            <a:ext cx="0" cy="11446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文本占位符 4">
            <a:extLst>
              <a:ext uri="{FF2B5EF4-FFF2-40B4-BE49-F238E27FC236}">
                <a16:creationId xmlns:a16="http://schemas.microsoft.com/office/drawing/2014/main" id="{6DB40FA8-BCEE-447A-95CE-7C78B819C81B}"/>
              </a:ext>
            </a:extLst>
          </p:cNvPr>
          <p:cNvSpPr txBox="1">
            <a:spLocks/>
          </p:cNvSpPr>
          <p:nvPr/>
        </p:nvSpPr>
        <p:spPr>
          <a:xfrm>
            <a:off x="693156" y="2879708"/>
            <a:ext cx="1295398" cy="25853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3200" b="1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0" dirty="0"/>
              <a:t>Market *</a:t>
            </a:r>
            <a:endParaRPr lang="en-US" sz="1200" b="0" dirty="0"/>
          </a:p>
        </p:txBody>
      </p:sp>
      <p:sp>
        <p:nvSpPr>
          <p:cNvPr id="104" name="文本占位符 4">
            <a:extLst>
              <a:ext uri="{FF2B5EF4-FFF2-40B4-BE49-F238E27FC236}">
                <a16:creationId xmlns:a16="http://schemas.microsoft.com/office/drawing/2014/main" id="{F7B15893-3801-49E3-8E1D-897EB92CB85D}"/>
              </a:ext>
            </a:extLst>
          </p:cNvPr>
          <p:cNvSpPr txBox="1">
            <a:spLocks/>
          </p:cNvSpPr>
          <p:nvPr/>
        </p:nvSpPr>
        <p:spPr>
          <a:xfrm>
            <a:off x="1371602" y="3738259"/>
            <a:ext cx="1295398" cy="25853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3200" b="1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0" dirty="0"/>
              <a:t>Channel *</a:t>
            </a:r>
            <a:endParaRPr lang="en-US" sz="1200" b="0" dirty="0"/>
          </a:p>
        </p:txBody>
      </p:sp>
      <p:sp>
        <p:nvSpPr>
          <p:cNvPr id="105" name="文本占位符 4">
            <a:extLst>
              <a:ext uri="{FF2B5EF4-FFF2-40B4-BE49-F238E27FC236}">
                <a16:creationId xmlns:a16="http://schemas.microsoft.com/office/drawing/2014/main" id="{C4C9341C-2DD0-4DF4-9BD1-CEE4F8C393AD}"/>
              </a:ext>
            </a:extLst>
          </p:cNvPr>
          <p:cNvSpPr txBox="1">
            <a:spLocks/>
          </p:cNvSpPr>
          <p:nvPr/>
        </p:nvSpPr>
        <p:spPr>
          <a:xfrm>
            <a:off x="2886828" y="2759050"/>
            <a:ext cx="1615389" cy="25853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3200" b="1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0" dirty="0"/>
              <a:t>MCAssignment 1</a:t>
            </a:r>
            <a:endParaRPr lang="en-US" sz="1200" b="0" dirty="0"/>
          </a:p>
        </p:txBody>
      </p:sp>
      <p:sp>
        <p:nvSpPr>
          <p:cNvPr id="106" name="文本占位符 4">
            <a:extLst>
              <a:ext uri="{FF2B5EF4-FFF2-40B4-BE49-F238E27FC236}">
                <a16:creationId xmlns:a16="http://schemas.microsoft.com/office/drawing/2014/main" id="{F218701F-473A-41F7-A2A6-79F50135D268}"/>
              </a:ext>
            </a:extLst>
          </p:cNvPr>
          <p:cNvSpPr txBox="1">
            <a:spLocks/>
          </p:cNvSpPr>
          <p:nvPr/>
        </p:nvSpPr>
        <p:spPr>
          <a:xfrm>
            <a:off x="4153563" y="2402759"/>
            <a:ext cx="1615389" cy="25853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3200" b="1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0" dirty="0"/>
              <a:t>AdSet 1</a:t>
            </a:r>
            <a:endParaRPr lang="en-US" sz="1200" b="0" dirty="0"/>
          </a:p>
        </p:txBody>
      </p:sp>
      <p:sp>
        <p:nvSpPr>
          <p:cNvPr id="107" name="文本占位符 4">
            <a:extLst>
              <a:ext uri="{FF2B5EF4-FFF2-40B4-BE49-F238E27FC236}">
                <a16:creationId xmlns:a16="http://schemas.microsoft.com/office/drawing/2014/main" id="{2A0F0CD7-537A-4236-B1E1-53659DE826FD}"/>
              </a:ext>
            </a:extLst>
          </p:cNvPr>
          <p:cNvSpPr txBox="1">
            <a:spLocks/>
          </p:cNvSpPr>
          <p:nvPr/>
        </p:nvSpPr>
        <p:spPr>
          <a:xfrm>
            <a:off x="5916900" y="3472281"/>
            <a:ext cx="1615389" cy="25853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3200" b="1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0" dirty="0"/>
              <a:t>Bundle 1..*</a:t>
            </a:r>
            <a:endParaRPr lang="en-US" sz="1200" b="0" dirty="0"/>
          </a:p>
        </p:txBody>
      </p:sp>
      <p:sp>
        <p:nvSpPr>
          <p:cNvPr id="108" name="文本占位符 4">
            <a:extLst>
              <a:ext uri="{FF2B5EF4-FFF2-40B4-BE49-F238E27FC236}">
                <a16:creationId xmlns:a16="http://schemas.microsoft.com/office/drawing/2014/main" id="{ACEB5D84-15FD-446F-A6F8-7C11F2079BDD}"/>
              </a:ext>
            </a:extLst>
          </p:cNvPr>
          <p:cNvSpPr txBox="1">
            <a:spLocks/>
          </p:cNvSpPr>
          <p:nvPr/>
        </p:nvSpPr>
        <p:spPr>
          <a:xfrm>
            <a:off x="5131265" y="3181810"/>
            <a:ext cx="1615389" cy="25853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3200" b="1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0" dirty="0"/>
              <a:t>MCAssignment 1</a:t>
            </a:r>
            <a:endParaRPr lang="en-US" sz="1200" b="0" dirty="0"/>
          </a:p>
        </p:txBody>
      </p:sp>
      <p:sp>
        <p:nvSpPr>
          <p:cNvPr id="115" name="文本占位符 4">
            <a:extLst>
              <a:ext uri="{FF2B5EF4-FFF2-40B4-BE49-F238E27FC236}">
                <a16:creationId xmlns:a16="http://schemas.microsoft.com/office/drawing/2014/main" id="{43536394-B22B-436D-B236-EF8B9AAEA88A}"/>
              </a:ext>
            </a:extLst>
          </p:cNvPr>
          <p:cNvSpPr txBox="1">
            <a:spLocks/>
          </p:cNvSpPr>
          <p:nvPr/>
        </p:nvSpPr>
        <p:spPr>
          <a:xfrm>
            <a:off x="7092380" y="3917322"/>
            <a:ext cx="1615389" cy="25853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3200" b="1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0" dirty="0"/>
              <a:t>Bundle 1</a:t>
            </a:r>
            <a:endParaRPr lang="en-US" sz="1200" b="0" dirty="0"/>
          </a:p>
        </p:txBody>
      </p:sp>
      <p:sp>
        <p:nvSpPr>
          <p:cNvPr id="116" name="文本占位符 4">
            <a:extLst>
              <a:ext uri="{FF2B5EF4-FFF2-40B4-BE49-F238E27FC236}">
                <a16:creationId xmlns:a16="http://schemas.microsoft.com/office/drawing/2014/main" id="{59C41A0B-9CBD-499B-BA0B-0E9F57B8E644}"/>
              </a:ext>
            </a:extLst>
          </p:cNvPr>
          <p:cNvSpPr txBox="1">
            <a:spLocks/>
          </p:cNvSpPr>
          <p:nvPr/>
        </p:nvSpPr>
        <p:spPr>
          <a:xfrm>
            <a:off x="7826671" y="4309621"/>
            <a:ext cx="1615389" cy="25853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3200" b="1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0" dirty="0"/>
              <a:t>Product 1…*</a:t>
            </a:r>
            <a:endParaRPr lang="en-US" sz="1200" b="0" dirty="0"/>
          </a:p>
        </p:txBody>
      </p:sp>
      <p:sp>
        <p:nvSpPr>
          <p:cNvPr id="137" name="文本占位符 4">
            <a:extLst>
              <a:ext uri="{FF2B5EF4-FFF2-40B4-BE49-F238E27FC236}">
                <a16:creationId xmlns:a16="http://schemas.microsoft.com/office/drawing/2014/main" id="{DD2F87F8-0018-46D8-95E4-872DDD534A56}"/>
              </a:ext>
            </a:extLst>
          </p:cNvPr>
          <p:cNvSpPr txBox="1">
            <a:spLocks/>
          </p:cNvSpPr>
          <p:nvPr/>
        </p:nvSpPr>
        <p:spPr>
          <a:xfrm>
            <a:off x="8769419" y="3203757"/>
            <a:ext cx="1615389" cy="25853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3200" b="1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0" dirty="0"/>
              <a:t>Bundle 1</a:t>
            </a:r>
            <a:endParaRPr lang="en-US" sz="1200" b="0" dirty="0"/>
          </a:p>
        </p:txBody>
      </p:sp>
      <p:sp>
        <p:nvSpPr>
          <p:cNvPr id="140" name="文本占位符 4">
            <a:extLst>
              <a:ext uri="{FF2B5EF4-FFF2-40B4-BE49-F238E27FC236}">
                <a16:creationId xmlns:a16="http://schemas.microsoft.com/office/drawing/2014/main" id="{0A1A2EFF-A45E-40EB-B10A-2661A5C53343}"/>
              </a:ext>
            </a:extLst>
          </p:cNvPr>
          <p:cNvSpPr txBox="1">
            <a:spLocks/>
          </p:cNvSpPr>
          <p:nvPr/>
        </p:nvSpPr>
        <p:spPr>
          <a:xfrm>
            <a:off x="8928747" y="3457897"/>
            <a:ext cx="1083764" cy="25853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3200" b="1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0" dirty="0"/>
              <a:t>OrderKit 1..*</a:t>
            </a:r>
            <a:endParaRPr lang="en-US" sz="1200" b="0" dirty="0"/>
          </a:p>
        </p:txBody>
      </p:sp>
      <p:sp>
        <p:nvSpPr>
          <p:cNvPr id="142" name="文本占位符 4">
            <a:extLst>
              <a:ext uri="{FF2B5EF4-FFF2-40B4-BE49-F238E27FC236}">
                <a16:creationId xmlns:a16="http://schemas.microsoft.com/office/drawing/2014/main" id="{498FBD3C-ADFF-4DD8-A9C8-D7CF59FD9BA1}"/>
              </a:ext>
            </a:extLst>
          </p:cNvPr>
          <p:cNvSpPr txBox="1">
            <a:spLocks/>
          </p:cNvSpPr>
          <p:nvPr/>
        </p:nvSpPr>
        <p:spPr>
          <a:xfrm>
            <a:off x="10231386" y="2402144"/>
            <a:ext cx="1615389" cy="25853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3200" b="1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0" dirty="0"/>
              <a:t>Order 1</a:t>
            </a:r>
            <a:endParaRPr lang="en-US" sz="1200" b="0" dirty="0"/>
          </a:p>
        </p:txBody>
      </p:sp>
      <p:sp>
        <p:nvSpPr>
          <p:cNvPr id="144" name="文本占位符 4">
            <a:extLst>
              <a:ext uri="{FF2B5EF4-FFF2-40B4-BE49-F238E27FC236}">
                <a16:creationId xmlns:a16="http://schemas.microsoft.com/office/drawing/2014/main" id="{0453E922-D81B-4378-8A3A-D3EFE7F85951}"/>
              </a:ext>
            </a:extLst>
          </p:cNvPr>
          <p:cNvSpPr txBox="1">
            <a:spLocks/>
          </p:cNvSpPr>
          <p:nvPr/>
        </p:nvSpPr>
        <p:spPr>
          <a:xfrm>
            <a:off x="10893607" y="2759050"/>
            <a:ext cx="1083764" cy="25853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3200" b="1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0" dirty="0"/>
              <a:t>OrderKit 1..*</a:t>
            </a:r>
            <a:endParaRPr lang="en-US" sz="1200" b="0" dirty="0"/>
          </a:p>
        </p:txBody>
      </p:sp>
      <p:sp>
        <p:nvSpPr>
          <p:cNvPr id="145" name="文本占位符 4">
            <a:extLst>
              <a:ext uri="{FF2B5EF4-FFF2-40B4-BE49-F238E27FC236}">
                <a16:creationId xmlns:a16="http://schemas.microsoft.com/office/drawing/2014/main" id="{D4F3D4A3-B290-4A80-9B0A-F4A301C17718}"/>
              </a:ext>
            </a:extLst>
          </p:cNvPr>
          <p:cNvSpPr txBox="1">
            <a:spLocks/>
          </p:cNvSpPr>
          <p:nvPr/>
        </p:nvSpPr>
        <p:spPr>
          <a:xfrm>
            <a:off x="6375979" y="2667553"/>
            <a:ext cx="3306597" cy="25853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3200" b="1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CC99FF"/>
                </a:solidFill>
              </a:rPr>
              <a:t>HashMap&lt;MCAssignment, int discount&gt;</a:t>
            </a:r>
            <a:endParaRPr lang="en-US" sz="1200" dirty="0">
              <a:solidFill>
                <a:srgbClr val="CC99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806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6C3CD18-B1AA-4618-A7B2-1BD306CE95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55" y="332152"/>
            <a:ext cx="11921836" cy="62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478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3063</TotalTime>
  <Words>364</Words>
  <Application>Microsoft Office PowerPoint</Application>
  <PresentationFormat>宽屏</PresentationFormat>
  <Paragraphs>100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Marvel</vt:lpstr>
      <vt:lpstr>等线</vt:lpstr>
      <vt:lpstr>等线 Light</vt:lpstr>
      <vt:lpstr>Arial</vt:lpstr>
      <vt:lpstr>Arial Black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the Software Development Process</dc:title>
  <dc:creator>Zhou he</dc:creator>
  <cp:lastModifiedBy>Zhou he</cp:lastModifiedBy>
  <cp:revision>28</cp:revision>
  <dcterms:created xsi:type="dcterms:W3CDTF">2021-09-14T06:34:05Z</dcterms:created>
  <dcterms:modified xsi:type="dcterms:W3CDTF">2021-12-20T23:45:52Z</dcterms:modified>
</cp:coreProperties>
</file>