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66" r:id="rId5"/>
    <p:sldId id="262" r:id="rId6"/>
    <p:sldId id="258" r:id="rId7"/>
    <p:sldId id="268" r:id="rId8"/>
    <p:sldId id="259" r:id="rId9"/>
    <p:sldId id="269" r:id="rId10"/>
    <p:sldId id="270" r:id="rId11"/>
    <p:sldId id="271" r:id="rId12"/>
    <p:sldId id="272" r:id="rId13"/>
    <p:sldId id="267" r:id="rId14"/>
    <p:sldId id="260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Sabbouh" userId="348846984d431db1" providerId="LiveId" clId="{7E905F9B-400C-459F-83B7-E3C0D6B6BD0A}"/>
    <pc:docChg chg="modSld">
      <pc:chgData name="Marwan Sabbouh" userId="348846984d431db1" providerId="LiveId" clId="{7E905F9B-400C-459F-83B7-E3C0D6B6BD0A}" dt="2021-02-06T15:36:46.906" v="22" actId="20577"/>
      <pc:docMkLst>
        <pc:docMk/>
      </pc:docMkLst>
      <pc:sldChg chg="modSp mod">
        <pc:chgData name="Marwan Sabbouh" userId="348846984d431db1" providerId="LiveId" clId="{7E905F9B-400C-459F-83B7-E3C0D6B6BD0A}" dt="2021-02-06T14:37:02.716" v="8" actId="20577"/>
        <pc:sldMkLst>
          <pc:docMk/>
          <pc:sldMk cId="3738681427" sldId="266"/>
        </pc:sldMkLst>
        <pc:spChg chg="mod">
          <ac:chgData name="Marwan Sabbouh" userId="348846984d431db1" providerId="LiveId" clId="{7E905F9B-400C-459F-83B7-E3C0D6B6BD0A}" dt="2021-02-06T14:37:02.716" v="8" actId="20577"/>
          <ac:spMkLst>
            <pc:docMk/>
            <pc:sldMk cId="3738681427" sldId="266"/>
            <ac:spMk id="3" creationId="{00000000-0000-0000-0000-000000000000}"/>
          </ac:spMkLst>
        </pc:spChg>
      </pc:sldChg>
      <pc:sldChg chg="modSp mod">
        <pc:chgData name="Marwan Sabbouh" userId="348846984d431db1" providerId="LiveId" clId="{7E905F9B-400C-459F-83B7-E3C0D6B6BD0A}" dt="2021-02-06T15:36:46.906" v="22" actId="20577"/>
        <pc:sldMkLst>
          <pc:docMk/>
          <pc:sldMk cId="2661812315" sldId="272"/>
        </pc:sldMkLst>
        <pc:spChg chg="mod">
          <ac:chgData name="Marwan Sabbouh" userId="348846984d431db1" providerId="LiveId" clId="{7E905F9B-400C-459F-83B7-E3C0D6B6BD0A}" dt="2021-02-06T15:36:46.906" v="22" actId="20577"/>
          <ac:spMkLst>
            <pc:docMk/>
            <pc:sldMk cId="2661812315" sldId="272"/>
            <ac:spMk id="2" creationId="{D76A0CAD-D9DB-415D-B265-426F216907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heory.stanford.edu/~tim/s17/l/l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15679274_Query_Service_for_REST_AP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ailability" TargetMode="External"/><Relationship Id="rId2" Type="http://schemas.openxmlformats.org/officeDocument/2006/relationships/hyperlink" Target="https://en.wikipedia.org/wiki/Consistency_(database_system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partition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 in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2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14D2-3468-47BA-9715-76E4377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consistency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9F162F-DC18-4E79-9060-AE1141BF34E7}"/>
              </a:ext>
            </a:extLst>
          </p:cNvPr>
          <p:cNvGrpSpPr/>
          <p:nvPr/>
        </p:nvGrpSpPr>
        <p:grpSpPr>
          <a:xfrm>
            <a:off x="3773510" y="3193960"/>
            <a:ext cx="4301544" cy="2203157"/>
            <a:chOff x="6516709" y="2537138"/>
            <a:chExt cx="2967507" cy="3181951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8605DDB3-230F-43B6-A69E-A1D4BFDF56AE}"/>
                </a:ext>
              </a:extLst>
            </p:cNvPr>
            <p:cNvSpPr/>
            <p:nvPr/>
          </p:nvSpPr>
          <p:spPr>
            <a:xfrm>
              <a:off x="6516709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58E16C8-040B-4552-99B0-5989D4994E8A}"/>
                </a:ext>
              </a:extLst>
            </p:cNvPr>
            <p:cNvSpPr/>
            <p:nvPr/>
          </p:nvSpPr>
          <p:spPr>
            <a:xfrm>
              <a:off x="7614622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A56B61E5-EE3A-4450-8727-867DBAEC6863}"/>
                </a:ext>
              </a:extLst>
            </p:cNvPr>
            <p:cNvSpPr/>
            <p:nvPr/>
          </p:nvSpPr>
          <p:spPr>
            <a:xfrm>
              <a:off x="8762440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7AA4C-27A1-4A30-AF16-EAB39DB32F50}"/>
                </a:ext>
              </a:extLst>
            </p:cNvPr>
            <p:cNvSpPr/>
            <p:nvPr/>
          </p:nvSpPr>
          <p:spPr>
            <a:xfrm>
              <a:off x="6516709" y="3490174"/>
              <a:ext cx="2954107" cy="270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B0C03F-6DA3-42B6-A604-A58DBA5B6DD1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7993763" y="2537138"/>
              <a:ext cx="2079" cy="95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DB502-0FC7-4F4D-A523-EE25290030EE}"/>
                </a:ext>
              </a:extLst>
            </p:cNvPr>
            <p:cNvCxnSpPr>
              <a:stCxn id="8" idx="2"/>
              <a:endCxn id="5" idx="1"/>
            </p:cNvCxnSpPr>
            <p:nvPr/>
          </p:nvCxnSpPr>
          <p:spPr>
            <a:xfrm flipH="1">
              <a:off x="6877597" y="3760630"/>
              <a:ext cx="1116166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C99427-7FF8-49BC-ABEE-A29E0AC01C94}"/>
                </a:ext>
              </a:extLst>
            </p:cNvPr>
            <p:cNvCxnSpPr>
              <a:cxnSpLocks/>
              <a:stCxn id="8" idx="2"/>
              <a:endCxn id="6" idx="1"/>
            </p:cNvCxnSpPr>
            <p:nvPr/>
          </p:nvCxnSpPr>
          <p:spPr>
            <a:xfrm flipH="1">
              <a:off x="7975510" y="3760630"/>
              <a:ext cx="18253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C8C2D2-9E57-4E3B-95CF-FB5C6B51066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993763" y="3760630"/>
              <a:ext cx="1079660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707098-6EC4-4B84-B399-1D19123CB980}"/>
              </a:ext>
            </a:extLst>
          </p:cNvPr>
          <p:cNvSpPr txBox="1"/>
          <p:nvPr/>
        </p:nvSpPr>
        <p:spPr>
          <a:xfrm>
            <a:off x="5192898" y="32062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97508-6F6F-4596-BF34-0CB389B2C5A5}"/>
              </a:ext>
            </a:extLst>
          </p:cNvPr>
          <p:cNvSpPr txBox="1"/>
          <p:nvPr/>
        </p:nvSpPr>
        <p:spPr>
          <a:xfrm>
            <a:off x="4676096" y="42640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DB33D5F-1D06-4605-BC14-FAADCD7ED9F6}"/>
              </a:ext>
            </a:extLst>
          </p:cNvPr>
          <p:cNvCxnSpPr>
            <a:stCxn id="5" idx="1"/>
          </p:cNvCxnSpPr>
          <p:nvPr/>
        </p:nvCxnSpPr>
        <p:spPr>
          <a:xfrm rot="5400000" flipH="1" flipV="1">
            <a:off x="4366833" y="3970901"/>
            <a:ext cx="663005" cy="803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B960A-F7B6-4709-8B1F-067E8A3F8501}"/>
              </a:ext>
            </a:extLst>
          </p:cNvPr>
          <p:cNvSpPr txBox="1"/>
          <p:nvPr/>
        </p:nvSpPr>
        <p:spPr>
          <a:xfrm>
            <a:off x="3971560" y="40801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BA311-39A5-46AD-87F1-9CCF6981EA04}"/>
              </a:ext>
            </a:extLst>
          </p:cNvPr>
          <p:cNvCxnSpPr/>
          <p:nvPr/>
        </p:nvCxnSpPr>
        <p:spPr>
          <a:xfrm flipV="1">
            <a:off x="6411237" y="3193960"/>
            <a:ext cx="0" cy="65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4F1D69-C7FB-4CAF-BF9B-1A24B81404AD}"/>
              </a:ext>
            </a:extLst>
          </p:cNvPr>
          <p:cNvSpPr txBox="1"/>
          <p:nvPr/>
        </p:nvSpPr>
        <p:spPr>
          <a:xfrm>
            <a:off x="6433239" y="34203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4204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14D2-3468-47BA-9715-76E4377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consistency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624B6E-D0C2-495E-8F9B-209A6D43C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R=read replica count</a:t>
            </a:r>
          </a:p>
          <a:p>
            <a:pPr marL="0" indent="0">
              <a:buNone/>
            </a:pPr>
            <a:r>
              <a:rPr lang="en-US" dirty="0"/>
              <a:t> W=write replica count</a:t>
            </a:r>
          </a:p>
          <a:p>
            <a:pPr marL="0" indent="0">
              <a:buNone/>
            </a:pPr>
            <a:r>
              <a:rPr lang="en-US" dirty="0"/>
              <a:t> N=replication factor</a:t>
            </a:r>
          </a:p>
          <a:p>
            <a:pPr marL="0" indent="0">
              <a:buNone/>
            </a:pPr>
            <a:r>
              <a:rPr lang="en-US" dirty="0"/>
              <a:t> Q=</a:t>
            </a:r>
            <a:r>
              <a:rPr lang="en-US" b="1" dirty="0"/>
              <a:t>QUORUM</a:t>
            </a:r>
            <a:r>
              <a:rPr lang="en-US" dirty="0"/>
              <a:t> (Q = N / 2 + 1)</a:t>
            </a:r>
          </a:p>
          <a:p>
            <a:r>
              <a:rPr lang="en-US" dirty="0"/>
              <a:t>If W + R &gt; N, you will have consistency</a:t>
            </a:r>
          </a:p>
          <a:p>
            <a:endParaRPr lang="en-US" dirty="0"/>
          </a:p>
          <a:p>
            <a:r>
              <a:rPr lang="en-US" dirty="0"/>
              <a:t>On read, two of the replica must respond</a:t>
            </a:r>
          </a:p>
          <a:p>
            <a:r>
              <a:rPr lang="en-US" dirty="0"/>
              <a:t>On write, two of the replica must make the data durable before acknowledging the right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9F162F-DC18-4E79-9060-AE1141BF34E7}"/>
              </a:ext>
            </a:extLst>
          </p:cNvPr>
          <p:cNvGrpSpPr/>
          <p:nvPr/>
        </p:nvGrpSpPr>
        <p:grpSpPr>
          <a:xfrm>
            <a:off x="6288058" y="3193960"/>
            <a:ext cx="4301544" cy="2203157"/>
            <a:chOff x="6516709" y="2537138"/>
            <a:chExt cx="2967507" cy="3181951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8605DDB3-230F-43B6-A69E-A1D4BFDF56AE}"/>
                </a:ext>
              </a:extLst>
            </p:cNvPr>
            <p:cNvSpPr/>
            <p:nvPr/>
          </p:nvSpPr>
          <p:spPr>
            <a:xfrm>
              <a:off x="6516709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58E16C8-040B-4552-99B0-5989D4994E8A}"/>
                </a:ext>
              </a:extLst>
            </p:cNvPr>
            <p:cNvSpPr/>
            <p:nvPr/>
          </p:nvSpPr>
          <p:spPr>
            <a:xfrm>
              <a:off x="7614622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A56B61E5-EE3A-4450-8727-867DBAEC6863}"/>
                </a:ext>
              </a:extLst>
            </p:cNvPr>
            <p:cNvSpPr/>
            <p:nvPr/>
          </p:nvSpPr>
          <p:spPr>
            <a:xfrm>
              <a:off x="8762440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7AA4C-27A1-4A30-AF16-EAB39DB32F50}"/>
                </a:ext>
              </a:extLst>
            </p:cNvPr>
            <p:cNvSpPr/>
            <p:nvPr/>
          </p:nvSpPr>
          <p:spPr>
            <a:xfrm>
              <a:off x="6516709" y="3490174"/>
              <a:ext cx="2954107" cy="270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B0C03F-6DA3-42B6-A604-A58DBA5B6DD1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7993763" y="2537138"/>
              <a:ext cx="2079" cy="95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DB502-0FC7-4F4D-A523-EE25290030EE}"/>
                </a:ext>
              </a:extLst>
            </p:cNvPr>
            <p:cNvCxnSpPr>
              <a:stCxn id="8" idx="2"/>
              <a:endCxn id="5" idx="1"/>
            </p:cNvCxnSpPr>
            <p:nvPr/>
          </p:nvCxnSpPr>
          <p:spPr>
            <a:xfrm flipH="1">
              <a:off x="6877597" y="3760630"/>
              <a:ext cx="1116166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C99427-7FF8-49BC-ABEE-A29E0AC01C94}"/>
                </a:ext>
              </a:extLst>
            </p:cNvPr>
            <p:cNvCxnSpPr>
              <a:cxnSpLocks/>
              <a:stCxn id="8" idx="2"/>
              <a:endCxn id="6" idx="1"/>
            </p:cNvCxnSpPr>
            <p:nvPr/>
          </p:nvCxnSpPr>
          <p:spPr>
            <a:xfrm flipH="1">
              <a:off x="7975510" y="3760630"/>
              <a:ext cx="18253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C8C2D2-9E57-4E3B-95CF-FB5C6B51066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993763" y="3760630"/>
              <a:ext cx="1079660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707098-6EC4-4B84-B399-1D19123CB980}"/>
              </a:ext>
            </a:extLst>
          </p:cNvPr>
          <p:cNvSpPr txBox="1"/>
          <p:nvPr/>
        </p:nvSpPr>
        <p:spPr>
          <a:xfrm>
            <a:off x="7717158" y="32062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97508-6F6F-4596-BF34-0CB389B2C5A5}"/>
              </a:ext>
            </a:extLst>
          </p:cNvPr>
          <p:cNvSpPr txBox="1"/>
          <p:nvPr/>
        </p:nvSpPr>
        <p:spPr>
          <a:xfrm>
            <a:off x="7200356" y="42640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DB33D5F-1D06-4605-BC14-FAADCD7ED9F6}"/>
              </a:ext>
            </a:extLst>
          </p:cNvPr>
          <p:cNvCxnSpPr>
            <a:stCxn id="5" idx="1"/>
          </p:cNvCxnSpPr>
          <p:nvPr/>
        </p:nvCxnSpPr>
        <p:spPr>
          <a:xfrm rot="5400000" flipH="1" flipV="1">
            <a:off x="6881381" y="3970901"/>
            <a:ext cx="663005" cy="80340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B960A-F7B6-4709-8B1F-067E8A3F8501}"/>
              </a:ext>
            </a:extLst>
          </p:cNvPr>
          <p:cNvSpPr txBox="1"/>
          <p:nvPr/>
        </p:nvSpPr>
        <p:spPr>
          <a:xfrm>
            <a:off x="6495820" y="40801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6135949-9C07-4738-B044-2F96A30FA7D0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8977877" y="3615501"/>
            <a:ext cx="663006" cy="15141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F7357-204B-49E0-9125-AB7900034D9D}"/>
              </a:ext>
            </a:extLst>
          </p:cNvPr>
          <p:cNvSpPr txBox="1"/>
          <p:nvPr/>
        </p:nvSpPr>
        <p:spPr>
          <a:xfrm>
            <a:off x="9850807" y="417556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722FDE-8C7D-4E62-A273-44008F6099BB}"/>
              </a:ext>
            </a:extLst>
          </p:cNvPr>
          <p:cNvCxnSpPr/>
          <p:nvPr/>
        </p:nvCxnSpPr>
        <p:spPr>
          <a:xfrm flipV="1">
            <a:off x="8639280" y="3193960"/>
            <a:ext cx="0" cy="65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981EE-A237-4E0C-9F8F-7B578086309B}"/>
              </a:ext>
            </a:extLst>
          </p:cNvPr>
          <p:cNvSpPr txBox="1"/>
          <p:nvPr/>
        </p:nvSpPr>
        <p:spPr>
          <a:xfrm>
            <a:off x="8661282" y="34203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5081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CAD-D9DB-415D-B265-426F2169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4099-2431-49C0-A53C-BE45D3AC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K1</a:t>
            </a:r>
            <a:r>
              <a:rPr lang="en-US" dirty="0">
                <a:sym typeface="Wingdings" panose="05000000000000000000" pitchFamily="2" charset="2"/>
              </a:rPr>
              <a:t>v1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K2v2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K1?, K2?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4EC8-DCBC-410E-9459-9F78445D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1F6E-DED9-4715-903B-66893557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http://theory.stanford.edu/~tim/s17/l/l1.pdf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do you map a large number of objects into few servers?</a:t>
            </a:r>
          </a:p>
          <a:p>
            <a:pPr lvl="1"/>
            <a:r>
              <a:rPr lang="en-US" dirty="0"/>
              <a:t>h(x) mod n</a:t>
            </a:r>
          </a:p>
          <a:p>
            <a:r>
              <a:rPr lang="en-US" dirty="0"/>
              <a:t>What if the number of servers changes, what would that do to the objects that have already been assigned?</a:t>
            </a:r>
          </a:p>
          <a:p>
            <a:r>
              <a:rPr lang="en-US" dirty="0"/>
              <a:t>How do ensure a universal distribution of objects across servers?</a:t>
            </a:r>
          </a:p>
          <a:p>
            <a:r>
              <a:rPr lang="en-US" dirty="0"/>
              <a:t>The key idea is: </a:t>
            </a:r>
          </a:p>
          <a:p>
            <a:pPr lvl="1"/>
            <a:r>
              <a:rPr lang="en-US" dirty="0"/>
              <a:t>hashing the names of all objects </a:t>
            </a:r>
          </a:p>
          <a:p>
            <a:pPr lvl="1"/>
            <a:r>
              <a:rPr lang="en-US" dirty="0"/>
              <a:t>hash the names of all the cache servers s </a:t>
            </a:r>
          </a:p>
          <a:p>
            <a:pPr lvl="1"/>
            <a:r>
              <a:rPr lang="en-US" dirty="0"/>
              <a:t>The object and cache names need to be hashed to the same range, such as 32-bit values.</a:t>
            </a:r>
          </a:p>
        </p:txBody>
      </p:sp>
    </p:spTree>
    <p:extLst>
      <p:ext uri="{BB962C8B-B14F-4D97-AF65-F5344CB8AC3E}">
        <p14:creationId xmlns:p14="http://schemas.microsoft.com/office/powerpoint/2010/main" val="130407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Partitioning algorithm</a:t>
            </a:r>
          </a:p>
          <a:p>
            <a:pPr lvl="1"/>
            <a:r>
              <a:rPr lang="en-US" dirty="0"/>
              <a:t>Uniform load distribution</a:t>
            </a:r>
          </a:p>
          <a:p>
            <a:r>
              <a:rPr lang="en-US" dirty="0"/>
              <a:t>Schema less</a:t>
            </a:r>
          </a:p>
          <a:p>
            <a:r>
              <a:rPr lang="en-US" dirty="0"/>
              <a:t>Replication strategy</a:t>
            </a:r>
          </a:p>
          <a:p>
            <a:r>
              <a:rPr lang="en-US" dirty="0"/>
              <a:t>Recovering from partial failure</a:t>
            </a:r>
          </a:p>
          <a:p>
            <a:pPr lvl="1"/>
            <a:r>
              <a:rPr lang="en-US" dirty="0"/>
              <a:t>Joining a group</a:t>
            </a:r>
          </a:p>
          <a:p>
            <a:pPr lvl="2"/>
            <a:r>
              <a:rPr lang="en-US" dirty="0"/>
              <a:t>Load partitioning amongst replicas</a:t>
            </a:r>
          </a:p>
          <a:p>
            <a:r>
              <a:rPr lang="en-US" dirty="0"/>
              <a:t>Load rebalancing</a:t>
            </a:r>
          </a:p>
          <a:p>
            <a:r>
              <a:rPr lang="en-US" dirty="0"/>
              <a:t>Range query support</a:t>
            </a:r>
          </a:p>
          <a:p>
            <a:r>
              <a:rPr lang="en-US" dirty="0"/>
              <a:t>Data versioning</a:t>
            </a:r>
          </a:p>
          <a:p>
            <a:r>
              <a:rPr lang="en-US" dirty="0"/>
              <a:t>Support for structured data or simply Blobs</a:t>
            </a:r>
          </a:p>
          <a:p>
            <a:r>
              <a:rPr lang="en-US" dirty="0"/>
              <a:t>Marshaling/</a:t>
            </a:r>
            <a:r>
              <a:rPr lang="en-US" dirty="0" err="1"/>
              <a:t>Unmarshaling</a:t>
            </a:r>
            <a:endParaRPr lang="en-US" dirty="0"/>
          </a:p>
          <a:p>
            <a:pPr lvl="1"/>
            <a:r>
              <a:rPr lang="en-US" dirty="0"/>
              <a:t>How do you store </a:t>
            </a:r>
            <a:r>
              <a:rPr lang="en-US" dirty="0" err="1"/>
              <a:t>int</a:t>
            </a:r>
            <a:r>
              <a:rPr lang="en-US" dirty="0"/>
              <a:t> and floats in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726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of meta-model into key/value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payloads can be modeled as a graph.</a:t>
            </a:r>
          </a:p>
          <a:p>
            <a:r>
              <a:rPr lang="en-US" dirty="0">
                <a:hlinkClick r:id="rId2"/>
              </a:rPr>
              <a:t>https://www.researchgate.net/publication/315679274_Query_Service_for_REST_APIs</a:t>
            </a:r>
            <a:endParaRPr lang="en-US" dirty="0"/>
          </a:p>
          <a:p>
            <a:r>
              <a:rPr lang="en-US" dirty="0"/>
              <a:t>https://www.researchgate.net/publication/315679444_Business_Rules_for_REST_APIs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 we map a </a:t>
            </a:r>
            <a:r>
              <a:rPr lang="en-US" dirty="0" err="1"/>
              <a:t>JSONObject</a:t>
            </a:r>
            <a:r>
              <a:rPr lang="en-US" dirty="0"/>
              <a:t> into the key value store?</a:t>
            </a:r>
          </a:p>
          <a:p>
            <a:r>
              <a:rPr lang="en-US" dirty="0"/>
              <a:t>What is the key signature?</a:t>
            </a:r>
          </a:p>
          <a:p>
            <a:r>
              <a:rPr lang="en-US" dirty="0"/>
              <a:t>Do we store the data as a blob?</a:t>
            </a:r>
          </a:p>
          <a:p>
            <a:endParaRPr lang="en-US" dirty="0"/>
          </a:p>
          <a:p>
            <a:r>
              <a:rPr lang="en-US" dirty="0"/>
              <a:t>Do we store the data as structured?</a:t>
            </a:r>
          </a:p>
        </p:txBody>
      </p:sp>
    </p:spTree>
    <p:extLst>
      <p:ext uri="{BB962C8B-B14F-4D97-AF65-F5344CB8AC3E}">
        <p14:creationId xmlns:p14="http://schemas.microsoft.com/office/powerpoint/2010/main" val="14465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Trade-offs between storing the data as a blob versus structured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3486"/>
            <a:ext cx="10058400" cy="3931920"/>
          </a:xfrm>
        </p:spPr>
        <p:txBody>
          <a:bodyPr/>
          <a:lstStyle/>
          <a:p>
            <a:r>
              <a:rPr lang="en-US" dirty="0"/>
              <a:t>Storing data as a blob is fast, atomic, reliable</a:t>
            </a:r>
          </a:p>
          <a:p>
            <a:pPr lvl="1"/>
            <a:r>
              <a:rPr lang="en-US" dirty="0"/>
              <a:t>But, how do you update the data?</a:t>
            </a:r>
          </a:p>
          <a:p>
            <a:pPr lvl="1"/>
            <a:endParaRPr lang="en-US" dirty="0"/>
          </a:p>
          <a:p>
            <a:r>
              <a:rPr lang="en-US" dirty="0"/>
              <a:t>Storing the data as structured data requires more work on initial creation, but update are much quicker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design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5930" y="2533134"/>
            <a:ext cx="2360140" cy="122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3888" y="2699949"/>
            <a:ext cx="1828800" cy="444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6288" y="2852349"/>
            <a:ext cx="1828800" cy="444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8688" y="3004749"/>
            <a:ext cx="1828800" cy="444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1088" y="3157149"/>
            <a:ext cx="1828800" cy="4448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7809" y="25992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compound document </a:t>
            </a:r>
          </a:p>
          <a:p>
            <a:r>
              <a:rPr lang="en-US" dirty="0"/>
              <a:t>with nested objects</a:t>
            </a:r>
          </a:p>
        </p:txBody>
      </p:sp>
      <p:sp>
        <p:nvSpPr>
          <p:cNvPr id="10" name="Cylinder 9"/>
          <p:cNvSpPr/>
          <p:nvPr/>
        </p:nvSpPr>
        <p:spPr>
          <a:xfrm>
            <a:off x="5257800" y="4769707"/>
            <a:ext cx="1676400" cy="1000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10" idx="1"/>
          </p:cNvCxnSpPr>
          <p:nvPr/>
        </p:nvCxnSpPr>
        <p:spPr>
          <a:xfrm>
            <a:off x="6096000" y="3756453"/>
            <a:ext cx="0" cy="10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6465" y="21995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166156" y="3947982"/>
            <a:ext cx="1859688" cy="4201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584" y="5987535"/>
            <a:ext cx="929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the compound document be decomposed into its constituent objects for </a:t>
            </a:r>
          </a:p>
          <a:p>
            <a:r>
              <a:rPr lang="en-US" dirty="0"/>
              <a:t>storage, and/or indexing, </a:t>
            </a:r>
            <a:r>
              <a:rPr lang="en-US" dirty="0" err="1"/>
              <a:t>etc</a:t>
            </a:r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0629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now, you should be familiar with strongly typed data protocols</a:t>
            </a:r>
          </a:p>
          <a:p>
            <a:r>
              <a:rPr lang="en-US" dirty="0"/>
              <a:t>You should have reviewed </a:t>
            </a:r>
            <a:r>
              <a:rPr lang="en-US" dirty="0" err="1"/>
              <a:t>gData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, Protocol Buffers</a:t>
            </a:r>
          </a:p>
          <a:p>
            <a:r>
              <a:rPr lang="en-US" dirty="0"/>
              <a:t>You should have fair understanding of the overall architecture</a:t>
            </a:r>
          </a:p>
          <a:p>
            <a:r>
              <a:rPr lang="en-US" dirty="0"/>
              <a:t>You should have some code working on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286896" y="3076575"/>
            <a:ext cx="5745892" cy="2990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99600" y="4419090"/>
            <a:ext cx="1381965" cy="56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286896" y="2360141"/>
            <a:ext cx="5745892" cy="65452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2146" y="2581275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1150" y="2555810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API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134621" y="282892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82146" y="3200400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4621" y="341947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82146" y="3790949"/>
            <a:ext cx="1504950" cy="409575"/>
          </a:xfrm>
          <a:prstGeom prst="rect">
            <a:avLst/>
          </a:prstGeom>
          <a:solidFill>
            <a:srgbClr val="F3C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rule enforcement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4621" y="413385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82146" y="4510537"/>
            <a:ext cx="1504950" cy="41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API 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801246" y="5172075"/>
            <a:ext cx="666750" cy="581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</a:t>
            </a:r>
          </a:p>
        </p:txBody>
      </p:sp>
      <p:cxnSp>
        <p:nvCxnSpPr>
          <p:cNvPr id="17" name="Straight Arrow Connector 16"/>
          <p:cNvCxnSpPr>
            <a:stCxn id="13" idx="2"/>
            <a:endCxn id="15" idx="1"/>
          </p:cNvCxnSpPr>
          <p:nvPr/>
        </p:nvCxnSpPr>
        <p:spPr>
          <a:xfrm>
            <a:off x="4134621" y="4927257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7693581" y="5338687"/>
            <a:ext cx="666750" cy="581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25" name="Oval 24"/>
          <p:cNvSpPr/>
          <p:nvPr/>
        </p:nvSpPr>
        <p:spPr>
          <a:xfrm>
            <a:off x="5893579" y="5444345"/>
            <a:ext cx="857250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Indexer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6308637" y="5010081"/>
            <a:ext cx="13567" cy="43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6"/>
            <a:endCxn id="22" idx="2"/>
          </p:cNvCxnSpPr>
          <p:nvPr/>
        </p:nvCxnSpPr>
        <p:spPr>
          <a:xfrm flipV="1">
            <a:off x="6750829" y="5629200"/>
            <a:ext cx="942752" cy="1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561" y="5148994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Dequeue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78750" y="538605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82307" y="4496957"/>
            <a:ext cx="1172604" cy="442910"/>
            <a:chOff x="1051612" y="3790948"/>
            <a:chExt cx="1172604" cy="442910"/>
          </a:xfrm>
          <a:solidFill>
            <a:srgbClr val="92D050"/>
          </a:solidFill>
        </p:grpSpPr>
        <p:sp>
          <p:nvSpPr>
            <p:cNvPr id="4" name="Flowchart: Process 3"/>
            <p:cNvSpPr/>
            <p:nvPr/>
          </p:nvSpPr>
          <p:spPr>
            <a:xfrm>
              <a:off x="1051612" y="3790949"/>
              <a:ext cx="282917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1334530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1631092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1927654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3" idx="3"/>
            <a:endCxn id="4" idx="1"/>
          </p:cNvCxnSpPr>
          <p:nvPr/>
        </p:nvCxnSpPr>
        <p:spPr>
          <a:xfrm flipV="1">
            <a:off x="4887096" y="4718413"/>
            <a:ext cx="795211" cy="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7127" y="4736985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Enqueue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  <a:endCxn id="22" idx="1"/>
          </p:cNvCxnSpPr>
          <p:nvPr/>
        </p:nvCxnSpPr>
        <p:spPr>
          <a:xfrm>
            <a:off x="7983625" y="2803460"/>
            <a:ext cx="43331" cy="2535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tar: 10 Points 56"/>
          <p:cNvSpPr/>
          <p:nvPr/>
        </p:nvSpPr>
        <p:spPr>
          <a:xfrm>
            <a:off x="4338852" y="4956335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8" name="Star: 10 Points 57"/>
          <p:cNvSpPr/>
          <p:nvPr/>
        </p:nvSpPr>
        <p:spPr>
          <a:xfrm>
            <a:off x="5131031" y="4480875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9" name="Star: 10 Points 58"/>
          <p:cNvSpPr/>
          <p:nvPr/>
        </p:nvSpPr>
        <p:spPr>
          <a:xfrm>
            <a:off x="6038257" y="5179234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0" name="Star: 10 Points 59"/>
          <p:cNvSpPr/>
          <p:nvPr/>
        </p:nvSpPr>
        <p:spPr>
          <a:xfrm>
            <a:off x="7042500" y="5728386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44832" y="2563576"/>
            <a:ext cx="1504950" cy="247650"/>
          </a:xfrm>
          <a:prstGeom prst="rect">
            <a:avLst/>
          </a:prstGeom>
          <a:solidFill>
            <a:srgbClr val="F3C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</p:spTree>
    <p:extLst>
      <p:ext uri="{BB962C8B-B14F-4D97-AF65-F5344CB8AC3E}">
        <p14:creationId xmlns:p14="http://schemas.microsoft.com/office/powerpoint/2010/main" val="13631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Rest API that can handle </a:t>
            </a:r>
            <a:r>
              <a:rPr lang="en-US" u="sng" dirty="0"/>
              <a:t>any structured data in Json</a:t>
            </a:r>
          </a:p>
          <a:p>
            <a:pPr lvl="1"/>
            <a:r>
              <a:rPr lang="en-US" dirty="0"/>
              <a:t>URIs, status codes, headers, data  model, version</a:t>
            </a:r>
          </a:p>
          <a:p>
            <a:pPr lvl="0"/>
            <a:r>
              <a:rPr lang="en-US" dirty="0"/>
              <a:t>Rest API with support for </a:t>
            </a:r>
            <a:r>
              <a:rPr lang="en-US" dirty="0" err="1"/>
              <a:t>crd</a:t>
            </a:r>
            <a:r>
              <a:rPr lang="en-US" dirty="0"/>
              <a:t> operations </a:t>
            </a:r>
          </a:p>
          <a:p>
            <a:pPr lvl="1"/>
            <a:r>
              <a:rPr lang="en-US" dirty="0"/>
              <a:t>Post, Get, Delete</a:t>
            </a:r>
          </a:p>
          <a:p>
            <a:pPr lvl="0"/>
            <a:r>
              <a:rPr lang="en-US" dirty="0"/>
              <a:t>Rest API with support for validation</a:t>
            </a:r>
          </a:p>
          <a:p>
            <a:pPr lvl="1"/>
            <a:r>
              <a:rPr lang="en-US" dirty="0"/>
              <a:t>Json Schema describing the data model for the use case</a:t>
            </a:r>
          </a:p>
          <a:p>
            <a:pPr lvl="1"/>
            <a:r>
              <a:rPr lang="en-US" dirty="0"/>
              <a:t>Controller validates incoming payloads against json schema</a:t>
            </a:r>
          </a:p>
          <a:p>
            <a:pPr lvl="0"/>
            <a:r>
              <a:rPr lang="en-US" dirty="0"/>
              <a:t>The  semantics with </a:t>
            </a:r>
            <a:r>
              <a:rPr lang="en-US" dirty="0" err="1"/>
              <a:t>ReST</a:t>
            </a:r>
            <a:r>
              <a:rPr lang="en-US" dirty="0"/>
              <a:t> API operations such as update if not changed/read if changed</a:t>
            </a:r>
          </a:p>
          <a:p>
            <a:pPr lvl="1"/>
            <a:r>
              <a:rPr lang="en-US" dirty="0"/>
              <a:t>Update not required</a:t>
            </a:r>
          </a:p>
          <a:p>
            <a:pPr lvl="1"/>
            <a:r>
              <a:rPr lang="en-US" dirty="0"/>
              <a:t>Conditional read is required</a:t>
            </a:r>
          </a:p>
          <a:p>
            <a:pPr lvl="0"/>
            <a:r>
              <a:rPr lang="en-US" dirty="0"/>
              <a:t>Storage of data in key/value store</a:t>
            </a:r>
          </a:p>
          <a:p>
            <a:pPr lvl="0"/>
            <a:r>
              <a:rPr lang="en-US" dirty="0"/>
              <a:t>Must implement use case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1761"/>
            <a:ext cx="10058400" cy="1098524"/>
          </a:xfrm>
        </p:spPr>
        <p:txBody>
          <a:bodyPr/>
          <a:lstStyle/>
          <a:p>
            <a:r>
              <a:rPr lang="en-US" dirty="0"/>
              <a:t>Rest API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34" y="1489343"/>
            <a:ext cx="10058400" cy="4435467"/>
          </a:xfrm>
        </p:spPr>
        <p:txBody>
          <a:bodyPr>
            <a:noAutofit/>
          </a:bodyPr>
          <a:lstStyle/>
          <a:p>
            <a:r>
              <a:rPr lang="en-US" sz="1200" dirty="0"/>
              <a:t>Data Models</a:t>
            </a:r>
          </a:p>
          <a:p>
            <a:pPr lvl="1"/>
            <a:r>
              <a:rPr lang="en-US" sz="1000" dirty="0"/>
              <a:t>Payload structure and serialization</a:t>
            </a:r>
          </a:p>
          <a:p>
            <a:r>
              <a:rPr lang="en-US" sz="1200" dirty="0"/>
              <a:t>URI conventions</a:t>
            </a:r>
          </a:p>
          <a:p>
            <a:pPr lvl="1"/>
            <a:r>
              <a:rPr lang="en-US" sz="1200" dirty="0"/>
              <a:t>/{type}/{id}</a:t>
            </a:r>
          </a:p>
          <a:p>
            <a:pPr lvl="1"/>
            <a:r>
              <a:rPr lang="en-US" sz="1200" dirty="0"/>
              <a:t>/plan/12xvxc345ssdsds</a:t>
            </a:r>
          </a:p>
          <a:p>
            <a:r>
              <a:rPr lang="en-US" sz="1200" dirty="0"/>
              <a:t>Status Code</a:t>
            </a:r>
          </a:p>
          <a:p>
            <a:pPr lvl="1"/>
            <a:r>
              <a:rPr lang="en-US" sz="1200" dirty="0"/>
              <a:t>200,201</a:t>
            </a:r>
          </a:p>
          <a:p>
            <a:pPr lvl="1"/>
            <a:r>
              <a:rPr lang="en-US" sz="1200" dirty="0"/>
              <a:t>302,304</a:t>
            </a:r>
          </a:p>
          <a:p>
            <a:pPr lvl="1"/>
            <a:r>
              <a:rPr lang="en-US" sz="1200" dirty="0"/>
              <a:t>401, 404, 403, 412, 429</a:t>
            </a:r>
          </a:p>
          <a:p>
            <a:pPr lvl="1"/>
            <a:r>
              <a:rPr lang="en-US" sz="1200" dirty="0"/>
              <a:t>500</a:t>
            </a:r>
          </a:p>
          <a:p>
            <a:r>
              <a:rPr lang="en-US" sz="1200" dirty="0"/>
              <a:t>Headers</a:t>
            </a:r>
          </a:p>
          <a:p>
            <a:pPr lvl="1"/>
            <a:r>
              <a:rPr lang="en-US" sz="1200" dirty="0"/>
              <a:t>Students should review the HTTP standard headers</a:t>
            </a:r>
          </a:p>
          <a:p>
            <a:pPr lvl="1"/>
            <a:r>
              <a:rPr lang="en-US" sz="1200" dirty="0"/>
              <a:t>Various  uses of </a:t>
            </a:r>
            <a:r>
              <a:rPr lang="en-US" sz="1200" dirty="0" err="1"/>
              <a:t>Etag</a:t>
            </a:r>
            <a:r>
              <a:rPr lang="en-US" sz="1200" dirty="0"/>
              <a:t>, If-Match, If-None-Match, Authorization in Rest APIs</a:t>
            </a:r>
          </a:p>
          <a:p>
            <a:r>
              <a:rPr lang="en-US" sz="1200" dirty="0"/>
              <a:t>Version</a:t>
            </a:r>
          </a:p>
          <a:p>
            <a:pPr lvl="1"/>
            <a:r>
              <a:rPr lang="en-US" sz="1000" dirty="0"/>
              <a:t>Accept</a:t>
            </a:r>
          </a:p>
          <a:p>
            <a:pPr lvl="1"/>
            <a:r>
              <a:rPr lang="en-US" sz="1000" dirty="0"/>
              <a:t>URL</a:t>
            </a:r>
            <a:endParaRPr lang="en-US" sz="800" dirty="0"/>
          </a:p>
          <a:p>
            <a:r>
              <a:rPr lang="en-US" sz="1200" dirty="0"/>
              <a:t>Security</a:t>
            </a:r>
          </a:p>
          <a:p>
            <a:endParaRPr lang="en-US" sz="1200" dirty="0"/>
          </a:p>
          <a:p>
            <a:r>
              <a:rPr lang="en-US" sz="1200" dirty="0"/>
              <a:t>Example: https://www.hl7.org/fhir/http.html</a:t>
            </a:r>
          </a:p>
        </p:txBody>
      </p:sp>
    </p:spTree>
    <p:extLst>
      <p:ext uri="{BB962C8B-B14F-4D97-AF65-F5344CB8AC3E}">
        <p14:creationId xmlns:p14="http://schemas.microsoft.com/office/powerpoint/2010/main" val="293724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Json</a:t>
            </a:r>
            <a:r>
              <a:rPr lang="en-US" dirty="0"/>
              <a:t> simple for </a:t>
            </a:r>
            <a:r>
              <a:rPr lang="en-US" dirty="0" err="1"/>
              <a:t>Json</a:t>
            </a:r>
            <a:r>
              <a:rPr lang="en-US" dirty="0"/>
              <a:t> parsing</a:t>
            </a:r>
          </a:p>
          <a:p>
            <a:pPr lvl="0"/>
            <a:r>
              <a:rPr lang="en-US" dirty="0"/>
              <a:t>Spring Boot for rest API development</a:t>
            </a:r>
          </a:p>
          <a:p>
            <a:pPr lvl="0"/>
            <a:r>
              <a:rPr lang="en-US" dirty="0"/>
              <a:t>Elastic Search for search and retrieval capabilities</a:t>
            </a:r>
          </a:p>
          <a:p>
            <a:pPr lvl="0"/>
            <a:r>
              <a:rPr lang="en-US" dirty="0" err="1"/>
              <a:t>Redis</a:t>
            </a:r>
            <a:r>
              <a:rPr lang="en-US" dirty="0"/>
              <a:t> for Cache solutions </a:t>
            </a:r>
          </a:p>
          <a:p>
            <a:pPr lvl="0"/>
            <a:r>
              <a:rPr lang="en-US" dirty="0" err="1"/>
              <a:t>Json</a:t>
            </a:r>
            <a:r>
              <a:rPr lang="en-US" dirty="0"/>
              <a:t> Schema for schema validation</a:t>
            </a:r>
          </a:p>
          <a:p>
            <a:pPr lvl="0"/>
            <a:r>
              <a:rPr lang="en-US" dirty="0" err="1"/>
              <a:t>Zuul</a:t>
            </a:r>
            <a:r>
              <a:rPr lang="en-US" dirty="0"/>
              <a:t> for API Gateway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9221-538A-4F92-BC49-1D32805E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I distribute the data?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7762AF06-A80E-411E-9B35-284B73138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4754880" cy="4023360"/>
          </a:xfrm>
        </p:spPr>
        <p:txBody>
          <a:bodyPr/>
          <a:lstStyle/>
          <a:p>
            <a:r>
              <a:rPr lang="en-US" dirty="0"/>
              <a:t>single point of failure</a:t>
            </a:r>
          </a:p>
          <a:p>
            <a:r>
              <a:rPr lang="en-US" dirty="0"/>
              <a:t>Limited space/storage</a:t>
            </a:r>
          </a:p>
          <a:p>
            <a:r>
              <a:rPr lang="en-US" dirty="0"/>
              <a:t>Strongly consistent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DB04B58-5A49-4CA2-8D63-B2638225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1828800"/>
            <a:ext cx="4754880" cy="4023360"/>
          </a:xfrm>
        </p:spPr>
        <p:txBody>
          <a:bodyPr/>
          <a:lstStyle/>
          <a:p>
            <a:r>
              <a:rPr lang="en-US" dirty="0"/>
              <a:t>Highly available distributed system</a:t>
            </a:r>
          </a:p>
          <a:p>
            <a:r>
              <a:rPr lang="en-US" dirty="0"/>
              <a:t>Seemingly unlimited storage</a:t>
            </a:r>
          </a:p>
          <a:p>
            <a:r>
              <a:rPr lang="en-US" dirty="0"/>
              <a:t>What about consistency?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988358-DBB0-4294-B2E8-7753377BBB4F}"/>
              </a:ext>
            </a:extLst>
          </p:cNvPr>
          <p:cNvGrpSpPr/>
          <p:nvPr/>
        </p:nvGrpSpPr>
        <p:grpSpPr>
          <a:xfrm>
            <a:off x="6491657" y="3515932"/>
            <a:ext cx="2967507" cy="2203157"/>
            <a:chOff x="6516709" y="2537138"/>
            <a:chExt cx="2967507" cy="3181951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56AC2E8-BE7B-49E7-A8EF-EE52EDF89A16}"/>
                </a:ext>
              </a:extLst>
            </p:cNvPr>
            <p:cNvSpPr/>
            <p:nvPr/>
          </p:nvSpPr>
          <p:spPr>
            <a:xfrm>
              <a:off x="6516709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A523E69D-0B51-438E-8995-280FC2B35EE6}"/>
                </a:ext>
              </a:extLst>
            </p:cNvPr>
            <p:cNvSpPr/>
            <p:nvPr/>
          </p:nvSpPr>
          <p:spPr>
            <a:xfrm>
              <a:off x="7614622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FB7203D7-C3FD-4088-8EB6-15FDEB9B2745}"/>
                </a:ext>
              </a:extLst>
            </p:cNvPr>
            <p:cNvSpPr/>
            <p:nvPr/>
          </p:nvSpPr>
          <p:spPr>
            <a:xfrm>
              <a:off x="8762440" y="4718191"/>
              <a:ext cx="721776" cy="100089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25ABBE-B4F0-441E-ADC8-5191E5008452}"/>
                </a:ext>
              </a:extLst>
            </p:cNvPr>
            <p:cNvSpPr/>
            <p:nvPr/>
          </p:nvSpPr>
          <p:spPr>
            <a:xfrm>
              <a:off x="6516709" y="3490174"/>
              <a:ext cx="2954107" cy="270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7ED97E-41BE-4423-9D7B-264ECE44808E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7993763" y="2537138"/>
              <a:ext cx="2079" cy="95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DD646B-C2CD-4A3D-922C-27D58C6E0F6A}"/>
                </a:ext>
              </a:extLst>
            </p:cNvPr>
            <p:cNvCxnSpPr>
              <a:stCxn id="7" idx="2"/>
              <a:endCxn id="4" idx="1"/>
            </p:cNvCxnSpPr>
            <p:nvPr/>
          </p:nvCxnSpPr>
          <p:spPr>
            <a:xfrm flipH="1">
              <a:off x="6877597" y="3760630"/>
              <a:ext cx="1116166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C5D19A-73BF-4C65-840D-E0C75F181A8F}"/>
                </a:ext>
              </a:extLst>
            </p:cNvPr>
            <p:cNvCxnSpPr>
              <a:cxnSpLocks/>
              <a:stCxn id="7" idx="2"/>
              <a:endCxn id="5" idx="1"/>
            </p:cNvCxnSpPr>
            <p:nvPr/>
          </p:nvCxnSpPr>
          <p:spPr>
            <a:xfrm flipH="1">
              <a:off x="7975510" y="3760630"/>
              <a:ext cx="18253" cy="95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D8AD8C-D4CB-4CD5-A4A3-8A94CCC9113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993763" y="3760630"/>
              <a:ext cx="1079660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ylinder 18">
            <a:extLst>
              <a:ext uri="{FF2B5EF4-FFF2-40B4-BE49-F238E27FC236}">
                <a16:creationId xmlns:a16="http://schemas.microsoft.com/office/drawing/2014/main" id="{19469DA9-4406-4BA1-90BE-1260E1D12C27}"/>
              </a:ext>
            </a:extLst>
          </p:cNvPr>
          <p:cNvSpPr/>
          <p:nvPr/>
        </p:nvSpPr>
        <p:spPr>
          <a:xfrm>
            <a:off x="2463187" y="4718191"/>
            <a:ext cx="721776" cy="1000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CFB7B-5379-42CB-8169-742D52F4B137}"/>
              </a:ext>
            </a:extLst>
          </p:cNvPr>
          <p:cNvSpPr/>
          <p:nvPr/>
        </p:nvSpPr>
        <p:spPr>
          <a:xfrm>
            <a:off x="1347022" y="4121240"/>
            <a:ext cx="2954107" cy="2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59BC80-2194-4C16-A484-BDBDB007091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24075" y="3760630"/>
            <a:ext cx="1" cy="36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44D3EB-3708-491F-8942-B9890CF68A57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flipH="1">
            <a:off x="2824075" y="4391696"/>
            <a:ext cx="1" cy="32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stores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readings:</a:t>
            </a:r>
          </a:p>
          <a:p>
            <a:pPr lvl="1"/>
            <a:r>
              <a:rPr lang="en-US" dirty="0"/>
              <a:t>Dynamo: Amazon’s Highly Available Key-value Store :</a:t>
            </a:r>
          </a:p>
          <a:p>
            <a:pPr lvl="2"/>
            <a:r>
              <a:rPr lang="en-US" dirty="0"/>
              <a:t>http://www.allthingsdistributed.com/files/amazon-dynamo-sosp2007.pdf</a:t>
            </a:r>
          </a:p>
          <a:p>
            <a:pPr lvl="1"/>
            <a:r>
              <a:rPr lang="en-US" dirty="0" err="1"/>
              <a:t>Bigtable</a:t>
            </a:r>
            <a:r>
              <a:rPr lang="en-US" dirty="0"/>
              <a:t>: A Distributed Storage System for Structured Data: 	http://static.googleusercontent.com/media/research.google.com/en//archive/bigtable	-osdi06.pdf</a:t>
            </a:r>
          </a:p>
          <a:p>
            <a:pPr lvl="1"/>
            <a:r>
              <a:rPr lang="en-US" dirty="0"/>
              <a:t>CAP Theorem</a:t>
            </a:r>
          </a:p>
          <a:p>
            <a:pPr lvl="2"/>
            <a:r>
              <a:rPr lang="en-US" i="1" dirty="0">
                <a:hlinkClick r:id="rId2" tooltip="Consistency (database systems)"/>
              </a:rPr>
              <a:t>Consistency</a:t>
            </a:r>
            <a:r>
              <a:rPr lang="en-US" dirty="0"/>
              <a:t> </a:t>
            </a:r>
          </a:p>
          <a:p>
            <a:pPr lvl="3"/>
            <a:r>
              <a:rPr lang="en-US" dirty="0"/>
              <a:t>Eventual consistency, Read your own write, Strongly consistent</a:t>
            </a:r>
          </a:p>
          <a:p>
            <a:pPr lvl="2"/>
            <a:r>
              <a:rPr lang="en-US" i="1" dirty="0">
                <a:hlinkClick r:id="rId3" tooltip="Availability"/>
              </a:rPr>
              <a:t>Availability</a:t>
            </a:r>
            <a:r>
              <a:rPr lang="en-US" dirty="0"/>
              <a:t> </a:t>
            </a:r>
          </a:p>
          <a:p>
            <a:pPr lvl="2"/>
            <a:r>
              <a:rPr lang="en-US" i="1" u="sng" dirty="0">
                <a:hlinkClick r:id="rId4" tooltip="Network partitioning"/>
              </a:rPr>
              <a:t>Partition tolerance</a:t>
            </a:r>
            <a:endParaRPr lang="en-US" dirty="0"/>
          </a:p>
          <a:p>
            <a:pPr lvl="2"/>
            <a:r>
              <a:rPr lang="en-US" dirty="0"/>
              <a:t>In the presence of network failure, you have to choose between consistency and high-availability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846C-D4A9-4308-A88A-2EBB0ED5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EAD9-DB7D-4503-881C-B4C50807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presence of many servers, how do I determine the server that stores the object?</a:t>
            </a:r>
          </a:p>
          <a:p>
            <a:pPr lvl="1"/>
            <a:r>
              <a:rPr lang="en-US" dirty="0"/>
              <a:t>Consistent hashing to the rescue</a:t>
            </a:r>
          </a:p>
          <a:p>
            <a:r>
              <a:rPr lang="en-US" dirty="0"/>
              <a:t>But what if one of the servers fails or the network connection to the server fails?</a:t>
            </a:r>
          </a:p>
          <a:p>
            <a:pPr lvl="1"/>
            <a:r>
              <a:rPr lang="en-US" dirty="0"/>
              <a:t>Replication techniques:</a:t>
            </a:r>
          </a:p>
          <a:p>
            <a:pPr lvl="2"/>
            <a:r>
              <a:rPr lang="en-US" dirty="0"/>
              <a:t>Primary/backup</a:t>
            </a:r>
          </a:p>
          <a:p>
            <a:pPr lvl="2"/>
            <a:r>
              <a:rPr lang="en-US" dirty="0"/>
              <a:t>Active replication</a:t>
            </a:r>
          </a:p>
          <a:p>
            <a:r>
              <a:rPr lang="en-US" dirty="0"/>
              <a:t>If I have multiple servers and if an object is stored on more than one server </a:t>
            </a:r>
          </a:p>
          <a:p>
            <a:pPr lvl="1"/>
            <a:r>
              <a:rPr lang="en-US" dirty="0"/>
              <a:t>How do I keep the objects consistent?</a:t>
            </a:r>
          </a:p>
          <a:p>
            <a:pPr lvl="2"/>
            <a:r>
              <a:rPr lang="en-US" dirty="0"/>
              <a:t>Eventual consistency, strong consistency, weak consistency</a:t>
            </a:r>
          </a:p>
        </p:txBody>
      </p:sp>
    </p:spTree>
    <p:extLst>
      <p:ext uri="{BB962C8B-B14F-4D97-AF65-F5344CB8AC3E}">
        <p14:creationId xmlns:p14="http://schemas.microsoft.com/office/powerpoint/2010/main" val="240444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82136</TotalTime>
  <Words>908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</vt:lpstr>
      <vt:lpstr>Advanced topic in big data</vt:lpstr>
      <vt:lpstr>Quick Review</vt:lpstr>
      <vt:lpstr>Architecture</vt:lpstr>
      <vt:lpstr>Prototype Requirements: </vt:lpstr>
      <vt:lpstr>Rest API Specifications</vt:lpstr>
      <vt:lpstr>Tooling</vt:lpstr>
      <vt:lpstr>But how do I distribute the data?</vt:lpstr>
      <vt:lpstr>Key/value stores</vt:lpstr>
      <vt:lpstr>Problems</vt:lpstr>
      <vt:lpstr>Weak consistency</vt:lpstr>
      <vt:lpstr>Quorum consistency</vt:lpstr>
      <vt:lpstr>Data Modelling</vt:lpstr>
      <vt:lpstr>Consistent hashing</vt:lpstr>
      <vt:lpstr>Key design issues</vt:lpstr>
      <vt:lpstr>Mapping of meta-model into key/value store</vt:lpstr>
      <vt:lpstr>Trade-offs between storing the data as a blob versus structured storage</vt:lpstr>
      <vt:lpstr>A typical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 in big data</dc:title>
  <dc:creator>Sabbouh, Marwan</dc:creator>
  <cp:lastModifiedBy>Marwan Sabbouh</cp:lastModifiedBy>
  <cp:revision>116</cp:revision>
  <dcterms:created xsi:type="dcterms:W3CDTF">2016-09-16T12:48:10Z</dcterms:created>
  <dcterms:modified xsi:type="dcterms:W3CDTF">2021-02-06T15:37:16Z</dcterms:modified>
</cp:coreProperties>
</file>