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9" r:id="rId7"/>
    <p:sldId id="260" r:id="rId8"/>
    <p:sldId id="263" r:id="rId9"/>
    <p:sldId id="264" r:id="rId10"/>
    <p:sldId id="271" r:id="rId11"/>
    <p:sldId id="267" r:id="rId12"/>
    <p:sldId id="265"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p:restoredTop sz="94662"/>
  </p:normalViewPr>
  <p:slideViewPr>
    <p:cSldViewPr snapToGrid="0" snapToObjects="1">
      <p:cViewPr varScale="1">
        <p:scale>
          <a:sx n="81" d="100"/>
          <a:sy n="81"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657D-F0DE-BF44-ADD7-FF55A99314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60A0E-3733-0649-AD9F-E97195E25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2EBB3D-DFFA-BA46-9215-C11ED503981C}"/>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5" name="Footer Placeholder 4">
            <a:extLst>
              <a:ext uri="{FF2B5EF4-FFF2-40B4-BE49-F238E27FC236}">
                <a16:creationId xmlns:a16="http://schemas.microsoft.com/office/drawing/2014/main" id="{CB6A4B62-E971-8749-8E02-D3DC5C1FD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B74F8-8729-8F4A-ABF4-FD06F0D5C8D8}"/>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30451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A915-F3E2-174B-B427-D36586A21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BA0F52-9099-AC4F-96CB-76EDABE84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D98AA-3833-024F-A797-E15AB071FADF}"/>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5" name="Footer Placeholder 4">
            <a:extLst>
              <a:ext uri="{FF2B5EF4-FFF2-40B4-BE49-F238E27FC236}">
                <a16:creationId xmlns:a16="http://schemas.microsoft.com/office/drawing/2014/main" id="{5CE2E61D-2419-284C-90E9-F722FBA20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C0848-41D2-3647-B699-C55114265716}"/>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299463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463352-9336-3C4C-B858-7D2D071DE7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C6C89B-388D-B441-A1A4-2050918A7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70CEF-45B4-3748-AE80-ABFC4AE1F00C}"/>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5" name="Footer Placeholder 4">
            <a:extLst>
              <a:ext uri="{FF2B5EF4-FFF2-40B4-BE49-F238E27FC236}">
                <a16:creationId xmlns:a16="http://schemas.microsoft.com/office/drawing/2014/main" id="{C225075E-4735-0B4C-A60E-7B5D411EF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891F0-810F-BE46-BA61-9592BE06DFB1}"/>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111166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3014-AC2E-7C45-8BF3-1E854AD8C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16FA3-44A0-924A-92FB-C29A43910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523DF-F8D7-484E-B2FC-195B937842FD}"/>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5" name="Footer Placeholder 4">
            <a:extLst>
              <a:ext uri="{FF2B5EF4-FFF2-40B4-BE49-F238E27FC236}">
                <a16:creationId xmlns:a16="http://schemas.microsoft.com/office/drawing/2014/main" id="{61397924-E5CA-CD40-9F36-1A88F7C80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96E38-0AFA-CE42-BB4E-382B3470DA45}"/>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419728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33F-4F71-C145-B467-443C41E08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48E385-C920-2045-9331-5C478FA04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D0B9A-ACEB-2D4C-8F7F-9663975D569F}"/>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5" name="Footer Placeholder 4">
            <a:extLst>
              <a:ext uri="{FF2B5EF4-FFF2-40B4-BE49-F238E27FC236}">
                <a16:creationId xmlns:a16="http://schemas.microsoft.com/office/drawing/2014/main" id="{25998301-4985-D940-B85E-AD5A1B11A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77F30-F174-2F4B-B599-7F306971CB95}"/>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42178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EBDC-D309-9341-A2C9-F81779C10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8F6890-6CAB-1843-827A-49B4A7DE5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59224D-E4A1-F543-A1D9-75E4A951B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9E078B-BE8F-784A-81F2-100F0CE2F839}"/>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6" name="Footer Placeholder 5">
            <a:extLst>
              <a:ext uri="{FF2B5EF4-FFF2-40B4-BE49-F238E27FC236}">
                <a16:creationId xmlns:a16="http://schemas.microsoft.com/office/drawing/2014/main" id="{DB2E7D7E-E86C-B74B-97C3-9AC2B5FE6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08CCD-B9F7-144E-B5E1-648142124D4D}"/>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417514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BE2F-7B54-DF4C-B787-93FA4A0BDF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20702-5394-DE44-9F52-4C0E30826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B36B7-B209-154D-AE49-691AF71E7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F349FF-075E-1C48-B8C7-F19436E791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DAD3F-9529-B541-913D-864D8A8997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78B125-AD57-D34B-A4FF-9DFE8916B292}"/>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8" name="Footer Placeholder 7">
            <a:extLst>
              <a:ext uri="{FF2B5EF4-FFF2-40B4-BE49-F238E27FC236}">
                <a16:creationId xmlns:a16="http://schemas.microsoft.com/office/drawing/2014/main" id="{96D46487-5EF6-A04E-BC7F-AD44610FD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A7FA99-12C6-3446-91C4-4B8057A68BCC}"/>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233743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2126-DC77-4548-B111-B5BF6DFDE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FDAFC1-6BCF-8545-B630-E8C818E2DCA1}"/>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4" name="Footer Placeholder 3">
            <a:extLst>
              <a:ext uri="{FF2B5EF4-FFF2-40B4-BE49-F238E27FC236}">
                <a16:creationId xmlns:a16="http://schemas.microsoft.com/office/drawing/2014/main" id="{6DB6BE55-8036-D542-A027-3B682792B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165C09-5C19-1646-804B-D9BE87128727}"/>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115639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85C37-B8C2-1840-B1EC-0B50BD72B4AE}"/>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3" name="Footer Placeholder 2">
            <a:extLst>
              <a:ext uri="{FF2B5EF4-FFF2-40B4-BE49-F238E27FC236}">
                <a16:creationId xmlns:a16="http://schemas.microsoft.com/office/drawing/2014/main" id="{58A44D65-325C-CF4C-99B7-8F32D0464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FCD6-7998-C047-B5F2-484D4E7F50B6}"/>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31806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A263-2642-D345-8A6C-6FE996DDA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E279D0-91C9-A446-93DD-864E1B8A1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5738C-57C5-8644-948D-32F912D86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43BA8-6C42-C74D-89CC-0B3E4587465D}"/>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6" name="Footer Placeholder 5">
            <a:extLst>
              <a:ext uri="{FF2B5EF4-FFF2-40B4-BE49-F238E27FC236}">
                <a16:creationId xmlns:a16="http://schemas.microsoft.com/office/drawing/2014/main" id="{D3D8C9D8-A825-A848-B627-33C9A12FA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AA674-F038-634C-ACBE-CEE9F652BFB7}"/>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174457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2FB8-47DC-754D-9BF8-60F60CE2B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BBAF1B-5377-844D-97CC-9C9CAB59D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5990D5-BC50-6345-819B-BD6413B84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7B455-A63C-A24A-A00C-82A65B3D3D54}"/>
              </a:ext>
            </a:extLst>
          </p:cNvPr>
          <p:cNvSpPr>
            <a:spLocks noGrp="1"/>
          </p:cNvSpPr>
          <p:nvPr>
            <p:ph type="dt" sz="half" idx="10"/>
          </p:nvPr>
        </p:nvSpPr>
        <p:spPr/>
        <p:txBody>
          <a:bodyPr/>
          <a:lstStyle/>
          <a:p>
            <a:fld id="{9E81D6AF-0506-DC4B-AC17-11EA1AA67466}" type="datetimeFigureOut">
              <a:rPr lang="en-US" smtClean="0"/>
              <a:t>3/9/2021</a:t>
            </a:fld>
            <a:endParaRPr lang="en-US"/>
          </a:p>
        </p:txBody>
      </p:sp>
      <p:sp>
        <p:nvSpPr>
          <p:cNvPr id="6" name="Footer Placeholder 5">
            <a:extLst>
              <a:ext uri="{FF2B5EF4-FFF2-40B4-BE49-F238E27FC236}">
                <a16:creationId xmlns:a16="http://schemas.microsoft.com/office/drawing/2014/main" id="{2AEA494D-6945-E24D-9EE2-02559F957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08828-6EB8-C543-BA3B-2474CC85B073}"/>
              </a:ext>
            </a:extLst>
          </p:cNvPr>
          <p:cNvSpPr>
            <a:spLocks noGrp="1"/>
          </p:cNvSpPr>
          <p:nvPr>
            <p:ph type="sldNum" sz="quarter" idx="12"/>
          </p:nvPr>
        </p:nvSpPr>
        <p:spPr/>
        <p:txBody>
          <a:bodyPr/>
          <a:lstStyle/>
          <a:p>
            <a:fld id="{70A1AE41-3E18-B342-BAC2-CC5F8852E19F}" type="slidenum">
              <a:rPr lang="en-US" smtClean="0"/>
              <a:t>‹#›</a:t>
            </a:fld>
            <a:endParaRPr lang="en-US"/>
          </a:p>
        </p:txBody>
      </p:sp>
    </p:spTree>
    <p:extLst>
      <p:ext uri="{BB962C8B-B14F-4D97-AF65-F5344CB8AC3E}">
        <p14:creationId xmlns:p14="http://schemas.microsoft.com/office/powerpoint/2010/main" val="357266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BF8FD-976D-A945-9131-6FB043275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98731-92C3-DA4D-AD6E-F36CD3A1C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FE1A4-1F85-7A4D-A537-EF9FAF26C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1D6AF-0506-DC4B-AC17-11EA1AA67466}" type="datetimeFigureOut">
              <a:rPr lang="en-US" smtClean="0"/>
              <a:t>3/9/2021</a:t>
            </a:fld>
            <a:endParaRPr lang="en-US"/>
          </a:p>
        </p:txBody>
      </p:sp>
      <p:sp>
        <p:nvSpPr>
          <p:cNvPr id="5" name="Footer Placeholder 4">
            <a:extLst>
              <a:ext uri="{FF2B5EF4-FFF2-40B4-BE49-F238E27FC236}">
                <a16:creationId xmlns:a16="http://schemas.microsoft.com/office/drawing/2014/main" id="{7C10323B-3BD8-EA4B-9FB0-FB0785332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8BD98A-D1F8-FC4C-A45D-D3ECB2A23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1AE41-3E18-B342-BAC2-CC5F8852E19F}" type="slidenum">
              <a:rPr lang="en-US" smtClean="0"/>
              <a:t>‹#›</a:t>
            </a:fld>
            <a:endParaRPr lang="en-US"/>
          </a:p>
        </p:txBody>
      </p:sp>
    </p:spTree>
    <p:extLst>
      <p:ext uri="{BB962C8B-B14F-4D97-AF65-F5344CB8AC3E}">
        <p14:creationId xmlns:p14="http://schemas.microsoft.com/office/powerpoint/2010/main" val="153219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identity/sign-in/web/backend-auth" TargetMode="External"/><Relationship Id="rId2" Type="http://schemas.openxmlformats.org/officeDocument/2006/relationships/hyperlink" Target="https://developers.google.com/api-client-library/java/google-api-java-client/setu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nsole.developers.google.com/apis/credenti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nsole.developers.google.com/apis/credentials" TargetMode="External"/><Relationship Id="rId2" Type="http://schemas.openxmlformats.org/officeDocument/2006/relationships/hyperlink" Target="https://developers.google.com/identity/protocols/oauth2/openid-connect#sendauthrequ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google.com/identity/protocols/oauth2/openid-connect#sendauthreques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com/identity/protocols/oauth2/openid-connect#sendauthrequest" TargetMode="External"/><Relationship Id="rId2" Type="http://schemas.openxmlformats.org/officeDocument/2006/relationships/hyperlink" Target="https://developers.google.com/identity/protocols/oauth2/openid-connect#scope-param" TargetMode="External"/><Relationship Id="rId1" Type="http://schemas.openxmlformats.org/officeDocument/2006/relationships/slideLayout" Target="../slideLayouts/slideLayout2.xml"/><Relationship Id="rId5" Type="http://schemas.openxmlformats.org/officeDocument/2006/relationships/hyperlink" Target="https://developers.google.com/oauthplayground/" TargetMode="External"/><Relationship Id="rId4" Type="http://schemas.openxmlformats.org/officeDocument/2006/relationships/hyperlink" Target="https://console.developers.google.com/apis/credentials/consent"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s.google.com/identity/protocols/oauth2/openid-connect#hd-param" TargetMode="External"/><Relationship Id="rId3" Type="http://schemas.openxmlformats.org/officeDocument/2006/relationships/hyperlink" Target="https://console.developers.google.com/apis/credentials" TargetMode="External"/><Relationship Id="rId7" Type="http://schemas.openxmlformats.org/officeDocument/2006/relationships/hyperlink" Target="https://developers.google.com/identity/protocols/oauth2/openid-connect#login-hint" TargetMode="External"/><Relationship Id="rId2" Type="http://schemas.openxmlformats.org/officeDocument/2006/relationships/hyperlink" Target="https://developers.google.com/identity/protocols/oauth2/openid-connect#discovery" TargetMode="External"/><Relationship Id="rId1" Type="http://schemas.openxmlformats.org/officeDocument/2006/relationships/slideLayout" Target="../slideLayouts/slideLayout2.xml"/><Relationship Id="rId6" Type="http://schemas.openxmlformats.org/officeDocument/2006/relationships/hyperlink" Target="https://developers.google.com/identity/protocols/oauth2/openid-connect#state-param" TargetMode="External"/><Relationship Id="rId5" Type="http://schemas.openxmlformats.org/officeDocument/2006/relationships/hyperlink" Target="https://developers.google.com/identity/protocols/oauth2/openid-connect#scope-param" TargetMode="External"/><Relationship Id="rId4" Type="http://schemas.openxmlformats.org/officeDocument/2006/relationships/hyperlink" Target="https://developers.google.com/identity/protocols/oauth2/openid-connect#response-typ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2347-846D-D34F-8C0E-BD50100412AE}"/>
              </a:ext>
            </a:extLst>
          </p:cNvPr>
          <p:cNvSpPr>
            <a:spLocks noGrp="1"/>
          </p:cNvSpPr>
          <p:nvPr>
            <p:ph type="ctrTitle"/>
          </p:nvPr>
        </p:nvSpPr>
        <p:spPr/>
        <p:txBody>
          <a:bodyPr/>
          <a:lstStyle/>
          <a:p>
            <a:r>
              <a:rPr lang="en-US" dirty="0"/>
              <a:t>Google's OAuth 2.0 APIs</a:t>
            </a:r>
          </a:p>
        </p:txBody>
      </p:sp>
    </p:spTree>
    <p:extLst>
      <p:ext uri="{BB962C8B-B14F-4D97-AF65-F5344CB8AC3E}">
        <p14:creationId xmlns:p14="http://schemas.microsoft.com/office/powerpoint/2010/main" val="12501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88D8-60BD-9649-BC58-6C50589DA00D}"/>
              </a:ext>
            </a:extLst>
          </p:cNvPr>
          <p:cNvSpPr>
            <a:spLocks noGrp="1"/>
          </p:cNvSpPr>
          <p:nvPr>
            <p:ph type="title"/>
          </p:nvPr>
        </p:nvSpPr>
        <p:spPr>
          <a:xfrm>
            <a:off x="530610" y="342823"/>
            <a:ext cx="10515600" cy="369333"/>
          </a:xfrm>
        </p:spPr>
        <p:txBody>
          <a:bodyPr>
            <a:normAutofit fontScale="90000"/>
          </a:bodyPr>
          <a:lstStyle/>
          <a:p>
            <a:r>
              <a:rPr lang="en-US" sz="2800" dirty="0"/>
              <a:t>Postman Configuration :</a:t>
            </a:r>
          </a:p>
        </p:txBody>
      </p:sp>
      <p:pic>
        <p:nvPicPr>
          <p:cNvPr id="5" name="Content Placeholder 4" descr="A screenshot of a social media post&#10;&#10;Description automatically generated">
            <a:extLst>
              <a:ext uri="{FF2B5EF4-FFF2-40B4-BE49-F238E27FC236}">
                <a16:creationId xmlns:a16="http://schemas.microsoft.com/office/drawing/2014/main" id="{22AD444E-775B-FC46-BEFA-620DDE8D2419}"/>
              </a:ext>
            </a:extLst>
          </p:cNvPr>
          <p:cNvPicPr>
            <a:picLocks noGrp="1" noChangeAspect="1"/>
          </p:cNvPicPr>
          <p:nvPr>
            <p:ph idx="1"/>
          </p:nvPr>
        </p:nvPicPr>
        <p:blipFill rotWithShape="1">
          <a:blip r:embed="rId2"/>
          <a:srcRect b="37229"/>
          <a:stretch/>
        </p:blipFill>
        <p:spPr>
          <a:xfrm>
            <a:off x="530610" y="712157"/>
            <a:ext cx="10832483" cy="2716843"/>
          </a:xfrm>
        </p:spPr>
      </p:pic>
      <p:sp>
        <p:nvSpPr>
          <p:cNvPr id="17" name="TextBox 16">
            <a:extLst>
              <a:ext uri="{FF2B5EF4-FFF2-40B4-BE49-F238E27FC236}">
                <a16:creationId xmlns:a16="http://schemas.microsoft.com/office/drawing/2014/main" id="{1A574B58-9A0C-7C4E-BE38-0C41BE15EF9C}"/>
              </a:ext>
            </a:extLst>
          </p:cNvPr>
          <p:cNvSpPr txBox="1"/>
          <p:nvPr/>
        </p:nvSpPr>
        <p:spPr>
          <a:xfrm>
            <a:off x="530611" y="4427033"/>
            <a:ext cx="10832482"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Select the type as Oauth2.0</a:t>
            </a:r>
          </a:p>
          <a:p>
            <a:pPr marL="285750" indent="-285750">
              <a:buFont typeface="Arial" panose="020B0604020202020204" pitchFamily="34" charset="0"/>
              <a:buChar char="•"/>
            </a:pPr>
            <a:r>
              <a:rPr lang="en-US" dirty="0"/>
              <a:t>Set the Add authorization data to Request Headers as shown in the fig.</a:t>
            </a:r>
          </a:p>
          <a:p>
            <a:pPr marL="285750" indent="-285750">
              <a:buFont typeface="Arial" panose="020B0604020202020204" pitchFamily="34" charset="0"/>
              <a:buChar char="•"/>
            </a:pPr>
            <a:r>
              <a:rPr lang="en-US" dirty="0"/>
              <a:t>Then click on Get New Access Token Button to create and send the authentication request to google</a:t>
            </a:r>
          </a:p>
        </p:txBody>
      </p:sp>
    </p:spTree>
    <p:extLst>
      <p:ext uri="{BB962C8B-B14F-4D97-AF65-F5344CB8AC3E}">
        <p14:creationId xmlns:p14="http://schemas.microsoft.com/office/powerpoint/2010/main" val="250751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screenshot of a cell phone&#10;&#10;Description automatically generated">
            <a:extLst>
              <a:ext uri="{FF2B5EF4-FFF2-40B4-BE49-F238E27FC236}">
                <a16:creationId xmlns:a16="http://schemas.microsoft.com/office/drawing/2014/main" id="{B8B290C8-4733-4A4C-9A5A-0A7B10A3C349}"/>
              </a:ext>
            </a:extLst>
          </p:cNvPr>
          <p:cNvPicPr>
            <a:picLocks noGrp="1" noChangeAspect="1"/>
          </p:cNvPicPr>
          <p:nvPr>
            <p:ph idx="1"/>
          </p:nvPr>
        </p:nvPicPr>
        <p:blipFill>
          <a:blip r:embed="rId2"/>
          <a:stretch>
            <a:fillRect/>
          </a:stretch>
        </p:blipFill>
        <p:spPr>
          <a:xfrm>
            <a:off x="2686050" y="1293541"/>
            <a:ext cx="6619097" cy="5481606"/>
          </a:xfrm>
        </p:spPr>
      </p:pic>
      <p:sp>
        <p:nvSpPr>
          <p:cNvPr id="2" name="TextBox 1">
            <a:extLst>
              <a:ext uri="{FF2B5EF4-FFF2-40B4-BE49-F238E27FC236}">
                <a16:creationId xmlns:a16="http://schemas.microsoft.com/office/drawing/2014/main" id="{DDB37BFB-BF0E-F341-8C25-142C30836FE4}"/>
              </a:ext>
            </a:extLst>
          </p:cNvPr>
          <p:cNvSpPr txBox="1"/>
          <p:nvPr/>
        </p:nvSpPr>
        <p:spPr>
          <a:xfrm>
            <a:off x="2686050" y="501805"/>
            <a:ext cx="4026984" cy="369332"/>
          </a:xfrm>
          <a:prstGeom prst="rect">
            <a:avLst/>
          </a:prstGeom>
          <a:noFill/>
        </p:spPr>
        <p:txBody>
          <a:bodyPr wrap="square" rtlCol="0">
            <a:spAutoFit/>
          </a:bodyPr>
          <a:lstStyle/>
          <a:p>
            <a:r>
              <a:rPr lang="en-US" dirty="0"/>
              <a:t>Authentication Request to Google:</a:t>
            </a:r>
          </a:p>
        </p:txBody>
      </p:sp>
    </p:spTree>
    <p:extLst>
      <p:ext uri="{BB962C8B-B14F-4D97-AF65-F5344CB8AC3E}">
        <p14:creationId xmlns:p14="http://schemas.microsoft.com/office/powerpoint/2010/main" val="221021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DFC9131F-2EA7-A846-A3B0-06AE82ECB11A}"/>
              </a:ext>
            </a:extLst>
          </p:cNvPr>
          <p:cNvPicPr>
            <a:picLocks noGrp="1" noChangeAspect="1"/>
          </p:cNvPicPr>
          <p:nvPr>
            <p:ph idx="1"/>
          </p:nvPr>
        </p:nvPicPr>
        <p:blipFill>
          <a:blip r:embed="rId2"/>
          <a:stretch>
            <a:fillRect/>
          </a:stretch>
        </p:blipFill>
        <p:spPr>
          <a:xfrm>
            <a:off x="131280" y="950326"/>
            <a:ext cx="11571457" cy="4957347"/>
          </a:xfrm>
        </p:spPr>
      </p:pic>
    </p:spTree>
    <p:extLst>
      <p:ext uri="{BB962C8B-B14F-4D97-AF65-F5344CB8AC3E}">
        <p14:creationId xmlns:p14="http://schemas.microsoft.com/office/powerpoint/2010/main" val="96977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EECAFC0-7C98-8C41-BF62-DD64E94504BF}"/>
              </a:ext>
            </a:extLst>
          </p:cNvPr>
          <p:cNvPicPr>
            <a:picLocks noGrp="1" noChangeAspect="1"/>
          </p:cNvPicPr>
          <p:nvPr>
            <p:ph idx="1"/>
          </p:nvPr>
        </p:nvPicPr>
        <p:blipFill>
          <a:blip r:embed="rId2"/>
          <a:stretch>
            <a:fillRect/>
          </a:stretch>
        </p:blipFill>
        <p:spPr>
          <a:xfrm>
            <a:off x="839439" y="1037492"/>
            <a:ext cx="10065303" cy="5407819"/>
          </a:xfrm>
        </p:spPr>
      </p:pic>
      <p:sp>
        <p:nvSpPr>
          <p:cNvPr id="4" name="TextBox 3">
            <a:extLst>
              <a:ext uri="{FF2B5EF4-FFF2-40B4-BE49-F238E27FC236}">
                <a16:creationId xmlns:a16="http://schemas.microsoft.com/office/drawing/2014/main" id="{7901E42D-9C63-FC4A-B80A-9EBC97366370}"/>
              </a:ext>
            </a:extLst>
          </p:cNvPr>
          <p:cNvSpPr txBox="1"/>
          <p:nvPr/>
        </p:nvSpPr>
        <p:spPr>
          <a:xfrm>
            <a:off x="839439" y="412689"/>
            <a:ext cx="5373792" cy="369332"/>
          </a:xfrm>
          <a:prstGeom prst="rect">
            <a:avLst/>
          </a:prstGeom>
          <a:noFill/>
        </p:spPr>
        <p:txBody>
          <a:bodyPr wrap="square" rtlCol="0">
            <a:spAutoFit/>
          </a:bodyPr>
          <a:lstStyle/>
          <a:p>
            <a:r>
              <a:rPr lang="en-US" dirty="0"/>
              <a:t>This is how Google’s response in postman looks like:</a:t>
            </a:r>
          </a:p>
        </p:txBody>
      </p:sp>
    </p:spTree>
    <p:extLst>
      <p:ext uri="{BB962C8B-B14F-4D97-AF65-F5344CB8AC3E}">
        <p14:creationId xmlns:p14="http://schemas.microsoft.com/office/powerpoint/2010/main" val="43404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01A2-6EBC-8A4D-93DE-1B9EB139EDEF}"/>
              </a:ext>
            </a:extLst>
          </p:cNvPr>
          <p:cNvSpPr>
            <a:spLocks noGrp="1"/>
          </p:cNvSpPr>
          <p:nvPr>
            <p:ph type="title"/>
          </p:nvPr>
        </p:nvSpPr>
        <p:spPr/>
        <p:txBody>
          <a:bodyPr/>
          <a:lstStyle/>
          <a:p>
            <a:r>
              <a:rPr lang="en-US" dirty="0"/>
              <a:t>Reference Links:</a:t>
            </a:r>
          </a:p>
        </p:txBody>
      </p:sp>
      <p:sp>
        <p:nvSpPr>
          <p:cNvPr id="3" name="Content Placeholder 2">
            <a:extLst>
              <a:ext uri="{FF2B5EF4-FFF2-40B4-BE49-F238E27FC236}">
                <a16:creationId xmlns:a16="http://schemas.microsoft.com/office/drawing/2014/main" id="{03245902-36BB-6849-AF45-EF1357F776A4}"/>
              </a:ext>
            </a:extLst>
          </p:cNvPr>
          <p:cNvSpPr>
            <a:spLocks noGrp="1"/>
          </p:cNvSpPr>
          <p:nvPr>
            <p:ph idx="1"/>
          </p:nvPr>
        </p:nvSpPr>
        <p:spPr/>
        <p:txBody>
          <a:bodyPr/>
          <a:lstStyle/>
          <a:p>
            <a:pPr marL="0" indent="0">
              <a:buNone/>
            </a:pPr>
            <a:r>
              <a:rPr lang="en-US" dirty="0" err="1"/>
              <a:t>Goolge</a:t>
            </a:r>
            <a:r>
              <a:rPr lang="en-US" dirty="0"/>
              <a:t>’ step by step guide to setup </a:t>
            </a:r>
            <a:r>
              <a:rPr lang="en-US" dirty="0" err="1"/>
              <a:t>Oauth</a:t>
            </a:r>
            <a:r>
              <a:rPr lang="en-US" dirty="0"/>
              <a:t> 2.0:</a:t>
            </a:r>
          </a:p>
          <a:p>
            <a:pPr marL="0" indent="0">
              <a:buNone/>
            </a:pPr>
            <a:r>
              <a:rPr lang="en-US" dirty="0">
                <a:hlinkClick r:id="rId2"/>
              </a:rPr>
              <a:t>https://developers.google.com/api-client-library/java/google-api-java-client/setup</a:t>
            </a:r>
            <a:endParaRPr lang="en-US" dirty="0">
              <a:hlinkClick r:id="rId3"/>
            </a:endParaRPr>
          </a:p>
          <a:p>
            <a:pPr marL="0" indent="0">
              <a:buNone/>
            </a:pPr>
            <a:endParaRPr lang="en-US" dirty="0"/>
          </a:p>
          <a:p>
            <a:pPr marL="0" indent="0">
              <a:buNone/>
            </a:pPr>
            <a:r>
              <a:rPr lang="en-US" dirty="0"/>
              <a:t>Authenticating token with a backend server:</a:t>
            </a:r>
          </a:p>
          <a:p>
            <a:pPr marL="0" indent="0">
              <a:buNone/>
            </a:pPr>
            <a:r>
              <a:rPr lang="en-US" dirty="0">
                <a:hlinkClick r:id="rId3"/>
              </a:rPr>
              <a:t>https://developers.google.com/identity/sign-in/web/backend-auth</a:t>
            </a:r>
            <a:endParaRPr lang="en-US" dirty="0"/>
          </a:p>
          <a:p>
            <a:pPr marL="0" indent="0">
              <a:buNone/>
            </a:pPr>
            <a:endParaRPr lang="en-US" dirty="0"/>
          </a:p>
        </p:txBody>
      </p:sp>
    </p:spTree>
    <p:extLst>
      <p:ext uri="{BB962C8B-B14F-4D97-AF65-F5344CB8AC3E}">
        <p14:creationId xmlns:p14="http://schemas.microsoft.com/office/powerpoint/2010/main" val="223574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BB45-3CFD-AA44-90DA-02968DBA2A72}"/>
              </a:ext>
            </a:extLst>
          </p:cNvPr>
          <p:cNvSpPr>
            <a:spLocks noGrp="1"/>
          </p:cNvSpPr>
          <p:nvPr>
            <p:ph type="title"/>
          </p:nvPr>
        </p:nvSpPr>
        <p:spPr/>
        <p:txBody>
          <a:bodyPr/>
          <a:lstStyle/>
          <a:p>
            <a:r>
              <a:rPr lang="en-US" dirty="0"/>
              <a:t>Setting up OAuth 2.0</a:t>
            </a:r>
          </a:p>
        </p:txBody>
      </p:sp>
      <p:sp>
        <p:nvSpPr>
          <p:cNvPr id="3" name="Content Placeholder 2">
            <a:extLst>
              <a:ext uri="{FF2B5EF4-FFF2-40B4-BE49-F238E27FC236}">
                <a16:creationId xmlns:a16="http://schemas.microsoft.com/office/drawing/2014/main" id="{94F642AE-AD4B-604B-9AF9-E858CE1F7439}"/>
              </a:ext>
            </a:extLst>
          </p:cNvPr>
          <p:cNvSpPr>
            <a:spLocks noGrp="1"/>
          </p:cNvSpPr>
          <p:nvPr>
            <p:ph idx="1"/>
          </p:nvPr>
        </p:nvSpPr>
        <p:spPr/>
        <p:txBody>
          <a:bodyPr/>
          <a:lstStyle/>
          <a:p>
            <a:r>
              <a:rPr lang="en-US" dirty="0"/>
              <a:t>Before your application can use Google's OAuth 2.0 authentication system for user login, you must set up a project in the Google API Console to obtain OAuth 2.0 credentials, set a redirect URI, and (optionally) customize the branding information that your users see on the user-consent screen. You can also use the API Console to create a service account, enable billing, set up filtering, and do other tasks. For more details, see the Google API Console Help.</a:t>
            </a:r>
          </a:p>
        </p:txBody>
      </p:sp>
    </p:spTree>
    <p:extLst>
      <p:ext uri="{BB962C8B-B14F-4D97-AF65-F5344CB8AC3E}">
        <p14:creationId xmlns:p14="http://schemas.microsoft.com/office/powerpoint/2010/main" val="296748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A4B9-675C-4644-89FD-9B77B9BD7EBF}"/>
              </a:ext>
            </a:extLst>
          </p:cNvPr>
          <p:cNvSpPr>
            <a:spLocks noGrp="1"/>
          </p:cNvSpPr>
          <p:nvPr>
            <p:ph type="title"/>
          </p:nvPr>
        </p:nvSpPr>
        <p:spPr/>
        <p:txBody>
          <a:bodyPr/>
          <a:lstStyle/>
          <a:p>
            <a:r>
              <a:rPr lang="en-US" dirty="0"/>
              <a:t>Obtain OAuth 2.0 credentials</a:t>
            </a:r>
            <a:br>
              <a:rPr lang="en-US" dirty="0"/>
            </a:br>
            <a:endParaRPr lang="en-US" dirty="0"/>
          </a:p>
        </p:txBody>
      </p:sp>
      <p:sp>
        <p:nvSpPr>
          <p:cNvPr id="3" name="Content Placeholder 2">
            <a:extLst>
              <a:ext uri="{FF2B5EF4-FFF2-40B4-BE49-F238E27FC236}">
                <a16:creationId xmlns:a16="http://schemas.microsoft.com/office/drawing/2014/main" id="{86C9373F-1292-7342-9106-96BA471942B9}"/>
              </a:ext>
            </a:extLst>
          </p:cNvPr>
          <p:cNvSpPr>
            <a:spLocks noGrp="1"/>
          </p:cNvSpPr>
          <p:nvPr>
            <p:ph idx="1"/>
          </p:nvPr>
        </p:nvSpPr>
        <p:spPr/>
        <p:txBody>
          <a:bodyPr>
            <a:normAutofit fontScale="92500"/>
          </a:bodyPr>
          <a:lstStyle/>
          <a:p>
            <a:r>
              <a:rPr lang="en-US" dirty="0"/>
              <a:t>You need OAuth 2.0 credentials, including a client ID and client secret, to authenticate users and gain access to Google's APIs.</a:t>
            </a:r>
          </a:p>
          <a:p>
            <a:r>
              <a:rPr lang="en-US" dirty="0"/>
              <a:t>To view the client ID and client secret for a given OAuth 2.0 credential, click the following text: Select credential. In the window that opens, choose your project and the credential you want, then click </a:t>
            </a:r>
            <a:r>
              <a:rPr lang="en-US" b="1" dirty="0"/>
              <a:t>View</a:t>
            </a:r>
            <a:r>
              <a:rPr lang="en-US" dirty="0"/>
              <a:t>.</a:t>
            </a:r>
          </a:p>
          <a:p>
            <a:r>
              <a:rPr lang="en-US" dirty="0"/>
              <a:t>Or, view your client ID and client secret from the </a:t>
            </a:r>
            <a:r>
              <a:rPr lang="en-US" b="1" dirty="0"/>
              <a:t>Credentials page</a:t>
            </a:r>
            <a:r>
              <a:rPr lang="en-US" dirty="0"/>
              <a:t> in API Console:</a:t>
            </a:r>
          </a:p>
          <a:p>
            <a:r>
              <a:rPr lang="en-US" dirty="0"/>
              <a:t>Go to the </a:t>
            </a:r>
            <a:r>
              <a:rPr lang="en-US" dirty="0">
                <a:hlinkClick r:id="rId2"/>
              </a:rPr>
              <a:t>Credentials page</a:t>
            </a:r>
            <a:r>
              <a:rPr lang="en-US" dirty="0"/>
              <a:t>.</a:t>
            </a:r>
          </a:p>
          <a:p>
            <a:r>
              <a:rPr lang="en-US" dirty="0"/>
              <a:t>Click the name of your credential or the pencil (create) icon. Your client ID and secret are at the top of the page.</a:t>
            </a:r>
          </a:p>
          <a:p>
            <a:endParaRPr lang="en-US" dirty="0"/>
          </a:p>
        </p:txBody>
      </p:sp>
    </p:spTree>
    <p:extLst>
      <p:ext uri="{BB962C8B-B14F-4D97-AF65-F5344CB8AC3E}">
        <p14:creationId xmlns:p14="http://schemas.microsoft.com/office/powerpoint/2010/main" val="39051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6307-5F4C-8041-B8B5-5E828A76FAE0}"/>
              </a:ext>
            </a:extLst>
          </p:cNvPr>
          <p:cNvSpPr>
            <a:spLocks noGrp="1"/>
          </p:cNvSpPr>
          <p:nvPr>
            <p:ph type="title"/>
          </p:nvPr>
        </p:nvSpPr>
        <p:spPr/>
        <p:txBody>
          <a:bodyPr/>
          <a:lstStyle/>
          <a:p>
            <a:r>
              <a:rPr lang="en-US" dirty="0"/>
              <a:t>Set a redirect URI</a:t>
            </a:r>
            <a:br>
              <a:rPr lang="en-US" dirty="0"/>
            </a:br>
            <a:endParaRPr lang="en-US" dirty="0"/>
          </a:p>
        </p:txBody>
      </p:sp>
      <p:sp>
        <p:nvSpPr>
          <p:cNvPr id="3" name="Content Placeholder 2">
            <a:extLst>
              <a:ext uri="{FF2B5EF4-FFF2-40B4-BE49-F238E27FC236}">
                <a16:creationId xmlns:a16="http://schemas.microsoft.com/office/drawing/2014/main" id="{D3958564-4EFF-E84E-ADE9-B3A12F5E3F57}"/>
              </a:ext>
            </a:extLst>
          </p:cNvPr>
          <p:cNvSpPr>
            <a:spLocks noGrp="1"/>
          </p:cNvSpPr>
          <p:nvPr>
            <p:ph idx="1"/>
          </p:nvPr>
        </p:nvSpPr>
        <p:spPr/>
        <p:txBody>
          <a:bodyPr>
            <a:normAutofit lnSpcReduction="10000"/>
          </a:bodyPr>
          <a:lstStyle/>
          <a:p>
            <a:r>
              <a:rPr lang="en-US" dirty="0"/>
              <a:t>The redirect URI that you set in the API Console determines where Google sends responses to your </a:t>
            </a:r>
            <a:r>
              <a:rPr lang="en-US" dirty="0">
                <a:hlinkClick r:id="rId2"/>
              </a:rPr>
              <a:t>authentication requests</a:t>
            </a:r>
            <a:r>
              <a:rPr lang="en-US" dirty="0"/>
              <a:t>.</a:t>
            </a:r>
          </a:p>
          <a:p>
            <a:r>
              <a:rPr lang="en-US" dirty="0"/>
              <a:t>To create, view, or edit the redirect URIs for a given OAuth 2.0 credential, do the following:</a:t>
            </a:r>
          </a:p>
          <a:p>
            <a:r>
              <a:rPr lang="en-US" dirty="0"/>
              <a:t>Go to the </a:t>
            </a:r>
            <a:r>
              <a:rPr lang="en-US" dirty="0">
                <a:hlinkClick r:id="rId3"/>
              </a:rPr>
              <a:t>Credentials page</a:t>
            </a:r>
            <a:r>
              <a:rPr lang="en-US" dirty="0"/>
              <a:t>.</a:t>
            </a:r>
          </a:p>
          <a:p>
            <a:r>
              <a:rPr lang="en-US" dirty="0"/>
              <a:t>In the </a:t>
            </a:r>
            <a:r>
              <a:rPr lang="en-US" b="1" dirty="0"/>
              <a:t>OAuth 2.0 client IDs</a:t>
            </a:r>
            <a:r>
              <a:rPr lang="en-US" dirty="0"/>
              <a:t> section of the page, click a credential.</a:t>
            </a:r>
          </a:p>
          <a:p>
            <a:r>
              <a:rPr lang="en-US" dirty="0"/>
              <a:t>View or edit the redirect URIs.</a:t>
            </a:r>
          </a:p>
          <a:p>
            <a:r>
              <a:rPr lang="en-US" dirty="0"/>
              <a:t>If there is no </a:t>
            </a:r>
            <a:r>
              <a:rPr lang="en-US" b="1" dirty="0"/>
              <a:t>OAuth 2.0 client IDs</a:t>
            </a:r>
            <a:r>
              <a:rPr lang="en-US" dirty="0"/>
              <a:t> section on the Credentials page, then your project has no OAuth credentials. To create one, click </a:t>
            </a:r>
            <a:r>
              <a:rPr lang="en-US" b="1" dirty="0"/>
              <a:t>Create credentials</a:t>
            </a:r>
            <a:r>
              <a:rPr lang="en-US" dirty="0"/>
              <a:t>.</a:t>
            </a:r>
          </a:p>
          <a:p>
            <a:endParaRPr lang="en-US" dirty="0"/>
          </a:p>
        </p:txBody>
      </p:sp>
    </p:spTree>
    <p:extLst>
      <p:ext uri="{BB962C8B-B14F-4D97-AF65-F5344CB8AC3E}">
        <p14:creationId xmlns:p14="http://schemas.microsoft.com/office/powerpoint/2010/main" val="85000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2E53D6D6-F45D-B647-8C3E-9F4A141F07D2}"/>
              </a:ext>
            </a:extLst>
          </p:cNvPr>
          <p:cNvPicPr>
            <a:picLocks noGrp="1" noChangeAspect="1"/>
          </p:cNvPicPr>
          <p:nvPr>
            <p:ph idx="1"/>
          </p:nvPr>
        </p:nvPicPr>
        <p:blipFill>
          <a:blip r:embed="rId2"/>
          <a:stretch>
            <a:fillRect/>
          </a:stretch>
        </p:blipFill>
        <p:spPr>
          <a:xfrm>
            <a:off x="2179796" y="1825625"/>
            <a:ext cx="7832408" cy="4351338"/>
          </a:xfrm>
        </p:spPr>
      </p:pic>
      <p:pic>
        <p:nvPicPr>
          <p:cNvPr id="7" name="Picture 6" descr="A screenshot of a social media post&#10;&#10;Description automatically generated">
            <a:extLst>
              <a:ext uri="{FF2B5EF4-FFF2-40B4-BE49-F238E27FC236}">
                <a16:creationId xmlns:a16="http://schemas.microsoft.com/office/drawing/2014/main" id="{33B8A4E7-AB95-5C4B-B278-17C3DDD7BBC2}"/>
              </a:ext>
            </a:extLst>
          </p:cNvPr>
          <p:cNvPicPr>
            <a:picLocks noChangeAspect="1"/>
          </p:cNvPicPr>
          <p:nvPr/>
        </p:nvPicPr>
        <p:blipFill>
          <a:blip r:embed="rId3"/>
          <a:stretch>
            <a:fillRect/>
          </a:stretch>
        </p:blipFill>
        <p:spPr>
          <a:xfrm>
            <a:off x="0" y="658228"/>
            <a:ext cx="12192000" cy="5564990"/>
          </a:xfrm>
          <a:prstGeom prst="rect">
            <a:avLst/>
          </a:prstGeom>
        </p:spPr>
      </p:pic>
      <p:sp>
        <p:nvSpPr>
          <p:cNvPr id="3" name="TextBox 2">
            <a:extLst>
              <a:ext uri="{FF2B5EF4-FFF2-40B4-BE49-F238E27FC236}">
                <a16:creationId xmlns:a16="http://schemas.microsoft.com/office/drawing/2014/main" id="{930AAFE2-6D68-B344-9B71-3FC5259748C0}"/>
              </a:ext>
            </a:extLst>
          </p:cNvPr>
          <p:cNvSpPr txBox="1"/>
          <p:nvPr/>
        </p:nvSpPr>
        <p:spPr>
          <a:xfrm>
            <a:off x="4841631" y="0"/>
            <a:ext cx="2051538" cy="369332"/>
          </a:xfrm>
          <a:prstGeom prst="rect">
            <a:avLst/>
          </a:prstGeom>
          <a:noFill/>
        </p:spPr>
        <p:txBody>
          <a:bodyPr wrap="square" rtlCol="0">
            <a:spAutoFit/>
          </a:bodyPr>
          <a:lstStyle/>
          <a:p>
            <a:r>
              <a:rPr lang="en-US" dirty="0"/>
              <a:t>Credentials Page</a:t>
            </a:r>
          </a:p>
        </p:txBody>
      </p:sp>
    </p:spTree>
    <p:extLst>
      <p:ext uri="{BB962C8B-B14F-4D97-AF65-F5344CB8AC3E}">
        <p14:creationId xmlns:p14="http://schemas.microsoft.com/office/powerpoint/2010/main" val="410696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437915D-42A8-9548-BA60-CEEB81553BBF}"/>
              </a:ext>
            </a:extLst>
          </p:cNvPr>
          <p:cNvPicPr>
            <a:picLocks noGrp="1" noChangeAspect="1"/>
          </p:cNvPicPr>
          <p:nvPr>
            <p:ph idx="1"/>
          </p:nvPr>
        </p:nvPicPr>
        <p:blipFill>
          <a:blip r:embed="rId2"/>
          <a:stretch>
            <a:fillRect/>
          </a:stretch>
        </p:blipFill>
        <p:spPr>
          <a:xfrm>
            <a:off x="578650" y="304800"/>
            <a:ext cx="11179595" cy="5872163"/>
          </a:xfrm>
        </p:spPr>
      </p:pic>
      <p:sp>
        <p:nvSpPr>
          <p:cNvPr id="6" name="TextBox 5">
            <a:extLst>
              <a:ext uri="{FF2B5EF4-FFF2-40B4-BE49-F238E27FC236}">
                <a16:creationId xmlns:a16="http://schemas.microsoft.com/office/drawing/2014/main" id="{4EE53426-9C9B-9947-9F5E-D9840487D5C3}"/>
              </a:ext>
            </a:extLst>
          </p:cNvPr>
          <p:cNvSpPr txBox="1"/>
          <p:nvPr/>
        </p:nvSpPr>
        <p:spPr>
          <a:xfrm>
            <a:off x="6775937" y="2215661"/>
            <a:ext cx="4982308" cy="584775"/>
          </a:xfrm>
          <a:prstGeom prst="rect">
            <a:avLst/>
          </a:prstGeom>
          <a:noFill/>
        </p:spPr>
        <p:txBody>
          <a:bodyPr wrap="square" rtlCol="0">
            <a:spAutoFit/>
          </a:bodyPr>
          <a:lstStyle/>
          <a:p>
            <a:r>
              <a:rPr lang="en-US" sz="1600" dirty="0">
                <a:solidFill>
                  <a:srgbClr val="FF0000"/>
                </a:solidFill>
              </a:rPr>
              <a:t>Credentials to authenticate users and gain access to Google's APIs</a:t>
            </a:r>
          </a:p>
        </p:txBody>
      </p:sp>
      <p:sp>
        <p:nvSpPr>
          <p:cNvPr id="9" name="TextBox 8">
            <a:extLst>
              <a:ext uri="{FF2B5EF4-FFF2-40B4-BE49-F238E27FC236}">
                <a16:creationId xmlns:a16="http://schemas.microsoft.com/office/drawing/2014/main" id="{96372B36-C5BA-8847-A4DB-AE6F77E6E010}"/>
              </a:ext>
            </a:extLst>
          </p:cNvPr>
          <p:cNvSpPr txBox="1"/>
          <p:nvPr/>
        </p:nvSpPr>
        <p:spPr>
          <a:xfrm>
            <a:off x="6775937" y="4711297"/>
            <a:ext cx="4454769" cy="1077218"/>
          </a:xfrm>
          <a:prstGeom prst="rect">
            <a:avLst/>
          </a:prstGeom>
          <a:noFill/>
        </p:spPr>
        <p:txBody>
          <a:bodyPr wrap="square" rtlCol="0">
            <a:spAutoFit/>
          </a:bodyPr>
          <a:lstStyle/>
          <a:p>
            <a:r>
              <a:rPr lang="en-US" sz="1600" dirty="0">
                <a:solidFill>
                  <a:srgbClr val="FF0000"/>
                </a:solidFill>
              </a:rPr>
              <a:t>The redirect URI that you set in the API Console determines where Google sends responses to your </a:t>
            </a:r>
            <a:r>
              <a:rPr lang="en-US" sz="1600" dirty="0">
                <a:solidFill>
                  <a:srgbClr val="FF0000"/>
                </a:solidFill>
                <a:hlinkClick r:id="rId3">
                  <a:extLst>
                    <a:ext uri="{A12FA001-AC4F-418D-AE19-62706E023703}">
                      <ahyp:hlinkClr xmlns:ahyp="http://schemas.microsoft.com/office/drawing/2018/hyperlinkcolor" val="tx"/>
                    </a:ext>
                  </a:extLst>
                </a:hlinkClick>
              </a:rPr>
              <a:t>authentication requests</a:t>
            </a:r>
            <a:r>
              <a:rPr lang="en-US" sz="1600" dirty="0">
                <a:solidFill>
                  <a:srgbClr val="FF0000"/>
                </a:solidFill>
              </a:rPr>
              <a:t>.</a:t>
            </a:r>
          </a:p>
          <a:p>
            <a:endParaRPr lang="en-US" sz="1600" dirty="0">
              <a:solidFill>
                <a:srgbClr val="FF0000"/>
              </a:solidFill>
            </a:endParaRPr>
          </a:p>
        </p:txBody>
      </p:sp>
      <p:cxnSp>
        <p:nvCxnSpPr>
          <p:cNvPr id="11" name="Straight Arrow Connector 10">
            <a:extLst>
              <a:ext uri="{FF2B5EF4-FFF2-40B4-BE49-F238E27FC236}">
                <a16:creationId xmlns:a16="http://schemas.microsoft.com/office/drawing/2014/main" id="{3ABD3389-8353-3B43-99EE-BBF630C63A49}"/>
              </a:ext>
            </a:extLst>
          </p:cNvPr>
          <p:cNvCxnSpPr/>
          <p:nvPr/>
        </p:nvCxnSpPr>
        <p:spPr>
          <a:xfrm flipH="1">
            <a:off x="6096000" y="5029200"/>
            <a:ext cx="67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8F3681-BA40-BF49-AECB-CFEC39928D91}"/>
              </a:ext>
            </a:extLst>
          </p:cNvPr>
          <p:cNvCxnSpPr>
            <a:cxnSpLocks/>
          </p:cNvCxnSpPr>
          <p:nvPr/>
        </p:nvCxnSpPr>
        <p:spPr>
          <a:xfrm flipV="1">
            <a:off x="8077200" y="2116015"/>
            <a:ext cx="0" cy="19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50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58A3-48B4-574C-8F06-75238F661AB0}"/>
              </a:ext>
            </a:extLst>
          </p:cNvPr>
          <p:cNvSpPr>
            <a:spLocks noGrp="1"/>
          </p:cNvSpPr>
          <p:nvPr>
            <p:ph type="title"/>
          </p:nvPr>
        </p:nvSpPr>
        <p:spPr/>
        <p:txBody>
          <a:bodyPr/>
          <a:lstStyle/>
          <a:p>
            <a:r>
              <a:rPr lang="en-US" dirty="0"/>
              <a:t>Customize the user consent screen</a:t>
            </a:r>
            <a:br>
              <a:rPr lang="en-US" dirty="0"/>
            </a:br>
            <a:endParaRPr lang="en-US" dirty="0"/>
          </a:p>
        </p:txBody>
      </p:sp>
      <p:sp>
        <p:nvSpPr>
          <p:cNvPr id="3" name="Content Placeholder 2">
            <a:extLst>
              <a:ext uri="{FF2B5EF4-FFF2-40B4-BE49-F238E27FC236}">
                <a16:creationId xmlns:a16="http://schemas.microsoft.com/office/drawing/2014/main" id="{F0028D77-9084-FD4E-A83D-7E24B73B48A7}"/>
              </a:ext>
            </a:extLst>
          </p:cNvPr>
          <p:cNvSpPr>
            <a:spLocks noGrp="1"/>
          </p:cNvSpPr>
          <p:nvPr>
            <p:ph idx="1"/>
          </p:nvPr>
        </p:nvSpPr>
        <p:spPr/>
        <p:txBody>
          <a:bodyPr>
            <a:normAutofit fontScale="70000" lnSpcReduction="20000"/>
          </a:bodyPr>
          <a:lstStyle/>
          <a:p>
            <a:r>
              <a:rPr lang="en-US" dirty="0"/>
              <a:t>For your users, the OAuth 2.0 authentication experience includes a consent screen that describes the information that the user is releasing and the terms that apply. For example, when the user logs in, they might be asked to give your app access to their email address and basic account information. You request access to this information using the </a:t>
            </a:r>
            <a:r>
              <a:rPr lang="en-US" dirty="0">
                <a:hlinkClick r:id="rId2"/>
              </a:rPr>
              <a:t>scope</a:t>
            </a:r>
            <a:r>
              <a:rPr lang="en-US" dirty="0"/>
              <a:t> parameter, which your app includes in its </a:t>
            </a:r>
            <a:r>
              <a:rPr lang="en-US" dirty="0">
                <a:hlinkClick r:id="rId3"/>
              </a:rPr>
              <a:t>authentication request</a:t>
            </a:r>
            <a:r>
              <a:rPr lang="en-US" dirty="0"/>
              <a:t>. You can also use scopes to request access to other Google APIs.</a:t>
            </a:r>
          </a:p>
          <a:p>
            <a:r>
              <a:rPr lang="en-US" dirty="0"/>
              <a:t>The user consent screen also presents branding information such as your product name, logo, and a homepage URL. You control the branding information in the API Console.</a:t>
            </a:r>
          </a:p>
          <a:p>
            <a:r>
              <a:rPr lang="en-US" dirty="0"/>
              <a:t>To enable your project's consent screen:</a:t>
            </a:r>
          </a:p>
          <a:p>
            <a:r>
              <a:rPr lang="en-US" dirty="0"/>
              <a:t>Open the </a:t>
            </a:r>
            <a:r>
              <a:rPr lang="en-US" dirty="0">
                <a:hlinkClick r:id="rId4"/>
              </a:rPr>
              <a:t>Consent Screen page</a:t>
            </a:r>
            <a:r>
              <a:rPr lang="en-US" dirty="0"/>
              <a:t> in the Google API Console.</a:t>
            </a:r>
          </a:p>
          <a:p>
            <a:r>
              <a:rPr lang="en-US" dirty="0"/>
              <a:t>If prompted, select a project, or create a new one.</a:t>
            </a:r>
          </a:p>
          <a:p>
            <a:r>
              <a:rPr lang="en-US" dirty="0"/>
              <a:t>Fill out the form and click </a:t>
            </a:r>
            <a:r>
              <a:rPr lang="en-US" b="1" dirty="0"/>
              <a:t>Save</a:t>
            </a:r>
            <a:r>
              <a:rPr lang="en-US" dirty="0"/>
              <a:t>.</a:t>
            </a:r>
          </a:p>
          <a:p>
            <a:r>
              <a:rPr lang="en-US" dirty="0"/>
              <a:t>The following consent dialog shows what a user would see when a combination of OAuth 2.0 and Google Drive scopes are present in the request. (This generic dialog was generated using the </a:t>
            </a:r>
            <a:r>
              <a:rPr lang="en-US" dirty="0">
                <a:hlinkClick r:id="rId5"/>
              </a:rPr>
              <a:t>Google OAuth 2.0 Playground</a:t>
            </a:r>
            <a:r>
              <a:rPr lang="en-US" dirty="0"/>
              <a:t>, so it does not include branding information that would be set in the API Console.)</a:t>
            </a:r>
          </a:p>
          <a:p>
            <a:endParaRPr lang="en-US" dirty="0"/>
          </a:p>
        </p:txBody>
      </p:sp>
    </p:spTree>
    <p:extLst>
      <p:ext uri="{BB962C8B-B14F-4D97-AF65-F5344CB8AC3E}">
        <p14:creationId xmlns:p14="http://schemas.microsoft.com/office/powerpoint/2010/main" val="118076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79A0D4B-36B5-CD4A-895E-6D772F709CE2}"/>
              </a:ext>
            </a:extLst>
          </p:cNvPr>
          <p:cNvPicPr>
            <a:picLocks noGrp="1" noChangeAspect="1"/>
          </p:cNvPicPr>
          <p:nvPr>
            <p:ph idx="1"/>
          </p:nvPr>
        </p:nvPicPr>
        <p:blipFill rotWithShape="1">
          <a:blip r:embed="rId2"/>
          <a:srcRect t="9918"/>
          <a:stretch/>
        </p:blipFill>
        <p:spPr>
          <a:xfrm>
            <a:off x="1433504" y="810705"/>
            <a:ext cx="8610616" cy="4480146"/>
          </a:xfrm>
        </p:spPr>
      </p:pic>
      <p:sp>
        <p:nvSpPr>
          <p:cNvPr id="4" name="TextBox 3">
            <a:extLst>
              <a:ext uri="{FF2B5EF4-FFF2-40B4-BE49-F238E27FC236}">
                <a16:creationId xmlns:a16="http://schemas.microsoft.com/office/drawing/2014/main" id="{E53D1249-9C68-674B-819B-533ED4642328}"/>
              </a:ext>
            </a:extLst>
          </p:cNvPr>
          <p:cNvSpPr txBox="1"/>
          <p:nvPr/>
        </p:nvSpPr>
        <p:spPr>
          <a:xfrm>
            <a:off x="1433504" y="5954751"/>
            <a:ext cx="8435325" cy="369332"/>
          </a:xfrm>
          <a:prstGeom prst="rect">
            <a:avLst/>
          </a:prstGeom>
          <a:noFill/>
        </p:spPr>
        <p:txBody>
          <a:bodyPr wrap="square" rtlCol="0">
            <a:spAutoFit/>
          </a:bodyPr>
          <a:lstStyle/>
          <a:p>
            <a:r>
              <a:rPr lang="en-US" dirty="0"/>
              <a:t>Set the authorized domains to </a:t>
            </a:r>
            <a:r>
              <a:rPr lang="en-US" dirty="0" err="1"/>
              <a:t>postman.io</a:t>
            </a:r>
            <a:r>
              <a:rPr lang="en-US" dirty="0"/>
              <a:t> or  </a:t>
            </a:r>
            <a:r>
              <a:rPr lang="en-US" dirty="0" err="1"/>
              <a:t>getpostman.com</a:t>
            </a:r>
            <a:r>
              <a:rPr lang="en-US" dirty="0"/>
              <a:t> as shown in the fig</a:t>
            </a:r>
          </a:p>
        </p:txBody>
      </p:sp>
    </p:spTree>
    <p:extLst>
      <p:ext uri="{BB962C8B-B14F-4D97-AF65-F5344CB8AC3E}">
        <p14:creationId xmlns:p14="http://schemas.microsoft.com/office/powerpoint/2010/main" val="116484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6396-E45A-2841-96C5-5CA2A7C654AE}"/>
              </a:ext>
            </a:extLst>
          </p:cNvPr>
          <p:cNvSpPr>
            <a:spLocks noGrp="1"/>
          </p:cNvSpPr>
          <p:nvPr>
            <p:ph type="title"/>
          </p:nvPr>
        </p:nvSpPr>
        <p:spPr>
          <a:xfrm>
            <a:off x="838200" y="179388"/>
            <a:ext cx="10206038" cy="835025"/>
          </a:xfrm>
        </p:spPr>
        <p:txBody>
          <a:bodyPr>
            <a:normAutofit fontScale="90000"/>
          </a:bodyPr>
          <a:lstStyle/>
          <a:p>
            <a:r>
              <a:rPr lang="en-US" dirty="0"/>
              <a:t>Send an authentication request to Google</a:t>
            </a:r>
            <a:br>
              <a:rPr lang="en-US" dirty="0"/>
            </a:br>
            <a:endParaRPr lang="en-US" dirty="0"/>
          </a:p>
        </p:txBody>
      </p:sp>
      <p:sp>
        <p:nvSpPr>
          <p:cNvPr id="3" name="Content Placeholder 2">
            <a:extLst>
              <a:ext uri="{FF2B5EF4-FFF2-40B4-BE49-F238E27FC236}">
                <a16:creationId xmlns:a16="http://schemas.microsoft.com/office/drawing/2014/main" id="{3820E7B9-DB3B-D444-A1DD-694B6544A2B2}"/>
              </a:ext>
            </a:extLst>
          </p:cNvPr>
          <p:cNvSpPr>
            <a:spLocks noGrp="1"/>
          </p:cNvSpPr>
          <p:nvPr>
            <p:ph idx="1"/>
          </p:nvPr>
        </p:nvSpPr>
        <p:spPr>
          <a:xfrm>
            <a:off x="671513" y="883443"/>
            <a:ext cx="10682287" cy="5091113"/>
          </a:xfrm>
        </p:spPr>
        <p:txBody>
          <a:bodyPr>
            <a:noAutofit/>
          </a:bodyPr>
          <a:lstStyle/>
          <a:p>
            <a:r>
              <a:rPr lang="en-US" sz="1700" dirty="0"/>
              <a:t>The next step is forming an HTTPS GET request with the appropriate URI parameters. Note the use of HTTPS rather than HTTP in all the steps of this process; HTTP connections are refused. You should retrieve the base URI from the </a:t>
            </a:r>
            <a:r>
              <a:rPr lang="en-US" sz="1700" dirty="0">
                <a:hlinkClick r:id="rId2"/>
              </a:rPr>
              <a:t>Discovery document</a:t>
            </a:r>
            <a:r>
              <a:rPr lang="en-US" sz="1700" dirty="0"/>
              <a:t> using the </a:t>
            </a:r>
            <a:r>
              <a:rPr lang="en-US" sz="1700" dirty="0" err="1"/>
              <a:t>authorization_endpoint</a:t>
            </a:r>
            <a:r>
              <a:rPr lang="en-US" sz="1700" dirty="0"/>
              <a:t> metadata value. The following discussion assumes the base URI is https://</a:t>
            </a:r>
            <a:r>
              <a:rPr lang="en-US" sz="1700" dirty="0" err="1"/>
              <a:t>accounts.google.com</a:t>
            </a:r>
            <a:r>
              <a:rPr lang="en-US" sz="1700" dirty="0"/>
              <a:t>/o/oauth2/v2/auth.</a:t>
            </a:r>
          </a:p>
          <a:p>
            <a:r>
              <a:rPr lang="en-US" sz="1700" dirty="0"/>
              <a:t>For a basic request, specify the following parameters:</a:t>
            </a:r>
          </a:p>
          <a:p>
            <a:r>
              <a:rPr lang="en-US" sz="1700" b="1" dirty="0" err="1"/>
              <a:t>client_id</a:t>
            </a:r>
            <a:r>
              <a:rPr lang="en-US" sz="1700" dirty="0"/>
              <a:t>, which you obtain from the API Console </a:t>
            </a:r>
            <a:r>
              <a:rPr lang="en-US" sz="1700" dirty="0">
                <a:hlinkClick r:id="rId3"/>
              </a:rPr>
              <a:t>Credentials page</a:t>
            </a:r>
            <a:r>
              <a:rPr lang="en-US" sz="1700" dirty="0"/>
              <a:t> .</a:t>
            </a:r>
          </a:p>
          <a:p>
            <a:r>
              <a:rPr lang="en-US" sz="1700" b="1" dirty="0" err="1"/>
              <a:t>response_type</a:t>
            </a:r>
            <a:r>
              <a:rPr lang="en-US" sz="1700" dirty="0"/>
              <a:t>, which in a basic authorization code flow request should be code. (Read more at </a:t>
            </a:r>
            <a:r>
              <a:rPr lang="en-US" sz="1700" dirty="0">
                <a:hlinkClick r:id="rId4"/>
              </a:rPr>
              <a:t>response_type</a:t>
            </a:r>
            <a:r>
              <a:rPr lang="en-US" sz="1700" dirty="0"/>
              <a:t>.)</a:t>
            </a:r>
          </a:p>
          <a:p>
            <a:r>
              <a:rPr lang="en-US" sz="1700" b="1" dirty="0"/>
              <a:t>scope</a:t>
            </a:r>
            <a:r>
              <a:rPr lang="en-US" sz="1700" dirty="0"/>
              <a:t>, which in a basic request should be </a:t>
            </a:r>
            <a:r>
              <a:rPr lang="en-US" sz="1700" dirty="0" err="1"/>
              <a:t>openid</a:t>
            </a:r>
            <a:r>
              <a:rPr lang="en-US" sz="1700" dirty="0"/>
              <a:t> email. (Read more at </a:t>
            </a:r>
            <a:r>
              <a:rPr lang="en-US" sz="1700" dirty="0">
                <a:hlinkClick r:id="rId5"/>
              </a:rPr>
              <a:t>scope</a:t>
            </a:r>
            <a:r>
              <a:rPr lang="en-US" sz="1700" dirty="0"/>
              <a:t>.)</a:t>
            </a:r>
          </a:p>
          <a:p>
            <a:r>
              <a:rPr lang="en-US" sz="1700" b="1" dirty="0" err="1"/>
              <a:t>redirect_uri</a:t>
            </a:r>
            <a:r>
              <a:rPr lang="en-US" sz="1700" b="1" dirty="0"/>
              <a:t> </a:t>
            </a:r>
            <a:r>
              <a:rPr lang="en-US" sz="1700" dirty="0"/>
              <a:t>should be the HTTP endpoint on your server that will receive the response from Google. The value must exactly match one of the authorized redirect URIs for the OAuth 2.0 client, which you configured in the API Console Credentials page. If this value doesn't match an authorized URI, the request will fail with a </a:t>
            </a:r>
            <a:r>
              <a:rPr lang="en-US" sz="1700" dirty="0" err="1"/>
              <a:t>redirect_uri_mismatch</a:t>
            </a:r>
            <a:r>
              <a:rPr lang="en-US" sz="1700" dirty="0"/>
              <a:t> error.</a:t>
            </a:r>
          </a:p>
          <a:p>
            <a:r>
              <a:rPr lang="en-US" sz="1700" b="1" dirty="0"/>
              <a:t>state</a:t>
            </a:r>
            <a:r>
              <a:rPr lang="en-US" sz="1700" dirty="0"/>
              <a:t> should include the value of the anti-forgery unique session token, as well as any other information needed to recover the context when the user returns to your application, e.g., the starting URL. (Read more at </a:t>
            </a:r>
            <a:r>
              <a:rPr lang="en-US" sz="1700" dirty="0">
                <a:hlinkClick r:id="rId6"/>
              </a:rPr>
              <a:t>state</a:t>
            </a:r>
            <a:r>
              <a:rPr lang="en-US" sz="1700" dirty="0"/>
              <a:t>.)</a:t>
            </a:r>
          </a:p>
          <a:p>
            <a:r>
              <a:rPr lang="en-US" sz="1700" b="1" dirty="0"/>
              <a:t>nonce</a:t>
            </a:r>
            <a:r>
              <a:rPr lang="en-US" sz="1700" dirty="0"/>
              <a:t> is a random value generated by your app that enables replay protection when present.</a:t>
            </a:r>
          </a:p>
          <a:p>
            <a:r>
              <a:rPr lang="en-US" sz="1700" b="1" dirty="0" err="1"/>
              <a:t>login_hint</a:t>
            </a:r>
            <a:r>
              <a:rPr lang="en-US" sz="1700" b="1" dirty="0"/>
              <a:t> </a:t>
            </a:r>
            <a:r>
              <a:rPr lang="en-US" sz="1700" dirty="0"/>
              <a:t>can be the user's email address or the sub string, which is equivalent to the user's Google ID. If you do not provide a </a:t>
            </a:r>
            <a:r>
              <a:rPr lang="en-US" sz="1700" dirty="0" err="1"/>
              <a:t>login_hint</a:t>
            </a:r>
            <a:r>
              <a:rPr lang="en-US" sz="1700" dirty="0"/>
              <a:t> and the user is currently logged in, the consent screen includes a request for approval to release the user's email address to your app. (Read more at </a:t>
            </a:r>
            <a:r>
              <a:rPr lang="en-US" sz="1700" dirty="0">
                <a:hlinkClick r:id="rId7"/>
              </a:rPr>
              <a:t>login_hint</a:t>
            </a:r>
            <a:r>
              <a:rPr lang="en-US" sz="1700" dirty="0"/>
              <a:t>.)</a:t>
            </a:r>
          </a:p>
          <a:p>
            <a:r>
              <a:rPr lang="en-US" sz="1700" dirty="0"/>
              <a:t>Use the </a:t>
            </a:r>
            <a:r>
              <a:rPr lang="en-US" sz="1700" b="1" dirty="0" err="1"/>
              <a:t>hd</a:t>
            </a:r>
            <a:r>
              <a:rPr lang="en-US" sz="1700" dirty="0"/>
              <a:t> parameter to optimize the OpenID Connect flow for users of a particular G Suite domain. (Read more at </a:t>
            </a:r>
            <a:r>
              <a:rPr lang="en-US" sz="1700" dirty="0">
                <a:hlinkClick r:id="rId8"/>
              </a:rPr>
              <a:t>hd</a:t>
            </a:r>
            <a:r>
              <a:rPr lang="en-US" sz="1700" dirty="0"/>
              <a:t>.)</a:t>
            </a:r>
          </a:p>
          <a:p>
            <a:endParaRPr lang="en-US" sz="1700" dirty="0"/>
          </a:p>
        </p:txBody>
      </p:sp>
    </p:spTree>
    <p:extLst>
      <p:ext uri="{BB962C8B-B14F-4D97-AF65-F5344CB8AC3E}">
        <p14:creationId xmlns:p14="http://schemas.microsoft.com/office/powerpoint/2010/main" val="3514375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1066</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Google's OAuth 2.0 APIs</vt:lpstr>
      <vt:lpstr>Setting up OAuth 2.0</vt:lpstr>
      <vt:lpstr>Obtain OAuth 2.0 credentials </vt:lpstr>
      <vt:lpstr>Set a redirect URI </vt:lpstr>
      <vt:lpstr>PowerPoint Presentation</vt:lpstr>
      <vt:lpstr>PowerPoint Presentation</vt:lpstr>
      <vt:lpstr>Customize the user consent screen </vt:lpstr>
      <vt:lpstr>PowerPoint Presentation</vt:lpstr>
      <vt:lpstr>Send an authentication request to Google </vt:lpstr>
      <vt:lpstr>Postman Configuration :</vt:lpstr>
      <vt:lpstr>PowerPoint Presentation</vt:lpstr>
      <vt:lpstr>PowerPoint Presentation</vt:lpstr>
      <vt:lpstr>PowerPoint Presentation</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Google's OAuth 2.0 APIs</dc:title>
  <dc:creator>Kshitiz Gupta</dc:creator>
  <cp:lastModifiedBy>Hemant Jain</cp:lastModifiedBy>
  <cp:revision>10</cp:revision>
  <dcterms:created xsi:type="dcterms:W3CDTF">2020-06-13T16:59:39Z</dcterms:created>
  <dcterms:modified xsi:type="dcterms:W3CDTF">2021-03-09T16:35:56Z</dcterms:modified>
</cp:coreProperties>
</file>