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61" r:id="rId3"/>
    <p:sldId id="264" r:id="rId4"/>
    <p:sldId id="265" r:id="rId5"/>
    <p:sldId id="277" r:id="rId6"/>
    <p:sldId id="266" r:id="rId7"/>
    <p:sldId id="275" r:id="rId8"/>
    <p:sldId id="268" r:id="rId9"/>
    <p:sldId id="269" r:id="rId10"/>
    <p:sldId id="271" r:id="rId11"/>
    <p:sldId id="276" r:id="rId12"/>
    <p:sldId id="278" r:id="rId13"/>
    <p:sldId id="267" r:id="rId14"/>
    <p:sldId id="27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23BC36-32B2-4400-B1A6-C152225E1859}" v="4" dt="2021-03-13T13:14:54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wan Sabbouh" userId="348846984d431db1" providerId="LiveId" clId="{F823BC36-32B2-4400-B1A6-C152225E1859}"/>
    <pc:docChg chg="undo custSel addSld modSld">
      <pc:chgData name="Marwan Sabbouh" userId="348846984d431db1" providerId="LiveId" clId="{F823BC36-32B2-4400-B1A6-C152225E1859}" dt="2021-03-13T15:19:18.234" v="688" actId="6549"/>
      <pc:docMkLst>
        <pc:docMk/>
      </pc:docMkLst>
      <pc:sldChg chg="modSp mod">
        <pc:chgData name="Marwan Sabbouh" userId="348846984d431db1" providerId="LiveId" clId="{F823BC36-32B2-4400-B1A6-C152225E1859}" dt="2021-03-13T15:18:06.909" v="686" actId="6549"/>
        <pc:sldMkLst>
          <pc:docMk/>
          <pc:sldMk cId="2507391071" sldId="267"/>
        </pc:sldMkLst>
        <pc:spChg chg="mod">
          <ac:chgData name="Marwan Sabbouh" userId="348846984d431db1" providerId="LiveId" clId="{F823BC36-32B2-4400-B1A6-C152225E1859}" dt="2021-03-13T15:18:06.909" v="686" actId="6549"/>
          <ac:spMkLst>
            <pc:docMk/>
            <pc:sldMk cId="2507391071" sldId="267"/>
            <ac:spMk id="3" creationId="{00000000-0000-0000-0000-000000000000}"/>
          </ac:spMkLst>
        </pc:spChg>
      </pc:sldChg>
      <pc:sldChg chg="modSp mod">
        <pc:chgData name="Marwan Sabbouh" userId="348846984d431db1" providerId="LiveId" clId="{F823BC36-32B2-4400-B1A6-C152225E1859}" dt="2021-03-13T15:19:18.234" v="688" actId="6549"/>
        <pc:sldMkLst>
          <pc:docMk/>
          <pc:sldMk cId="3172117951" sldId="272"/>
        </pc:sldMkLst>
        <pc:spChg chg="mod">
          <ac:chgData name="Marwan Sabbouh" userId="348846984d431db1" providerId="LiveId" clId="{F823BC36-32B2-4400-B1A6-C152225E1859}" dt="2021-03-13T15:19:18.234" v="688" actId="6549"/>
          <ac:spMkLst>
            <pc:docMk/>
            <pc:sldMk cId="3172117951" sldId="272"/>
            <ac:spMk id="3" creationId="{00000000-0000-0000-0000-000000000000}"/>
          </ac:spMkLst>
        </pc:spChg>
      </pc:sldChg>
      <pc:sldChg chg="addSp delSp modSp new mod">
        <pc:chgData name="Marwan Sabbouh" userId="348846984d431db1" providerId="LiveId" clId="{F823BC36-32B2-4400-B1A6-C152225E1859}" dt="2021-03-13T13:20:09.884" v="684" actId="6549"/>
        <pc:sldMkLst>
          <pc:docMk/>
          <pc:sldMk cId="1384146865" sldId="278"/>
        </pc:sldMkLst>
        <pc:spChg chg="mod">
          <ac:chgData name="Marwan Sabbouh" userId="348846984d431db1" providerId="LiveId" clId="{F823BC36-32B2-4400-B1A6-C152225E1859}" dt="2021-03-13T13:06:44.661" v="15" actId="5793"/>
          <ac:spMkLst>
            <pc:docMk/>
            <pc:sldMk cId="1384146865" sldId="278"/>
            <ac:spMk id="2" creationId="{96F70F63-F8B4-4EFD-B64F-3DD58F620A60}"/>
          </ac:spMkLst>
        </pc:spChg>
        <pc:spChg chg="mod">
          <ac:chgData name="Marwan Sabbouh" userId="348846984d431db1" providerId="LiveId" clId="{F823BC36-32B2-4400-B1A6-C152225E1859}" dt="2021-03-13T13:20:09.884" v="684" actId="6549"/>
          <ac:spMkLst>
            <pc:docMk/>
            <pc:sldMk cId="1384146865" sldId="278"/>
            <ac:spMk id="3" creationId="{BB189730-6F32-45CE-B97B-4A80B2221B88}"/>
          </ac:spMkLst>
        </pc:spChg>
        <pc:spChg chg="add del">
          <ac:chgData name="Marwan Sabbouh" userId="348846984d431db1" providerId="LiveId" clId="{F823BC36-32B2-4400-B1A6-C152225E1859}" dt="2021-03-13T13:10:30.541" v="332"/>
          <ac:spMkLst>
            <pc:docMk/>
            <pc:sldMk cId="1384146865" sldId="278"/>
            <ac:spMk id="4" creationId="{213B957E-B86B-4EDB-9F37-5C8EE0BC07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ucidworks.com/post/faceted-search-with-sol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ucidworks.com/post/faceted-search-with-solr/" TargetMode="External"/><Relationship Id="rId2" Type="http://schemas.openxmlformats.org/officeDocument/2006/relationships/hyperlink" Target="https://cwiki.apache.org/confluence/display/solr/About+This+Guid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lastic.co/guide/en/elasticsearch/guide/current/getting-started.html" TargetMode="External"/><Relationship Id="rId4" Type="http://schemas.openxmlformats.org/officeDocument/2006/relationships/hyperlink" Target="https://www.elastic.co/guide/en/elasticsearch/guide/current/denormalization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15953/how-can-i-generate-an-md5-hash" TargetMode="External"/><Relationship Id="rId2" Type="http://schemas.openxmlformats.org/officeDocument/2006/relationships/hyperlink" Target="http://fideloper.com/api-etag-conditional-g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topic in big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10/22/16</a:t>
            </a:r>
          </a:p>
        </p:txBody>
      </p:sp>
    </p:spTree>
    <p:extLst>
      <p:ext uri="{BB962C8B-B14F-4D97-AF65-F5344CB8AC3E}">
        <p14:creationId xmlns:p14="http://schemas.microsoft.com/office/powerpoint/2010/main" val="3790926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Faceted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bucketing of search results into buckets based on terms in the index</a:t>
            </a:r>
          </a:p>
          <a:p>
            <a:r>
              <a:rPr lang="en-US" dirty="0"/>
              <a:t>Useful for determining the unique terms for a field and returns a count for each of those terms.</a:t>
            </a:r>
          </a:p>
          <a:p>
            <a:r>
              <a:rPr lang="en-US" dirty="0"/>
              <a:t>Makes it easy to explore search results</a:t>
            </a:r>
          </a:p>
          <a:p>
            <a:r>
              <a:rPr lang="en-US" dirty="0"/>
              <a:t>Faceting example is found here:</a:t>
            </a:r>
          </a:p>
          <a:p>
            <a:pPr lvl="1"/>
            <a:r>
              <a:rPr lang="en-US" dirty="0">
                <a:hlinkClick r:id="rId2"/>
              </a:rPr>
              <a:t>https://lucidworks.com/post/faceted-search-with-solr/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09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0AC3-F163-4B37-B54F-C34FB59B9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Faceting..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E3364-4AE2-42E3-8C88-7453C687E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 faceting – retrieve the counts for all terms, or just the top terms in any given field. The field must be indexed.</a:t>
            </a:r>
          </a:p>
          <a:p>
            <a:r>
              <a:rPr lang="en-US" dirty="0"/>
              <a:t>Query faceting – return the number of documents in the current search results that also match the given query.</a:t>
            </a:r>
          </a:p>
          <a:p>
            <a:r>
              <a:rPr lang="en-US" dirty="0"/>
              <a:t>Date faceting – return the number of documents that fall within certain date ranges.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808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0F63-F8B4-4EFD-B64F-3DD58F620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89730-6F32-45CE-B97B-4A80B2221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filter the results of the previous query</a:t>
            </a:r>
          </a:p>
          <a:p>
            <a:pPr lvl="1"/>
            <a:r>
              <a:rPr lang="en-US" dirty="0"/>
              <a:t>Often used to implement drill down into search results</a:t>
            </a:r>
          </a:p>
          <a:p>
            <a:r>
              <a:rPr lang="en-US" dirty="0"/>
              <a:t>When filter query is added to the previous query, its effect is to exclude results that do not match the filter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Return </a:t>
            </a:r>
            <a:r>
              <a:rPr lang="en-US" u="sng" dirty="0"/>
              <a:t>all cameras </a:t>
            </a:r>
            <a:r>
              <a:rPr lang="en-US" dirty="0"/>
              <a:t>by manufacturer and their count</a:t>
            </a:r>
          </a:p>
          <a:p>
            <a:pPr lvl="2"/>
            <a:r>
              <a:rPr lang="en-US" dirty="0"/>
              <a:t> /query?q=camera  </a:t>
            </a:r>
            <a:r>
              <a:rPr lang="en-US" dirty="0" err="1"/>
              <a:t>facet.field</a:t>
            </a:r>
            <a:r>
              <a:rPr lang="en-US" dirty="0"/>
              <a:t>=</a:t>
            </a:r>
            <a:r>
              <a:rPr lang="en-US" dirty="0" err="1"/>
              <a:t>manu</a:t>
            </a:r>
            <a:endParaRPr lang="en-US" dirty="0"/>
          </a:p>
          <a:p>
            <a:pPr lvl="1"/>
            <a:r>
              <a:rPr lang="en-US" dirty="0"/>
              <a:t>Return </a:t>
            </a:r>
            <a:r>
              <a:rPr lang="en-US" u="sng" dirty="0"/>
              <a:t>all cameras in this price range </a:t>
            </a:r>
            <a:r>
              <a:rPr lang="en-US" dirty="0"/>
              <a:t>by manufacturer and their count</a:t>
            </a:r>
          </a:p>
          <a:p>
            <a:pPr lvl="2"/>
            <a:r>
              <a:rPr lang="en-US" dirty="0"/>
              <a:t>http://localhost:8983/solr/query?q=camera &amp;</a:t>
            </a:r>
            <a:r>
              <a:rPr lang="en-US" dirty="0" err="1"/>
              <a:t>facet.field</a:t>
            </a:r>
            <a:r>
              <a:rPr lang="en-US" dirty="0"/>
              <a:t>=</a:t>
            </a:r>
            <a:r>
              <a:rPr lang="en-US" dirty="0" err="1"/>
              <a:t>manu</a:t>
            </a:r>
            <a:r>
              <a:rPr lang="en-US" dirty="0"/>
              <a:t> &amp;</a:t>
            </a:r>
            <a:r>
              <a:rPr lang="en-US" b="1" dirty="0" err="1"/>
              <a:t>fq</a:t>
            </a:r>
            <a:r>
              <a:rPr lang="en-US" b="1" dirty="0"/>
              <a:t>=price:[400 to 500] (</a:t>
            </a:r>
            <a:r>
              <a:rPr lang="en-US" b="1" dirty="0" err="1"/>
              <a:t>fq</a:t>
            </a:r>
            <a:r>
              <a:rPr lang="en-US" b="1" dirty="0"/>
              <a:t> is filter query)</a:t>
            </a:r>
          </a:p>
        </p:txBody>
      </p:sp>
    </p:spTree>
    <p:extLst>
      <p:ext uri="{BB962C8B-B14F-4D97-AF65-F5344CB8AC3E}">
        <p14:creationId xmlns:p14="http://schemas.microsoft.com/office/powerpoint/2010/main" val="1384146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started:</a:t>
            </a:r>
          </a:p>
          <a:p>
            <a:pPr lvl="1"/>
            <a:r>
              <a:rPr lang="en-US" dirty="0"/>
              <a:t>https://www.elastic.co/guide/en/elasticsearch/guide/current/getting-started.html</a:t>
            </a:r>
          </a:p>
        </p:txBody>
      </p:sp>
    </p:spTree>
    <p:extLst>
      <p:ext uri="{BB962C8B-B14F-4D97-AF65-F5344CB8AC3E}">
        <p14:creationId xmlns:p14="http://schemas.microsoft.com/office/powerpoint/2010/main" val="2507391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 an example of join queries using elastic search. This is due 10/22</a:t>
            </a:r>
          </a:p>
        </p:txBody>
      </p:sp>
    </p:spTree>
    <p:extLst>
      <p:ext uri="{BB962C8B-B14F-4D97-AF65-F5344CB8AC3E}">
        <p14:creationId xmlns:p14="http://schemas.microsoft.com/office/powerpoint/2010/main" val="1582244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https://cwiki.apache.org/confluence/display/solr/About+This+Guide</a:t>
            </a:r>
            <a:endParaRPr lang="en-US" dirty="0"/>
          </a:p>
          <a:p>
            <a:r>
              <a:rPr lang="en-US" dirty="0">
                <a:hlinkClick r:id="rId3"/>
              </a:rPr>
              <a:t>https://lucidworks.com/post/faceted-search-with-solr/</a:t>
            </a:r>
            <a:r>
              <a:rPr lang="en-US" dirty="0">
                <a:hlinkClick r:id="rId4"/>
              </a:rPr>
              <a:t>https://www.elastic.co/guide/en/elasticsearch/guide/current/denormalization.html</a:t>
            </a:r>
            <a:endParaRPr lang="en-US" dirty="0"/>
          </a:p>
          <a:p>
            <a:r>
              <a:rPr lang="en-US"/>
              <a:t>Getting </a:t>
            </a:r>
            <a:r>
              <a:rPr lang="en-US" dirty="0"/>
              <a:t>started:</a:t>
            </a:r>
          </a:p>
          <a:p>
            <a:pPr lvl="1"/>
            <a:r>
              <a:rPr lang="en-US" dirty="0">
                <a:hlinkClick r:id="rId5"/>
              </a:rPr>
              <a:t>https://www.elastic.co/guide/en/elasticsearch/guide/current/getting-started.html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1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3286896" y="3076575"/>
            <a:ext cx="5745892" cy="29905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599600" y="4419090"/>
            <a:ext cx="1381965" cy="5680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Process 39"/>
          <p:cNvSpPr/>
          <p:nvPr/>
        </p:nvSpPr>
        <p:spPr>
          <a:xfrm>
            <a:off x="3286896" y="2360141"/>
            <a:ext cx="5745892" cy="654521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3382146" y="2581275"/>
            <a:ext cx="1504950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Crud API</a:t>
            </a:r>
          </a:p>
        </p:txBody>
      </p:sp>
      <p:sp>
        <p:nvSpPr>
          <p:cNvPr id="6" name="Rectangle 5"/>
          <p:cNvSpPr/>
          <p:nvPr/>
        </p:nvSpPr>
        <p:spPr>
          <a:xfrm>
            <a:off x="7231150" y="2555810"/>
            <a:ext cx="1504950" cy="2476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API</a:t>
            </a:r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>
          <a:xfrm>
            <a:off x="4134621" y="2828925"/>
            <a:ext cx="0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382146" y="3200400"/>
            <a:ext cx="1504950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048123" y="4146207"/>
            <a:ext cx="0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82146" y="3790949"/>
            <a:ext cx="1504950" cy="409575"/>
          </a:xfrm>
          <a:prstGeom prst="rect">
            <a:avLst/>
          </a:prstGeom>
          <a:solidFill>
            <a:srgbClr val="F3CF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rule enforcement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134621" y="4133850"/>
            <a:ext cx="0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82146" y="4510537"/>
            <a:ext cx="1504950" cy="41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Store API 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3801246" y="5172075"/>
            <a:ext cx="666750" cy="5810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Store</a:t>
            </a:r>
          </a:p>
        </p:txBody>
      </p:sp>
      <p:cxnSp>
        <p:nvCxnSpPr>
          <p:cNvPr id="17" name="Straight Arrow Connector 16"/>
          <p:cNvCxnSpPr>
            <a:stCxn id="13" idx="2"/>
            <a:endCxn id="15" idx="1"/>
          </p:cNvCxnSpPr>
          <p:nvPr/>
        </p:nvCxnSpPr>
        <p:spPr>
          <a:xfrm>
            <a:off x="4134621" y="4927257"/>
            <a:ext cx="0" cy="24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Magnetic Disk 21"/>
          <p:cNvSpPr/>
          <p:nvPr/>
        </p:nvSpPr>
        <p:spPr>
          <a:xfrm>
            <a:off x="7693581" y="5338687"/>
            <a:ext cx="666750" cy="581025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Index</a:t>
            </a:r>
          </a:p>
        </p:txBody>
      </p:sp>
      <p:sp>
        <p:nvSpPr>
          <p:cNvPr id="25" name="Oval 24"/>
          <p:cNvSpPr/>
          <p:nvPr/>
        </p:nvSpPr>
        <p:spPr>
          <a:xfrm>
            <a:off x="5893579" y="5444345"/>
            <a:ext cx="857250" cy="4095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Indexer</a:t>
            </a:r>
          </a:p>
        </p:txBody>
      </p:sp>
      <p:cxnSp>
        <p:nvCxnSpPr>
          <p:cNvPr id="27" name="Straight Arrow Connector 26"/>
          <p:cNvCxnSpPr>
            <a:stCxn id="25" idx="0"/>
          </p:cNvCxnSpPr>
          <p:nvPr/>
        </p:nvCxnSpPr>
        <p:spPr>
          <a:xfrm flipH="1" flipV="1">
            <a:off x="6308637" y="5010081"/>
            <a:ext cx="13567" cy="434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6"/>
            <a:endCxn id="22" idx="2"/>
          </p:cNvCxnSpPr>
          <p:nvPr/>
        </p:nvCxnSpPr>
        <p:spPr>
          <a:xfrm flipV="1">
            <a:off x="6750829" y="5629200"/>
            <a:ext cx="942752" cy="19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34561" y="5148994"/>
            <a:ext cx="829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Dequeue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078750" y="5386055"/>
            <a:ext cx="904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index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82307" y="4496957"/>
            <a:ext cx="1172604" cy="442910"/>
            <a:chOff x="1051612" y="3790948"/>
            <a:chExt cx="1172604" cy="442910"/>
          </a:xfrm>
          <a:solidFill>
            <a:srgbClr val="92D050"/>
          </a:solidFill>
        </p:grpSpPr>
        <p:sp>
          <p:nvSpPr>
            <p:cNvPr id="4" name="Flowchart: Process 3"/>
            <p:cNvSpPr/>
            <p:nvPr/>
          </p:nvSpPr>
          <p:spPr>
            <a:xfrm>
              <a:off x="1051612" y="3790949"/>
              <a:ext cx="282917" cy="442909"/>
            </a:xfrm>
            <a:prstGeom prst="flowChart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Process 20"/>
            <p:cNvSpPr/>
            <p:nvPr/>
          </p:nvSpPr>
          <p:spPr>
            <a:xfrm>
              <a:off x="1334530" y="3790948"/>
              <a:ext cx="296562" cy="442909"/>
            </a:xfrm>
            <a:prstGeom prst="flowChart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Process 23"/>
            <p:cNvSpPr/>
            <p:nvPr/>
          </p:nvSpPr>
          <p:spPr>
            <a:xfrm>
              <a:off x="1631092" y="3790948"/>
              <a:ext cx="296562" cy="442909"/>
            </a:xfrm>
            <a:prstGeom prst="flowChart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Process 25"/>
            <p:cNvSpPr/>
            <p:nvPr/>
          </p:nvSpPr>
          <p:spPr>
            <a:xfrm>
              <a:off x="1927654" y="3790948"/>
              <a:ext cx="296562" cy="442909"/>
            </a:xfrm>
            <a:prstGeom prst="flowChart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/>
          <p:cNvCxnSpPr>
            <a:cxnSpLocks/>
            <a:stCxn id="13" idx="3"/>
            <a:endCxn id="22" idx="2"/>
          </p:cNvCxnSpPr>
          <p:nvPr/>
        </p:nvCxnSpPr>
        <p:spPr>
          <a:xfrm>
            <a:off x="4887096" y="4718897"/>
            <a:ext cx="2806485" cy="910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7127" y="4736985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Enqueue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6" idx="2"/>
            <a:endCxn id="22" idx="1"/>
          </p:cNvCxnSpPr>
          <p:nvPr/>
        </p:nvCxnSpPr>
        <p:spPr>
          <a:xfrm>
            <a:off x="7983625" y="2803460"/>
            <a:ext cx="43331" cy="25352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tar: 10 Points 56"/>
          <p:cNvSpPr/>
          <p:nvPr/>
        </p:nvSpPr>
        <p:spPr>
          <a:xfrm>
            <a:off x="4338852" y="4956335"/>
            <a:ext cx="184664" cy="184783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58" name="Star: 10 Points 57"/>
          <p:cNvSpPr/>
          <p:nvPr/>
        </p:nvSpPr>
        <p:spPr>
          <a:xfrm>
            <a:off x="5131031" y="4480875"/>
            <a:ext cx="184664" cy="184783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59" name="Star: 10 Points 58"/>
          <p:cNvSpPr/>
          <p:nvPr/>
        </p:nvSpPr>
        <p:spPr>
          <a:xfrm>
            <a:off x="6038257" y="5179234"/>
            <a:ext cx="184664" cy="184783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60" name="Star: 10 Points 59"/>
          <p:cNvSpPr/>
          <p:nvPr/>
        </p:nvSpPr>
        <p:spPr>
          <a:xfrm>
            <a:off x="7042500" y="5728386"/>
            <a:ext cx="184664" cy="184783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244832" y="2563576"/>
            <a:ext cx="1504950" cy="247650"/>
          </a:xfrm>
          <a:prstGeom prst="rect">
            <a:avLst/>
          </a:prstGeom>
          <a:solidFill>
            <a:srgbClr val="F3CF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API</a:t>
            </a: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D9906434-C567-40DE-893C-E7BA704974F6}"/>
              </a:ext>
            </a:extLst>
          </p:cNvPr>
          <p:cNvSpPr/>
          <p:nvPr/>
        </p:nvSpPr>
        <p:spPr>
          <a:xfrm>
            <a:off x="7944745" y="1363312"/>
            <a:ext cx="1474828" cy="649661"/>
          </a:xfrm>
          <a:prstGeom prst="wedgeEllipseCallout">
            <a:avLst>
              <a:gd name="adj1" fmla="val -30261"/>
              <a:gd name="adj2" fmla="val 137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Sense</a:t>
            </a:r>
          </a:p>
        </p:txBody>
      </p:sp>
      <p:sp>
        <p:nvSpPr>
          <p:cNvPr id="38" name="Speech Bubble: Oval 37">
            <a:extLst>
              <a:ext uri="{FF2B5EF4-FFF2-40B4-BE49-F238E27FC236}">
                <a16:creationId xmlns:a16="http://schemas.microsoft.com/office/drawing/2014/main" id="{DFCD560A-6B01-451E-BA70-BF05AA8EE168}"/>
              </a:ext>
            </a:extLst>
          </p:cNvPr>
          <p:cNvSpPr/>
          <p:nvPr/>
        </p:nvSpPr>
        <p:spPr>
          <a:xfrm>
            <a:off x="8881456" y="4631504"/>
            <a:ext cx="1474828" cy="649661"/>
          </a:xfrm>
          <a:prstGeom prst="wedgeEllipseCallout">
            <a:avLst>
              <a:gd name="adj1" fmla="val -86316"/>
              <a:gd name="adj2" fmla="val 914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Elastic</a:t>
            </a:r>
          </a:p>
        </p:txBody>
      </p:sp>
    </p:spTree>
    <p:extLst>
      <p:ext uri="{BB962C8B-B14F-4D97-AF65-F5344CB8AC3E}">
        <p14:creationId xmlns:p14="http://schemas.microsoft.com/office/powerpoint/2010/main" val="136318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Prototype outline: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Rest API that can handle any structured data in </a:t>
            </a:r>
            <a:r>
              <a:rPr lang="en-US" dirty="0" err="1"/>
              <a:t>Json</a:t>
            </a:r>
            <a:endParaRPr lang="en-US" dirty="0"/>
          </a:p>
          <a:p>
            <a:pPr lvl="0"/>
            <a:r>
              <a:rPr lang="en-US" dirty="0"/>
              <a:t>Rest API with support for crud operations, including merge support, cascaded delete</a:t>
            </a:r>
          </a:p>
          <a:p>
            <a:pPr lvl="0"/>
            <a:r>
              <a:rPr lang="en-US" dirty="0"/>
              <a:t>Rest API with support for validation</a:t>
            </a:r>
          </a:p>
          <a:p>
            <a:pPr lvl="0"/>
            <a:r>
              <a:rPr lang="en-US" dirty="0" err="1"/>
              <a:t>Json</a:t>
            </a:r>
            <a:r>
              <a:rPr lang="en-US" dirty="0"/>
              <a:t> Schema describing the data model for the use case</a:t>
            </a:r>
          </a:p>
          <a:p>
            <a:pPr lvl="0"/>
            <a:r>
              <a:rPr lang="en-US" dirty="0"/>
              <a:t>Advanced semantics with rest API operations such as update if not changed</a:t>
            </a:r>
          </a:p>
          <a:p>
            <a:pPr lvl="0"/>
            <a:r>
              <a:rPr lang="en-US" dirty="0"/>
              <a:t>Storage of data in key/value store</a:t>
            </a:r>
          </a:p>
          <a:p>
            <a:pPr lvl="0"/>
            <a:r>
              <a:rPr lang="en-US" dirty="0"/>
              <a:t>Search with join using Elastic</a:t>
            </a:r>
          </a:p>
          <a:p>
            <a:pPr lvl="1"/>
            <a:r>
              <a:rPr lang="en-US" dirty="0"/>
              <a:t>Parent-Child indexing </a:t>
            </a:r>
          </a:p>
          <a:p>
            <a:r>
              <a:rPr lang="en-US"/>
              <a:t>Queueing</a:t>
            </a:r>
            <a:endParaRPr lang="en-US" dirty="0"/>
          </a:p>
          <a:p>
            <a:r>
              <a:rPr lang="en-US" dirty="0"/>
              <a:t>Security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8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up on old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merge semantics</a:t>
            </a:r>
          </a:p>
          <a:p>
            <a:r>
              <a:rPr lang="en-US" dirty="0" err="1"/>
              <a:t>Etag</a:t>
            </a:r>
            <a:r>
              <a:rPr lang="en-US" dirty="0"/>
              <a:t> implementations</a:t>
            </a:r>
          </a:p>
          <a:p>
            <a:r>
              <a:rPr lang="en-US" dirty="0"/>
              <a:t>Security implementation progress</a:t>
            </a:r>
          </a:p>
          <a:p>
            <a:pPr lvl="1"/>
            <a:r>
              <a:rPr lang="en-US" dirty="0"/>
              <a:t>Revisit security implementation using tokens</a:t>
            </a:r>
          </a:p>
        </p:txBody>
      </p:sp>
    </p:spTree>
    <p:extLst>
      <p:ext uri="{BB962C8B-B14F-4D97-AF65-F5344CB8AC3E}">
        <p14:creationId xmlns:p14="http://schemas.microsoft.com/office/powerpoint/2010/main" val="199665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5889-5BC7-408B-85AA-E2A82019D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 Crypto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2B5EC3-9DC6-41BD-993C-CE4532121B99}"/>
              </a:ext>
            </a:extLst>
          </p:cNvPr>
          <p:cNvSpPr/>
          <p:nvPr/>
        </p:nvSpPr>
        <p:spPr>
          <a:xfrm>
            <a:off x="1776549" y="2416623"/>
            <a:ext cx="1737360" cy="476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{id:2}…}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6A08CC-D68D-4F5C-A7FD-8528F3CEF8C3}"/>
              </a:ext>
            </a:extLst>
          </p:cNvPr>
          <p:cNvSpPr/>
          <p:nvPr/>
        </p:nvSpPr>
        <p:spPr>
          <a:xfrm>
            <a:off x="4358639" y="2416623"/>
            <a:ext cx="3152503" cy="476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Digest=HASH[{id:2}]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5ED3A-BE27-494F-91A9-6A72C42928EB}"/>
              </a:ext>
            </a:extLst>
          </p:cNvPr>
          <p:cNvSpPr/>
          <p:nvPr/>
        </p:nvSpPr>
        <p:spPr>
          <a:xfrm>
            <a:off x="7972697" y="2390498"/>
            <a:ext cx="3152503" cy="476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Enc[Digest]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EDB2C8-F283-4B9A-A2BC-C62F1D51F83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513909" y="2655020"/>
            <a:ext cx="844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AE2F205-3658-430A-8BDC-B3A345CEDA5A}"/>
              </a:ext>
            </a:extLst>
          </p:cNvPr>
          <p:cNvSpPr/>
          <p:nvPr/>
        </p:nvSpPr>
        <p:spPr>
          <a:xfrm>
            <a:off x="7972697" y="4069827"/>
            <a:ext cx="3152503" cy="476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{id:2}+Enc[Digest]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90325A-A6C2-4DF4-9ECB-9D0A4145BE82}"/>
              </a:ext>
            </a:extLst>
          </p:cNvPr>
          <p:cNvCxnSpPr>
            <a:stCxn id="5" idx="3"/>
          </p:cNvCxnSpPr>
          <p:nvPr/>
        </p:nvCxnSpPr>
        <p:spPr>
          <a:xfrm>
            <a:off x="7511142" y="2655020"/>
            <a:ext cx="574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B58A3F-AD6D-483A-8B0C-E4FAE4628095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9548949" y="2867292"/>
            <a:ext cx="0" cy="1202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A5F2AE-E644-48E9-865E-DB27FDF1B571}"/>
              </a:ext>
            </a:extLst>
          </p:cNvPr>
          <p:cNvCxnSpPr/>
          <p:nvPr/>
        </p:nvCxnSpPr>
        <p:spPr>
          <a:xfrm>
            <a:off x="235131" y="4741817"/>
            <a:ext cx="11456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13ED15C-5C61-44AB-9AFC-6CA7E16E3A8E}"/>
              </a:ext>
            </a:extLst>
          </p:cNvPr>
          <p:cNvSpPr/>
          <p:nvPr/>
        </p:nvSpPr>
        <p:spPr>
          <a:xfrm>
            <a:off x="7972697" y="5118121"/>
            <a:ext cx="3152503" cy="476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{id:2}+Enc[Digest]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25047B-3F12-464A-9A73-3069D03E933B}"/>
              </a:ext>
            </a:extLst>
          </p:cNvPr>
          <p:cNvSpPr/>
          <p:nvPr/>
        </p:nvSpPr>
        <p:spPr>
          <a:xfrm>
            <a:off x="4406535" y="5129348"/>
            <a:ext cx="3152503" cy="476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Digest=HASH[{id:2}]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DA0B5A-1B1D-4085-B06F-2B1AAC82FD39}"/>
              </a:ext>
            </a:extLst>
          </p:cNvPr>
          <p:cNvCxnSpPr>
            <a:stCxn id="16" idx="1"/>
            <a:endCxn id="17" idx="3"/>
          </p:cNvCxnSpPr>
          <p:nvPr/>
        </p:nvCxnSpPr>
        <p:spPr>
          <a:xfrm flipH="1">
            <a:off x="7559038" y="5356518"/>
            <a:ext cx="413659" cy="1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3502244-5F17-4526-9030-9BD5A04A47B0}"/>
              </a:ext>
            </a:extLst>
          </p:cNvPr>
          <p:cNvSpPr/>
          <p:nvPr/>
        </p:nvSpPr>
        <p:spPr>
          <a:xfrm>
            <a:off x="4406535" y="5993672"/>
            <a:ext cx="3152503" cy="476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 {Enc[Digest]}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E96D1D4-27BD-481E-A73F-E5E0A8C43D24}"/>
              </a:ext>
            </a:extLst>
          </p:cNvPr>
          <p:cNvCxnSpPr>
            <a:stCxn id="16" idx="2"/>
            <a:endCxn id="20" idx="3"/>
          </p:cNvCxnSpPr>
          <p:nvPr/>
        </p:nvCxnSpPr>
        <p:spPr>
          <a:xfrm rot="5400000">
            <a:off x="8235417" y="4918537"/>
            <a:ext cx="637154" cy="1989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6C6D672-CBD6-422B-AEB1-E5D775E83F66}"/>
              </a:ext>
            </a:extLst>
          </p:cNvPr>
          <p:cNvSpPr/>
          <p:nvPr/>
        </p:nvSpPr>
        <p:spPr>
          <a:xfrm>
            <a:off x="1894114" y="5594915"/>
            <a:ext cx="1619795" cy="476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6A0BF5-9456-4240-8014-780D2CF2C4DD}"/>
              </a:ext>
            </a:extLst>
          </p:cNvPr>
          <p:cNvCxnSpPr>
            <a:stCxn id="17" idx="1"/>
            <a:endCxn id="23" idx="0"/>
          </p:cNvCxnSpPr>
          <p:nvPr/>
        </p:nvCxnSpPr>
        <p:spPr>
          <a:xfrm flipH="1">
            <a:off x="2704012" y="5367745"/>
            <a:ext cx="1702523" cy="22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D9103E-3E3C-48FB-BA8D-060075367DE6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2786740" y="6071698"/>
            <a:ext cx="1619795" cy="160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67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 and elastic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implement to join with elastic search?</a:t>
            </a:r>
          </a:p>
          <a:p>
            <a:pPr lvl="1"/>
            <a:r>
              <a:rPr lang="en-US" dirty="0"/>
              <a:t>Pros</a:t>
            </a:r>
          </a:p>
          <a:p>
            <a:pPr lvl="1"/>
            <a:r>
              <a:rPr lang="en-US" dirty="0"/>
              <a:t>Cons</a:t>
            </a:r>
          </a:p>
          <a:p>
            <a:endParaRPr lang="en-US" dirty="0"/>
          </a:p>
          <a:p>
            <a:r>
              <a:rPr lang="en-US" dirty="0"/>
              <a:t>Demonstrate this approach using sense</a:t>
            </a:r>
          </a:p>
        </p:txBody>
      </p:sp>
    </p:spTree>
    <p:extLst>
      <p:ext uri="{BB962C8B-B14F-4D97-AF65-F5344CB8AC3E}">
        <p14:creationId xmlns:p14="http://schemas.microsoft.com/office/powerpoint/2010/main" val="140820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b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http://fideloper.com/api-etag-conditional-get</a:t>
            </a:r>
            <a:endParaRPr lang="en-US" altLang="en-US" sz="16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use MD5 having to calculate the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Etag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http://stackoverflow.com/questions/415953/how-can-i-generate-an-md5-hash</a:t>
            </a:r>
            <a:endParaRPr lang="en-US" altLang="en-US" sz="280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11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Fulltext</a:t>
            </a:r>
            <a:r>
              <a:rPr lang="en-US" dirty="0"/>
              <a:t>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concepts: </a:t>
            </a:r>
          </a:p>
          <a:p>
            <a:pPr lvl="1"/>
            <a:r>
              <a:rPr lang="en-US" dirty="0"/>
              <a:t>Indexing:</a:t>
            </a:r>
          </a:p>
          <a:p>
            <a:pPr lvl="2"/>
            <a:r>
              <a:rPr lang="en-US" dirty="0"/>
              <a:t>Is the process of creating an index. </a:t>
            </a:r>
          </a:p>
          <a:p>
            <a:pPr lvl="2"/>
            <a:r>
              <a:rPr lang="en-US" dirty="0"/>
              <a:t>An index is defined as a collection of fields. Each field can be either single value/multivalued, have a type, stored, indexed, required, can be associated with different tokenizer's/analyzers</a:t>
            </a:r>
          </a:p>
          <a:p>
            <a:pPr lvl="2"/>
            <a:r>
              <a:rPr lang="en-US" dirty="0"/>
              <a:t>Dynamic fields is a  very useful feature</a:t>
            </a:r>
          </a:p>
          <a:p>
            <a:pPr lvl="2"/>
            <a:r>
              <a:rPr lang="en-US" dirty="0"/>
              <a:t>An index contains a collection of documents.</a:t>
            </a:r>
          </a:p>
          <a:p>
            <a:pPr lvl="2"/>
            <a:r>
              <a:rPr lang="en-US" dirty="0"/>
              <a:t>A document is a collection of property (field) / value pairs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Searching</a:t>
            </a:r>
          </a:p>
          <a:p>
            <a:pPr lvl="2"/>
            <a:r>
              <a:rPr lang="en-US" dirty="0"/>
              <a:t>Is the process of discovering a document in an index that meets certain criteria's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criterias</a:t>
            </a:r>
            <a:r>
              <a:rPr lang="en-US" dirty="0"/>
              <a:t> are specified using fields that are found in a document</a:t>
            </a:r>
          </a:p>
        </p:txBody>
      </p:sp>
    </p:spTree>
    <p:extLst>
      <p:ext uri="{BB962C8B-B14F-4D97-AF65-F5344CB8AC3E}">
        <p14:creationId xmlns:p14="http://schemas.microsoft.com/office/powerpoint/2010/main" val="3831930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find all documents containing  </a:t>
            </a:r>
            <a:r>
              <a:rPr lang="en-US" dirty="0" err="1"/>
              <a:t>name:jeff</a:t>
            </a:r>
            <a:endParaRPr lang="en-US" dirty="0"/>
          </a:p>
          <a:p>
            <a:r>
              <a:rPr lang="en-US" dirty="0"/>
              <a:t>find all documents containing </a:t>
            </a:r>
            <a:r>
              <a:rPr lang="en-US" dirty="0" err="1"/>
              <a:t>name:jeff</a:t>
            </a:r>
            <a:r>
              <a:rPr lang="en-US" dirty="0"/>
              <a:t> and age:30 (Or any other logical relation, e.g. or, not, and)</a:t>
            </a:r>
          </a:p>
          <a:p>
            <a:r>
              <a:rPr lang="en-US" dirty="0"/>
              <a:t>find all documents created after 9-16-2016</a:t>
            </a:r>
          </a:p>
          <a:p>
            <a:r>
              <a:rPr lang="en-US" dirty="0"/>
              <a:t>find all documents of type plan</a:t>
            </a:r>
          </a:p>
          <a:p>
            <a:r>
              <a:rPr lang="en-US" dirty="0"/>
              <a:t>find all documents of type </a:t>
            </a:r>
            <a:r>
              <a:rPr lang="en-US" dirty="0" err="1"/>
              <a:t>pla</a:t>
            </a:r>
            <a:r>
              <a:rPr lang="en-US" dirty="0"/>
              <a:t>*</a:t>
            </a:r>
            <a:r>
              <a:rPr lang="nb-NO" dirty="0"/>
              <a:t>; E.g.; plans, planning, planner etc.</a:t>
            </a:r>
          </a:p>
          <a:p>
            <a:r>
              <a:rPr lang="en-US" dirty="0"/>
              <a:t>Find all the Unique terms of the field "type" in the system</a:t>
            </a:r>
          </a:p>
          <a:p>
            <a:r>
              <a:rPr lang="en-US" dirty="0"/>
              <a:t>Counts:</a:t>
            </a:r>
          </a:p>
          <a:p>
            <a:pPr lvl="1"/>
            <a:r>
              <a:rPr lang="en-US" dirty="0"/>
              <a:t>how many times a certain value occurs in the index</a:t>
            </a:r>
          </a:p>
          <a:p>
            <a:endParaRPr lang="en-US" dirty="0"/>
          </a:p>
          <a:p>
            <a:r>
              <a:rPr lang="en-US" dirty="0"/>
              <a:t>Aggregates:</a:t>
            </a:r>
          </a:p>
          <a:p>
            <a:pPr lvl="1"/>
            <a:r>
              <a:rPr lang="en-US" dirty="0"/>
              <a:t>Max, Min, Average, Sum, percentiles, etc.</a:t>
            </a:r>
          </a:p>
          <a:p>
            <a:endParaRPr lang="en-US" dirty="0"/>
          </a:p>
          <a:p>
            <a:r>
              <a:rPr lang="en-US" dirty="0"/>
              <a:t>How many cameras are on sale between 50 and $100?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42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40721</TotalTime>
  <Words>800</Words>
  <Application>Microsoft Office PowerPoint</Application>
  <PresentationFormat>Widescreen</PresentationFormat>
  <Paragraphs>113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Garamond</vt:lpstr>
      <vt:lpstr>Savon</vt:lpstr>
      <vt:lpstr>Advanced topic in big data</vt:lpstr>
      <vt:lpstr>Architecture</vt:lpstr>
      <vt:lpstr>Prototype outline: </vt:lpstr>
      <vt:lpstr>Catching up on old topics</vt:lpstr>
      <vt:lpstr>Asymmetric  Crypto</vt:lpstr>
      <vt:lpstr>Join and elastic search</vt:lpstr>
      <vt:lpstr>PowerPoint Presentation</vt:lpstr>
      <vt:lpstr>Fulltext search</vt:lpstr>
      <vt:lpstr>Query samples</vt:lpstr>
      <vt:lpstr>Faceted queries</vt:lpstr>
      <vt:lpstr>Faceting..</vt:lpstr>
      <vt:lpstr>Filter queries</vt:lpstr>
      <vt:lpstr>Elastic Search</vt:lpstr>
      <vt:lpstr>Homework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 in big data</dc:title>
  <dc:creator>Sabbouh, Marwan</dc:creator>
  <cp:lastModifiedBy>Marwan Sabbouh</cp:lastModifiedBy>
  <cp:revision>127</cp:revision>
  <dcterms:created xsi:type="dcterms:W3CDTF">2016-09-16T12:48:10Z</dcterms:created>
  <dcterms:modified xsi:type="dcterms:W3CDTF">2021-03-13T15:19:43Z</dcterms:modified>
</cp:coreProperties>
</file>