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74" r:id="rId5"/>
    <p:sldId id="276" r:id="rId6"/>
    <p:sldId id="275" r:id="rId7"/>
    <p:sldId id="277" r:id="rId8"/>
    <p:sldId id="263" r:id="rId9"/>
    <p:sldId id="266" r:id="rId10"/>
    <p:sldId id="264" r:id="rId11"/>
    <p:sldId id="267" r:id="rId12"/>
    <p:sldId id="270" r:id="rId13"/>
    <p:sldId id="271" r:id="rId14"/>
    <p:sldId id="281" r:id="rId15"/>
    <p:sldId id="268" r:id="rId16"/>
    <p:sldId id="272" r:id="rId17"/>
    <p:sldId id="273" r:id="rId18"/>
    <p:sldId id="265" r:id="rId19"/>
    <p:sldId id="278" r:id="rId20"/>
    <p:sldId id="279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84" autoAdjust="0"/>
  </p:normalViewPr>
  <p:slideViewPr>
    <p:cSldViewPr>
      <p:cViewPr varScale="1">
        <p:scale>
          <a:sx n="48" d="100"/>
          <a:sy n="48" d="100"/>
        </p:scale>
        <p:origin x="-11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1935-B177-405D-BA41-5DA71ED6E5FA}" type="datetimeFigureOut">
              <a:rPr lang="en-US" smtClean="0"/>
              <a:t>2017-02-18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5EEE-E773-4D89-9A60-31B85731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6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1935-B177-405D-BA41-5DA71ED6E5FA}" type="datetimeFigureOut">
              <a:rPr lang="en-US" smtClean="0"/>
              <a:t>2017-02-18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5EEE-E773-4D89-9A60-31B85731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1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1935-B177-405D-BA41-5DA71ED6E5FA}" type="datetimeFigureOut">
              <a:rPr lang="en-US" smtClean="0"/>
              <a:t>2017-02-18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5EEE-E773-4D89-9A60-31B85731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9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1935-B177-405D-BA41-5DA71ED6E5FA}" type="datetimeFigureOut">
              <a:rPr lang="en-US" smtClean="0"/>
              <a:t>2017-02-18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5EEE-E773-4D89-9A60-31B85731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3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1935-B177-405D-BA41-5DA71ED6E5FA}" type="datetimeFigureOut">
              <a:rPr lang="en-US" smtClean="0"/>
              <a:t>2017-02-18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5EEE-E773-4D89-9A60-31B85731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1935-B177-405D-BA41-5DA71ED6E5FA}" type="datetimeFigureOut">
              <a:rPr lang="en-US" smtClean="0"/>
              <a:t>2017-02-18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5EEE-E773-4D89-9A60-31B85731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8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1935-B177-405D-BA41-5DA71ED6E5FA}" type="datetimeFigureOut">
              <a:rPr lang="en-US" smtClean="0"/>
              <a:t>2017-02-18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5EEE-E773-4D89-9A60-31B85731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1935-B177-405D-BA41-5DA71ED6E5FA}" type="datetimeFigureOut">
              <a:rPr lang="en-US" smtClean="0"/>
              <a:t>2017-02-18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5EEE-E773-4D89-9A60-31B85731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1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1935-B177-405D-BA41-5DA71ED6E5FA}" type="datetimeFigureOut">
              <a:rPr lang="en-US" smtClean="0"/>
              <a:t>2017-02-18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5EEE-E773-4D89-9A60-31B85731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1935-B177-405D-BA41-5DA71ED6E5FA}" type="datetimeFigureOut">
              <a:rPr lang="en-US" smtClean="0"/>
              <a:t>2017-02-18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5EEE-E773-4D89-9A60-31B85731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8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1935-B177-405D-BA41-5DA71ED6E5FA}" type="datetimeFigureOut">
              <a:rPr lang="en-US" smtClean="0"/>
              <a:t>2017-02-18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5EEE-E773-4D89-9A60-31B85731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4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B1935-B177-405D-BA41-5DA71ED6E5FA}" type="datetimeFigureOut">
              <a:rPr lang="en-US" smtClean="0"/>
              <a:t>2017-02-18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B5EEE-E773-4D89-9A60-31B85731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0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jangobook.com/" TargetMode="External"/><Relationship Id="rId2" Type="http://schemas.openxmlformats.org/officeDocument/2006/relationships/hyperlink" Target="http://www.djangoprojec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www.simpleisbetterthancomplex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ursusfinansia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rofesimedi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analokamatch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latin typeface="Adobe Heiti Std R" pitchFamily="34" charset="-128"/>
                <a:ea typeface="Adobe Heiti Std R" pitchFamily="34" charset="-128"/>
              </a:rPr>
              <a:t>Developing Web with Python 3 and Django Framework</a:t>
            </a:r>
            <a:endParaRPr lang="en-US" b="1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By: Rian Irawan Hariadi 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5288340"/>
            <a:ext cx="7835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dobe Heiti Std R" pitchFamily="34" charset="-128"/>
                <a:ea typeface="Adobe Heiti Std R" pitchFamily="34" charset="-128"/>
              </a:rPr>
              <a:t>KOPDAR PYTHON 2017 Python ID Jakarta</a:t>
            </a:r>
          </a:p>
          <a:p>
            <a:r>
              <a:rPr lang="en-US" sz="2400" smtClean="0">
                <a:latin typeface="Adobe Heiti Std R" pitchFamily="34" charset="-128"/>
                <a:ea typeface="Adobe Heiti Std R" pitchFamily="34" charset="-128"/>
              </a:rPr>
              <a:t>February 18</a:t>
            </a:r>
            <a:r>
              <a:rPr lang="en-US" sz="2400" baseline="30000" smtClean="0">
                <a:latin typeface="Adobe Heiti Std R" pitchFamily="34" charset="-128"/>
                <a:ea typeface="Adobe Heiti Std R" pitchFamily="34" charset="-128"/>
              </a:rPr>
              <a:t>th</a:t>
            </a:r>
            <a:r>
              <a:rPr lang="en-US" sz="2400" smtClean="0">
                <a:latin typeface="Adobe Heiti Std R" pitchFamily="34" charset="-128"/>
                <a:ea typeface="Adobe Heiti Std R" pitchFamily="34" charset="-128"/>
              </a:rPr>
              <a:t> 2017</a:t>
            </a:r>
            <a:endParaRPr lang="en-US" sz="2400">
              <a:latin typeface="Adobe Heiti Std R" pitchFamily="34" charset="-128"/>
              <a:ea typeface="Adobe Heiti Std R" pitchFamily="34" charset="-128"/>
            </a:endParaRPr>
          </a:p>
          <a:p>
            <a:r>
              <a:rPr lang="en-US" sz="2400" smtClean="0">
                <a:latin typeface="Adobe Heiti Std R" pitchFamily="34" charset="-128"/>
                <a:ea typeface="Adobe Heiti Std R" pitchFamily="34" charset="-128"/>
              </a:rPr>
              <a:t>PT </a:t>
            </a:r>
            <a:r>
              <a:rPr lang="en-US" sz="2400">
                <a:latin typeface="Adobe Heiti Std R" pitchFamily="34" charset="-128"/>
                <a:ea typeface="Adobe Heiti Std R" pitchFamily="34" charset="-128"/>
              </a:rPr>
              <a:t>IP Network Solusindo, Golden Centrum Complex, </a:t>
            </a:r>
            <a:endParaRPr lang="en-US" sz="2400" smtClean="0">
              <a:latin typeface="Adobe Heiti Std R" pitchFamily="34" charset="-128"/>
              <a:ea typeface="Adobe Heiti Std R" pitchFamily="34" charset="-128"/>
            </a:endParaRPr>
          </a:p>
          <a:p>
            <a:r>
              <a:rPr lang="en-US" sz="2400" smtClean="0">
                <a:latin typeface="Adobe Heiti Std R" pitchFamily="34" charset="-128"/>
                <a:ea typeface="Adobe Heiti Std R" pitchFamily="34" charset="-128"/>
              </a:rPr>
              <a:t>Jl</a:t>
            </a:r>
            <a:r>
              <a:rPr lang="en-US" sz="2400">
                <a:latin typeface="Adobe Heiti Std R" pitchFamily="34" charset="-128"/>
                <a:ea typeface="Adobe Heiti Std R" pitchFamily="34" charset="-128"/>
              </a:rPr>
              <a:t>. Majapahit 26P, </a:t>
            </a:r>
            <a:r>
              <a:rPr lang="en-US" sz="2400" smtClean="0">
                <a:latin typeface="Adobe Heiti Std R" pitchFamily="34" charset="-128"/>
                <a:ea typeface="Adobe Heiti Std R" pitchFamily="34" charset="-128"/>
              </a:rPr>
              <a:t>Petojo </a:t>
            </a:r>
            <a:r>
              <a:rPr lang="en-US" sz="2400">
                <a:latin typeface="Adobe Heiti Std R" pitchFamily="34" charset="-128"/>
                <a:ea typeface="Adobe Heiti Std R" pitchFamily="34" charset="-128"/>
              </a:rPr>
              <a:t>Sel., Jakarta, </a:t>
            </a:r>
            <a:r>
              <a:rPr lang="en-US" sz="2400" smtClean="0">
                <a:latin typeface="Adobe Heiti Std R" pitchFamily="34" charset="-128"/>
                <a:ea typeface="Adobe Heiti Std R" pitchFamily="34" charset="-128"/>
              </a:rPr>
              <a:t>Indonesia</a:t>
            </a:r>
            <a:endParaRPr lang="en-US" sz="240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2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b="1" smtClean="0"/>
              <a:t>MVC vs MTV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144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mtClean="0"/>
              <a:t>Django works with 2 philosophies:</a:t>
            </a:r>
          </a:p>
          <a:p>
            <a:pPr marL="0" indent="0">
              <a:buNone/>
            </a:pPr>
            <a:r>
              <a:rPr lang="en-US" smtClean="0"/>
              <a:t>Model Template View (MTV)</a:t>
            </a:r>
          </a:p>
          <a:p>
            <a:pPr marL="0" indent="0">
              <a:buNone/>
            </a:pPr>
            <a:r>
              <a:rPr lang="en-US" smtClean="0"/>
              <a:t>DRY (Don’t Repeat Yourself)</a:t>
            </a:r>
          </a:p>
          <a:p>
            <a:pPr marL="0" indent="0">
              <a:buNone/>
            </a:pPr>
            <a:r>
              <a:rPr lang="en-US" smtClean="0"/>
              <a:t>___________________________________</a:t>
            </a:r>
          </a:p>
          <a:p>
            <a:pPr marL="0" indent="0">
              <a:buNone/>
            </a:pPr>
            <a:r>
              <a:rPr lang="en-US" smtClean="0"/>
              <a:t>Model </a:t>
            </a:r>
            <a:r>
              <a:rPr lang="en-US" smtClean="0">
                <a:sym typeface="Wingdings" panose="05000000000000000000" pitchFamily="2" charset="2"/>
              </a:rPr>
              <a:t> Connection Database with ORM</a:t>
            </a: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smtClean="0">
                <a:sym typeface="Wingdings" panose="05000000000000000000" pitchFamily="2" charset="2"/>
              </a:rPr>
              <a:t>                 (Objects Relational Mapper)</a:t>
            </a:r>
          </a:p>
          <a:p>
            <a:pPr marL="0" indent="0">
              <a:buNone/>
            </a:pPr>
            <a:r>
              <a:rPr lang="en-US" smtClean="0">
                <a:sym typeface="Wingdings" panose="05000000000000000000" pitchFamily="2" charset="2"/>
              </a:rPr>
              <a:t>Template  HTML Parsing System</a:t>
            </a:r>
          </a:p>
          <a:p>
            <a:pPr marL="0" indent="0">
              <a:buNone/>
            </a:pPr>
            <a:r>
              <a:rPr lang="en-US" smtClean="0">
                <a:sym typeface="Wingdings" panose="05000000000000000000" pitchFamily="2" charset="2"/>
              </a:rPr>
              <a:t>View  Logic for Parsing 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b="1" smtClean="0"/>
              <a:t>View Parsing to Template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/>
              <a:t>f</a:t>
            </a:r>
            <a:r>
              <a:rPr lang="en-US" sz="2800" b="1" smtClean="0"/>
              <a:t>rom </a:t>
            </a:r>
            <a:r>
              <a:rPr lang="en-US" sz="2800" smtClean="0"/>
              <a:t>django.shortcuts</a:t>
            </a:r>
            <a:r>
              <a:rPr lang="en-US" sz="2800" b="1" smtClean="0"/>
              <a:t> import </a:t>
            </a:r>
            <a:r>
              <a:rPr lang="en-US" sz="2800" smtClean="0"/>
              <a:t>render</a:t>
            </a:r>
          </a:p>
          <a:p>
            <a:pPr marL="0" indent="0">
              <a:buNone/>
            </a:pPr>
            <a:endParaRPr lang="en-US" sz="2800" smtClean="0"/>
          </a:p>
          <a:p>
            <a:pPr marL="0" indent="0">
              <a:buNone/>
            </a:pPr>
            <a:r>
              <a:rPr lang="en-US" sz="2800" b="1" smtClean="0"/>
              <a:t>def </a:t>
            </a:r>
            <a:r>
              <a:rPr lang="en-US" sz="2800" smtClean="0"/>
              <a:t>index(</a:t>
            </a:r>
            <a:r>
              <a:rPr lang="en-US" sz="2800" i="1" smtClean="0"/>
              <a:t>request</a:t>
            </a:r>
            <a:r>
              <a:rPr lang="en-US" sz="2800" smtClean="0"/>
              <a:t>):</a:t>
            </a:r>
          </a:p>
          <a:p>
            <a:pPr marL="0" indent="0">
              <a:buNone/>
            </a:pPr>
            <a:r>
              <a:rPr lang="en-US" sz="2800"/>
              <a:t>	</a:t>
            </a:r>
            <a:r>
              <a:rPr lang="en-US" sz="2800" smtClean="0"/>
              <a:t>content = {‘title’ : </a:t>
            </a:r>
            <a:r>
              <a:rPr lang="en-US" sz="2800" smtClean="0"/>
              <a:t>‘</a:t>
            </a:r>
            <a:r>
              <a:rPr lang="en-US" sz="2800" smtClean="0"/>
              <a:t>Website.com’}</a:t>
            </a:r>
            <a:endParaRPr lang="en-US" sz="2800" smtClean="0"/>
          </a:p>
          <a:p>
            <a:pPr marL="0" indent="0">
              <a:buNone/>
            </a:pPr>
            <a:r>
              <a:rPr lang="en-US" sz="2800"/>
              <a:t>	content</a:t>
            </a:r>
            <a:r>
              <a:rPr lang="en-US" sz="2800" smtClean="0"/>
              <a:t>[“message”] </a:t>
            </a:r>
            <a:r>
              <a:rPr lang="en-US" sz="2800"/>
              <a:t>= ‘Ini website </a:t>
            </a:r>
            <a:r>
              <a:rPr lang="en-US" sz="2800" smtClean="0"/>
              <a:t>saya</a:t>
            </a:r>
            <a:r>
              <a:rPr lang="en-US" sz="2800"/>
              <a:t>’</a:t>
            </a:r>
          </a:p>
          <a:p>
            <a:pPr marL="0" indent="0">
              <a:buNone/>
            </a:pPr>
            <a:r>
              <a:rPr lang="en-US" sz="2800"/>
              <a:t>	</a:t>
            </a:r>
            <a:r>
              <a:rPr lang="en-US" sz="2800" b="1" smtClean="0"/>
              <a:t>return</a:t>
            </a:r>
            <a:r>
              <a:rPr lang="en-US" sz="2800" smtClean="0"/>
              <a:t> render(</a:t>
            </a:r>
            <a:r>
              <a:rPr lang="en-US" sz="2800" i="1" smtClean="0"/>
              <a:t>request,</a:t>
            </a:r>
            <a:r>
              <a:rPr lang="en-US" sz="2800" smtClean="0"/>
              <a:t>’index.html’, </a:t>
            </a:r>
            <a:r>
              <a:rPr lang="en-US" sz="2800" i="1" smtClean="0"/>
              <a:t>		              </a:t>
            </a:r>
            <a:r>
              <a:rPr lang="en-US" sz="2800" smtClean="0"/>
              <a:t>content</a:t>
            </a:r>
            <a:r>
              <a:rPr lang="en-US" sz="2800" i="1" smtClean="0"/>
              <a:t>,</a:t>
            </a:r>
            <a:r>
              <a:rPr lang="en-US" sz="2800" i="1" smtClean="0">
                <a:solidFill>
                  <a:schemeClr val="bg1">
                    <a:lumMod val="50000"/>
                  </a:schemeClr>
                </a:solidFill>
              </a:rPr>
              <a:t>content_type=‘text/html’</a:t>
            </a:r>
            <a:r>
              <a:rPr lang="en-US" sz="2800" i="1" smtClean="0"/>
              <a:t>)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94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6077634"/>
            <a:ext cx="824623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smtClean="0"/>
              <a:t>WARNING: UNLIKE PHP, in Python-Django you CAN’T embed HTML tags to content!! </a:t>
            </a:r>
          </a:p>
          <a:p>
            <a:r>
              <a:rPr lang="en-US" b="1" smtClean="0"/>
              <a:t>Can’t be:  content[“message”] = “&lt;b&gt;My Web&lt;/b&gt;”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80906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b="1" smtClean="0"/>
              <a:t>Template to HTML (index.html)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1"/>
            <a:ext cx="8686800" cy="4495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mtClean="0"/>
              <a:t>&lt;!DOCTYPE html&gt;</a:t>
            </a:r>
          </a:p>
          <a:p>
            <a:pPr marL="0" indent="0">
              <a:buNone/>
            </a:pPr>
            <a:r>
              <a:rPr lang="en-US" smtClean="0"/>
              <a:t>&lt;html&gt;&lt;head&gt;</a:t>
            </a:r>
          </a:p>
          <a:p>
            <a:pPr marL="0" indent="0">
              <a:buNone/>
            </a:pPr>
            <a:r>
              <a:rPr lang="en-US" smtClean="0">
                <a:solidFill>
                  <a:srgbClr val="C00000"/>
                </a:solidFill>
              </a:rPr>
              <a:t>{% load static %}</a:t>
            </a:r>
          </a:p>
          <a:p>
            <a:pPr marL="0" indent="0">
              <a:buNone/>
            </a:pPr>
            <a:r>
              <a:rPr lang="en-US"/>
              <a:t>&lt;link href</a:t>
            </a:r>
            <a:r>
              <a:rPr lang="en-US">
                <a:solidFill>
                  <a:srgbClr val="C00000"/>
                </a:solidFill>
              </a:rPr>
              <a:t>="{% static </a:t>
            </a:r>
            <a:r>
              <a:rPr lang="en-US" smtClean="0">
                <a:solidFill>
                  <a:srgbClr val="C00000"/>
                </a:solidFill>
              </a:rPr>
              <a:t>'</a:t>
            </a:r>
            <a:r>
              <a:rPr lang="en-US" smtClean="0"/>
              <a:t>styles.css</a:t>
            </a:r>
            <a:r>
              <a:rPr lang="en-US">
                <a:solidFill>
                  <a:srgbClr val="C00000"/>
                </a:solidFill>
              </a:rPr>
              <a:t>' </a:t>
            </a:r>
            <a:r>
              <a:rPr lang="en-US" smtClean="0">
                <a:solidFill>
                  <a:srgbClr val="C00000"/>
                </a:solidFill>
              </a:rPr>
              <a:t>%}</a:t>
            </a:r>
            <a:r>
              <a:rPr lang="en-US" smtClean="0"/>
              <a:t>“ rel</a:t>
            </a:r>
            <a:r>
              <a:rPr lang="en-US"/>
              <a:t>="stylesheet"&gt;</a:t>
            </a:r>
          </a:p>
          <a:p>
            <a:pPr marL="0" indent="0">
              <a:buNone/>
            </a:pPr>
            <a:r>
              <a:rPr lang="en-US" smtClean="0"/>
              <a:t>&lt;title&gt;</a:t>
            </a:r>
            <a:r>
              <a:rPr lang="en-US" smtClean="0">
                <a:solidFill>
                  <a:srgbClr val="C00000"/>
                </a:solidFill>
              </a:rPr>
              <a:t>{{  </a:t>
            </a:r>
            <a:r>
              <a:rPr lang="en-US" i="1" smtClean="0">
                <a:solidFill>
                  <a:srgbClr val="C00000"/>
                </a:solidFill>
              </a:rPr>
              <a:t>title</a:t>
            </a:r>
            <a:r>
              <a:rPr lang="en-US" smtClean="0">
                <a:solidFill>
                  <a:srgbClr val="C00000"/>
                </a:solidFill>
              </a:rPr>
              <a:t> }}</a:t>
            </a:r>
            <a:r>
              <a:rPr lang="en-US" smtClean="0"/>
              <a:t>&lt;/title&gt;&lt;/head&gt;</a:t>
            </a:r>
          </a:p>
          <a:p>
            <a:pPr marL="0" indent="0">
              <a:buNone/>
            </a:pPr>
            <a:r>
              <a:rPr lang="en-US" smtClean="0"/>
              <a:t>&lt;body&gt;</a:t>
            </a:r>
          </a:p>
          <a:p>
            <a:pPr marL="0" indent="0">
              <a:buNone/>
            </a:pPr>
            <a:r>
              <a:rPr lang="en-US" smtClean="0">
                <a:solidFill>
                  <a:srgbClr val="C00000"/>
                </a:solidFill>
              </a:rPr>
              <a:t>{% block content %}</a:t>
            </a:r>
          </a:p>
          <a:p>
            <a:pPr marL="0" indent="0">
              <a:buNone/>
            </a:pPr>
            <a:r>
              <a:rPr lang="en-US" smtClean="0"/>
              <a:t>&lt;p&gt;</a:t>
            </a:r>
            <a:r>
              <a:rPr lang="en-US" smtClean="0">
                <a:solidFill>
                  <a:srgbClr val="C00000"/>
                </a:solidFill>
              </a:rPr>
              <a:t>{{  </a:t>
            </a:r>
            <a:r>
              <a:rPr lang="en-US" i="1" smtClean="0">
                <a:solidFill>
                  <a:srgbClr val="C00000"/>
                </a:solidFill>
              </a:rPr>
              <a:t>message</a:t>
            </a:r>
            <a:r>
              <a:rPr lang="en-US" smtClean="0">
                <a:solidFill>
                  <a:srgbClr val="C00000"/>
                </a:solidFill>
              </a:rPr>
              <a:t> }} </a:t>
            </a:r>
            <a:r>
              <a:rPr lang="en-US" smtClean="0"/>
              <a:t>&lt;/p&gt;</a:t>
            </a:r>
          </a:p>
          <a:p>
            <a:pPr marL="0" indent="0">
              <a:buNone/>
            </a:pPr>
            <a:r>
              <a:rPr lang="en-US" smtClean="0"/>
              <a:t>&lt;/body&gt;</a:t>
            </a:r>
            <a:endParaRPr lang="en-US"/>
          </a:p>
          <a:p>
            <a:pPr marL="0" indent="0">
              <a:buNone/>
            </a:pPr>
            <a:r>
              <a:rPr lang="en-US" smtClean="0">
                <a:solidFill>
                  <a:srgbClr val="C00000"/>
                </a:solidFill>
              </a:rPr>
              <a:t>{% endblock %}</a:t>
            </a:r>
          </a:p>
          <a:p>
            <a:pPr marL="0" indent="0">
              <a:buNone/>
            </a:pPr>
            <a:r>
              <a:rPr lang="en-US" smtClean="0"/>
              <a:t>&lt;/html&gt;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3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smtClean="0"/>
              <a:t>new.html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8991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solidFill>
                  <a:srgbClr val="C00000"/>
                </a:solidFill>
              </a:rPr>
              <a:t>{% extends ‘index.html’ %}</a:t>
            </a:r>
          </a:p>
          <a:p>
            <a:pPr marL="0" indent="0">
              <a:buNone/>
            </a:pPr>
            <a:r>
              <a:rPr lang="en-US" smtClean="0">
                <a:solidFill>
                  <a:srgbClr val="C00000"/>
                </a:solidFill>
              </a:rPr>
              <a:t>{% block content %}</a:t>
            </a:r>
          </a:p>
          <a:p>
            <a:pPr marL="0" indent="0">
              <a:buNone/>
            </a:pPr>
            <a:r>
              <a:rPr lang="en-US" smtClean="0"/>
              <a:t>&lt;h1&gt;PESAN BARU: Selamat datang di python.id&lt;/h1&gt;</a:t>
            </a:r>
          </a:p>
          <a:p>
            <a:pPr marL="0" indent="0">
              <a:buNone/>
            </a:pPr>
            <a:r>
              <a:rPr lang="en-US" smtClean="0">
                <a:solidFill>
                  <a:srgbClr val="C00000"/>
                </a:solidFill>
              </a:rPr>
              <a:t>{% endblock %}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8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smtClean="0"/>
              <a:t>Urls.py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8991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smtClean="0"/>
              <a:t>Learn About Regular Expression:</a:t>
            </a:r>
            <a:endParaRPr lang="en-US" b="1" smtClean="0"/>
          </a:p>
          <a:p>
            <a:pPr marL="0" indent="0">
              <a:buNone/>
            </a:pPr>
            <a:r>
              <a:rPr lang="en-US" smtClean="0"/>
              <a:t>url = (r’</a:t>
            </a:r>
            <a:r>
              <a:rPr lang="en-US" smtClean="0">
                <a:solidFill>
                  <a:srgbClr val="C00000"/>
                </a:solidFill>
              </a:rPr>
              <a:t>^$</a:t>
            </a:r>
            <a:r>
              <a:rPr lang="en-US" smtClean="0"/>
              <a:t>’,views.myfunct,name=“my_func”),</a:t>
            </a:r>
          </a:p>
          <a:p>
            <a:pPr marL="0" indent="0">
              <a:buNone/>
            </a:pPr>
            <a:r>
              <a:rPr lang="en-US" smtClean="0"/>
              <a:t>    This url GOES TO function myfunct in views.py</a:t>
            </a:r>
          </a:p>
          <a:p>
            <a:pPr marL="0" indent="0">
              <a:buNone/>
            </a:pPr>
            <a:r>
              <a:rPr lang="en-US" smtClean="0">
                <a:solidFill>
                  <a:srgbClr val="C00000"/>
                </a:solidFill>
              </a:rPr>
              <a:t>^</a:t>
            </a:r>
            <a:r>
              <a:rPr lang="en-US" smtClean="0"/>
              <a:t>foo : ANYTHING before ‘foo’ are VALID</a:t>
            </a:r>
          </a:p>
          <a:p>
            <a:pPr marL="0" indent="0">
              <a:buNone/>
            </a:pPr>
            <a:r>
              <a:rPr lang="en-US"/>
              <a:t>f</a:t>
            </a:r>
            <a:r>
              <a:rPr lang="en-US" smtClean="0"/>
              <a:t>oo</a:t>
            </a:r>
            <a:r>
              <a:rPr lang="en-US" smtClean="0">
                <a:solidFill>
                  <a:srgbClr val="C00000"/>
                </a:solidFill>
              </a:rPr>
              <a:t>$</a:t>
            </a:r>
            <a:r>
              <a:rPr lang="en-US" smtClean="0"/>
              <a:t> : ANYTHING after ‘foo’ are VALID</a:t>
            </a:r>
            <a:endParaRPr lang="en-US"/>
          </a:p>
          <a:p>
            <a:pPr marL="0" indent="0">
              <a:buNone/>
            </a:pPr>
            <a:r>
              <a:rPr lang="en-US" smtClean="0">
                <a:solidFill>
                  <a:srgbClr val="C00000"/>
                </a:solidFill>
              </a:rPr>
              <a:t>\w </a:t>
            </a:r>
            <a:r>
              <a:rPr lang="en-US" smtClean="0"/>
              <a:t>: ACCEPT 0-9a-zA-Z and also dash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7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b="1" smtClean="0"/>
              <a:t>OBJECT RELATIONAL MODEL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144963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mtClean="0"/>
              <a:t>‘The Magic’ of Model</a:t>
            </a:r>
          </a:p>
          <a:p>
            <a:pPr marL="514350" indent="-514350">
              <a:buAutoNum type="arabicParenR"/>
            </a:pPr>
            <a:r>
              <a:rPr lang="en-US" smtClean="0"/>
              <a:t>Model API : Website Form and Shell</a:t>
            </a:r>
          </a:p>
          <a:p>
            <a:pPr marL="514350" indent="-514350">
              <a:buAutoNum type="arabicParenR"/>
            </a:pPr>
            <a:r>
              <a:rPr lang="en-US" smtClean="0"/>
              <a:t>Build Form by 2 methods: 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a) With </a:t>
            </a:r>
            <a:r>
              <a:rPr lang="en-US" b="1" smtClean="0"/>
              <a:t>forms</a:t>
            </a:r>
          </a:p>
          <a:p>
            <a:pPr marL="0" indent="0">
              <a:buNone/>
            </a:pPr>
            <a:r>
              <a:rPr lang="en-US" b="1" smtClean="0"/>
              <a:t>	</a:t>
            </a:r>
            <a:r>
              <a:rPr lang="en-US" smtClean="0"/>
              <a:t>b) With </a:t>
            </a:r>
            <a:r>
              <a:rPr lang="en-US" b="1" smtClean="0"/>
              <a:t>ModelForm</a:t>
            </a:r>
            <a:endParaRPr lang="en-US" b="1"/>
          </a:p>
          <a:p>
            <a:pPr marL="0" indent="0">
              <a:buNone/>
            </a:pPr>
            <a:endParaRPr lang="en-US" b="1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1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b="1" smtClean="0"/>
              <a:t>Build Form with Regular forms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from </a:t>
            </a:r>
            <a:r>
              <a:rPr lang="en-US"/>
              <a:t>django</a:t>
            </a:r>
            <a:r>
              <a:rPr lang="en-US" b="1"/>
              <a:t> import </a:t>
            </a:r>
            <a:r>
              <a:rPr lang="en-US"/>
              <a:t>forms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class </a:t>
            </a:r>
            <a:r>
              <a:rPr lang="en-US" smtClean="0"/>
              <a:t>Place </a:t>
            </a:r>
            <a:r>
              <a:rPr lang="en-US" smtClean="0">
                <a:solidFill>
                  <a:srgbClr val="C00000"/>
                </a:solidFill>
              </a:rPr>
              <a:t>(forms.Form</a:t>
            </a:r>
            <a:r>
              <a:rPr lang="en-US">
                <a:solidFill>
                  <a:srgbClr val="C00000"/>
                </a:solidFill>
              </a:rPr>
              <a:t>):</a:t>
            </a:r>
          </a:p>
          <a:p>
            <a:pPr marL="0" indent="0">
              <a:buNone/>
            </a:pPr>
            <a:r>
              <a:rPr lang="en-US" b="1"/>
              <a:t>	</a:t>
            </a:r>
            <a:r>
              <a:rPr lang="en-US" smtClean="0"/>
              <a:t>name  = </a:t>
            </a:r>
            <a:r>
              <a:rPr lang="en-US"/>
              <a:t>forms.CharField()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address  </a:t>
            </a:r>
            <a:r>
              <a:rPr lang="en-US"/>
              <a:t>= forms.CharField()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city </a:t>
            </a:r>
            <a:r>
              <a:rPr lang="en-US"/>
              <a:t>= forms.DecimalField()</a:t>
            </a:r>
          </a:p>
          <a:p>
            <a:pPr marL="0" indent="0">
              <a:buNone/>
            </a:pPr>
            <a:r>
              <a:rPr lang="en-US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b="1" smtClean="0"/>
              <a:t>Build Form with Model forms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from </a:t>
            </a:r>
            <a:r>
              <a:rPr lang="en-US"/>
              <a:t>django</a:t>
            </a:r>
            <a:r>
              <a:rPr lang="en-US" b="1"/>
              <a:t> import </a:t>
            </a:r>
            <a:r>
              <a:rPr lang="en-US"/>
              <a:t>forms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class </a:t>
            </a:r>
            <a:r>
              <a:rPr lang="en-US"/>
              <a:t>BankAddressForm(</a:t>
            </a:r>
            <a:r>
              <a:rPr lang="en-US">
                <a:solidFill>
                  <a:srgbClr val="C00000"/>
                </a:solidFill>
              </a:rPr>
              <a:t>forms.ModelForm</a:t>
            </a:r>
            <a:r>
              <a:rPr lang="en-US" smtClean="0"/>
              <a:t>):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	class Meta:</a:t>
            </a:r>
          </a:p>
          <a:p>
            <a:pPr marL="0" indent="0">
              <a:buNone/>
            </a:pPr>
            <a:r>
              <a:rPr lang="en-US" b="1"/>
              <a:t>	</a:t>
            </a:r>
            <a:r>
              <a:rPr lang="en-US"/>
              <a:t>	model = Place</a:t>
            </a:r>
          </a:p>
          <a:p>
            <a:pPr marL="0" indent="0">
              <a:buNone/>
            </a:pPr>
            <a:r>
              <a:rPr lang="en-US"/>
              <a:t>		fields = ['name','address','city']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b="1" smtClean="0"/>
              <a:t>WAIT, Where is the Controller 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In Django , the Controller System  is VERY WIDE  and FLEKSIBLE , that’s why Django have no particular Controler.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All ‘Controller’ files just import into views.py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b="1" smtClean="0"/>
              <a:t>Further Reading / Learning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144963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mtClean="0"/>
              <a:t>Search in Youtube “Django Tutorial” with name: ‘Sentdex’, ‘Mike Django’, ‘Django Tutorial thenewboston’, etc</a:t>
            </a:r>
          </a:p>
          <a:p>
            <a:pPr>
              <a:buFont typeface="Arial" charset="0"/>
              <a:buChar char="•"/>
            </a:pPr>
            <a:r>
              <a:rPr lang="en-US" smtClean="0">
                <a:hlinkClick r:id="rId2"/>
              </a:rPr>
              <a:t>www.djangoproject.com</a:t>
            </a:r>
            <a:endParaRPr lang="en-US" smtClean="0"/>
          </a:p>
          <a:p>
            <a:pPr>
              <a:buFont typeface="Arial" charset="0"/>
              <a:buChar char="•"/>
            </a:pPr>
            <a:r>
              <a:rPr lang="en-US" smtClean="0">
                <a:hlinkClick r:id="rId3"/>
              </a:rPr>
              <a:t>www.djangobook.com</a:t>
            </a:r>
            <a:r>
              <a:rPr lang="en-US" smtClean="0"/>
              <a:t> </a:t>
            </a:r>
          </a:p>
          <a:p>
            <a:pPr>
              <a:buFont typeface="Arial" charset="0"/>
              <a:buChar char="•"/>
            </a:pPr>
            <a:r>
              <a:rPr lang="en-US" smtClean="0">
                <a:hlinkClick r:id="rId4"/>
              </a:rPr>
              <a:t>www.simpleisbetterthancomplex.com</a:t>
            </a: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charset="0"/>
              <a:buChar char="•"/>
            </a:pPr>
            <a:endParaRPr lang="en-US" smtClean="0"/>
          </a:p>
          <a:p>
            <a:pPr>
              <a:buFont typeface="Arial" charset="0"/>
              <a:buChar char="•"/>
            </a:pPr>
            <a:endParaRPr lang="en-US"/>
          </a:p>
          <a:p>
            <a:pPr>
              <a:buFont typeface="Arial" charset="0"/>
              <a:buChar char="•"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6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b="1" smtClean="0"/>
              <a:t>Introducing Me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3992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RIAN IRAWAN HARIADI  </a:t>
            </a:r>
          </a:p>
          <a:p>
            <a:pPr marL="0" indent="0">
              <a:buNone/>
            </a:pPr>
            <a:r>
              <a:rPr lang="en-US" i="1" smtClean="0"/>
              <a:t>Programmer, Forex Trader, Medical I.T.</a:t>
            </a:r>
          </a:p>
          <a:p>
            <a:pPr marL="0" indent="0">
              <a:buNone/>
            </a:pPr>
            <a:r>
              <a:rPr lang="en-US" i="1" smtClean="0"/>
              <a:t>“Loving Siberian Husky and female doctor”</a:t>
            </a:r>
          </a:p>
          <a:p>
            <a:pPr marL="0" indent="0">
              <a:buNone/>
            </a:pPr>
            <a:endParaRPr lang="en-US" i="1"/>
          </a:p>
          <a:p>
            <a:pPr marL="0" indent="0">
              <a:buNone/>
            </a:pPr>
            <a:r>
              <a:rPr lang="en-US" smtClean="0"/>
              <a:t>Address: Bandung and Jakarta, Indonesia</a:t>
            </a:r>
          </a:p>
          <a:p>
            <a:pPr marL="0" indent="0">
              <a:buNone/>
            </a:pPr>
            <a:r>
              <a:rPr lang="en-US" smtClean="0"/>
              <a:t>Website: </a:t>
            </a:r>
            <a:r>
              <a:rPr lang="en-US" b="1" smtClean="0"/>
              <a:t>rianhariadi.com</a:t>
            </a:r>
          </a:p>
          <a:p>
            <a:pPr marL="0" indent="0">
              <a:buNone/>
            </a:pPr>
            <a:r>
              <a:rPr lang="en-US" smtClean="0"/>
              <a:t>Github : www.github.com/huskyin</a:t>
            </a:r>
            <a:endParaRPr lang="en-US"/>
          </a:p>
          <a:p>
            <a:pPr marL="0" indent="0">
              <a:buNone/>
            </a:pPr>
            <a:endParaRPr lang="en-US" i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/>
          <a:lstStyle/>
          <a:p>
            <a:r>
              <a:rPr lang="en-US" b="1" smtClean="0"/>
              <a:t>Question ??</a:t>
            </a:r>
            <a:endParaRPr lang="en-US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/>
          <a:lstStyle/>
          <a:p>
            <a:r>
              <a:rPr lang="en-US" b="1" smtClean="0"/>
              <a:t>Thank You</a:t>
            </a:r>
            <a:endParaRPr lang="en-US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94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4936435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latin typeface="Arial" panose="020B0604020202020204" pitchFamily="34" charset="0"/>
                <a:cs typeface="Arial" panose="020B0604020202020204" pitchFamily="34" charset="0"/>
              </a:rPr>
              <a:t> I think everybody in this country should learn to </a:t>
            </a:r>
            <a:r>
              <a:rPr lang="en-US" sz="2400" b="1" i="1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n-US" sz="2400" i="1">
                <a:latin typeface="Arial" panose="020B0604020202020204" pitchFamily="34" charset="0"/>
                <a:cs typeface="Arial" panose="020B0604020202020204" pitchFamily="34" charset="0"/>
              </a:rPr>
              <a:t> a computer. Learn a computer language. Because it teaches you how to </a:t>
            </a:r>
            <a:r>
              <a:rPr lang="en-US" sz="2400" i="1" smtClean="0">
                <a:latin typeface="Arial" panose="020B0604020202020204" pitchFamily="34" charset="0"/>
                <a:cs typeface="Arial" panose="020B0604020202020204" pitchFamily="34" charset="0"/>
              </a:rPr>
              <a:t>think</a:t>
            </a:r>
          </a:p>
          <a:p>
            <a:r>
              <a:rPr lang="en-US" sz="2400" smtClean="0"/>
              <a:t>- Steve Jobs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219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b="1" smtClean="0"/>
              <a:t>Why Python for Website?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3992563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mtClean="0"/>
              <a:t>Python vs PHP : Python is FASTEST, except for PHP 7</a:t>
            </a:r>
          </a:p>
          <a:p>
            <a:pPr>
              <a:buFont typeface="Arial" charset="0"/>
              <a:buChar char="•"/>
            </a:pPr>
            <a:r>
              <a:rPr lang="en-US" smtClean="0"/>
              <a:t>Many modules</a:t>
            </a:r>
          </a:p>
          <a:p>
            <a:pPr>
              <a:buFont typeface="Arial" charset="0"/>
              <a:buChar char="•"/>
            </a:pPr>
            <a:r>
              <a:rPr lang="en-US" smtClean="0"/>
              <a:t>Big support</a:t>
            </a:r>
          </a:p>
          <a:p>
            <a:pPr>
              <a:buFont typeface="Arial" charset="0"/>
              <a:buChar char="•"/>
            </a:pPr>
            <a:r>
              <a:rPr lang="en-US" smtClean="0"/>
              <a:t>Google </a:t>
            </a:r>
            <a:r>
              <a:rPr lang="en-US" b="1" smtClean="0"/>
              <a:t>USES IT!</a:t>
            </a: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i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b="1" smtClean="0"/>
              <a:t>Why Django Framework 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3992563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mtClean="0"/>
              <a:t>Reliable </a:t>
            </a:r>
          </a:p>
          <a:p>
            <a:pPr>
              <a:buFont typeface="Arial" charset="0"/>
              <a:buChar char="•"/>
            </a:pPr>
            <a:r>
              <a:rPr lang="en-US" smtClean="0"/>
              <a:t>Scalling Up Ready for BIG Website</a:t>
            </a:r>
          </a:p>
          <a:p>
            <a:pPr>
              <a:buFont typeface="Arial" charset="0"/>
              <a:buChar char="•"/>
            </a:pPr>
            <a:r>
              <a:rPr lang="en-US" smtClean="0"/>
              <a:t>Always Update </a:t>
            </a:r>
            <a:r>
              <a:rPr lang="en-US" smtClean="0">
                <a:sym typeface="Wingdings" panose="05000000000000000000" pitchFamily="2" charset="2"/>
              </a:rPr>
              <a:t> Now ver. 1.10.3</a:t>
            </a:r>
            <a:endParaRPr lang="en-US" smtClean="0"/>
          </a:p>
          <a:p>
            <a:pPr>
              <a:buFont typeface="Arial" charset="0"/>
              <a:buChar char="•"/>
            </a:pPr>
            <a:r>
              <a:rPr lang="en-US" smtClean="0"/>
              <a:t>Many BIG websites </a:t>
            </a:r>
            <a:r>
              <a:rPr lang="en-US" b="1" smtClean="0"/>
              <a:t>USE IT: </a:t>
            </a:r>
            <a:r>
              <a:rPr lang="en-US" smtClean="0"/>
              <a:t>Pinterest, Instagram, Disqus, Reddit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i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828800"/>
          </a:xfrm>
        </p:spPr>
        <p:txBody>
          <a:bodyPr/>
          <a:lstStyle/>
          <a:p>
            <a:r>
              <a:rPr lang="en-US" b="1" smtClean="0"/>
              <a:t>My Projects With Django (1): Kursus Finansial Web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865437"/>
            <a:ext cx="5867400" cy="3992563"/>
          </a:xfrm>
        </p:spPr>
        <p:txBody>
          <a:bodyPr/>
          <a:lstStyle/>
          <a:p>
            <a:r>
              <a:rPr lang="en-US" smtClean="0">
                <a:hlinkClick r:id="rId2"/>
              </a:rPr>
              <a:t>www.kursusfinansial.com</a:t>
            </a:r>
            <a:endParaRPr lang="en-US" smtClean="0"/>
          </a:p>
          <a:p>
            <a:pPr>
              <a:buFontTx/>
              <a:buChar char="-"/>
            </a:pPr>
            <a:r>
              <a:rPr lang="en-US" smtClean="0"/>
              <a:t>Indonesia Forex Trading and Derivatives Course</a:t>
            </a:r>
          </a:p>
          <a:p>
            <a:pPr marL="0" indent="0">
              <a:buNone/>
            </a:pPr>
            <a:r>
              <a:rPr lang="en-US" smtClean="0"/>
              <a:t> </a:t>
            </a:r>
          </a:p>
          <a:p>
            <a:pPr marL="514350" indent="-514350">
              <a:buAutoNum type="arabicParenR"/>
            </a:pPr>
            <a:endParaRPr lang="en-US" smtClean="0"/>
          </a:p>
          <a:p>
            <a:pPr marL="514350" indent="-514350">
              <a:buAutoNum type="arabicParenR"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i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94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081535"/>
            <a:ext cx="351129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7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2057400"/>
          </a:xfrm>
        </p:spPr>
        <p:txBody>
          <a:bodyPr/>
          <a:lstStyle/>
          <a:p>
            <a:r>
              <a:rPr lang="en-US" b="1" smtClean="0"/>
              <a:t>My Projects With Django (2):</a:t>
            </a:r>
            <a:br>
              <a:rPr lang="en-US" b="1" smtClean="0"/>
            </a:br>
            <a:r>
              <a:rPr lang="en-US" b="1" smtClean="0"/>
              <a:t>Profesi Medis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94037"/>
            <a:ext cx="5867400" cy="3992563"/>
          </a:xfrm>
        </p:spPr>
        <p:txBody>
          <a:bodyPr/>
          <a:lstStyle/>
          <a:p>
            <a:r>
              <a:rPr lang="en-US" smtClean="0">
                <a:hlinkClick r:id="rId2"/>
              </a:rPr>
              <a:t>www.profesimedis.com</a:t>
            </a:r>
            <a:endParaRPr lang="en-US" smtClean="0"/>
          </a:p>
          <a:p>
            <a:pPr>
              <a:buFontTx/>
              <a:buChar char="-"/>
            </a:pPr>
            <a:r>
              <a:rPr lang="en-US" smtClean="0"/>
              <a:t>Social Media for Medical  Workers</a:t>
            </a:r>
          </a:p>
          <a:p>
            <a:pPr marL="0" indent="0">
              <a:buNone/>
            </a:pPr>
            <a:r>
              <a:rPr lang="en-US" smtClean="0"/>
              <a:t> </a:t>
            </a:r>
          </a:p>
          <a:p>
            <a:pPr marL="514350" indent="-514350">
              <a:buAutoNum type="arabicParenR"/>
            </a:pPr>
            <a:endParaRPr lang="en-US" smtClean="0"/>
          </a:p>
          <a:p>
            <a:pPr marL="514350" indent="-514350">
              <a:buAutoNum type="arabicParenR"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i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94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972" y="3246437"/>
            <a:ext cx="345127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2027236"/>
          </a:xfrm>
        </p:spPr>
        <p:txBody>
          <a:bodyPr/>
          <a:lstStyle/>
          <a:p>
            <a:r>
              <a:rPr lang="en-US" b="1" smtClean="0"/>
              <a:t>My Projects With Django (3):</a:t>
            </a:r>
            <a:br>
              <a:rPr lang="en-US" b="1" smtClean="0"/>
            </a:br>
            <a:r>
              <a:rPr lang="en-US" b="1" smtClean="0"/>
              <a:t>Panaloka Match App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789237"/>
            <a:ext cx="5867400" cy="3992563"/>
          </a:xfrm>
        </p:spPr>
        <p:txBody>
          <a:bodyPr/>
          <a:lstStyle/>
          <a:p>
            <a:r>
              <a:rPr lang="en-US" smtClean="0">
                <a:hlinkClick r:id="rId2"/>
              </a:rPr>
              <a:t>www.panalokamatch.com</a:t>
            </a:r>
            <a:endParaRPr lang="en-US" smtClean="0"/>
          </a:p>
          <a:p>
            <a:pPr>
              <a:buFontTx/>
              <a:buChar char="-"/>
            </a:pPr>
            <a:r>
              <a:rPr lang="en-US" smtClean="0"/>
              <a:t>Dating Sites with multi user and 3 languages: Bahasa Indonesia, English, Mandarin</a:t>
            </a:r>
          </a:p>
          <a:p>
            <a:pPr marL="0" indent="0">
              <a:buNone/>
            </a:pPr>
            <a:r>
              <a:rPr lang="en-US" smtClean="0"/>
              <a:t> </a:t>
            </a:r>
          </a:p>
          <a:p>
            <a:pPr marL="514350" indent="-514350">
              <a:buAutoNum type="arabicParenR"/>
            </a:pPr>
            <a:endParaRPr lang="en-US" smtClean="0"/>
          </a:p>
          <a:p>
            <a:pPr marL="514350" indent="-514350">
              <a:buAutoNum type="arabicParenR"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i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94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017836"/>
            <a:ext cx="3087757" cy="373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b="1" smtClean="0"/>
              <a:t>What do we need 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144963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arenR"/>
            </a:pPr>
            <a:r>
              <a:rPr lang="en-US" smtClean="0"/>
              <a:t>Python 3.4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/>
              <a:t>Virtual </a:t>
            </a:r>
            <a:r>
              <a:rPr lang="en-US" smtClean="0"/>
              <a:t>Environtment (virtualenv)</a:t>
            </a:r>
          </a:p>
          <a:p>
            <a:pPr marL="514350" indent="-514350">
              <a:buAutoNum type="arabicParenR"/>
            </a:pPr>
            <a:r>
              <a:rPr lang="en-US" smtClean="0"/>
              <a:t>Django 1.10.3 or Higher (be careful deprecated!)</a:t>
            </a:r>
          </a:p>
          <a:p>
            <a:pPr marL="514350" indent="-514350">
              <a:buAutoNum type="arabicParenR"/>
            </a:pPr>
            <a:r>
              <a:rPr lang="en-US" smtClean="0"/>
              <a:t>Postgresql  database</a:t>
            </a:r>
            <a:r>
              <a:rPr lang="en-US" smtClean="0">
                <a:sym typeface="Wingdings" panose="05000000000000000000" pitchFamily="2" charset="2"/>
              </a:rPr>
              <a:t> psycog2 as connector</a:t>
            </a: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BUT if we already have Python installed, we can use ONE CLICK with pip install –r requirements.txt</a:t>
            </a:r>
            <a:endParaRPr lang="en-US"/>
          </a:p>
          <a:p>
            <a:pPr marL="0" indent="0">
              <a:buNone/>
            </a:pPr>
            <a:endParaRPr lang="en-US" i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1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b="1" smtClean="0"/>
              <a:t>Django ‘Three Musketeers’ Files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0"/>
            <a:ext cx="8991600" cy="4144963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mtClean="0"/>
              <a:t>manage.py </a:t>
            </a:r>
            <a:r>
              <a:rPr lang="en-US" smtClean="0">
                <a:sym typeface="Wingdings" panose="05000000000000000000" pitchFamily="2" charset="2"/>
              </a:rPr>
              <a:t> the ‘run’ file</a:t>
            </a:r>
            <a:endParaRPr lang="en-US" smtClean="0"/>
          </a:p>
          <a:p>
            <a:pPr marL="514350" indent="-514350">
              <a:buAutoNum type="arabicParenR"/>
            </a:pPr>
            <a:r>
              <a:rPr lang="en-US" smtClean="0"/>
              <a:t>settings.py </a:t>
            </a:r>
            <a:r>
              <a:rPr lang="en-US" smtClean="0">
                <a:sym typeface="Wingdings" panose="05000000000000000000" pitchFamily="2" charset="2"/>
              </a:rPr>
              <a:t> the ‘Fu**ing’ Matter of Django</a:t>
            </a:r>
            <a:endParaRPr lang="en-US" smtClean="0"/>
          </a:p>
          <a:p>
            <a:pPr marL="514350" indent="-514350">
              <a:buAutoNum type="arabicParenR"/>
            </a:pPr>
            <a:r>
              <a:rPr lang="en-US" smtClean="0"/>
              <a:t>ulrs.py 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i="1" u="sng" smtClean="0">
                <a:sym typeface="Wingdings" panose="05000000000000000000" pitchFamily="2" charset="2"/>
              </a:rPr>
              <a:t>Where</a:t>
            </a:r>
            <a:r>
              <a:rPr lang="en-US" i="1" smtClean="0">
                <a:sym typeface="Wingdings" panose="05000000000000000000" pitchFamily="2" charset="2"/>
              </a:rPr>
              <a:t> do you want to GO ?</a:t>
            </a: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i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94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876" y="4114800"/>
            <a:ext cx="4393924" cy="26363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3494" y="5694587"/>
            <a:ext cx="5434245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m</a:t>
            </a:r>
            <a:r>
              <a:rPr lang="en-US" sz="2800" b="1" smtClean="0">
                <a:solidFill>
                  <a:srgbClr val="FF0000"/>
                </a:solidFill>
              </a:rPr>
              <a:t>anage.py      settings.py      urls.py</a:t>
            </a:r>
            <a:endParaRPr 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613</Words>
  <Application>Microsoft Office PowerPoint</Application>
  <PresentationFormat>On-screen Show (4:3)</PresentationFormat>
  <Paragraphs>134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Developing Web with Python 3 and Django Framework</vt:lpstr>
      <vt:lpstr>Introducing Me</vt:lpstr>
      <vt:lpstr>Why Python for Website?</vt:lpstr>
      <vt:lpstr>Why Django Framework ?</vt:lpstr>
      <vt:lpstr>My Projects With Django (1): Kursus Finansial Web</vt:lpstr>
      <vt:lpstr>My Projects With Django (2): Profesi Medis</vt:lpstr>
      <vt:lpstr>My Projects With Django (3): Panaloka Match App</vt:lpstr>
      <vt:lpstr>What do we need ?</vt:lpstr>
      <vt:lpstr>Django ‘Three Musketeers’ Files</vt:lpstr>
      <vt:lpstr>MVC vs MTV</vt:lpstr>
      <vt:lpstr>View Parsing to Template</vt:lpstr>
      <vt:lpstr>Template to HTML (index.html)</vt:lpstr>
      <vt:lpstr>new.html</vt:lpstr>
      <vt:lpstr>Urls.py</vt:lpstr>
      <vt:lpstr>OBJECT RELATIONAL MODEL</vt:lpstr>
      <vt:lpstr>Build Form with Regular forms</vt:lpstr>
      <vt:lpstr>Build Form with Model forms</vt:lpstr>
      <vt:lpstr>WAIT, Where is the Controller ?</vt:lpstr>
      <vt:lpstr>Further Reading / Learning</vt:lpstr>
      <vt:lpstr>Question ??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Powerful Web with Django</dc:title>
  <dc:creator>Rian Hariadi</dc:creator>
  <cp:lastModifiedBy>Rian Hariadi</cp:lastModifiedBy>
  <cp:revision>72</cp:revision>
  <dcterms:created xsi:type="dcterms:W3CDTF">2017-02-08T03:24:47Z</dcterms:created>
  <dcterms:modified xsi:type="dcterms:W3CDTF">2017-02-17T23:37:24Z</dcterms:modified>
</cp:coreProperties>
</file>