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embeddedFontLst>
    <p:embeddedFont>
      <p:font typeface="Ubuntu" panose="02020500000000000000" charset="0"/>
      <p:regular r:id="rId20"/>
      <p:bold r:id="rId21"/>
      <p:italic r:id="rId22"/>
      <p:boldItalic r:id="rId23"/>
    </p:embeddedFont>
    <p:embeddedFont>
      <p:font typeface="Source Sans Pro" panose="02020500000000000000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LkyqXelSR6+LQA6x6AeRLGE8+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6E570A-046F-4FFA-BB18-1452DA458048}">
  <a:tblStyle styleId="{5D6E570A-046F-4FFA-BB18-1452DA4580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build error :檔案名稱、目錄名稱或磁碟區標籤語法錯誤。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上面的雙引號重打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這是之後做term project會用到的東西，大家可以自己去了解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ctrTitle"/>
          </p:nvPr>
        </p:nvSpPr>
        <p:spPr>
          <a:xfrm>
            <a:off x="311700" y="1903000"/>
            <a:ext cx="85206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Ubuntu"/>
              <a:buNone/>
              <a:defRPr sz="3600"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buntu"/>
              <a:buNone/>
              <a:defRPr sz="4800">
                <a:latin typeface="Ubuntu"/>
                <a:ea typeface="Ubuntu"/>
                <a:cs typeface="Ubuntu"/>
                <a:sym typeface="Ubuntu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buntu"/>
              <a:buNone/>
              <a:defRPr sz="4800">
                <a:latin typeface="Ubuntu"/>
                <a:ea typeface="Ubuntu"/>
                <a:cs typeface="Ubuntu"/>
                <a:sym typeface="Ubuntu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buntu"/>
              <a:buNone/>
              <a:defRPr sz="4800">
                <a:latin typeface="Ubuntu"/>
                <a:ea typeface="Ubuntu"/>
                <a:cs typeface="Ubuntu"/>
                <a:sym typeface="Ubuntu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buntu"/>
              <a:buNone/>
              <a:defRPr sz="4800">
                <a:latin typeface="Ubuntu"/>
                <a:ea typeface="Ubuntu"/>
                <a:cs typeface="Ubuntu"/>
                <a:sym typeface="Ubuntu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buntu"/>
              <a:buNone/>
              <a:defRPr sz="4800">
                <a:latin typeface="Ubuntu"/>
                <a:ea typeface="Ubuntu"/>
                <a:cs typeface="Ubuntu"/>
                <a:sym typeface="Ubuntu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buntu"/>
              <a:buNone/>
              <a:defRPr sz="4800">
                <a:latin typeface="Ubuntu"/>
                <a:ea typeface="Ubuntu"/>
                <a:cs typeface="Ubuntu"/>
                <a:sym typeface="Ubuntu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buntu"/>
              <a:buNone/>
              <a:defRPr sz="4800">
                <a:latin typeface="Ubuntu"/>
                <a:ea typeface="Ubuntu"/>
                <a:cs typeface="Ubuntu"/>
                <a:sym typeface="Ubuntu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buntu"/>
              <a:buNone/>
              <a:defRPr sz="48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subTitle" idx="1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pic>
        <p:nvPicPr>
          <p:cNvPr id="12" name="Google Shape;12;p20"/>
          <p:cNvPicPr preferRelativeResize="0"/>
          <p:nvPr/>
        </p:nvPicPr>
        <p:blipFill rotWithShape="1">
          <a:blip r:embed="rId2">
            <a:alphaModFix/>
          </a:blip>
          <a:srcRect l="426" t="96841" r="436"/>
          <a:stretch/>
        </p:blipFill>
        <p:spPr>
          <a:xfrm>
            <a:off x="0" y="4962975"/>
            <a:ext cx="9144000" cy="18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5904463" y="4663225"/>
            <a:ext cx="31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45720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45720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5720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45720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5720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5720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5720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sldNum" idx="12"/>
          </p:nvPr>
        </p:nvSpPr>
        <p:spPr>
          <a:xfrm>
            <a:off x="5904463" y="4663225"/>
            <a:ext cx="31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45720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45720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5720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45720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5720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5720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5720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ource Sans Pro"/>
              <a:buChar char="●"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○"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■"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●"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○"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■"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●"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○"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Source Sans Pro"/>
              <a:buChar char="■"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zh-TW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7" name="Google Shape;17;p21"/>
          <p:cNvPicPr preferRelativeResize="0"/>
          <p:nvPr/>
        </p:nvPicPr>
        <p:blipFill rotWithShape="1">
          <a:blip r:embed="rId2">
            <a:alphaModFix/>
          </a:blip>
          <a:srcRect l="426" t="96841" r="436"/>
          <a:stretch/>
        </p:blipFill>
        <p:spPr>
          <a:xfrm>
            <a:off x="0" y="4962975"/>
            <a:ext cx="9144000" cy="18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5904463" y="4663225"/>
            <a:ext cx="31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45720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45720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5720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45720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5720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5720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5720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" name="Google Shape;21;p22"/>
          <p:cNvPicPr preferRelativeResize="0"/>
          <p:nvPr/>
        </p:nvPicPr>
        <p:blipFill rotWithShape="1">
          <a:blip r:embed="rId2">
            <a:alphaModFix/>
          </a:blip>
          <a:srcRect l="426" t="96841" r="436"/>
          <a:stretch/>
        </p:blipFill>
        <p:spPr>
          <a:xfrm>
            <a:off x="0" y="4962975"/>
            <a:ext cx="9144000" cy="18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5904463" y="4663225"/>
            <a:ext cx="31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45720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45720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5720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45720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5720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5720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5720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5904463" y="4663225"/>
            <a:ext cx="31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45720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45720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5720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45720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5720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5720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5720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sldNum" idx="12"/>
          </p:nvPr>
        </p:nvSpPr>
        <p:spPr>
          <a:xfrm>
            <a:off x="5904463" y="4663225"/>
            <a:ext cx="31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45720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45720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5720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45720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5720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5720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5720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sldNum" idx="12"/>
          </p:nvPr>
        </p:nvSpPr>
        <p:spPr>
          <a:xfrm>
            <a:off x="5904463" y="4663225"/>
            <a:ext cx="31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45720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45720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5720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45720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5720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5720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5720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sldNum" idx="12"/>
          </p:nvPr>
        </p:nvSpPr>
        <p:spPr>
          <a:xfrm>
            <a:off x="5904463" y="4663225"/>
            <a:ext cx="31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45720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45720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5720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45720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5720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5720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5720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sldNum" idx="12"/>
          </p:nvPr>
        </p:nvSpPr>
        <p:spPr>
          <a:xfrm>
            <a:off x="5904463" y="4663225"/>
            <a:ext cx="31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45720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45720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5720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45720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5720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5720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5720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5904463" y="4663225"/>
            <a:ext cx="31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45720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45720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5720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45720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5720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5720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5720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Bitbucket &amp; Git |   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lp.ubuntu.com/community/CronHowto" TargetMode="External"/><Relationship Id="rId4" Type="http://schemas.openxmlformats.org/officeDocument/2006/relationships/hyperlink" Target="https://www.windowscentral.com/how-create-automated-task-using-task-scheduler-windows-1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ontab.guru" TargetMode="External"/><Relationship Id="rId5" Type="http://schemas.openxmlformats.org/officeDocument/2006/relationships/hyperlink" Target="https://crontab.guru/examples.html" TargetMode="External"/><Relationship Id="rId4" Type="http://schemas.openxmlformats.org/officeDocument/2006/relationships/hyperlink" Target="https://en.wikipedia.org/wiki/Cron#CRON_expressi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user/project/integrations/webhook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docs.gitlab.com/ee/integration/jenkins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travis-ci.com/user/for-beginners/" TargetMode="External"/><Relationship Id="rId4" Type="http://schemas.openxmlformats.org/officeDocument/2006/relationships/hyperlink" Target="https://travis-c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enkinsci/jenkins" TargetMode="External"/><Relationship Id="rId4" Type="http://schemas.openxmlformats.org/officeDocument/2006/relationships/hyperlink" Target="https://jenkins.io/doc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w/java/technologies/javase/jdk11-archive-download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enkins.io/doc/book/pipelin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311700" y="1903000"/>
            <a:ext cx="85206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solidFill>
                  <a:srgbClr val="000000"/>
                </a:solidFill>
              </a:rPr>
              <a:t>Jenkins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311700" y="2681725"/>
            <a:ext cx="8520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>
                <a:solidFill>
                  <a:srgbClr val="000000"/>
                </a:solidFill>
              </a:rPr>
              <a:t>Software Engineering Practice</a:t>
            </a:r>
            <a:r>
              <a:rPr lang="zh-TW"/>
              <a:t> </a:t>
            </a:r>
            <a:r>
              <a:rPr lang="zh-TW">
                <a:solidFill>
                  <a:srgbClr val="000000"/>
                </a:solidFill>
              </a:rPr>
              <a:t>Lab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Setup Jenkins (3)</a:t>
            </a:r>
            <a:endParaRPr/>
          </a:p>
        </p:txBody>
      </p:sp>
      <p:sp>
        <p:nvSpPr>
          <p:cNvPr id="180" name="Google Shape;180;p11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60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4.	Create first user. </a:t>
            </a:r>
            <a:br>
              <a:rPr lang="zh-TW"/>
            </a:br>
            <a:r>
              <a:rPr lang="zh-TW" sz="1400"/>
              <a:t>Provide your information to login Jenkins later.</a:t>
            </a:r>
            <a:br>
              <a:rPr lang="zh-TW" sz="1400"/>
            </a:br>
            <a:r>
              <a:rPr lang="zh-TW" sz="1400"/>
              <a:t>If you want to be notified by emails of Jenkins test results, make sure correct address is provided.</a:t>
            </a:r>
            <a:br>
              <a:rPr lang="zh-TW" sz="1400"/>
            </a:br>
            <a:r>
              <a:rPr lang="zh-TW" sz="1400" b="1"/>
              <a:t>Save and continue.</a:t>
            </a:r>
            <a:endParaRPr sz="1400" b="1"/>
          </a:p>
          <a:p>
            <a:pPr marL="0" lvl="0" indent="89999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5.	Set Jenkins URL</a:t>
            </a:r>
            <a:br>
              <a:rPr lang="zh-TW"/>
            </a:br>
            <a:r>
              <a:rPr lang="zh-TW"/>
              <a:t>	</a:t>
            </a:r>
            <a:r>
              <a:rPr lang="zh-TW" sz="1400"/>
              <a:t>Keep default if you do not need to connect Jenkins from another device.</a:t>
            </a:r>
            <a:br>
              <a:rPr lang="zh-TW" sz="1400"/>
            </a:br>
            <a:r>
              <a:rPr lang="zh-TW" sz="1400"/>
              <a:t>	</a:t>
            </a:r>
            <a:r>
              <a:rPr lang="zh-TW" sz="1400" b="1"/>
              <a:t>Save and Finish.  Start using Jenkins.</a:t>
            </a:r>
            <a:endParaRPr sz="1400"/>
          </a:p>
          <a:p>
            <a:pPr marL="450000" lvl="0" indent="-3600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400"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10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100" y="2998125"/>
            <a:ext cx="4624850" cy="1019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11"/>
          <p:cNvGraphicFramePr/>
          <p:nvPr/>
        </p:nvGraphicFramePr>
        <p:xfrm>
          <a:off x="1895125" y="4179213"/>
          <a:ext cx="5353750" cy="731490"/>
        </p:xfrm>
        <a:graphic>
          <a:graphicData uri="http://schemas.openxmlformats.org/drawingml/2006/table">
            <a:tbl>
              <a:tblPr>
                <a:noFill/>
                <a:tableStyleId>{5D6E570A-046F-4FFA-BB18-1452DA458048}</a:tableStyleId>
              </a:tblPr>
              <a:tblGrid>
                <a:gridCol w="535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# You will need to launch Jenkins from cmd/terminal if you shut the PC down or </a:t>
                      </a:r>
                      <a:b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# accidentally turn it off. </a:t>
                      </a:r>
                      <a:r>
                        <a:rPr lang="zh-TW" sz="1200" u="sng" strike="noStrike" cap="none">
                          <a:solidFill>
                            <a:schemeClr val="hlink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  <a:hlinkClick r:id="rId4"/>
                        </a:rPr>
                        <a:t>Task scheduler</a:t>
                      </a:r>
                      <a: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or </a:t>
                      </a:r>
                      <a:r>
                        <a:rPr lang="zh-TW" sz="1200" u="sng" strike="noStrike" cap="none">
                          <a:solidFill>
                            <a:schemeClr val="hlink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  <a:hlinkClick r:id="rId5"/>
                        </a:rPr>
                        <a:t>crond</a:t>
                      </a:r>
                      <a: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may help you to turn Jenkins on</a:t>
                      </a:r>
                      <a:b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# automatically.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Add a new Job</a:t>
            </a:r>
            <a:endParaRPr/>
          </a:p>
        </p:txBody>
      </p:sp>
      <p:sp>
        <p:nvSpPr>
          <p:cNvPr id="189" name="Google Shape;189;p12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As our first Jenkins job, click </a:t>
            </a:r>
            <a:r>
              <a:rPr lang="zh-TW" b="1"/>
              <a:t>New Item</a:t>
            </a:r>
            <a:r>
              <a:rPr lang="zh-TW"/>
              <a:t>, </a:t>
            </a:r>
            <a:br>
              <a:rPr lang="zh-TW"/>
            </a:br>
            <a:r>
              <a:rPr lang="zh-TW"/>
              <a:t>enter a name and choose </a:t>
            </a:r>
            <a:r>
              <a:rPr lang="zh-TW" b="1"/>
              <a:t>Freestyle project</a:t>
            </a:r>
            <a:r>
              <a:rPr lang="zh-TW"/>
              <a:t>. then </a:t>
            </a:r>
            <a:r>
              <a:rPr lang="zh-TW" b="1"/>
              <a:t>OK</a:t>
            </a:r>
            <a:r>
              <a:rPr lang="zh-TW"/>
              <a:t>.</a:t>
            </a: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11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163" y="1653925"/>
            <a:ext cx="3076575" cy="25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12"/>
          <p:cNvGrpSpPr/>
          <p:nvPr/>
        </p:nvGrpSpPr>
        <p:grpSpPr>
          <a:xfrm>
            <a:off x="4122125" y="1839663"/>
            <a:ext cx="4495800" cy="2152650"/>
            <a:chOff x="4122125" y="1839663"/>
            <a:chExt cx="4495800" cy="2152650"/>
          </a:xfrm>
        </p:grpSpPr>
        <p:pic>
          <p:nvPicPr>
            <p:cNvPr id="193" name="Google Shape;193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22125" y="1839663"/>
              <a:ext cx="4495800" cy="2152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12"/>
            <p:cNvSpPr/>
            <p:nvPr/>
          </p:nvSpPr>
          <p:spPr>
            <a:xfrm>
              <a:off x="4334527" y="2365374"/>
              <a:ext cx="1285224" cy="3333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TW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SEP11</a:t>
              </a:r>
              <a:r>
                <a:rPr lang="zh-TW">
                  <a:solidFill>
                    <a:schemeClr val="dk1"/>
                  </a:solidFill>
                </a:rPr>
                <a:t>1</a:t>
              </a:r>
              <a:r>
                <a:rPr lang="zh-TW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-Test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Add a new Job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zh-TW"/>
              <a:t>Click </a:t>
            </a:r>
            <a:r>
              <a:rPr lang="zh-TW" b="1"/>
              <a:t>Build</a:t>
            </a:r>
            <a:r>
              <a:rPr lang="zh-TW"/>
              <a:t> tab on the top of the page,</a:t>
            </a:r>
            <a:br>
              <a:rPr lang="zh-TW"/>
            </a:br>
            <a:r>
              <a:rPr lang="zh-TW"/>
              <a:t>and add </a:t>
            </a:r>
            <a:r>
              <a:rPr lang="zh-TW" b="1"/>
              <a:t>Execute Windows batch command</a:t>
            </a:r>
            <a:r>
              <a:rPr lang="zh-TW"/>
              <a:t> step to this build job.</a:t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zh-TW"/>
              <a:t>Enter </a:t>
            </a:r>
            <a:r>
              <a:rPr lang="zh-TW" b="1" i="1"/>
              <a:t>exit 1</a:t>
            </a:r>
            <a:r>
              <a:rPr lang="zh-TW"/>
              <a:t>, and </a:t>
            </a:r>
            <a:r>
              <a:rPr lang="zh-TW" b="1"/>
              <a:t>Save</a:t>
            </a:r>
            <a:r>
              <a:rPr lang="zh-TW"/>
              <a:t> to simulate a failed build.</a:t>
            </a:r>
            <a:br>
              <a:rPr lang="zh-TW"/>
            </a:b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12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50" y="1542438"/>
            <a:ext cx="68389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3950" y="2333013"/>
            <a:ext cx="36195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0450" y="3982300"/>
            <a:ext cx="4883401" cy="9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Add a new Job</a:t>
            </a:r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zh-TW"/>
              <a:t>Click </a:t>
            </a:r>
            <a:r>
              <a:rPr lang="zh-TW" b="1"/>
              <a:t>Build Now</a:t>
            </a:r>
            <a:r>
              <a:rPr lang="zh-TW"/>
              <a:t> to see it fails successfully.</a:t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zh-TW"/>
              <a:t>Click </a:t>
            </a:r>
            <a:r>
              <a:rPr lang="zh-TW" b="1"/>
              <a:t>Configure</a:t>
            </a:r>
            <a:r>
              <a:rPr lang="zh-TW"/>
              <a:t> and modify </a:t>
            </a:r>
            <a:r>
              <a:rPr lang="zh-TW" i="1"/>
              <a:t>exit 1</a:t>
            </a:r>
            <a:r>
              <a:rPr lang="zh-TW"/>
              <a:t> to </a:t>
            </a:r>
            <a:r>
              <a:rPr lang="zh-TW" b="1" i="1"/>
              <a:t>exit 0</a:t>
            </a:r>
            <a:r>
              <a:rPr lang="zh-TW"/>
              <a:t>.</a:t>
            </a:r>
            <a:br>
              <a:rPr lang="zh-TW"/>
            </a:br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13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12" name="Google Shape;2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975" y="1156125"/>
            <a:ext cx="2682225" cy="283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7238" y="1778638"/>
            <a:ext cx="307657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/>
          <p:nvPr/>
        </p:nvSpPr>
        <p:spPr>
          <a:xfrm>
            <a:off x="3968025" y="2437475"/>
            <a:ext cx="562800" cy="34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43500" y="3445522"/>
            <a:ext cx="2332875" cy="138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6" name="Google Shape;216;p14"/>
          <p:cNvGraphicFramePr/>
          <p:nvPr/>
        </p:nvGraphicFramePr>
        <p:xfrm>
          <a:off x="886375" y="4354363"/>
          <a:ext cx="4107075" cy="405275"/>
        </p:xfrm>
        <a:graphic>
          <a:graphicData uri="http://schemas.openxmlformats.org/drawingml/2006/table">
            <a:tbl>
              <a:tblPr>
                <a:noFill/>
                <a:tableStyleId>{5D6E570A-046F-4FFA-BB18-1452DA458048}</a:tableStyleId>
              </a:tblPr>
              <a:tblGrid>
                <a:gridCol w="410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# Return value matters!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Build periodically</a:t>
            </a:r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zh-TW"/>
              <a:t>Build can be triggered automatically by “Build periodically” property.</a:t>
            </a:r>
            <a:endParaRPr/>
          </a:p>
        </p:txBody>
      </p:sp>
      <p:sp>
        <p:nvSpPr>
          <p:cNvPr id="223" name="Google Shape;223;p15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14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24" name="Google Shape;2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975" y="1171350"/>
            <a:ext cx="40386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5"/>
          <p:cNvSpPr txBox="1"/>
          <p:nvPr/>
        </p:nvSpPr>
        <p:spPr>
          <a:xfrm>
            <a:off x="4728900" y="1203950"/>
            <a:ext cx="4103400" cy="3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to tell Jenkins the interval triggering a build? </a:t>
            </a:r>
            <a:br>
              <a:rPr lang="zh-TW" sz="1400" b="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zh-TW" sz="1400" b="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</a:t>
            </a:r>
            <a: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zh-TW" sz="14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CRON expressions</a:t>
            </a:r>
            <a: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</a:t>
            </a:r>
            <a:b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zh-TW" sz="1400" b="0" i="0" u="none" strike="noStrike" cap="none">
                <a:solidFill>
                  <a:srgbClr val="FFFFFF"/>
                </a:solidFill>
                <a:highlight>
                  <a:srgbClr val="434343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0 * * * *     # The job will run once every hour, at :00.</a:t>
            </a:r>
            <a: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zh-TW" sz="1400" b="0" i="0" u="none" strike="noStrike" cap="none">
                <a:solidFill>
                  <a:srgbClr val="FFFFFF"/>
                </a:solidFill>
                <a:highlight>
                  <a:srgbClr val="434343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0 0 * * *    # On 0:00 every day</a:t>
            </a:r>
            <a: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Jenkins will show the next build time by the specified expression after you click on the blank areas on the page.</a:t>
            </a:r>
            <a:b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zh-TW" sz="1400" b="0" i="1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HINT: Jenkins server must be running to trigger jobs.</a:t>
            </a:r>
            <a: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examples :</a:t>
            </a:r>
            <a:b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zh-TW" sz="14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https://crontab.guru/examples.html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Simple editor :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https://crontab.guru</a:t>
            </a:r>
            <a: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/>
              <a:t>Lab 1 requirement</a:t>
            </a:r>
            <a:endParaRPr dirty="0"/>
          </a:p>
        </p:txBody>
      </p:sp>
      <p:sp>
        <p:nvSpPr>
          <p:cNvPr id="231" name="Google Shape;231;p16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 smtClean="0"/>
              <a:t>Modify </a:t>
            </a:r>
            <a:r>
              <a:rPr lang="zh-TW" b="1" dirty="0"/>
              <a:t>Execute Windows batch command </a:t>
            </a:r>
            <a:r>
              <a:rPr lang="zh-TW" dirty="0"/>
              <a:t>section and </a:t>
            </a:r>
            <a:r>
              <a:rPr lang="zh-TW" b="1" dirty="0"/>
              <a:t>Save</a:t>
            </a:r>
            <a:r>
              <a:rPr lang="zh-TW" dirty="0" smtClean="0"/>
              <a:t>:</a:t>
            </a:r>
            <a:r>
              <a:rPr lang="zh-TW" dirty="0"/>
              <a:t/>
            </a:r>
            <a:br>
              <a:rPr lang="zh-TW" dirty="0"/>
            </a:br>
            <a:r>
              <a:rPr lang="zh-TW" dirty="0"/>
              <a:t/>
            </a:r>
            <a:br>
              <a:rPr lang="zh-TW" dirty="0"/>
            </a:br>
            <a:r>
              <a:rPr lang="zh-TW" dirty="0"/>
              <a:t/>
            </a:r>
            <a:br>
              <a:rPr lang="zh-TW" dirty="0"/>
            </a:br>
            <a:r>
              <a:rPr lang="zh-TW" dirty="0"/>
              <a:t/>
            </a:r>
            <a:br>
              <a:rPr lang="zh-TW" dirty="0"/>
            </a:br>
            <a:r>
              <a:rPr lang="zh-TW" dirty="0"/>
              <a:t/>
            </a:r>
            <a:br>
              <a:rPr lang="zh-TW" dirty="0"/>
            </a:b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 smtClean="0"/>
              <a:t>Screenshot the console output and submit </a:t>
            </a:r>
            <a:br>
              <a:rPr lang="en-US" altLang="zh-TW" dirty="0" smtClean="0"/>
            </a:br>
            <a:r>
              <a:rPr lang="en-US" altLang="zh-TW" dirty="0" smtClean="0"/>
              <a:t>to </a:t>
            </a:r>
            <a:r>
              <a:rPr lang="en-US" altLang="zh-TW" dirty="0" err="1" smtClean="0"/>
              <a:t>eeclass</a:t>
            </a:r>
            <a:r>
              <a:rPr lang="en-US" altLang="zh-TW" dirty="0" smtClean="0"/>
              <a:t>.</a:t>
            </a:r>
            <a:r>
              <a:rPr lang="zh-TW" dirty="0"/>
              <a:t/>
            </a:r>
            <a:br>
              <a:rPr lang="zh-TW" dirty="0"/>
            </a:br>
            <a:r>
              <a:rPr lang="zh-TW" b="1" dirty="0"/>
              <a:t/>
            </a:r>
            <a:br>
              <a:rPr lang="zh-TW" b="1" dirty="0"/>
            </a:br>
            <a:endParaRPr dirty="0"/>
          </a:p>
        </p:txBody>
      </p:sp>
      <p:sp>
        <p:nvSpPr>
          <p:cNvPr id="232" name="Google Shape;232;p16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15</a:t>
            </a:fld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233" name="Google Shape;233;p16"/>
          <p:cNvGraphicFramePr/>
          <p:nvPr>
            <p:extLst>
              <p:ext uri="{D42A27DB-BD31-4B8C-83A1-F6EECF244321}">
                <p14:modId xmlns:p14="http://schemas.microsoft.com/office/powerpoint/2010/main" val="3932696036"/>
              </p:ext>
            </p:extLst>
          </p:nvPr>
        </p:nvGraphicFramePr>
        <p:xfrm>
          <a:off x="855025" y="1543363"/>
          <a:ext cx="7540825" cy="749263"/>
        </p:xfrm>
        <a:graphic>
          <a:graphicData uri="http://schemas.openxmlformats.org/drawingml/2006/table">
            <a:tbl>
              <a:tblPr>
                <a:noFill/>
                <a:tableStyleId>{5D6E570A-046F-4FFA-BB18-1452DA458048}</a:tableStyleId>
              </a:tblPr>
              <a:tblGrid>
                <a:gridCol w="754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92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altLang="zh-TW" sz="1400" u="none" strike="noStrike" cap="none" dirty="0" smtClean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echo "sep 2023 lab 1“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 dirty="0" smtClean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exit 0</a:t>
                      </a:r>
                      <a:endParaRPr sz="1400" u="none" strike="noStrike" cap="none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572" y="2549265"/>
            <a:ext cx="4754762" cy="20293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Git Webhook</a:t>
            </a:r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When a new version of code is available on the git version control system, </a:t>
            </a:r>
            <a:br>
              <a:rPr lang="zh-TW"/>
            </a:br>
            <a:r>
              <a:rPr lang="zh-TW"/>
              <a:t>automatically trigger Jenkins/CI tools to build/test the code.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3"/>
              </a:rPr>
              <a:t>https://docs.gitlab.com/ee/user/project/integrations/webhooks.html</a:t>
            </a:r>
            <a:r>
              <a:rPr lang="zh-TW"/>
              <a:t/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4"/>
              </a:rPr>
              <a:t>https://docs.gitlab.com/ee/integration/jenkins.html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help you to integrate version control and automation server better</a:t>
            </a:r>
            <a:br>
              <a:rPr lang="zh-TW"/>
            </a:b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/>
              <a:t/>
            </a:r>
            <a:br>
              <a:rPr lang="zh-TW"/>
            </a:br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16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43" name="Google Shape;24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3275" y="2464625"/>
            <a:ext cx="5075225" cy="22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Other famous CI/CD tools</a:t>
            </a:r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Travis CI - famous for open source projects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Gitlab CI/CD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 Flow/Actions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Circle CI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Slack</a:t>
            </a:r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17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125" y="56988"/>
            <a:ext cx="6530600" cy="482776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2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1030200" y="613825"/>
            <a:ext cx="4473000" cy="4317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C</a:t>
            </a:r>
            <a:r>
              <a:rPr lang="zh-TW">
                <a:solidFill>
                  <a:srgbClr val="666666"/>
                </a:solidFill>
              </a:rPr>
              <a:t>ontinuous</a:t>
            </a:r>
            <a:r>
              <a:rPr lang="zh-TW"/>
              <a:t> I</a:t>
            </a:r>
            <a:r>
              <a:rPr lang="zh-TW">
                <a:solidFill>
                  <a:srgbClr val="666666"/>
                </a:solidFill>
              </a:rPr>
              <a:t>ntegration</a:t>
            </a:r>
            <a:r>
              <a:rPr lang="zh-TW"/>
              <a:t> </a:t>
            </a:r>
            <a:r>
              <a:rPr lang="zh-TW">
                <a:solidFill>
                  <a:srgbClr val="666666"/>
                </a:solidFill>
              </a:rPr>
              <a:t>&amp;</a:t>
            </a:r>
            <a:r>
              <a:rPr lang="zh-TW"/>
              <a:t> C</a:t>
            </a:r>
            <a:r>
              <a:rPr lang="zh-TW">
                <a:solidFill>
                  <a:srgbClr val="666666"/>
                </a:solidFill>
              </a:rPr>
              <a:t>ontinuous </a:t>
            </a:r>
            <a:r>
              <a:rPr lang="zh-TW"/>
              <a:t>D</a:t>
            </a:r>
            <a:r>
              <a:rPr lang="zh-TW">
                <a:solidFill>
                  <a:srgbClr val="666666"/>
                </a:solidFill>
              </a:rPr>
              <a:t>elivery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Building, Testing, Deploying</a:t>
            </a:r>
            <a:br>
              <a:rPr lang="zh-TW"/>
            </a:br>
            <a:r>
              <a:rPr lang="zh-TW"/>
              <a:t>The goal of CI/CD is to build healthier software by developing and testing in smaller increments (code changes) frequently ...</a:t>
            </a:r>
            <a:br>
              <a:rPr lang="zh-TW"/>
            </a:b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3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178850"/>
            <a:ext cx="8520599" cy="181874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311700" y="4453975"/>
            <a:ext cx="48768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https://travis-ci.org/</a:t>
            </a:r>
            <a:endParaRPr sz="10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https://docs.travis-ci.com/user/for-beginners/</a:t>
            </a:r>
            <a:endParaRPr sz="10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About Jenkins</a:t>
            </a:r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self-contained, </a:t>
            </a:r>
            <a:r>
              <a:rPr lang="zh-TW" b="1"/>
              <a:t>open source</a:t>
            </a:r>
            <a:r>
              <a:rPr lang="zh-TW"/>
              <a:t> </a:t>
            </a:r>
            <a:r>
              <a:rPr lang="zh-TW" b="1">
                <a:solidFill>
                  <a:srgbClr val="000000"/>
                </a:solidFill>
              </a:rPr>
              <a:t>automation server</a:t>
            </a:r>
            <a:r>
              <a:rPr lang="zh-TW"/>
              <a:t> which can be used to automate all sorts of task related to building, testing and delivering or deploying software.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be installed through native system packages, docker, or standalone Java Executable.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Provides over 1600 plugins to support automating virtually anything,</a:t>
            </a:r>
            <a:br>
              <a:rPr lang="zh-TW"/>
            </a:br>
            <a:r>
              <a:rPr lang="zh-TW"/>
              <a:t>make humans can actually spend their time doing things machines cannot.</a:t>
            </a:r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4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3388" y="2978175"/>
            <a:ext cx="4264819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/>
        </p:nvSpPr>
        <p:spPr>
          <a:xfrm>
            <a:off x="311700" y="4453975"/>
            <a:ext cx="48768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https://jenkins.io/doc/</a:t>
            </a:r>
            <a:endParaRPr sz="10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https://github.com/jenkinsci/jenkins</a:t>
            </a:r>
            <a:endParaRPr sz="10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smtClean="0"/>
              <a:t>Installing </a:t>
            </a:r>
            <a:r>
              <a:rPr lang="en-US" altLang="zh-TW" dirty="0"/>
              <a:t>JDK / JRE </a:t>
            </a:r>
            <a:r>
              <a:rPr lang="en-US" altLang="zh-TW" dirty="0" smtClean="0"/>
              <a:t>11(if you haven’t)</a:t>
            </a:r>
            <a:endParaRPr dirty="0"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l"/>
            </a:pPr>
            <a:r>
              <a:rPr lang="en-US" altLang="zh-TW" dirty="0" smtClean="0"/>
              <a:t>Install </a:t>
            </a:r>
            <a:r>
              <a:rPr lang="zh-TW" dirty="0" smtClean="0"/>
              <a:t>Java Development Kit / Java Runtime Environment </a:t>
            </a:r>
            <a:r>
              <a:rPr lang="en-US" altLang="zh-TW" dirty="0" smtClean="0"/>
              <a:t>11</a:t>
            </a:r>
            <a:r>
              <a:rPr lang="zh-TW" dirty="0"/>
              <a:t/>
            </a:r>
            <a:br>
              <a:rPr lang="zh-TW" dirty="0"/>
            </a:br>
            <a:r>
              <a:rPr lang="en-US" altLang="zh-TW" sz="1400" dirty="0">
                <a:hlinkClick r:id="rId3"/>
              </a:rPr>
              <a:t>https://</a:t>
            </a:r>
            <a:r>
              <a:rPr lang="en-US" altLang="zh-TW" sz="1400" dirty="0" smtClean="0">
                <a:hlinkClick r:id="rId3"/>
              </a:rPr>
              <a:t>www.oracle.com/tw/java/technologies/javase/jdk11-archive-downloads.html</a:t>
            </a:r>
            <a:endParaRPr lang="en-US" altLang="zh-TW" sz="1400" dirty="0" smtClean="0"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5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2" y="1762012"/>
            <a:ext cx="8964276" cy="16194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dirty="0"/>
              <a:t>Download and launch Jenkins master server</a:t>
            </a:r>
            <a:endParaRPr dirty="0"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Go to </a:t>
            </a:r>
            <a:r>
              <a:rPr lang="zh-TW" u="sng" dirty="0">
                <a:solidFill>
                  <a:schemeClr val="hlink"/>
                </a:solidFill>
                <a:hlinkClick r:id="rId3"/>
              </a:rPr>
              <a:t>jenkins.io/download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Download </a:t>
            </a:r>
            <a:r>
              <a:rPr lang="zh-TW" b="1" dirty="0"/>
              <a:t>Generic Java </a:t>
            </a:r>
            <a:r>
              <a:rPr lang="zh-TW" b="1" dirty="0" smtClean="0"/>
              <a:t>Package</a:t>
            </a:r>
            <a:r>
              <a:rPr lang="zh-TW" dirty="0" smtClean="0"/>
              <a:t> </a:t>
            </a:r>
            <a:r>
              <a:rPr lang="en-US" altLang="zh-TW" dirty="0" smtClean="0"/>
              <a:t>(.war)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/>
            </a:r>
            <a:br>
              <a:rPr lang="zh-TW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 dirty="0"/>
              <a:t>3.	Launch Jenkins.war via terminal/cmd, allow firewall if needed.</a:t>
            </a:r>
            <a:br>
              <a:rPr lang="zh-TW" dirty="0"/>
            </a:br>
            <a:r>
              <a:rPr lang="zh-TW" dirty="0"/>
              <a:t>	</a:t>
            </a:r>
            <a:endParaRPr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33" name="Google Shape;133;p7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6</a:t>
            </a:fld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37" name="Google Shape;137;p7"/>
          <p:cNvGraphicFramePr/>
          <p:nvPr/>
        </p:nvGraphicFramePr>
        <p:xfrm>
          <a:off x="864425" y="3923163"/>
          <a:ext cx="7239000" cy="572700"/>
        </p:xfrm>
        <a:graphic>
          <a:graphicData uri="http://schemas.openxmlformats.org/drawingml/2006/table">
            <a:tbl>
              <a:tblPr>
                <a:noFill/>
                <a:tableStyleId>{5D6E570A-046F-4FFA-BB18-1452DA458048}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u="none" strike="noStrike" cap="none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 java -jar jenkins.war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8" name="Google Shape;138;p7"/>
          <p:cNvPicPr preferRelativeResize="0"/>
          <p:nvPr/>
        </p:nvPicPr>
        <p:blipFill rotWithShape="1">
          <a:blip r:embed="rId4">
            <a:alphaModFix/>
          </a:blip>
          <a:srcRect l="773" t="5436"/>
          <a:stretch/>
        </p:blipFill>
        <p:spPr>
          <a:xfrm>
            <a:off x="3998125" y="3923175"/>
            <a:ext cx="3638475" cy="9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1" y="1661234"/>
            <a:ext cx="6430272" cy="11336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Get first-time password of Jenkins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First time password will appear on the terminal. Copy it for pasting later.</a:t>
            </a:r>
            <a:br>
              <a:rPr lang="zh-TW"/>
            </a:br>
            <a:r>
              <a:rPr lang="zh-TW"/>
              <a:t>Maybe you need to scroll up and down to find where it is.</a:t>
            </a:r>
            <a:br>
              <a:rPr lang="zh-TW"/>
            </a:br>
            <a:r>
              <a:rPr lang="zh-TW" sz="1400"/>
              <a:t>If you cant see it, follow the instruction of Jenkins webpage later to find the password.</a:t>
            </a:r>
            <a:endParaRPr sz="1400"/>
          </a:p>
        </p:txBody>
      </p:sp>
      <p:sp>
        <p:nvSpPr>
          <p:cNvPr id="153" name="Google Shape;153;p8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7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000" y="1905238"/>
            <a:ext cx="71818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Setup Jenkins (1)</a:t>
            </a:r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60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1.	Launch your browser and go to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localhost:8080</a:t>
            </a:r>
            <a:r>
              <a:rPr lang="zh-TW"/>
              <a:t/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endParaRPr/>
          </a:p>
          <a:p>
            <a:pPr marL="450000" lvl="0" indent="-3600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/>
              <a:t>2. 	Provide the password and click continue on the webpage.</a:t>
            </a: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8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1900" y="1182788"/>
            <a:ext cx="31432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1896" y="2289000"/>
            <a:ext cx="5696950" cy="20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9"/>
          <p:cNvPicPr preferRelativeResize="0"/>
          <p:nvPr/>
        </p:nvPicPr>
        <p:blipFill rotWithShape="1">
          <a:blip r:embed="rId6">
            <a:alphaModFix/>
          </a:blip>
          <a:srcRect b="11863"/>
          <a:stretch/>
        </p:blipFill>
        <p:spPr>
          <a:xfrm>
            <a:off x="5708525" y="4360125"/>
            <a:ext cx="840325" cy="412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9"/>
          <p:cNvGraphicFramePr/>
          <p:nvPr/>
        </p:nvGraphicFramePr>
        <p:xfrm>
          <a:off x="3995150" y="140213"/>
          <a:ext cx="4965500" cy="572700"/>
        </p:xfrm>
        <a:graphic>
          <a:graphicData uri="http://schemas.openxmlformats.org/drawingml/2006/table">
            <a:tbl>
              <a:tblPr>
                <a:noFill/>
                <a:tableStyleId>{5D6E570A-046F-4FFA-BB18-1452DA458048}</a:tableStyleId>
              </a:tblPr>
              <a:tblGrid>
                <a:gridCol w="49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# Jenkins will display in the language which you set as preferred</a:t>
                      </a:r>
                      <a:b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# in your browser.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Setup Jenkins (2)</a:t>
            </a:r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60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zh-TW"/>
              <a:t>3.	Install suggested plugins. </a:t>
            </a:r>
            <a:br>
              <a:rPr lang="zh-TW"/>
            </a:br>
            <a:r>
              <a:rPr lang="zh-TW" sz="1400"/>
              <a:t>Although we may not use many of its features in this lab, you can try them to make CI/CD more effective. </a:t>
            </a:r>
            <a:br>
              <a:rPr lang="zh-TW" sz="1400"/>
            </a:br>
            <a:r>
              <a:rPr lang="zh-TW" sz="1400"/>
              <a:t>For example, </a:t>
            </a:r>
            <a:r>
              <a:rPr lang="zh-TW" sz="1400" b="1" i="1"/>
              <a:t>pipeline </a:t>
            </a:r>
            <a:r>
              <a:rPr lang="zh-TW" sz="1400"/>
              <a:t>is useful to automate different test processes/suites of a software.</a:t>
            </a:r>
            <a:endParaRPr sz="1400"/>
          </a:p>
        </p:txBody>
      </p:sp>
      <p:sp>
        <p:nvSpPr>
          <p:cNvPr id="172" name="Google Shape;172;p10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9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975" y="1766934"/>
            <a:ext cx="5096425" cy="26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0"/>
          <p:cNvSpPr txBox="1"/>
          <p:nvPr/>
        </p:nvSpPr>
        <p:spPr>
          <a:xfrm>
            <a:off x="311700" y="4453975"/>
            <a:ext cx="70626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https://jenkins.io/doc/book/pipeline/</a:t>
            </a:r>
            <a:r>
              <a:rPr lang="zh-TW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zh-TW"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0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609</Words>
  <Application>Microsoft Office PowerPoint</Application>
  <PresentationFormat>如螢幕大小 (16:9)</PresentationFormat>
  <Paragraphs>86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Ubuntu</vt:lpstr>
      <vt:lpstr>Arial</vt:lpstr>
      <vt:lpstr>Source Sans Pro</vt:lpstr>
      <vt:lpstr>Wingdings</vt:lpstr>
      <vt:lpstr>Simple Light</vt:lpstr>
      <vt:lpstr>Jenkins</vt:lpstr>
      <vt:lpstr>PowerPoint 簡報</vt:lpstr>
      <vt:lpstr>Continuous Integration &amp; Continuous Delivery</vt:lpstr>
      <vt:lpstr>About Jenkins</vt:lpstr>
      <vt:lpstr>Installing JDK / JRE 11(if you haven’t)</vt:lpstr>
      <vt:lpstr>Download and launch Jenkins master server</vt:lpstr>
      <vt:lpstr>Get first-time password of Jenkins</vt:lpstr>
      <vt:lpstr>Setup Jenkins (1)</vt:lpstr>
      <vt:lpstr>Setup Jenkins (2)</vt:lpstr>
      <vt:lpstr>Setup Jenkins (3)</vt:lpstr>
      <vt:lpstr>Add a new Job</vt:lpstr>
      <vt:lpstr>Add a new Job</vt:lpstr>
      <vt:lpstr>Add a new Job</vt:lpstr>
      <vt:lpstr>Build periodically</vt:lpstr>
      <vt:lpstr>Lab 1 requirement</vt:lpstr>
      <vt:lpstr>Git Webhook</vt:lpstr>
      <vt:lpstr>Other famous CI/CD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cp:lastModifiedBy>吳永璿</cp:lastModifiedBy>
  <cp:revision>9</cp:revision>
  <dcterms:modified xsi:type="dcterms:W3CDTF">2023-09-04T08:32:41Z</dcterms:modified>
</cp:coreProperties>
</file>