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1" r:id="rId2"/>
    <p:sldMasterId id="2147483661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794500" cy="9918700"/>
  <p:embeddedFontLst>
    <p:embeddedFont>
      <p:font typeface="Microsoft JhengHei" panose="020B0604030504040204" pitchFamily="34" charset="-120"/>
      <p:regular r:id="rId19"/>
      <p:bold r:id="rId20"/>
    </p:embeddedFont>
    <p:embeddedFont>
      <p:font typeface="Arial Black" panose="020B0A04020102020204" pitchFamily="34" charset="0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jG8UeOJvGyzhEbjMDz+4p7e3bi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151220-2124-486C-A60B-7B51D38C78A8}">
  <a:tblStyle styleId="{2A151220-2124-486C-A60B-7B51D38C78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00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7.xml"/><Relationship Id="rId19" Type="http://schemas.openxmlformats.org/officeDocument/2006/relationships/font" Target="fonts/font1.fntdata"/><Relationship Id="rId31" Type="http://customschemas.google.com/relationships/presentationmetadata" Target="meta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8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8100" y="0"/>
            <a:ext cx="29448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7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1700"/>
            <a:ext cx="5435600" cy="446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1812"/>
            <a:ext cx="29448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8100" y="9421812"/>
            <a:ext cx="29448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59" name="Google Shape;159;p1:notes"/>
          <p:cNvSpPr txBox="1">
            <a:spLocks noGrp="1"/>
          </p:cNvSpPr>
          <p:nvPr>
            <p:ph type="body" idx="1"/>
          </p:nvPr>
        </p:nvSpPr>
        <p:spPr>
          <a:xfrm>
            <a:off x="679450" y="4711700"/>
            <a:ext cx="5435600" cy="446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:notes"/>
          <p:cNvSpPr txBox="1"/>
          <p:nvPr/>
        </p:nvSpPr>
        <p:spPr>
          <a:xfrm>
            <a:off x="3848100" y="9421812"/>
            <a:ext cx="29448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0a21f275d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40" name="Google Shape;240;ga0a21f275d_0_178:notes"/>
          <p:cNvSpPr txBox="1">
            <a:spLocks noGrp="1"/>
          </p:cNvSpPr>
          <p:nvPr>
            <p:ph type="body" idx="1"/>
          </p:nvPr>
        </p:nvSpPr>
        <p:spPr>
          <a:xfrm>
            <a:off x="679450" y="4711383"/>
            <a:ext cx="5435700" cy="4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a0a21f275d_0_178:notes"/>
          <p:cNvSpPr txBox="1"/>
          <p:nvPr/>
        </p:nvSpPr>
        <p:spPr>
          <a:xfrm>
            <a:off x="3848643" y="9421042"/>
            <a:ext cx="29442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0a21f275d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48" name="Google Shape;248;ga0a21f275d_0_185:notes"/>
          <p:cNvSpPr txBox="1">
            <a:spLocks noGrp="1"/>
          </p:cNvSpPr>
          <p:nvPr>
            <p:ph type="body" idx="1"/>
          </p:nvPr>
        </p:nvSpPr>
        <p:spPr>
          <a:xfrm>
            <a:off x="679450" y="4711383"/>
            <a:ext cx="5435700" cy="4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a0a21f275d_0_185:notes"/>
          <p:cNvSpPr txBox="1"/>
          <p:nvPr/>
        </p:nvSpPr>
        <p:spPr>
          <a:xfrm>
            <a:off x="3848643" y="9421042"/>
            <a:ext cx="29442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0a21f275d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a0a21f275d_0_192:notes"/>
          <p:cNvSpPr txBox="1">
            <a:spLocks noGrp="1"/>
          </p:cNvSpPr>
          <p:nvPr>
            <p:ph type="body" idx="1"/>
          </p:nvPr>
        </p:nvSpPr>
        <p:spPr>
          <a:xfrm>
            <a:off x="679450" y="4711383"/>
            <a:ext cx="5435700" cy="446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a0a21f275d_0_192:notes"/>
          <p:cNvSpPr txBox="1">
            <a:spLocks noGrp="1"/>
          </p:cNvSpPr>
          <p:nvPr>
            <p:ph type="sldNum" idx="12"/>
          </p:nvPr>
        </p:nvSpPr>
        <p:spPr>
          <a:xfrm>
            <a:off x="3848643" y="9421042"/>
            <a:ext cx="2944200" cy="495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0a21f275d_0_198:notes"/>
          <p:cNvSpPr txBox="1">
            <a:spLocks noGrp="1"/>
          </p:cNvSpPr>
          <p:nvPr>
            <p:ph type="body" idx="1"/>
          </p:nvPr>
        </p:nvSpPr>
        <p:spPr>
          <a:xfrm>
            <a:off x="679450" y="4711383"/>
            <a:ext cx="5435700" cy="446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a0a21f275d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a0a21f275d_0_204:notes"/>
          <p:cNvSpPr txBox="1">
            <a:spLocks noGrp="1"/>
          </p:cNvSpPr>
          <p:nvPr>
            <p:ph type="body" idx="1"/>
          </p:nvPr>
        </p:nvSpPr>
        <p:spPr>
          <a:xfrm>
            <a:off x="679450" y="4711383"/>
            <a:ext cx="5435700" cy="446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a0a21f275d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d4921747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67" name="Google Shape;167;g9d49217477_1_0:notes"/>
          <p:cNvSpPr txBox="1">
            <a:spLocks noGrp="1"/>
          </p:cNvSpPr>
          <p:nvPr>
            <p:ph type="body" idx="1"/>
          </p:nvPr>
        </p:nvSpPr>
        <p:spPr>
          <a:xfrm>
            <a:off x="679450" y="4711383"/>
            <a:ext cx="5435700" cy="4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9d49217477_1_0:notes"/>
          <p:cNvSpPr txBox="1"/>
          <p:nvPr/>
        </p:nvSpPr>
        <p:spPr>
          <a:xfrm>
            <a:off x="3848643" y="9421042"/>
            <a:ext cx="29442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 txBox="1">
            <a:spLocks noGrp="1"/>
          </p:cNvSpPr>
          <p:nvPr>
            <p:ph type="body" idx="1"/>
          </p:nvPr>
        </p:nvSpPr>
        <p:spPr>
          <a:xfrm>
            <a:off x="679450" y="4711700"/>
            <a:ext cx="5435600" cy="44624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 txBox="1">
            <a:spLocks noGrp="1"/>
          </p:cNvSpPr>
          <p:nvPr>
            <p:ph type="body" idx="1"/>
          </p:nvPr>
        </p:nvSpPr>
        <p:spPr>
          <a:xfrm>
            <a:off x="679450" y="4711700"/>
            <a:ext cx="5435600" cy="44624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:notes"/>
          <p:cNvSpPr txBox="1">
            <a:spLocks noGrp="1"/>
          </p:cNvSpPr>
          <p:nvPr>
            <p:ph type="body" idx="1"/>
          </p:nvPr>
        </p:nvSpPr>
        <p:spPr>
          <a:xfrm>
            <a:off x="679450" y="4711700"/>
            <a:ext cx="5435600" cy="44624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 txBox="1">
            <a:spLocks noGrp="1"/>
          </p:cNvSpPr>
          <p:nvPr>
            <p:ph type="body" idx="1"/>
          </p:nvPr>
        </p:nvSpPr>
        <p:spPr>
          <a:xfrm>
            <a:off x="679450" y="4711700"/>
            <a:ext cx="5435600" cy="44624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17" name="Google Shape;217;p6:notes"/>
          <p:cNvSpPr txBox="1">
            <a:spLocks noGrp="1"/>
          </p:cNvSpPr>
          <p:nvPr>
            <p:ph type="body" idx="1"/>
          </p:nvPr>
        </p:nvSpPr>
        <p:spPr>
          <a:xfrm>
            <a:off x="679450" y="4711700"/>
            <a:ext cx="5435600" cy="446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6:notes"/>
          <p:cNvSpPr txBox="1"/>
          <p:nvPr/>
        </p:nvSpPr>
        <p:spPr>
          <a:xfrm>
            <a:off x="3848100" y="9421812"/>
            <a:ext cx="29448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25" name="Google Shape;225;p7:notes"/>
          <p:cNvSpPr txBox="1">
            <a:spLocks noGrp="1"/>
          </p:cNvSpPr>
          <p:nvPr>
            <p:ph type="body" idx="1"/>
          </p:nvPr>
        </p:nvSpPr>
        <p:spPr>
          <a:xfrm>
            <a:off x="679450" y="4711700"/>
            <a:ext cx="5435600" cy="446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7:notes"/>
          <p:cNvSpPr txBox="1"/>
          <p:nvPr/>
        </p:nvSpPr>
        <p:spPr>
          <a:xfrm>
            <a:off x="3848100" y="9421812"/>
            <a:ext cx="29448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 txBox="1">
            <a:spLocks noGrp="1"/>
          </p:cNvSpPr>
          <p:nvPr>
            <p:ph type="body" idx="1"/>
          </p:nvPr>
        </p:nvSpPr>
        <p:spPr>
          <a:xfrm>
            <a:off x="679450" y="4711700"/>
            <a:ext cx="5435600" cy="44624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8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1630680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3810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2"/>
          </p:nvPr>
        </p:nvSpPr>
        <p:spPr>
          <a:xfrm>
            <a:off x="5090160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3810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8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sldNum" idx="12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0a21f275d_0_21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a0a21f275d_0_218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ga0a21f275d_0_218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ga0a21f275d_0_218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a0a21f275d_0_218"/>
          <p:cNvSpPr txBox="1">
            <a:spLocks noGrp="1"/>
          </p:cNvSpPr>
          <p:nvPr>
            <p:ph type="sldNum" idx="12"/>
          </p:nvPr>
        </p:nvSpPr>
        <p:spPr>
          <a:xfrm rot="-5400000">
            <a:off x="8227174" y="5885637"/>
            <a:ext cx="13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0a21f275d_0_2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a0a21f275d_0_2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ga0a21f275d_0_224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ga0a21f275d_0_224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ga0a21f275d_0_224"/>
          <p:cNvSpPr txBox="1">
            <a:spLocks noGrp="1"/>
          </p:cNvSpPr>
          <p:nvPr>
            <p:ph type="sldNum" idx="12"/>
          </p:nvPr>
        </p:nvSpPr>
        <p:spPr>
          <a:xfrm rot="-5400000">
            <a:off x="8227174" y="5885637"/>
            <a:ext cx="13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a21f275d_0_23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ga0a21f275d_0_230"/>
          <p:cNvSpPr txBox="1">
            <a:spLocks noGrp="1"/>
          </p:cNvSpPr>
          <p:nvPr>
            <p:ph type="body" idx="1"/>
          </p:nvPr>
        </p:nvSpPr>
        <p:spPr>
          <a:xfrm rot="5400000">
            <a:off x="2080350" y="129450"/>
            <a:ext cx="43737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ga0a21f275d_0_230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a0a21f275d_0_230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0a21f275d_0_230"/>
          <p:cNvSpPr txBox="1">
            <a:spLocks noGrp="1"/>
          </p:cNvSpPr>
          <p:nvPr>
            <p:ph type="sldNum" idx="12"/>
          </p:nvPr>
        </p:nvSpPr>
        <p:spPr>
          <a:xfrm rot="-5400000">
            <a:off x="8227174" y="5885637"/>
            <a:ext cx="13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0a21f275d_0_236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00" cy="44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21" name="Google Shape;121;ga0a21f275d_0_236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400" cy="44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2" name="Google Shape;122;ga0a21f275d_0_23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ga0a21f275d_0_236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0a21f275d_0_236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ga0a21f275d_0_236"/>
          <p:cNvSpPr txBox="1">
            <a:spLocks noGrp="1"/>
          </p:cNvSpPr>
          <p:nvPr>
            <p:ph type="sldNum" idx="12"/>
          </p:nvPr>
        </p:nvSpPr>
        <p:spPr>
          <a:xfrm rot="-5400000">
            <a:off x="8227174" y="5885637"/>
            <a:ext cx="13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0a21f275d_0_243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a0a21f275d_0_243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ga0a21f275d_0_243"/>
          <p:cNvSpPr txBox="1">
            <a:spLocks noGrp="1"/>
          </p:cNvSpPr>
          <p:nvPr>
            <p:ph type="sldNum" idx="12"/>
          </p:nvPr>
        </p:nvSpPr>
        <p:spPr>
          <a:xfrm rot="-5400000">
            <a:off x="8227174" y="5885637"/>
            <a:ext cx="13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0a21f275d_0_24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0a21f275d_0_247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0a21f275d_0_247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a0a21f275d_0_247"/>
          <p:cNvSpPr txBox="1">
            <a:spLocks noGrp="1"/>
          </p:cNvSpPr>
          <p:nvPr>
            <p:ph type="sldNum" idx="12"/>
          </p:nvPr>
        </p:nvSpPr>
        <p:spPr>
          <a:xfrm rot="-5400000">
            <a:off x="8227174" y="5885637"/>
            <a:ext cx="13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0a21f275d_0_25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ga0a21f275d_0_252"/>
          <p:cNvSpPr txBox="1">
            <a:spLocks noGrp="1"/>
          </p:cNvSpPr>
          <p:nvPr>
            <p:ph type="body" idx="1"/>
          </p:nvPr>
        </p:nvSpPr>
        <p:spPr>
          <a:xfrm>
            <a:off x="1627632" y="1572768"/>
            <a:ext cx="329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ga0a21f275d_0_252"/>
          <p:cNvSpPr txBox="1">
            <a:spLocks noGrp="1"/>
          </p:cNvSpPr>
          <p:nvPr>
            <p:ph type="body" idx="2"/>
          </p:nvPr>
        </p:nvSpPr>
        <p:spPr>
          <a:xfrm>
            <a:off x="1627632" y="2259366"/>
            <a:ext cx="3291900" cy="38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9" name="Google Shape;139;ga0a21f275d_0_252"/>
          <p:cNvSpPr txBox="1">
            <a:spLocks noGrp="1"/>
          </p:cNvSpPr>
          <p:nvPr>
            <p:ph type="body" idx="3"/>
          </p:nvPr>
        </p:nvSpPr>
        <p:spPr>
          <a:xfrm>
            <a:off x="5093208" y="1572768"/>
            <a:ext cx="329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ga0a21f275d_0_252"/>
          <p:cNvSpPr txBox="1">
            <a:spLocks noGrp="1"/>
          </p:cNvSpPr>
          <p:nvPr>
            <p:ph type="body" idx="4"/>
          </p:nvPr>
        </p:nvSpPr>
        <p:spPr>
          <a:xfrm>
            <a:off x="5093208" y="2259366"/>
            <a:ext cx="3291900" cy="38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41" name="Google Shape;141;ga0a21f275d_0_252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a0a21f275d_0_252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0a21f275d_0_252"/>
          <p:cNvSpPr txBox="1">
            <a:spLocks noGrp="1"/>
          </p:cNvSpPr>
          <p:nvPr>
            <p:ph type="sldNum" idx="12"/>
          </p:nvPr>
        </p:nvSpPr>
        <p:spPr>
          <a:xfrm rot="-5400000">
            <a:off x="8227174" y="5885637"/>
            <a:ext cx="13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0a21f275d_0_26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a0a21f275d_0_261"/>
          <p:cNvSpPr txBox="1">
            <a:spLocks noGrp="1"/>
          </p:cNvSpPr>
          <p:nvPr>
            <p:ph type="body" idx="1"/>
          </p:nvPr>
        </p:nvSpPr>
        <p:spPr>
          <a:xfrm>
            <a:off x="1630680" y="1574800"/>
            <a:ext cx="32919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47" name="Google Shape;147;ga0a21f275d_0_261"/>
          <p:cNvSpPr txBox="1">
            <a:spLocks noGrp="1"/>
          </p:cNvSpPr>
          <p:nvPr>
            <p:ph type="body" idx="2"/>
          </p:nvPr>
        </p:nvSpPr>
        <p:spPr>
          <a:xfrm>
            <a:off x="5090160" y="1574800"/>
            <a:ext cx="32919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48" name="Google Shape;148;ga0a21f275d_0_261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0a21f275d_0_26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ga0a21f275d_0_261"/>
          <p:cNvSpPr txBox="1">
            <a:spLocks noGrp="1"/>
          </p:cNvSpPr>
          <p:nvPr>
            <p:ph type="sldNum" idx="12"/>
          </p:nvPr>
        </p:nvSpPr>
        <p:spPr>
          <a:xfrm rot="-5400000">
            <a:off x="8227174" y="5885637"/>
            <a:ext cx="13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9d49217477_1_7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g9d49217477_1_71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g9d49217477_1_71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9d49217477_1_7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9d49217477_1_71"/>
          <p:cNvSpPr txBox="1">
            <a:spLocks noGrp="1"/>
          </p:cNvSpPr>
          <p:nvPr>
            <p:ph type="sldNum" idx="12"/>
          </p:nvPr>
        </p:nvSpPr>
        <p:spPr>
          <a:xfrm rot="-5400000">
            <a:off x="8227174" y="5885637"/>
            <a:ext cx="13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0a21f275d_0_268"/>
          <p:cNvSpPr txBox="1">
            <a:spLocks noGrp="1"/>
          </p:cNvSpPr>
          <p:nvPr>
            <p:ph type="title"/>
          </p:nvPr>
        </p:nvSpPr>
        <p:spPr>
          <a:xfrm>
            <a:off x="457200" y="1447800"/>
            <a:ext cx="7772400" cy="43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800" b="0" cap="none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0a21f275d_0_268"/>
          <p:cNvSpPr txBox="1"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ga0a21f275d_0_268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ga0a21f275d_0_268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ga0a21f275d_0_268"/>
          <p:cNvSpPr txBox="1">
            <a:spLocks noGrp="1"/>
          </p:cNvSpPr>
          <p:nvPr>
            <p:ph type="sldNum" idx="12"/>
          </p:nvPr>
        </p:nvSpPr>
        <p:spPr>
          <a:xfrm rot="-5400000">
            <a:off x="8227174" y="5885637"/>
            <a:ext cx="13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1"/>
          </p:nvPr>
        </p:nvSpPr>
        <p:spPr>
          <a:xfrm rot="5400000">
            <a:off x="2080419" y="129381"/>
            <a:ext cx="4373562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sldNum" idx="12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406400" algn="l">
              <a:spcBef>
                <a:spcPts val="60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48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sldNum" idx="12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ldNum" idx="12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sldNum" idx="12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2"/>
          </p:nvPr>
        </p:nvSpPr>
        <p:spPr>
          <a:xfrm>
            <a:off x="1627632" y="2259366"/>
            <a:ext cx="329184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3556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3"/>
          </p:nvPr>
        </p:nvSpPr>
        <p:spPr>
          <a:xfrm>
            <a:off x="5093208" y="1572768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4"/>
          </p:nvPr>
        </p:nvSpPr>
        <p:spPr>
          <a:xfrm>
            <a:off x="5093208" y="2259366"/>
            <a:ext cx="329184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3556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/>
        </p:nvSpPr>
        <p:spPr>
          <a:xfrm>
            <a:off x="9001125" y="4846637"/>
            <a:ext cx="142875" cy="20113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4"/>
          <p:cNvSpPr txBox="1"/>
          <p:nvPr/>
        </p:nvSpPr>
        <p:spPr>
          <a:xfrm>
            <a:off x="9001125" y="0"/>
            <a:ext cx="142875" cy="484663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b="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b="0">
              <a:solidFill>
                <a:srgbClr val="000000"/>
              </a:solidFill>
            </a:endParaRPr>
          </a:p>
        </p:txBody>
      </p:sp>
      <p:sp>
        <p:nvSpPr>
          <p:cNvPr id="35" name="Google Shape;35;p16"/>
          <p:cNvSpPr txBox="1"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6"/>
          <p:cNvSpPr txBox="1"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0a21f275d_0_21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95" name="Google Shape;95;ga0a21f275d_0_210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ga0a21f275d_0_210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ga0a21f275d_0_210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ga0a21f275d_0_210"/>
          <p:cNvSpPr txBox="1">
            <a:spLocks noGrp="1"/>
          </p:cNvSpPr>
          <p:nvPr>
            <p:ph type="sldNum" idx="12"/>
          </p:nvPr>
        </p:nvSpPr>
        <p:spPr>
          <a:xfrm rot="-5400000">
            <a:off x="8227174" y="5885637"/>
            <a:ext cx="13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b="0">
              <a:solidFill>
                <a:srgbClr val="000000"/>
              </a:solidFill>
            </a:endParaRPr>
          </a:p>
        </p:txBody>
      </p:sp>
      <p:sp>
        <p:nvSpPr>
          <p:cNvPr id="99" name="Google Shape;99;ga0a21f275d_0_210"/>
          <p:cNvSpPr txBox="1"/>
          <p:nvPr/>
        </p:nvSpPr>
        <p:spPr>
          <a:xfrm>
            <a:off x="9001125" y="0"/>
            <a:ext cx="142800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a0a21f275d_0_210"/>
          <p:cNvSpPr txBox="1"/>
          <p:nvPr/>
        </p:nvSpPr>
        <p:spPr>
          <a:xfrm>
            <a:off x="9001125" y="1371600"/>
            <a:ext cx="142800" cy="54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cueeclass.ncu.edu.tw/course/homework/1096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"/>
          <p:cNvSpPr txBox="1">
            <a:spLocks noGrp="1"/>
          </p:cNvSpPr>
          <p:nvPr>
            <p:ph type="ctrTitle"/>
          </p:nvPr>
        </p:nvSpPr>
        <p:spPr>
          <a:xfrm>
            <a:off x="457200" y="2286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 Black"/>
              <a:buNone/>
            </a:pPr>
            <a:r>
              <a:rPr lang="en-US" sz="54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組合語言與系統程式</a:t>
            </a:r>
            <a:br>
              <a:rPr lang="en-US" sz="88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36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HW2#PROCEDURE</a:t>
            </a:r>
            <a:endParaRPr/>
          </a:p>
        </p:txBody>
      </p:sp>
      <p:sp>
        <p:nvSpPr>
          <p:cNvPr id="163" name="Google Shape;163;p1"/>
          <p:cNvSpPr txBox="1"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 b="0" i="0" u="non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20</a:t>
            </a:r>
            <a:r>
              <a:rPr lang="en-US"/>
              <a:t>21</a:t>
            </a:r>
            <a:r>
              <a:rPr lang="en-US" sz="20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lang="en-US"/>
              <a:t>10</a:t>
            </a:r>
            <a:endParaRPr/>
          </a:p>
        </p:txBody>
      </p:sp>
      <p:sp>
        <p:nvSpPr>
          <p:cNvPr id="164" name="Google Shape;164;p1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0a21f275d_0_17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上傳檔案</a:t>
            </a:r>
            <a:endParaRPr/>
          </a:p>
        </p:txBody>
      </p:sp>
      <p:sp>
        <p:nvSpPr>
          <p:cNvPr id="244" name="Google Shape;244;ga0a21f275d_0_178"/>
          <p:cNvSpPr txBox="1">
            <a:spLocks noGrp="1"/>
          </p:cNvSpPr>
          <p:nvPr>
            <p:ph type="body" idx="1"/>
          </p:nvPr>
        </p:nvSpPr>
        <p:spPr>
          <a:xfrm>
            <a:off x="1435100" y="1508125"/>
            <a:ext cx="73137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上傳檔案請遵照以下格式：</a:t>
            </a:r>
            <a:endParaRPr/>
          </a:p>
          <a:p>
            <a:pPr marL="457200" marR="0" lvl="1" indent="-182562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壓縮檔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以</a:t>
            </a:r>
            <a:r>
              <a:rPr lang="en-US"/>
              <a:t>小组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命名，並在後面加上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版本號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，助教會以最後版本做批改。</a:t>
            </a:r>
            <a:endParaRPr/>
          </a:p>
          <a:p>
            <a:pPr marL="457200" marR="0" lvl="1" indent="-182562" algn="l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</a:t>
            </a:r>
            <a:r>
              <a:rPr lang="en-US"/>
              <a:t>group1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v1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.zip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程式碼應適當排版</a:t>
            </a:r>
            <a:endParaRPr/>
          </a:p>
        </p:txBody>
      </p:sp>
      <p:sp>
        <p:nvSpPr>
          <p:cNvPr id="245" name="Google Shape;245;ga0a21f275d_0_178"/>
          <p:cNvSpPr txBox="1"/>
          <p:nvPr/>
        </p:nvSpPr>
        <p:spPr>
          <a:xfrm rot="-5400000">
            <a:off x="8227174" y="5885637"/>
            <a:ext cx="13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0a21f275d_0_185"/>
          <p:cNvSpPr txBox="1">
            <a:spLocks noGrp="1"/>
          </p:cNvSpPr>
          <p:nvPr>
            <p:ph type="title"/>
          </p:nvPr>
        </p:nvSpPr>
        <p:spPr>
          <a:xfrm>
            <a:off x="358275" y="247300"/>
            <a:ext cx="4472100" cy="7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給分標準</a:t>
            </a:r>
            <a:endParaRPr/>
          </a:p>
        </p:txBody>
      </p:sp>
      <p:graphicFrame>
        <p:nvGraphicFramePr>
          <p:cNvPr id="252" name="Google Shape;252;ga0a21f275d_0_185"/>
          <p:cNvGraphicFramePr/>
          <p:nvPr/>
        </p:nvGraphicFramePr>
        <p:xfrm>
          <a:off x="1085325" y="129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{2A151220-2124-486C-A60B-7B51D38C78A8}</a:tableStyleId>
              </a:tblPr>
              <a:tblGrid>
                <a:gridCol w="34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要求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得分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1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程式碼 (*.asm)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編譯文件 (*.bat)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報告 (*.pdf)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共20分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報告符合要求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/>
                        <a:t>35</a:t>
                      </a: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分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0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程式碼完成題目的要求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/>
                        <a:t>35</a:t>
                      </a: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分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0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符合Coding Standards  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10分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3" name="Google Shape;253;ga0a21f275d_0_185"/>
          <p:cNvSpPr txBox="1"/>
          <p:nvPr/>
        </p:nvSpPr>
        <p:spPr>
          <a:xfrm rot="-5400000">
            <a:off x="8227174" y="5885637"/>
            <a:ext cx="13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0a21f275d_0_192"/>
          <p:cNvSpPr txBox="1">
            <a:spLocks noGrp="1"/>
          </p:cNvSpPr>
          <p:nvPr>
            <p:ph type="sldNum" idx="12"/>
          </p:nvPr>
        </p:nvSpPr>
        <p:spPr>
          <a:xfrm rot="-5400000">
            <a:off x="8227174" y="5885637"/>
            <a:ext cx="13161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60" name="Google Shape;260;ga0a21f275d_0_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0a21f275d_0_19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報告內容</a:t>
            </a:r>
            <a:endParaRPr/>
          </a:p>
        </p:txBody>
      </p:sp>
      <p:sp>
        <p:nvSpPr>
          <p:cNvPr id="266" name="Google Shape;266;ga0a21f275d_0_198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標題與</a:t>
            </a:r>
            <a:r>
              <a:rPr lang="en-US" sz="2400"/>
              <a:t>组员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/>
              <a:t>系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級、學號、姓名)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程式流程截圖、程式碼說明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完成的程式</a:t>
            </a: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畫面截圖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作業心得</a:t>
            </a:r>
            <a:endParaRPr/>
          </a:p>
        </p:txBody>
      </p:sp>
      <p:sp>
        <p:nvSpPr>
          <p:cNvPr id="267" name="Google Shape;267;ga0a21f275d_0_198"/>
          <p:cNvSpPr txBox="1"/>
          <p:nvPr/>
        </p:nvSpPr>
        <p:spPr>
          <a:xfrm rot="-5400000">
            <a:off x="8227174" y="5885637"/>
            <a:ext cx="13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a0a21f275d_0_20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lang="en-US" sz="4400" b="1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作業規則與注意事項</a:t>
            </a:r>
            <a:endParaRPr/>
          </a:p>
        </p:txBody>
      </p:sp>
      <p:sp>
        <p:nvSpPr>
          <p:cNvPr id="273" name="Google Shape;273;ga0a21f275d_0_204"/>
          <p:cNvSpPr txBox="1">
            <a:spLocks noGrp="1"/>
          </p:cNvSpPr>
          <p:nvPr>
            <p:ph type="body" idx="1"/>
          </p:nvPr>
        </p:nvSpPr>
        <p:spPr>
          <a:xfrm>
            <a:off x="457200" y="2352675"/>
            <a:ext cx="7620000" cy="43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程式不能寫死</a:t>
            </a:r>
            <a:endParaRPr/>
          </a:p>
          <a:p>
            <a:pPr marL="457200" marR="0" lvl="1" indent="-182562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務必使用到所有題目中要求的變數，並保證在設置不同參數時依然有正確結果。</a:t>
            </a:r>
            <a:endParaRPr/>
          </a:p>
          <a:p>
            <a:pPr marL="457200" marR="0" lvl="0" indent="0" algn="l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marR="0" lvl="1" indent="-182562" algn="l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a0a21f275d_0_204"/>
          <p:cNvSpPr txBox="1"/>
          <p:nvPr/>
        </p:nvSpPr>
        <p:spPr>
          <a:xfrm rot="-5400000">
            <a:off x="8227174" y="5885637"/>
            <a:ext cx="13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d49217477_1_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助教聯絡資料</a:t>
            </a:r>
            <a:endParaRPr/>
          </a:p>
        </p:txBody>
      </p:sp>
      <p:sp>
        <p:nvSpPr>
          <p:cNvPr id="171" name="Google Shape;171;g9d49217477_1_0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楊華升</a:t>
            </a:r>
            <a:endParaRPr/>
          </a:p>
          <a:p>
            <a:pPr marL="457200" lvl="1" indent="-182561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u="sng">
                <a:solidFill>
                  <a:srgbClr val="00B0F0"/>
                </a:solidFill>
              </a:rPr>
              <a:t>jacky051900@gmail.com</a:t>
            </a:r>
            <a:endParaRPr u="sng">
              <a:solidFill>
                <a:srgbClr val="00B0F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倪燕琴</a:t>
            </a:r>
            <a:endParaRPr/>
          </a:p>
          <a:p>
            <a:pPr marL="457200" lvl="1" indent="-182561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u="sng">
                <a:solidFill>
                  <a:srgbClr val="00B0F0"/>
                </a:solidFill>
              </a:rPr>
              <a:t>niyanqin1022@gmail.com</a:t>
            </a:r>
            <a:endParaRPr u="sng">
              <a:solidFill>
                <a:srgbClr val="00B0F0"/>
              </a:solidFill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172" name="Google Shape;172;g9d49217477_1_0"/>
          <p:cNvSpPr txBox="1"/>
          <p:nvPr/>
        </p:nvSpPr>
        <p:spPr>
          <a:xfrm rot="-5400000">
            <a:off x="8227174" y="5885637"/>
            <a:ext cx="13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lang="en-US" sz="44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HW#2</a:t>
            </a:r>
            <a:r>
              <a:rPr lang="en-US" sz="36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: PROCEDURE</a:t>
            </a:r>
            <a:endParaRPr/>
          </a:p>
        </p:txBody>
      </p:sp>
      <p:sp>
        <p:nvSpPr>
          <p:cNvPr id="178" name="Google Shape;178;p2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graphicFrame>
        <p:nvGraphicFramePr>
          <p:cNvPr id="179" name="Google Shape;179;p2"/>
          <p:cNvGraphicFramePr/>
          <p:nvPr>
            <p:extLst>
              <p:ext uri="{D42A27DB-BD31-4B8C-83A1-F6EECF244321}">
                <p14:modId xmlns:p14="http://schemas.microsoft.com/office/powerpoint/2010/main" val="2393563885"/>
              </p:ext>
            </p:extLst>
          </p:nvPr>
        </p:nvGraphicFramePr>
        <p:xfrm>
          <a:off x="1042987" y="1557337"/>
          <a:ext cx="7105650" cy="5182865"/>
        </p:xfrm>
        <a:graphic>
          <a:graphicData uri="http://schemas.openxmlformats.org/drawingml/2006/table">
            <a:tbl>
              <a:tblPr>
                <a:noFill/>
                <a:tableStyleId>{2A151220-2124-486C-A60B-7B51D38C78A8}</a:tableStyleId>
              </a:tblPr>
              <a:tblGrid>
                <a:gridCol w="710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27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Initialize </a:t>
                      </a:r>
                      <a:r>
                        <a:rPr lang="en-US" sz="2400" b="1" i="0" u="none" strike="noStrike" cap="none" dirty="0" err="1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ChStrs</a:t>
                      </a:r>
                      <a:r>
                        <a:rPr lang="en-US" sz="2400" b="1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with *, blank-pattern for the </a:t>
                      </a:r>
                      <a:r>
                        <a:rPr lang="en-US" sz="2400" b="1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last digit </a:t>
                      </a:r>
                      <a:r>
                        <a:rPr lang="en-US" sz="2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of your student id.</a:t>
                      </a:r>
                      <a:endParaRPr sz="2400" b="1" i="0" u="none" strike="noStrike" cap="none" dirty="0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-127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81417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用學號最後一碼初始化ChStrs變數</a:t>
                      </a: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(詳見第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頁)</a:t>
                      </a:r>
                      <a:endParaRPr dirty="0"/>
                    </a:p>
                  </a:txBody>
                  <a:tcPr marL="91450" marR="91450" marT="45725" marB="45725">
                    <a:lnB w="38100" cap="flat" cmpd="sng">
                      <a:solidFill>
                        <a:srgbClr val="F7D3D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procedure: Convert </a:t>
                      </a: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blank</a:t>
                      </a: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to</a:t>
                      </a: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0</a:t>
                      </a: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and </a:t>
                      </a: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to </a:t>
                      </a: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</a:t>
                      </a: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 each byte in ChStrs to the corresponding bit .</a:t>
                      </a:r>
                      <a:endParaRPr/>
                    </a:p>
                    <a:p>
                      <a:pPr marL="342900" marR="0" lvl="1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81417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寫一個procedure，將ChStrs中的字元轉換為0-1 bit(空白轉換為0，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星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號為1) 。</a:t>
                      </a:r>
                      <a:endParaRPr/>
                    </a:p>
                  </a:txBody>
                  <a:tcPr marL="91450" marR="91450" marT="45725" marB="45725">
                    <a:lnT w="38100" cap="flat" cmpd="sng">
                      <a:solidFill>
                        <a:srgbClr val="F7D3D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7D3D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3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do </a:t>
                      </a: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loop</a:t>
                      </a: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which calls the converting procedure </a:t>
                      </a: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 times </a:t>
                      </a: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 convert the 8 char strings to the 8 bit string.</a:t>
                      </a:r>
                      <a:endParaRPr/>
                    </a:p>
                    <a:p>
                      <a:pPr marL="342900" marR="0" lvl="1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81417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使用Loop指令，呼叫前一項的procedure八次。</a:t>
                      </a:r>
                      <a:endParaRPr/>
                    </a:p>
                  </a:txBody>
                  <a:tcPr marL="91450" marR="91450" marT="45725" marB="45725">
                    <a:lnT w="38100" cap="flat" cmpd="sng">
                      <a:solidFill>
                        <a:srgbClr val="F7D3D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7D3D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chemeClr val="dk1"/>
                          </a:solidFill>
                        </a:rPr>
                        <a:t>Print the converted result </a:t>
                      </a:r>
                      <a:r>
                        <a:rPr lang="en-US" sz="2400" b="1" dirty="0" err="1">
                          <a:solidFill>
                            <a:schemeClr val="dk2"/>
                          </a:solidFill>
                        </a:rPr>
                        <a:t>BitStrs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dk1"/>
                          </a:solidFill>
                        </a:rPr>
                        <a:t>to the screen.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</a:rPr>
                        <a:t>#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</a:rPr>
                        <a:t>印出轉換過後的結果至螢幕上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9144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T w="38100" cap="flat" cmpd="sng">
                      <a:solidFill>
                        <a:srgbClr val="F7D3D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"/>
          <p:cNvSpPr txBox="1">
            <a:spLocks noGrp="1"/>
          </p:cNvSpPr>
          <p:nvPr>
            <p:ph type="title"/>
          </p:nvPr>
        </p:nvSpPr>
        <p:spPr>
          <a:xfrm>
            <a:off x="539750" y="311150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lang="en-US" sz="44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DECLARE</a:t>
            </a:r>
            <a:endParaRPr/>
          </a:p>
        </p:txBody>
      </p:sp>
      <p:sp>
        <p:nvSpPr>
          <p:cNvPr id="185" name="Google Shape;185;p3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186" name="Google Shape;186;p3"/>
          <p:cNvSpPr txBox="1"/>
          <p:nvPr/>
        </p:nvSpPr>
        <p:spPr>
          <a:xfrm>
            <a:off x="2484437" y="1397000"/>
            <a:ext cx="3743325" cy="539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82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ChStrs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BYTE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"…"</a:t>
            </a:r>
            <a:endParaRPr/>
          </a:p>
          <a:p>
            <a:pPr marL="365125" marR="0" lvl="0" indent="-2825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        BYTE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"…"</a:t>
            </a:r>
            <a:endParaRPr/>
          </a:p>
          <a:p>
            <a:pPr marL="365125" marR="0" lvl="0" indent="-2825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   </a:t>
            </a:r>
            <a:r>
              <a:rPr lang="en-US" sz="2400" b="1">
                <a:solidFill>
                  <a:srgbClr val="FF0000"/>
                </a:solidFill>
              </a:rPr>
              <a:t>    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BYTE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"…"</a:t>
            </a:r>
            <a:endParaRPr/>
          </a:p>
          <a:p>
            <a:pPr marL="365125" marR="0" lvl="0" indent="-2825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        BYTE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"…"</a:t>
            </a:r>
            <a:endParaRPr/>
          </a:p>
          <a:p>
            <a:pPr marL="365125" marR="0" lvl="0" indent="-2825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        BYTE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"…"</a:t>
            </a:r>
            <a:endParaRPr/>
          </a:p>
          <a:p>
            <a:pPr marL="365125" marR="0" lvl="0" indent="-2825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        BYTE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"…"</a:t>
            </a:r>
            <a:endParaRPr/>
          </a:p>
          <a:p>
            <a:pPr marL="365125" marR="0" lvl="0" indent="-2825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        BYTE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"…"</a:t>
            </a:r>
            <a:endParaRPr/>
          </a:p>
          <a:p>
            <a:pPr marL="365125" marR="0" lvl="0" indent="-2825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        BYTE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"…“</a:t>
            </a: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lvl="0" indent="-28257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</a:rPr>
              <a:t>BitStrs </a:t>
            </a:r>
            <a:r>
              <a:rPr lang="en-US" sz="2400" b="1">
                <a:solidFill>
                  <a:srgbClr val="FF0000"/>
                </a:solidFill>
              </a:rPr>
              <a:t>BYTE 8 dup(?)</a:t>
            </a:r>
            <a:endParaRPr sz="2400" b="1">
              <a:solidFill>
                <a:schemeClr val="dk1"/>
              </a:solidFill>
            </a:endParaRPr>
          </a:p>
          <a:p>
            <a:pPr marL="365125" marR="0" lvl="0" indent="-282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82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JhengHei"/>
              <a:buNone/>
            </a:pPr>
            <a:r>
              <a:rPr lang="en-US" sz="2400" b="1" i="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※</a:t>
            </a:r>
            <a:r>
              <a:rPr lang="en-US" sz="2400" b="1" i="0" u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紅色</a:t>
            </a:r>
            <a:r>
              <a:rPr lang="en-US" sz="2400" b="1" i="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部分不能變動</a:t>
            </a:r>
            <a:endParaRPr/>
          </a:p>
          <a:p>
            <a:pPr marL="365125" marR="0" lvl="0" indent="-282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JhengHei"/>
              <a:buNone/>
            </a:pPr>
            <a:r>
              <a:rPr lang="en-US" sz="2400" b="1" i="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※ChStrs初始值見下頁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78597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Arial Black"/>
              <a:buNone/>
            </a:pPr>
            <a:r>
              <a:rPr lang="en-US" sz="49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INITIALIZE</a:t>
            </a:r>
            <a:r>
              <a:rPr lang="en-US" sz="44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4800" b="1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ChStrs</a:t>
            </a:r>
            <a:endParaRPr sz="6000">
              <a:solidFill>
                <a:srgbClr val="FF9900"/>
              </a:solidFill>
            </a:endParaRPr>
          </a:p>
        </p:txBody>
      </p:sp>
      <p:sp>
        <p:nvSpPr>
          <p:cNvPr id="192" name="Google Shape;192;p4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147050" cy="437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學號最後一碼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(ex: 10852202</a:t>
            </a: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457200" marR="0" lvl="1" indent="-18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註：</a:t>
            </a:r>
            <a:r>
              <a:rPr lang="zh-CN" alt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组长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學號的數字</a:t>
            </a:r>
            <a:r>
              <a:rPr lang="zh-CN" alt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形状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可自由設計，只要讓人看得出是數字即可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dirty="0"/>
          </a:p>
        </p:txBody>
      </p:sp>
      <p:sp>
        <p:nvSpPr>
          <p:cNvPr id="193" name="Google Shape;193;p4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graphicFrame>
        <p:nvGraphicFramePr>
          <p:cNvPr id="194" name="Google Shape;194;p4"/>
          <p:cNvGraphicFramePr/>
          <p:nvPr/>
        </p:nvGraphicFramePr>
        <p:xfrm>
          <a:off x="1187450" y="2919712"/>
          <a:ext cx="5905450" cy="3294720"/>
        </p:xfrm>
        <a:graphic>
          <a:graphicData uri="http://schemas.openxmlformats.org/drawingml/2006/table">
            <a:tbl>
              <a:tblPr>
                <a:noFill/>
                <a:tableStyleId>{2A151220-2124-486C-A60B-7B51D38C78A8}</a:tableStyleId>
              </a:tblPr>
              <a:tblGrid>
                <a:gridCol w="3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3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68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0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初始值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ChStrs  BYTE  “   **   ”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/>
                        <a:t>      </a:t>
                      </a:r>
                      <a:r>
                        <a:rPr lang="en-US" sz="18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BYTE  “ **  ** ”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/>
                        <a:t>      </a:t>
                      </a:r>
                      <a:r>
                        <a:rPr lang="en-US" sz="18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BYTE  “**    **”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/>
                        <a:t>       </a:t>
                      </a:r>
                      <a:r>
                        <a:rPr lang="en-US" sz="18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BYTE  “**     **”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/>
                        <a:t>       </a:t>
                      </a:r>
                      <a:r>
                        <a:rPr lang="en-US" sz="18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BYTE  “**     **”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/>
                        <a:t>       </a:t>
                      </a:r>
                      <a:r>
                        <a:rPr lang="en-US" sz="18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BYTE  “**     **”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/>
                        <a:t>      </a:t>
                      </a:r>
                      <a:r>
                        <a:rPr lang="en-US" sz="18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BYTE  “ **  ** ”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/>
                        <a:t>      </a:t>
                      </a:r>
                      <a:r>
                        <a:rPr lang="en-US" sz="18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BYTE  “   **   ”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4B3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850" y="1776412"/>
            <a:ext cx="8069262" cy="33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850" y="1773237"/>
            <a:ext cx="1584325" cy="277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lang="en-US" sz="44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RESULT</a:t>
            </a:r>
            <a:endParaRPr/>
          </a:p>
        </p:txBody>
      </p:sp>
      <p:sp>
        <p:nvSpPr>
          <p:cNvPr id="202" name="Google Shape;202;p5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203" name="Google Shape;203;p5"/>
          <p:cNvSpPr txBox="1"/>
          <p:nvPr/>
        </p:nvSpPr>
        <p:spPr>
          <a:xfrm>
            <a:off x="1908175" y="2146300"/>
            <a:ext cx="2663825" cy="2663825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5"/>
          <p:cNvSpPr/>
          <p:nvPr/>
        </p:nvSpPr>
        <p:spPr>
          <a:xfrm>
            <a:off x="2124075" y="2578100"/>
            <a:ext cx="1657350" cy="1800225"/>
          </a:xfrm>
          <a:prstGeom prst="bracketPair">
            <a:avLst/>
          </a:pr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5"/>
          <p:cNvSpPr txBox="1"/>
          <p:nvPr/>
        </p:nvSpPr>
        <p:spPr>
          <a:xfrm>
            <a:off x="2152650" y="3289300"/>
            <a:ext cx="15779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Your Code</a:t>
            </a:r>
            <a:endParaRPr/>
          </a:p>
        </p:txBody>
      </p:sp>
      <p:sp>
        <p:nvSpPr>
          <p:cNvPr id="206" name="Google Shape;206;p5"/>
          <p:cNvSpPr txBox="1"/>
          <p:nvPr/>
        </p:nvSpPr>
        <p:spPr>
          <a:xfrm>
            <a:off x="5580062" y="2060575"/>
            <a:ext cx="2808287" cy="215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35150" y="4652962"/>
            <a:ext cx="4495800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35150" y="1773237"/>
            <a:ext cx="3065462" cy="287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43437" y="1773237"/>
            <a:ext cx="3816350" cy="3890962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5"/>
          <p:cNvSpPr txBox="1"/>
          <p:nvPr/>
        </p:nvSpPr>
        <p:spPr>
          <a:xfrm>
            <a:off x="4643437" y="1989137"/>
            <a:ext cx="2665412" cy="93503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p5"/>
          <p:cNvCxnSpPr/>
          <p:nvPr/>
        </p:nvCxnSpPr>
        <p:spPr>
          <a:xfrm rot="10800000" flipH="1">
            <a:off x="7213600" y="2924175"/>
            <a:ext cx="22225" cy="136842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12" name="Google Shape;212;p5"/>
          <p:cNvSpPr txBox="1"/>
          <p:nvPr/>
        </p:nvSpPr>
        <p:spPr>
          <a:xfrm>
            <a:off x="6804025" y="4292600"/>
            <a:ext cx="1026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nsolas"/>
              <a:buNone/>
            </a:pPr>
            <a:r>
              <a:rPr lang="en-US" sz="1800" b="1" i="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ChStrs</a:t>
            </a:r>
            <a:endParaRPr/>
          </a:p>
        </p:txBody>
      </p:sp>
      <p:cxnSp>
        <p:nvCxnSpPr>
          <p:cNvPr id="213" name="Google Shape;213;p5"/>
          <p:cNvCxnSpPr/>
          <p:nvPr/>
        </p:nvCxnSpPr>
        <p:spPr>
          <a:xfrm rot="10800000">
            <a:off x="839625" y="4455900"/>
            <a:ext cx="921600" cy="137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4" name="Google Shape;214;p5"/>
          <p:cNvSpPr txBox="1">
            <a:spLocks noGrp="1"/>
          </p:cNvSpPr>
          <p:nvPr>
            <p:ph type="title"/>
          </p:nvPr>
        </p:nvSpPr>
        <p:spPr>
          <a:xfrm>
            <a:off x="1658175" y="5664200"/>
            <a:ext cx="54006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lang="en-US" sz="2500"/>
              <a:t>此8行中間無空格也可以，只要能辨識出是什麼數字即可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"/>
          <p:cNvSpPr txBox="1">
            <a:spLocks noGrp="1"/>
          </p:cNvSpPr>
          <p:nvPr>
            <p:ph type="title"/>
          </p:nvPr>
        </p:nvSpPr>
        <p:spPr>
          <a:xfrm>
            <a:off x="457200" y="-276225"/>
            <a:ext cx="63498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lang="en-US" sz="4400" b="1" i="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程式碼框架(</a:t>
            </a:r>
            <a:r>
              <a:rPr lang="en-US" sz="4400" b="1">
                <a:latin typeface="Consolas"/>
                <a:ea typeface="Consolas"/>
                <a:cs typeface="Consolas"/>
                <a:sym typeface="Consolas"/>
              </a:rPr>
              <a:t>僅供</a:t>
            </a:r>
            <a:r>
              <a:rPr lang="en-US" sz="4400" b="1" i="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參考)</a:t>
            </a:r>
            <a:endParaRPr/>
          </a:p>
        </p:txBody>
      </p:sp>
      <p:sp>
        <p:nvSpPr>
          <p:cNvPr id="221" name="Google Shape;221;p6"/>
          <p:cNvSpPr txBox="1">
            <a:spLocks noGrp="1"/>
          </p:cNvSpPr>
          <p:nvPr>
            <p:ph type="body" idx="1"/>
          </p:nvPr>
        </p:nvSpPr>
        <p:spPr>
          <a:xfrm>
            <a:off x="457200" y="1197425"/>
            <a:ext cx="7620000" cy="45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.data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//宣告ChStrs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、BitStrs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變數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change </a:t>
            </a:r>
            <a:r>
              <a:rPr lang="en-US" sz="1400" b="1" i="0" u="none" strike="noStrike" cap="none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PROC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//裡面作ChStrs的轉換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change </a:t>
            </a:r>
            <a:r>
              <a:rPr lang="en-US" sz="1400" b="1" i="0" u="none" strike="noStrike" cap="none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ENDP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 </a:t>
            </a:r>
            <a:r>
              <a:rPr lang="en-US" sz="1400" b="1" i="0" u="none" strike="noStrike" cap="none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PROC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……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..…... ….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mov 	ecx, 8</a:t>
            </a:r>
            <a:endParaRPr sz="14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L1: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CALL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change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LOOP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 </a:t>
            </a:r>
            <a:r>
              <a:rPr lang="en-US" sz="1400" b="1" i="0" u="none" strike="noStrike" cap="none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ENDP</a:t>
            </a:r>
            <a:endParaRPr/>
          </a:p>
        </p:txBody>
      </p:sp>
      <p:sp>
        <p:nvSpPr>
          <p:cNvPr id="222" name="Google Shape;222;p6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olas"/>
              <a:buNone/>
            </a:pPr>
            <a:fld id="{00000000-1234-1234-1234-123412341234}" type="slidenum">
              <a:rPr lang="en-US" sz="2400" b="1" i="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lang="en-US" sz="44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IRVINE32.INC</a:t>
            </a:r>
            <a:endParaRPr/>
          </a:p>
        </p:txBody>
      </p:sp>
      <p:sp>
        <p:nvSpPr>
          <p:cNvPr id="229" name="Google Shape;229;p7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7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Procedure用法：</a:t>
            </a:r>
            <a:endParaRPr/>
          </a:p>
          <a:p>
            <a:pPr marL="457200" marR="0" lvl="1" indent="-18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上課講義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chapt_05_2020.pptx</a:t>
            </a:r>
            <a:endParaRPr/>
          </a:p>
          <a:p>
            <a:pPr marL="457200" marR="0" lvl="1" indent="-5556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作業相關指令：</a:t>
            </a:r>
            <a:endParaRPr/>
          </a:p>
          <a:p>
            <a:pPr marL="457200" marR="0" lvl="1" indent="-18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WriteChar – 印出一個ASCii字元</a:t>
            </a:r>
            <a:endParaRPr/>
          </a:p>
          <a:p>
            <a:pPr marL="457200" marR="0" lvl="1" indent="-18256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WriteBinB – 以Binary方式印出Integer</a:t>
            </a:r>
            <a:endParaRPr/>
          </a:p>
          <a:p>
            <a:pPr marL="457200" marR="0" lvl="1" indent="-18256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Crlf – 換行</a:t>
            </a:r>
            <a:endParaRPr/>
          </a:p>
          <a:p>
            <a:pPr marL="457200" marR="0" lvl="1" indent="-18256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WaitMsg – 程式等待使用者輸入按下按鍵</a:t>
            </a:r>
            <a:endParaRPr/>
          </a:p>
          <a:p>
            <a:pPr marL="457200" marR="0" lvl="1" indent="-18256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其他指令也可以使用</a:t>
            </a:r>
            <a:endParaRPr/>
          </a:p>
        </p:txBody>
      </p:sp>
      <p:sp>
        <p:nvSpPr>
          <p:cNvPr id="230" name="Google Shape;230;p7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lang="en-US" sz="4400" b="1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作業繳交</a:t>
            </a:r>
            <a:endParaRPr/>
          </a:p>
        </p:txBody>
      </p:sp>
      <p:sp>
        <p:nvSpPr>
          <p:cNvPr id="236" name="Google Shape;236;p8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786687" cy="437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小组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作業：</a:t>
            </a:r>
            <a:r>
              <a:rPr lang="en-US" sz="2400" b="1" i="0" u="none" strike="noStrike" cap="non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每</a:t>
            </a:r>
            <a:r>
              <a:rPr lang="en-US" sz="2400">
                <a:solidFill>
                  <a:srgbClr val="980000"/>
                </a:solidFill>
              </a:rPr>
              <a:t>组</a:t>
            </a:r>
            <a:r>
              <a:rPr lang="en-US" sz="2400" b="1" i="0" u="none" strike="noStrike" cap="non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繳交一份</a:t>
            </a:r>
            <a:endParaRPr>
              <a:solidFill>
                <a:srgbClr val="98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New eeclass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https://ncueeclass.ncu.edu.tw/course/homework/10964</a:t>
            </a:r>
            <a:r>
              <a:rPr lang="en-US" sz="2400"/>
              <a:t> （2021.10.18发布作业，下周才有link）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作業繳交期限：</a:t>
            </a:r>
            <a:endParaRPr/>
          </a:p>
          <a:p>
            <a:pPr marL="800100" marR="0" lvl="1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FF00FF"/>
              </a:buClr>
              <a:buSzPts val="2400"/>
              <a:buChar char="•"/>
            </a:pPr>
            <a:r>
              <a:rPr lang="en-US" sz="2400" b="1">
                <a:solidFill>
                  <a:srgbClr val="FF00FF"/>
                </a:solidFill>
              </a:rPr>
              <a:t>2021/11/01</a:t>
            </a:r>
            <a:r>
              <a:rPr lang="en-US" sz="2400" b="1" i="0" u="none" strike="noStrike" cap="none">
                <a:solidFill>
                  <a:srgbClr val="FF00FF"/>
                </a:solidFill>
              </a:rPr>
              <a:t>(</a:t>
            </a:r>
            <a:r>
              <a:rPr lang="en-US" sz="2400" b="1">
                <a:solidFill>
                  <a:srgbClr val="FF00FF"/>
                </a:solidFill>
              </a:rPr>
              <a:t>一</a:t>
            </a:r>
            <a:r>
              <a:rPr lang="en-US" sz="2400" b="1" i="0" u="none" strike="noStrike" cap="none">
                <a:solidFill>
                  <a:srgbClr val="FF00FF"/>
                </a:solidFill>
              </a:rPr>
              <a:t>) 23:5</a:t>
            </a:r>
            <a:r>
              <a:rPr lang="en-US" sz="2400" b="1">
                <a:solidFill>
                  <a:srgbClr val="FF00FF"/>
                </a:solidFill>
              </a:rPr>
              <a:t>9</a:t>
            </a:r>
            <a:endParaRPr b="1">
              <a:solidFill>
                <a:srgbClr val="FF00FF"/>
              </a:solidFill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 b="1">
                <a:solidFill>
                  <a:srgbClr val="FF0000"/>
                </a:solidFill>
              </a:rPr>
              <a:t>遲交與抄襲一律0分</a:t>
            </a:r>
            <a:endParaRPr b="1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8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</Words>
  <Application>Microsoft Office PowerPoint</Application>
  <PresentationFormat>全屏显示(4:3)</PresentationFormat>
  <Paragraphs>171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Consolas</vt:lpstr>
      <vt:lpstr>Arial</vt:lpstr>
      <vt:lpstr>Calibri</vt:lpstr>
      <vt:lpstr>Microsoft JhengHei</vt:lpstr>
      <vt:lpstr>Arial Black</vt:lpstr>
      <vt:lpstr>1_Essential</vt:lpstr>
      <vt:lpstr>Essential</vt:lpstr>
      <vt:lpstr>Essential</vt:lpstr>
      <vt:lpstr>組合語言與系統程式 HW2#PROCEDURE</vt:lpstr>
      <vt:lpstr>助教聯絡資料</vt:lpstr>
      <vt:lpstr>HW#2: PROCEDURE</vt:lpstr>
      <vt:lpstr>DECLARE</vt:lpstr>
      <vt:lpstr>INITIALIZE ChStrs</vt:lpstr>
      <vt:lpstr>RESULT</vt:lpstr>
      <vt:lpstr>程式碼框架(僅供參考)</vt:lpstr>
      <vt:lpstr>IRVINE32.INC</vt:lpstr>
      <vt:lpstr>作業繳交</vt:lpstr>
      <vt:lpstr>上傳檔案</vt:lpstr>
      <vt:lpstr>給分標準</vt:lpstr>
      <vt:lpstr>PowerPoint 演示文稿</vt:lpstr>
      <vt:lpstr>報告內容</vt:lpstr>
      <vt:lpstr>作業規則與注意事項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組合語言與系統程式 HW2#PROCEDURE</dc:title>
  <dc:creator>cw</dc:creator>
  <cp:lastModifiedBy>kaya</cp:lastModifiedBy>
  <cp:revision>1</cp:revision>
  <dcterms:created xsi:type="dcterms:W3CDTF">2011-03-16T09:45:52Z</dcterms:created>
  <dcterms:modified xsi:type="dcterms:W3CDTF">2021-10-18T06:00:23Z</dcterms:modified>
</cp:coreProperties>
</file>