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embeddedFontLst>
    <p:embeddedFont>
      <p:font typeface="Arial Black" panose="020B0604020202020204" pitchFamily="3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Microsoft JhengHei" panose="020B0604030504040204" pitchFamily="34" charset="-12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GjxNzV8nx+oIHwnqmvDMECWxT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F00B34-E0B7-4BFD-BB82-1FAB24714CCE}">
  <a:tblStyle styleId="{55F00B34-E0B7-4BFD-BB82-1FAB24714C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03" d="100"/>
          <a:sy n="103" d="100"/>
        </p:scale>
        <p:origin x="178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c780de9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c780de9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9c780de969_0_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1"/>
          </p:nvPr>
        </p:nvSpPr>
        <p:spPr>
          <a:xfrm rot="5400000">
            <a:off x="2080419" y="129381"/>
            <a:ext cx="4373562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2"/>
          </p:nvPr>
        </p:nvSpPr>
        <p:spPr>
          <a:xfrm>
            <a:off x="1627632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3"/>
          </p:nvPr>
        </p:nvSpPr>
        <p:spPr>
          <a:xfrm>
            <a:off x="5093208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4"/>
          </p:nvPr>
        </p:nvSpPr>
        <p:spPr>
          <a:xfrm>
            <a:off x="5093208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163068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2"/>
          </p:nvPr>
        </p:nvSpPr>
        <p:spPr>
          <a:xfrm>
            <a:off x="509016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/>
        </p:nvSpPr>
        <p:spPr>
          <a:xfrm>
            <a:off x="9001125" y="4846637"/>
            <a:ext cx="142875" cy="20113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 txBox="1"/>
          <p:nvPr/>
        </p:nvSpPr>
        <p:spPr>
          <a:xfrm>
            <a:off x="9001125" y="0"/>
            <a:ext cx="142875" cy="48466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  <p:sp>
        <p:nvSpPr>
          <p:cNvPr id="29" name="Google Shape;29;p13"/>
          <p:cNvSpPr txBox="1"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3"/>
          <p:cNvSpPr txBox="1"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 Black"/>
              <a:buNone/>
            </a:pPr>
            <a:r>
              <a:rPr lang="en-US" sz="5400" b="0" i="0" u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組合語言與系統程式</a:t>
            </a:r>
            <a:br>
              <a:rPr lang="en-US" sz="5400" b="0" i="0" u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5400" b="0" i="0" u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HW1#ARITHMETIC</a:t>
            </a:r>
            <a:endParaRPr dirty="0"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b="0" i="0" u="none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b="0" i="0" u="none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202</a:t>
            </a:r>
            <a:r>
              <a:rPr lang="en-US" altLang="zh-CN" sz="2000" b="0" i="0" u="none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r>
              <a:rPr lang="en-US" sz="2000" b="0" i="0" u="none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/9/</a:t>
            </a:r>
            <a:r>
              <a:rPr lang="en-US" dirty="0"/>
              <a:t>27</a:t>
            </a:r>
            <a:endParaRPr dirty="0"/>
          </a:p>
        </p:txBody>
      </p:sp>
      <p:sp>
        <p:nvSpPr>
          <p:cNvPr id="94" name="Google Shape;94;p1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1" i="0" u="none" dirty="0" err="1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報告內容</a:t>
            </a:r>
            <a:endParaRPr dirty="0"/>
          </a:p>
        </p:txBody>
      </p:sp>
      <p:sp>
        <p:nvSpPr>
          <p:cNvPr id="171" name="Google Shape;171;p9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4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標題與作者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dirty="0" err="1"/>
              <a:t>系</a:t>
            </a:r>
            <a:r>
              <a:rPr lang="en-US" sz="24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級、學號、姓名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4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程式流程截圖、程式碼說明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4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完成的程式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畫面截圖</a:t>
            </a: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4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作業心得</a:t>
            </a:r>
            <a:endParaRPr dirty="0"/>
          </a:p>
        </p:txBody>
      </p:sp>
      <p:sp>
        <p:nvSpPr>
          <p:cNvPr id="172" name="Google Shape;172;p9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4400" b="1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作業規則與注意事項</a:t>
            </a:r>
            <a:endParaRPr/>
          </a:p>
        </p:txBody>
      </p:sp>
      <p:sp>
        <p:nvSpPr>
          <p:cNvPr id="178" name="Google Shape;178;p10"/>
          <p:cNvSpPr txBox="1">
            <a:spLocks noGrp="1"/>
          </p:cNvSpPr>
          <p:nvPr>
            <p:ph type="body" idx="1"/>
          </p:nvPr>
        </p:nvSpPr>
        <p:spPr>
          <a:xfrm>
            <a:off x="457200" y="2352675"/>
            <a:ext cx="7620000" cy="4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程式不能寫死</a:t>
            </a:r>
            <a:endParaRPr/>
          </a:p>
          <a:p>
            <a:pPr marL="457200" marR="0" lvl="1" indent="-182561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務必使用到所有題目中要求的變數，並保證在設置不同參數時依然有正確結果。</a:t>
            </a:r>
            <a:endParaRPr/>
          </a:p>
          <a:p>
            <a:pPr marL="457200" marR="0" lvl="1" indent="-182561" algn="l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以此次作業為例，助教會更改Digit0~3來驗證結果沒有問題。</a:t>
            </a:r>
            <a:endParaRPr/>
          </a:p>
          <a:p>
            <a:pPr marL="457200" marR="0" lvl="1" indent="-182561" algn="l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助教聯絡資料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楊華升</a:t>
            </a:r>
            <a:endParaRPr dirty="0"/>
          </a:p>
          <a:p>
            <a:pPr marL="457200" marR="0" lvl="1" indent="-18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sng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jacky051900@gmail.com</a:t>
            </a:r>
            <a:endParaRPr sz="2000" b="0" i="0" u="sng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dirty="0" err="1"/>
              <a:t>倪燕琴</a:t>
            </a:r>
            <a:endParaRPr dirty="0"/>
          </a:p>
          <a:p>
            <a:pPr marL="457200" marR="0" lvl="1" indent="-18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altLang="zh-CN" u="sng" dirty="0">
                <a:solidFill>
                  <a:srgbClr val="00B0F0"/>
                </a:solidFill>
              </a:rPr>
              <a:t>niyanqin1022@gmail.com</a:t>
            </a:r>
            <a:endParaRPr sz="2000" b="0" i="0" u="sng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HW#1:  ARITHMETIC</a:t>
            </a:r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457200" y="1700212"/>
            <a:ext cx="2530475" cy="237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Declare:</a:t>
            </a:r>
            <a:endParaRPr/>
          </a:p>
          <a:p>
            <a:pPr marL="457200" marR="0" lvl="1" indent="-18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MyID   DWORD ?</a:t>
            </a:r>
            <a:endParaRPr/>
          </a:p>
          <a:p>
            <a:pPr marL="457200" marR="0" lvl="1" indent="-18256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Digit0 BYTE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marL="457200" marR="0" lvl="1" indent="-18256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Digit1 BYTE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0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-18256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Digit2 BYTE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0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-18256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Digit3 BYTE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900112" y="6381750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457200" y="4364037"/>
            <a:ext cx="7620000" cy="249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 Black"/>
              <a:buNone/>
            </a:pPr>
            <a:r>
              <a:rPr lang="en-US" sz="2600" b="0" i="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Digit0</a:t>
            </a:r>
            <a:r>
              <a:rPr lang="en-US" sz="26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to </a:t>
            </a:r>
            <a:r>
              <a:rPr lang="en-US" sz="2600" b="0" i="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Digit3</a:t>
            </a:r>
            <a:r>
              <a:rPr lang="en-US" sz="26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are initialized with the last </a:t>
            </a:r>
            <a:r>
              <a:rPr lang="en-US" sz="2600" b="0" i="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r>
            <a:r>
              <a:rPr lang="en-US" sz="26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digits of your student id.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Black"/>
              <a:buNone/>
            </a:pPr>
            <a:r>
              <a:rPr lang="en-US" sz="26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The program is to </a:t>
            </a:r>
            <a:r>
              <a:rPr lang="en-US" sz="2600" b="0" i="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merge</a:t>
            </a:r>
            <a:r>
              <a:rPr lang="en-US" sz="26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the four digits into </a:t>
            </a:r>
            <a:r>
              <a:rPr lang="en-US" sz="2600" b="0" i="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MyID</a:t>
            </a:r>
            <a:r>
              <a:rPr lang="en-US" sz="26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4344812" y="2060575"/>
            <a:ext cx="2663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ID:109522131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1714500" y="1928812"/>
            <a:ext cx="12827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 0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58737" y="981075"/>
            <a:ext cx="114300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BYTE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0" y="4662487"/>
            <a:ext cx="16557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BYTES</a:t>
            </a:r>
            <a:endParaRPr/>
          </a:p>
        </p:txBody>
      </p:sp>
      <p:sp>
        <p:nvSpPr>
          <p:cNvPr id="122" name="Google Shape;122;p4"/>
          <p:cNvSpPr/>
          <p:nvPr/>
        </p:nvSpPr>
        <p:spPr>
          <a:xfrm>
            <a:off x="3646487" y="2898775"/>
            <a:ext cx="1846262" cy="1538287"/>
          </a:xfrm>
          <a:prstGeom prst="downArrow">
            <a:avLst>
              <a:gd name="adj1" fmla="val 10800"/>
              <a:gd name="adj2" fmla="val 50000"/>
            </a:avLst>
          </a:prstGeom>
          <a:solidFill>
            <a:srgbClr val="526DB0"/>
          </a:solidFill>
          <a:ln w="28575" cap="flat" cmpd="sng">
            <a:solidFill>
              <a:srgbClr val="3A4E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2941637" y="4603750"/>
            <a:ext cx="32607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MyId	　02010301</a:t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5070475" y="5800725"/>
            <a:ext cx="390366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icrosoft JhengHei"/>
              <a:buNone/>
            </a:pPr>
            <a:r>
              <a:rPr lang="en-US" sz="1800" b="0" i="0" u="non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※此頁的數字表達全為</a:t>
            </a:r>
            <a:r>
              <a:rPr lang="en-US" sz="1800" b="1" i="0" u="none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Hexadecimal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3071812" y="1928812"/>
            <a:ext cx="12827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 1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26" name="Google Shape;126;p4"/>
          <p:cNvSpPr txBox="1"/>
          <p:nvPr/>
        </p:nvSpPr>
        <p:spPr>
          <a:xfrm>
            <a:off x="4429125" y="1857375"/>
            <a:ext cx="12827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 2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5786437" y="1928812"/>
            <a:ext cx="12827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 3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76200" y="20637"/>
            <a:ext cx="5791200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</a:pPr>
            <a:r>
              <a:rPr lang="en-US" sz="32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RESULT</a:t>
            </a:r>
            <a:endParaRPr/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908050"/>
            <a:ext cx="8991600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00" y="3860800"/>
            <a:ext cx="82645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作業繳交</a:t>
            </a:r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body" idx="1"/>
          </p:nvPr>
        </p:nvSpPr>
        <p:spPr>
          <a:xfrm>
            <a:off x="457200" y="1680519"/>
            <a:ext cx="8686800" cy="426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 err="1"/>
              <a:t>个人作业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每人繳交一份</a:t>
            </a:r>
            <a:endParaRPr sz="1800" dirty="0"/>
          </a:p>
          <a:p>
            <a:pPr marL="0" lvl="0" indent="0">
              <a:lnSpc>
                <a:spcPct val="150000"/>
              </a:lnSpc>
              <a:spcBef>
                <a:spcPts val="1160"/>
              </a:spcBef>
              <a:buSzPts val="2800"/>
              <a:buNone/>
            </a:pPr>
            <a:r>
              <a:rPr lang="en-US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zh-CN" altLang="en-US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</a:t>
            </a:r>
            <a:r>
              <a:rPr lang="en-US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-class</a:t>
            </a:r>
            <a:r>
              <a:rPr lang="zh-CN" altLang="en-US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en-US" altLang="zh-CN" sz="1800" u="sng" dirty="0"/>
              <a:t>https://</a:t>
            </a:r>
            <a:r>
              <a:rPr lang="en-US" altLang="zh-CN" sz="1800" u="sng" dirty="0" err="1"/>
              <a:t>ncueeclass.ncu.edu.tw</a:t>
            </a:r>
            <a:r>
              <a:rPr lang="en-US" altLang="zh-CN" sz="1800" u="sng" dirty="0"/>
              <a:t>/course/</a:t>
            </a:r>
            <a:r>
              <a:rPr lang="en-US" altLang="zh-CN" sz="1800" u="sng" dirty="0" err="1"/>
              <a:t>homeworkList</a:t>
            </a:r>
            <a:r>
              <a:rPr lang="en-US" altLang="zh-CN" sz="1800" u="sng" dirty="0"/>
              <a:t>/9338</a:t>
            </a:r>
            <a:endParaRPr lang="en-US" sz="1800" u="sng" dirty="0"/>
          </a:p>
          <a:p>
            <a:pPr marL="0" lvl="0" indent="0">
              <a:lnSpc>
                <a:spcPct val="150000"/>
              </a:lnSpc>
              <a:spcBef>
                <a:spcPts val="1160"/>
              </a:spcBef>
              <a:buSzPts val="2800"/>
              <a:buNone/>
            </a:pPr>
            <a:r>
              <a:rPr lang="en-US" sz="24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作業繳交期限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1800" dirty="0"/>
          </a:p>
          <a:p>
            <a:pPr marL="457200" marR="0" lvl="1" indent="-182562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dirty="0"/>
              <a:t>10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altLang="zh-CN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23:5</a:t>
            </a:r>
            <a:r>
              <a:rPr lang="en-US" dirty="0"/>
              <a:t>5</a:t>
            </a:r>
            <a:endParaRPr sz="1800" dirty="0"/>
          </a:p>
          <a:p>
            <a:pPr marL="457200" marR="0" lvl="1" indent="-182562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遲交與抄襲一律0分</a:t>
            </a:r>
            <a:endParaRPr sz="1800" dirty="0"/>
          </a:p>
        </p:txBody>
      </p:sp>
      <p:sp>
        <p:nvSpPr>
          <p:cNvPr id="142" name="Google Shape;142;p6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上傳檔案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body" idx="1"/>
          </p:nvPr>
        </p:nvSpPr>
        <p:spPr>
          <a:xfrm>
            <a:off x="1435100" y="1508125"/>
            <a:ext cx="7313612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上傳檔案請遵照以下格式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dirty="0"/>
          </a:p>
          <a:p>
            <a:pPr marL="457200" marR="0" lvl="1" indent="-182561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壓縮檔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以自己的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學號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命名，並在後面加上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版本號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，助教會以最後版本做批改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dirty="0"/>
          </a:p>
          <a:p>
            <a:pPr marL="457200" marR="0" lvl="1" indent="-182561" algn="l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109522131_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.zip</a:t>
            </a:r>
            <a:endParaRPr dirty="0"/>
          </a:p>
          <a:p>
            <a:pPr marL="0" marR="0" lvl="0" indent="0" algn="l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程式碼應適當排版</a:t>
            </a:r>
            <a:endParaRPr dirty="0"/>
          </a:p>
        </p:txBody>
      </p:sp>
      <p:sp>
        <p:nvSpPr>
          <p:cNvPr id="150" name="Google Shape;150;p7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358275" y="247300"/>
            <a:ext cx="4472100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1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給分標準</a:t>
            </a:r>
            <a:endParaRPr/>
          </a:p>
        </p:txBody>
      </p:sp>
      <p:graphicFrame>
        <p:nvGraphicFramePr>
          <p:cNvPr id="157" name="Google Shape;157;p8"/>
          <p:cNvGraphicFramePr/>
          <p:nvPr/>
        </p:nvGraphicFramePr>
        <p:xfrm>
          <a:off x="1085325" y="1299075"/>
          <a:ext cx="7313600" cy="5265765"/>
        </p:xfrm>
        <a:graphic>
          <a:graphicData uri="http://schemas.openxmlformats.org/drawingml/2006/table">
            <a:tbl>
              <a:tblPr>
                <a:noFill/>
                <a:tableStyleId>{55F00B34-E0B7-4BFD-BB82-1FAB24714CCE}</a:tableStyleId>
              </a:tblPr>
              <a:tblGrid>
                <a:gridCol w="34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要求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得分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程式碼 (*.asm)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編譯文件 (*.bat)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執行檔 (*.exe)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報告 (*.pdf)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每一項5分，共20分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報告符合要求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35</a:t>
                      </a: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分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0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程式碼完成題目的要求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35</a:t>
                      </a: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分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0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符合Coding Standards  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10分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8" name="Google Shape;158;p8"/>
          <p:cNvSpPr txBox="1"/>
          <p:nvPr/>
        </p:nvSpPr>
        <p:spPr>
          <a:xfrm rot="-5400000">
            <a:off x="8227218" y="5885656"/>
            <a:ext cx="13160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c780de969_0_1"/>
          <p:cNvSpPr txBox="1">
            <a:spLocks noGrp="1"/>
          </p:cNvSpPr>
          <p:nvPr>
            <p:ph type="sldNum" idx="12"/>
          </p:nvPr>
        </p:nvSpPr>
        <p:spPr>
          <a:xfrm rot="-5400000">
            <a:off x="8227174" y="5885637"/>
            <a:ext cx="13161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65" name="Google Shape;165;g9c780de969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230</Words>
  <Application>Microsoft Macintosh PowerPoint</Application>
  <PresentationFormat>全屏显示(4:3)</PresentationFormat>
  <Paragraphs>84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 Black</vt:lpstr>
      <vt:lpstr>Calibri</vt:lpstr>
      <vt:lpstr>Arial</vt:lpstr>
      <vt:lpstr>Consolas</vt:lpstr>
      <vt:lpstr>Microsoft JhengHei</vt:lpstr>
      <vt:lpstr>1_Essential</vt:lpstr>
      <vt:lpstr>Essential</vt:lpstr>
      <vt:lpstr>組合語言與系統程式 HW1#ARITHMETIC</vt:lpstr>
      <vt:lpstr>助教聯絡資料</vt:lpstr>
      <vt:lpstr>HW#1:  ARITHMETIC</vt:lpstr>
      <vt:lpstr>PowerPoint 演示文稿</vt:lpstr>
      <vt:lpstr>RESULT</vt:lpstr>
      <vt:lpstr>作業繳交</vt:lpstr>
      <vt:lpstr>上傳檔案</vt:lpstr>
      <vt:lpstr>給分標準</vt:lpstr>
      <vt:lpstr>PowerPoint 演示文稿</vt:lpstr>
      <vt:lpstr>報告內容</vt:lpstr>
      <vt:lpstr>作業規則與注意事項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組合語言與系統程式 HW1#ARITHMETIC</dc:title>
  <dc:creator>cw</dc:creator>
  <cp:lastModifiedBy>倪 燕琴</cp:lastModifiedBy>
  <cp:revision>10</cp:revision>
  <dcterms:created xsi:type="dcterms:W3CDTF">2011-03-16T09:45:52Z</dcterms:created>
  <dcterms:modified xsi:type="dcterms:W3CDTF">2021-09-27T08:11:02Z</dcterms:modified>
</cp:coreProperties>
</file>