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8" r:id="rId5"/>
    <p:sldId id="259" r:id="rId6"/>
    <p:sldId id="262" r:id="rId7"/>
    <p:sldId id="272" r:id="rId8"/>
    <p:sldId id="263" r:id="rId9"/>
    <p:sldId id="264" r:id="rId10"/>
    <p:sldId id="265" r:id="rId11"/>
    <p:sldId id="273" r:id="rId12"/>
    <p:sldId id="266" r:id="rId13"/>
    <p:sldId id="275" r:id="rId14"/>
    <p:sldId id="276" r:id="rId15"/>
    <p:sldId id="270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77" r:id="rId31"/>
    <p:sldId id="260" r:id="rId3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6" autoAdjust="0"/>
    <p:restoredTop sz="94660"/>
  </p:normalViewPr>
  <p:slideViewPr>
    <p:cSldViewPr snapToGrid="0">
      <p:cViewPr>
        <p:scale>
          <a:sx n="75" d="100"/>
          <a:sy n="75" d="100"/>
        </p:scale>
        <p:origin x="585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696C064A-D61B-4B21-B757-51A9B82445B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-7069"/>
            <a:ext cx="10023343" cy="706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sz="2000">
                <a:sym typeface="+mn-ea"/>
              </a:rPr>
              <a:t>CT006</a:t>
            </a:r>
            <a:r>
              <a:rPr lang="en-IN" sz="2000">
                <a:sym typeface="+mn-ea"/>
              </a:rPr>
              <a:t>_</a:t>
            </a:r>
            <a:r>
              <a:rPr sz="2000">
                <a:sym typeface="+mn-ea"/>
              </a:rPr>
              <a:t>R</a:t>
            </a:r>
            <a:r>
              <a:rPr lang="en-IN" sz="2000">
                <a:sym typeface="+mn-ea"/>
              </a:rPr>
              <a:t>I</a:t>
            </a:r>
            <a:r>
              <a:rPr sz="2000">
                <a:sym typeface="+mn-ea"/>
              </a:rPr>
              <a:t>SC_</a:t>
            </a:r>
            <a:r>
              <a:rPr lang="en-IN" sz="2000">
                <a:sym typeface="+mn-ea"/>
              </a:rPr>
              <a:t>V </a:t>
            </a:r>
            <a:r>
              <a:rPr sz="2000">
                <a:sym typeface="+mn-ea"/>
              </a:rPr>
              <a:t> Vector Implementation of Channel Estimation and </a:t>
            </a:r>
            <a:r>
              <a:rPr lang="en-IN" sz="2000">
                <a:sym typeface="+mn-ea"/>
              </a:rPr>
              <a:t>develop </a:t>
            </a:r>
            <a:r>
              <a:rPr sz="2000">
                <a:sym typeface="+mn-ea"/>
              </a:rPr>
              <a:t>Custom</a:t>
            </a:r>
            <a:r>
              <a:rPr lang="en-IN" sz="2000">
                <a:sym typeface="+mn-ea"/>
              </a:rPr>
              <a:t> vector</a:t>
            </a:r>
            <a:r>
              <a:rPr sz="2000">
                <a:sym typeface="+mn-ea"/>
              </a:rPr>
              <a:t> Intrinsics</a:t>
            </a:r>
            <a:r>
              <a:rPr lang="en-IN" sz="2000">
                <a:sym typeface="+mn-ea"/>
              </a:rPr>
              <a:t> of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11324" y="784112"/>
            <a:ext cx="416719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sz="1200">
                <a:solidFill>
                  <a:schemeClr val="bg1"/>
                </a:solidFill>
                <a:sym typeface="+mn-ea"/>
              </a:rPr>
              <a:t>CT006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Name:C</a:t>
            </a:r>
            <a:r>
              <a:rPr lang="en-IN" sz="120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ambridge Institute of Technology Banglore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980" lvl="1"/>
            <a:endParaRPr lang="en-IN" sz="1200" b="1">
              <a:solidFill>
                <a:schemeClr val="bg1"/>
              </a:solidFill>
              <a:latin typeface="Times New Roman" panose="02020603050405020304" charset="0"/>
              <a:ea typeface="SamsungOne 600C" panose="020B0706030303020204" pitchFamily="34" charset="0"/>
              <a:cs typeface="Times New Roman" panose="020206030504050203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005" y="4091940"/>
            <a:ext cx="5867400" cy="29603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Next step is to analyze performance for </a:t>
            </a: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64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×</a:t>
            </a: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64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 and </a:t>
            </a: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256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×</a:t>
            </a: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256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matrices to evaluate execution cycle variation with size.</a:t>
            </a:r>
            <a:r>
              <a:rPr lang="en-IN" b="1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Modify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the C code to integrate the provided channel estimation algorithm and satisfy the required system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 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specifications.</a:t>
            </a:r>
          </a:p>
          <a:p>
            <a:endParaRPr lang="en-IN">
              <a:solidFill>
                <a:srgbClr val="0E4094"/>
              </a:solidFill>
              <a:latin typeface="Times New Roman" panose="02020603050405020304" charset="0"/>
              <a:ea typeface="SamsungOne 600C" panose="020B0706030303020204" pitchFamily="34" charset="0"/>
              <a:cs typeface="Times New Roman" panose="02020603050405020304" charset="0"/>
            </a:endParaRPr>
          </a:p>
          <a:p>
            <a:pPr marL="269875" indent="-269875"/>
            <a:endParaRPr lang="en-IN" sz="14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3355" y="2110105"/>
            <a:ext cx="5861685" cy="19138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Matrix Multiplication executed for various matrix sizes (</a:t>
            </a:r>
            <a:r>
              <a:rPr lang="en-IN">
                <a:sym typeface="+mn-ea"/>
              </a:rPr>
              <a:t>1</a:t>
            </a:r>
            <a:r>
              <a:rPr>
                <a:sym typeface="+mn-ea"/>
              </a:rPr>
              <a:t>×</a:t>
            </a:r>
            <a:r>
              <a:rPr lang="en-IN">
                <a:sym typeface="+mn-ea"/>
              </a:rPr>
              <a:t>1</a:t>
            </a:r>
            <a:r>
              <a:rPr>
                <a:sym typeface="+mn-ea"/>
              </a:rPr>
              <a:t>, </a:t>
            </a:r>
            <a:r>
              <a:rPr lang="en-IN">
                <a:sym typeface="+mn-ea"/>
              </a:rPr>
              <a:t>5</a:t>
            </a:r>
            <a:r>
              <a:rPr>
                <a:sym typeface="+mn-ea"/>
              </a:rPr>
              <a:t>×</a:t>
            </a:r>
            <a:r>
              <a:rPr lang="en-IN">
                <a:sym typeface="+mn-ea"/>
              </a:rPr>
              <a:t>5,</a:t>
            </a:r>
            <a:r>
              <a:rPr>
                <a:sym typeface="+mn-ea"/>
              </a:rPr>
              <a:t>16×16</a:t>
            </a:r>
            <a:r>
              <a:rPr lang="en-IN">
                <a:sym typeface="+mn-ea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b="1">
                <a:solidFill>
                  <a:schemeClr val="tx1"/>
                </a:solidFill>
                <a:sym typeface="+mn-ea"/>
              </a:rPr>
              <a:t> </a:t>
            </a:r>
            <a:r>
              <a:rPr lang="en-IN" err="1">
                <a:solidFill>
                  <a:schemeClr val="tx1"/>
                </a:solidFill>
                <a:sym typeface="+mn-ea"/>
              </a:rPr>
              <a:t>Peformance</a:t>
            </a:r>
            <a:r>
              <a:rPr lang="en-IN">
                <a:solidFill>
                  <a:schemeClr val="tx1"/>
                </a:solidFill>
                <a:sym typeface="+mn-ea"/>
              </a:rPr>
              <a:t> was </a:t>
            </a:r>
            <a:r>
              <a:rPr lang="en-IN" err="1">
                <a:solidFill>
                  <a:schemeClr val="tx1"/>
                </a:solidFill>
                <a:sym typeface="+mn-ea"/>
              </a:rPr>
              <a:t>analyzed</a:t>
            </a:r>
            <a:r>
              <a:rPr lang="en-IN">
                <a:solidFill>
                  <a:schemeClr val="tx1"/>
                </a:solidFill>
                <a:sym typeface="+mn-ea"/>
              </a:rPr>
              <a:t> by observing the number of clock cycles for matrix </a:t>
            </a:r>
            <a:r>
              <a:rPr lang="en-IN" err="1">
                <a:solidFill>
                  <a:schemeClr val="tx1"/>
                </a:solidFill>
                <a:sym typeface="+mn-ea"/>
              </a:rPr>
              <a:t>multipication</a:t>
            </a:r>
            <a:r>
              <a:rPr lang="en-IN">
                <a:solidFill>
                  <a:schemeClr val="tx1"/>
                </a:solidFill>
                <a:sym typeface="+mn-ea"/>
              </a:rPr>
              <a:t> of varying sizes.</a:t>
            </a:r>
            <a:endParaRPr lang="en-IN" altLang="en-US" b="1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815" y="4277360"/>
            <a:ext cx="5764530" cy="17310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Optimization of matrix multiplication core for various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For matrix size </a:t>
            </a:r>
            <a:r>
              <a:rPr lang="en-IN" alt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×</a:t>
            </a:r>
            <a:r>
              <a:rPr lang="en-IN" altLang="en-US">
                <a:sym typeface="+mn-ea"/>
              </a:rPr>
              <a:t>16</a:t>
            </a:r>
            <a:r>
              <a:rPr lang="en-US" altLang="en-US">
                <a:sym typeface="+mn-ea"/>
              </a:rPr>
              <a:t>, the executed output was correct and achieved with the least number of cycles, indicating optimized performance.</a:t>
            </a:r>
          </a:p>
          <a:p>
            <a:endParaRPr lang="en-IN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815" y="2116455"/>
            <a:ext cx="5868670" cy="19069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Execution and display of large matrices in Ubuntu PULP showed errors due to their large size exceeding handling 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Optimization inconsistency across different matrix sizes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charset="0"/>
              <a:ea typeface="SamsungOne 600C" panose="020B0706030303020204" pitchFamily="34" charset="0"/>
              <a:cs typeface="Times New Roman" panose="0202060305040502030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708"/>
            <a:ext cx="2151887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D332B4-10A1-A704-B812-F5563B1200CC}"/>
              </a:ext>
            </a:extLst>
          </p:cNvPr>
          <p:cNvSpPr txBox="1"/>
          <p:nvPr/>
        </p:nvSpPr>
        <p:spPr>
          <a:xfrm>
            <a:off x="139148" y="0"/>
            <a:ext cx="932290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16*16 matrix multiplication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riscv_vector.h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SIZE 16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multiplyMatrices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[SIZE][SIZE],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[SIZE][SIZE],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result[SIZE][SIZE])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(int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SIZE;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(int j = 0; j &lt; SIZE;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result[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0;   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(int k = 0; k &lt; SIZE; k++)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result[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 *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[k][j]; 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}void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matrix[SIZE][SIZE])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(int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SIZE;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97246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A8FF3-FA2D-DD4B-42FB-A11FF05508BC}"/>
              </a:ext>
            </a:extLst>
          </p:cNvPr>
          <p:cNvSpPr txBox="1"/>
          <p:nvPr/>
        </p:nvSpPr>
        <p:spPr>
          <a:xfrm>
            <a:off x="168965" y="218661"/>
            <a:ext cx="824947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j = 0; j &lt; SIZE;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("%5d ", matrix[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   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[SIZE][SIZE],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[SIZE][SIZE], result[SIZE][SIZE];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Initializing matrices with sample values 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SIZE;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(int j = 0; j &lt; SIZE;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j;  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j; 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("First Matrix:\n");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nSecond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Matrix:\n");    </a:t>
            </a:r>
          </a:p>
          <a:p>
            <a:pPr algn="just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multiplyMatrices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result);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nResultant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Matrix:\n");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printMatrix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(result);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0;}</a:t>
            </a:r>
          </a:p>
        </p:txBody>
      </p:sp>
    </p:spTree>
    <p:extLst>
      <p:ext uri="{BB962C8B-B14F-4D97-AF65-F5344CB8AC3E}">
        <p14:creationId xmlns:p14="http://schemas.microsoft.com/office/powerpoint/2010/main" val="158070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635" y="104140"/>
            <a:ext cx="10023475" cy="7493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for 16*16 matrix multiplication[alternative]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78939" y="818402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sz="1200" dirty="0">
                <a:solidFill>
                  <a:schemeClr val="bg1"/>
                </a:solidFill>
                <a:sym typeface="+mn-ea"/>
              </a:rPr>
              <a:t>CT006</a:t>
            </a:r>
            <a:r>
              <a:rPr lang="en-IN" sz="1200" dirty="0">
                <a:solidFill>
                  <a:schemeClr val="bg1"/>
                </a:solidFill>
                <a:sym typeface="+mn-ea"/>
              </a:rPr>
              <a:t>_</a:t>
            </a:r>
            <a:r>
              <a:rPr sz="1200" dirty="0">
                <a:solidFill>
                  <a:schemeClr val="bg1"/>
                </a:solidFill>
                <a:sym typeface="+mn-ea"/>
              </a:rPr>
              <a:t>R</a:t>
            </a:r>
            <a:r>
              <a:rPr lang="en-IN" sz="1200" dirty="0">
                <a:solidFill>
                  <a:schemeClr val="bg1"/>
                </a:solidFill>
                <a:sym typeface="+mn-ea"/>
              </a:rPr>
              <a:t>I</a:t>
            </a:r>
            <a:r>
              <a:rPr sz="1200" dirty="0">
                <a:solidFill>
                  <a:schemeClr val="bg1"/>
                </a:solidFill>
                <a:sym typeface="+mn-ea"/>
              </a:rPr>
              <a:t>SC_</a:t>
            </a:r>
            <a:r>
              <a:rPr lang="en-IN" sz="1200" dirty="0">
                <a:solidFill>
                  <a:schemeClr val="bg1"/>
                </a:solidFill>
                <a:sym typeface="+mn-ea"/>
              </a:rPr>
              <a:t>V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39985" y="6576695"/>
            <a:ext cx="2152015" cy="2667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21-04-2025</a:t>
            </a:r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dirty="0"/>
          </a:p>
          <a:p>
            <a:endParaRPr lang="en-I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8943E-697E-3507-50DC-471C96930AC3}"/>
              </a:ext>
            </a:extLst>
          </p:cNvPr>
          <p:cNvSpPr txBox="1"/>
          <p:nvPr/>
        </p:nvSpPr>
        <p:spPr>
          <a:xfrm>
            <a:off x="237966" y="897147"/>
            <a:ext cx="1118340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printf.h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riscv_vector.h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stdint.h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math.h</a:t>
            </a:r>
            <a:r>
              <a:rPr lang="en-IN" dirty="0"/>
              <a:t>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void fmatmul_16x16(double *c, </a:t>
            </a:r>
            <a:r>
              <a:rPr lang="en-IN" dirty="0" err="1"/>
              <a:t>const</a:t>
            </a:r>
            <a:r>
              <a:rPr lang="en-IN" dirty="0"/>
              <a:t> double *a, </a:t>
            </a:r>
            <a:r>
              <a:rPr lang="en-IN" dirty="0" err="1"/>
              <a:t>const</a:t>
            </a:r>
            <a:r>
              <a:rPr lang="en-IN" dirty="0"/>
              <a:t> double *b,</a:t>
            </a:r>
          </a:p>
          <a:p>
            <a:r>
              <a:rPr lang="en-IN" dirty="0"/>
              <a:t>                   unsigned long int m, unsigned long int n,</a:t>
            </a:r>
          </a:p>
          <a:p>
            <a:r>
              <a:rPr lang="en-IN" dirty="0"/>
              <a:t>                   unsigned long int p);</a:t>
            </a:r>
          </a:p>
          <a:p>
            <a:r>
              <a:rPr lang="en-IN" dirty="0"/>
              <a:t>void fmatmul_vec_16x16_slice_init();</a:t>
            </a:r>
          </a:p>
          <a:p>
            <a:r>
              <a:rPr lang="en-IN" dirty="0"/>
              <a:t>void fmatmul_vec_16x16(double *c, </a:t>
            </a:r>
            <a:r>
              <a:rPr lang="en-IN" dirty="0" err="1"/>
              <a:t>const</a:t>
            </a:r>
            <a:r>
              <a:rPr lang="en-IN" dirty="0"/>
              <a:t> double *a, </a:t>
            </a:r>
            <a:r>
              <a:rPr lang="en-IN" dirty="0" err="1"/>
              <a:t>const</a:t>
            </a:r>
            <a:r>
              <a:rPr lang="en-IN" dirty="0"/>
              <a:t> double *b,</a:t>
            </a:r>
          </a:p>
          <a:p>
            <a:r>
              <a:rPr lang="en-IN" dirty="0"/>
              <a:t>                       unsigned long int n, unsigned long int p);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#define MIN(a, b) ((a) &lt; (b) ? (a) : (b))</a:t>
            </a:r>
          </a:p>
          <a:p>
            <a:endParaRPr lang="en-IN" dirty="0"/>
          </a:p>
          <a:p>
            <a:r>
              <a:rPr lang="en-IN" dirty="0"/>
              <a:t>/*void </a:t>
            </a:r>
            <a:r>
              <a:rPr lang="en-IN" dirty="0" err="1"/>
              <a:t>generate_random_matrix</a:t>
            </a:r>
            <a:r>
              <a:rPr lang="en-IN" dirty="0"/>
              <a:t>(double *matrix, int rows, int cols, double </a:t>
            </a:r>
            <a:r>
              <a:rPr lang="en-IN" dirty="0" err="1"/>
              <a:t>max_val</a:t>
            </a:r>
            <a:r>
              <a:rPr lang="en-IN" dirty="0"/>
              <a:t>) {</a:t>
            </a:r>
          </a:p>
          <a:p>
            <a:r>
              <a:rPr lang="en-IN" dirty="0"/>
              <a:t>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rows;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r>
              <a:rPr lang="en-IN" dirty="0"/>
              <a:t>        for (int j = 0; j &lt; cols; ++j) {</a:t>
            </a:r>
          </a:p>
          <a:p>
            <a:r>
              <a:rPr lang="en-IN" dirty="0"/>
              <a:t>            matrix[</a:t>
            </a:r>
            <a:r>
              <a:rPr lang="en-IN" dirty="0" err="1"/>
              <a:t>i</a:t>
            </a:r>
            <a:r>
              <a:rPr lang="en-IN" dirty="0"/>
              <a:t> * cols + j] = ((double)rand() / RAND_MAX) * </a:t>
            </a:r>
            <a:r>
              <a:rPr lang="en-IN" dirty="0" err="1"/>
              <a:t>max_val</a:t>
            </a:r>
            <a:r>
              <a:rPr lang="en-IN" dirty="0"/>
              <a:t>;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E000A-A51C-5B8D-C1EE-EF07C2FB8F0C}"/>
              </a:ext>
            </a:extLst>
          </p:cNvPr>
          <p:cNvSpPr txBox="1"/>
          <p:nvPr/>
        </p:nvSpPr>
        <p:spPr>
          <a:xfrm>
            <a:off x="345057" y="391064"/>
            <a:ext cx="113408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}</a:t>
            </a:r>
          </a:p>
          <a:p>
            <a:r>
              <a:rPr lang="en-IN" dirty="0"/>
              <a:t>}*/</a:t>
            </a:r>
          </a:p>
          <a:p>
            <a:endParaRPr lang="en-IN" dirty="0"/>
          </a:p>
          <a:p>
            <a:r>
              <a:rPr lang="en-IN" dirty="0"/>
              <a:t>void fmatmul_16x16(double *c, </a:t>
            </a:r>
            <a:r>
              <a:rPr lang="en-IN" dirty="0" err="1"/>
              <a:t>const</a:t>
            </a:r>
            <a:r>
              <a:rPr lang="en-IN" dirty="0"/>
              <a:t> double *a, </a:t>
            </a:r>
            <a:r>
              <a:rPr lang="en-IN" dirty="0" err="1"/>
              <a:t>const</a:t>
            </a:r>
            <a:r>
              <a:rPr lang="en-IN" dirty="0"/>
              <a:t> double *b,</a:t>
            </a:r>
          </a:p>
          <a:p>
            <a:r>
              <a:rPr lang="en-IN" dirty="0"/>
              <a:t>                   unsigned long int M, unsigned long int N,</a:t>
            </a:r>
          </a:p>
          <a:p>
            <a:r>
              <a:rPr lang="en-IN" dirty="0"/>
              <a:t>                   unsigned long int P) {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unsigned long int </a:t>
            </a:r>
            <a:r>
              <a:rPr lang="en-IN" dirty="0" err="1"/>
              <a:t>block_size</a:t>
            </a:r>
            <a:r>
              <a:rPr lang="en-IN" dirty="0"/>
              <a:t> = 16;</a:t>
            </a:r>
          </a:p>
          <a:p>
            <a:r>
              <a:rPr lang="en-IN" dirty="0"/>
              <a:t>  unsigned long int </a:t>
            </a:r>
            <a:r>
              <a:rPr lang="en-IN" dirty="0" err="1"/>
              <a:t>block_size_p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vsetvli</a:t>
            </a:r>
            <a:r>
              <a:rPr lang="en-IN" dirty="0"/>
              <a:t> %0, %1, e64, m1, ta, ma" : "=r"(</a:t>
            </a:r>
            <a:r>
              <a:rPr lang="en-IN" dirty="0" err="1"/>
              <a:t>block_size_p</a:t>
            </a:r>
            <a:r>
              <a:rPr lang="en-IN" dirty="0"/>
              <a:t>) : "r"(P));</a:t>
            </a:r>
          </a:p>
          <a:p>
            <a:endParaRPr lang="en-IN" dirty="0"/>
          </a:p>
          <a:p>
            <a:r>
              <a:rPr lang="en-IN" dirty="0"/>
              <a:t>for (unsigned long int p = 0; p &lt; P; p += </a:t>
            </a:r>
            <a:r>
              <a:rPr lang="en-IN" dirty="0" err="1"/>
              <a:t>block_size_p</a:t>
            </a:r>
            <a:r>
              <a:rPr lang="en-IN" dirty="0"/>
              <a:t>) {</a:t>
            </a:r>
          </a:p>
          <a:p>
            <a:r>
              <a:rPr lang="en-IN" dirty="0" err="1"/>
              <a:t>const</a:t>
            </a:r>
            <a:r>
              <a:rPr lang="en-IN" dirty="0"/>
              <a:t> unsigned long int p_ = MIN(P - p, </a:t>
            </a:r>
            <a:r>
              <a:rPr lang="en-IN" dirty="0" err="1"/>
              <a:t>block_size_p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double *b_ = b + p;</a:t>
            </a:r>
          </a:p>
          <a:p>
            <a:r>
              <a:rPr lang="en-IN" dirty="0"/>
              <a:t>    double *c_ = c + p;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vsetvli</a:t>
            </a:r>
            <a:r>
              <a:rPr lang="en-IN" dirty="0"/>
              <a:t> zero, %0, e64, m1, ta, ma" ::"r"(p_));</a:t>
            </a:r>
          </a:p>
          <a:p>
            <a:endParaRPr lang="en-IN" dirty="0"/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0850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22FD5-E41C-A3B6-05F3-9A5A5621DCC1}"/>
              </a:ext>
            </a:extLst>
          </p:cNvPr>
          <p:cNvSpPr txBox="1"/>
          <p:nvPr/>
        </p:nvSpPr>
        <p:spPr>
          <a:xfrm>
            <a:off x="517585" y="132272"/>
            <a:ext cx="107887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(unsigned long int m = 0; m &lt; M; m += </a:t>
            </a:r>
            <a:r>
              <a:rPr lang="en-IN" dirty="0" err="1"/>
              <a:t>block_size</a:t>
            </a:r>
            <a:r>
              <a:rPr lang="en-IN" dirty="0"/>
              <a:t>) {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  </a:t>
            </a:r>
            <a:r>
              <a:rPr lang="en-IN" dirty="0" err="1"/>
              <a:t>const</a:t>
            </a:r>
            <a:r>
              <a:rPr lang="en-IN" dirty="0"/>
              <a:t> double *a_ = a + m * N;</a:t>
            </a:r>
          </a:p>
          <a:p>
            <a:r>
              <a:rPr lang="en-IN" dirty="0"/>
              <a:t>      double *c__ = c_ + m * P;</a:t>
            </a:r>
          </a:p>
          <a:p>
            <a:endParaRPr lang="en-IN" dirty="0"/>
          </a:p>
          <a:p>
            <a:r>
              <a:rPr lang="en-IN" dirty="0"/>
              <a:t>      fmatmul_vec_16x16_slice_init();</a:t>
            </a:r>
          </a:p>
          <a:p>
            <a:r>
              <a:rPr lang="en-IN" dirty="0"/>
              <a:t>      fmatmul_vec_16x16(c__, a_, b_, N, P);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fmatmul_vec_16x16_slice_init() {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v0, 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v1, 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v2, 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v3, 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v4, 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v5, 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v6, 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v7, 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v8, 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v9,  0");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89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5555D-4D48-F247-C261-7F63CF06E648}"/>
              </a:ext>
            </a:extLst>
          </p:cNvPr>
          <p:cNvSpPr txBox="1"/>
          <p:nvPr/>
        </p:nvSpPr>
        <p:spPr>
          <a:xfrm>
            <a:off x="500332" y="333555"/>
            <a:ext cx="113063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v10,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v11,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v12,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v13,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v14, 0");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vmv.v.i</a:t>
            </a:r>
            <a:r>
              <a:rPr lang="en-IN" dirty="0"/>
              <a:t> v15, 0");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fmatmul_vec_16x16(double *c, </a:t>
            </a:r>
            <a:r>
              <a:rPr lang="en-IN" dirty="0" err="1"/>
              <a:t>const</a:t>
            </a:r>
            <a:r>
              <a:rPr lang="en-IN" dirty="0"/>
              <a:t> double *a, </a:t>
            </a:r>
            <a:r>
              <a:rPr lang="en-IN" dirty="0" err="1"/>
              <a:t>const</a:t>
            </a:r>
            <a:r>
              <a:rPr lang="en-IN" dirty="0"/>
              <a:t> double *b,</a:t>
            </a:r>
          </a:p>
          <a:p>
            <a:r>
              <a:rPr lang="en-IN" dirty="0"/>
              <a:t>                       </a:t>
            </a:r>
            <a:r>
              <a:rPr lang="en-IN" dirty="0" err="1"/>
              <a:t>const</a:t>
            </a:r>
            <a:r>
              <a:rPr lang="en-IN" dirty="0"/>
              <a:t> unsigned long int N, </a:t>
            </a:r>
            <a:r>
              <a:rPr lang="en-IN" dirty="0" err="1"/>
              <a:t>const</a:t>
            </a:r>
            <a:r>
              <a:rPr lang="en-IN" dirty="0"/>
              <a:t> unsigned long int P)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double t0, t1, t2, t3, t4, t5, t6, t7, t8, t9, t10, t11, t12, t13, t14, t15;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double *a_ = a;</a:t>
            </a:r>
          </a:p>
          <a:p>
            <a:endParaRPr lang="en-IN" dirty="0"/>
          </a:p>
          <a:p>
            <a:r>
              <a:rPr lang="en-IN" dirty="0"/>
              <a:t>  t0 = *a, a += N;</a:t>
            </a:r>
          </a:p>
          <a:p>
            <a:r>
              <a:rPr lang="en-IN" dirty="0"/>
              <a:t>  t1 = *a, a += N;</a:t>
            </a:r>
          </a:p>
          <a:p>
            <a:r>
              <a:rPr lang="en-IN" dirty="0"/>
              <a:t>  t2 = *a, a += N;</a:t>
            </a:r>
          </a:p>
          <a:p>
            <a:r>
              <a:rPr lang="en-IN" dirty="0"/>
              <a:t>  t3 = *a, a += N;</a:t>
            </a:r>
          </a:p>
          <a:p>
            <a:r>
              <a:rPr lang="en-IN" dirty="0"/>
              <a:t>  t4 = *a, a += N;</a:t>
            </a:r>
          </a:p>
          <a:p>
            <a:r>
              <a:rPr lang="en-IN" dirty="0"/>
              <a:t>  t5 = *a, a += N;</a:t>
            </a:r>
          </a:p>
          <a:p>
            <a:r>
              <a:rPr lang="en-IN" dirty="0"/>
              <a:t>  t6 = *a, a += N;</a:t>
            </a:r>
          </a:p>
        </p:txBody>
      </p:sp>
    </p:spTree>
    <p:extLst>
      <p:ext uri="{BB962C8B-B14F-4D97-AF65-F5344CB8AC3E}">
        <p14:creationId xmlns:p14="http://schemas.microsoft.com/office/powerpoint/2010/main" val="308175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CA233-DAC2-4427-81DD-73686A265EB8}"/>
              </a:ext>
            </a:extLst>
          </p:cNvPr>
          <p:cNvSpPr txBox="1"/>
          <p:nvPr/>
        </p:nvSpPr>
        <p:spPr>
          <a:xfrm>
            <a:off x="379562" y="465826"/>
            <a:ext cx="109325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t7 = *a, a += N;</a:t>
            </a:r>
          </a:p>
          <a:p>
            <a:r>
              <a:rPr lang="en-IN" dirty="0"/>
              <a:t>  t8 = *a, a += N;</a:t>
            </a:r>
          </a:p>
          <a:p>
            <a:r>
              <a:rPr lang="en-IN" dirty="0"/>
              <a:t>  t9 = *a, a += N;</a:t>
            </a:r>
          </a:p>
          <a:p>
            <a:r>
              <a:rPr lang="en-IN" dirty="0"/>
              <a:t>  t10 = *a, a += N;</a:t>
            </a:r>
          </a:p>
          <a:p>
            <a:r>
              <a:rPr lang="en-IN" dirty="0"/>
              <a:t>  t11 = *a, a += N;</a:t>
            </a:r>
          </a:p>
          <a:p>
            <a:r>
              <a:rPr lang="en-IN" dirty="0"/>
              <a:t>  t12 = *a, a += N;</a:t>
            </a:r>
          </a:p>
          <a:p>
            <a:r>
              <a:rPr lang="en-IN" dirty="0"/>
              <a:t>  t13 = *a, a += N;</a:t>
            </a:r>
          </a:p>
          <a:p>
            <a:r>
              <a:rPr lang="en-IN" dirty="0"/>
              <a:t>  t14 = *a, a += N;</a:t>
            </a:r>
          </a:p>
          <a:p>
            <a:r>
              <a:rPr lang="en-IN" dirty="0"/>
              <a:t>  t15 = *a;</a:t>
            </a:r>
          </a:p>
          <a:p>
            <a:endParaRPr lang="en-IN" dirty="0"/>
          </a:p>
          <a:p>
            <a:r>
              <a:rPr lang="en-IN" dirty="0" err="1"/>
              <a:t>asm</a:t>
            </a:r>
            <a:r>
              <a:rPr lang="en-IN" dirty="0"/>
              <a:t> volatile("vle64.v v16, (%0);" ::"r"(b));</a:t>
            </a:r>
          </a:p>
          <a:p>
            <a:r>
              <a:rPr lang="en-IN" dirty="0"/>
              <a:t>  b += P;</a:t>
            </a:r>
          </a:p>
          <a:p>
            <a:endParaRPr lang="en-IN" dirty="0"/>
          </a:p>
          <a:p>
            <a:r>
              <a:rPr lang="en-IN" dirty="0"/>
              <a:t>unsigned long int n = 0;</a:t>
            </a:r>
          </a:p>
          <a:p>
            <a:endParaRPr lang="en-IN" dirty="0"/>
          </a:p>
          <a:p>
            <a:r>
              <a:rPr lang="en-IN" dirty="0"/>
              <a:t>  while (n != N) {</a:t>
            </a:r>
          </a:p>
          <a:p>
            <a:r>
              <a:rPr lang="en-IN" dirty="0"/>
              <a:t>#ifdef VCD_DUMP</a:t>
            </a:r>
          </a:p>
          <a:p>
            <a:r>
              <a:rPr lang="en-IN" dirty="0"/>
              <a:t>    if (n == 8)</a:t>
            </a:r>
          </a:p>
          <a:p>
            <a:r>
              <a:rPr lang="en-IN" dirty="0"/>
              <a:t>      </a:t>
            </a:r>
            <a:r>
              <a:rPr lang="en-IN" dirty="0" err="1"/>
              <a:t>event_trigger</a:t>
            </a:r>
            <a:r>
              <a:rPr lang="en-IN" dirty="0"/>
              <a:t> = +1;</a:t>
            </a:r>
          </a:p>
          <a:p>
            <a:r>
              <a:rPr lang="en-IN" dirty="0"/>
              <a:t>if (n == 12)</a:t>
            </a:r>
          </a:p>
          <a:p>
            <a:r>
              <a:rPr lang="en-IN" dirty="0"/>
              <a:t>      </a:t>
            </a:r>
            <a:r>
              <a:rPr lang="en-IN" dirty="0" err="1"/>
              <a:t>event_trigger</a:t>
            </a:r>
            <a:r>
              <a:rPr lang="en-IN" dirty="0"/>
              <a:t> = -1;</a:t>
            </a:r>
          </a:p>
          <a:p>
            <a:r>
              <a:rPr lang="en-IN" dirty="0"/>
              <a:t>#endif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26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6F344-E474-EBCB-4A9A-392DE34B9FB0}"/>
              </a:ext>
            </a:extLst>
          </p:cNvPr>
          <p:cNvSpPr txBox="1"/>
          <p:nvPr/>
        </p:nvSpPr>
        <p:spPr>
          <a:xfrm>
            <a:off x="517585" y="425570"/>
            <a:ext cx="104782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t7 = *a, a += N;</a:t>
            </a:r>
          </a:p>
          <a:p>
            <a:r>
              <a:rPr lang="en-IN" dirty="0"/>
              <a:t>  t8 = *a, a += N;</a:t>
            </a:r>
          </a:p>
          <a:p>
            <a:r>
              <a:rPr lang="en-IN" dirty="0"/>
              <a:t>  t9 = *a, a += N;</a:t>
            </a:r>
          </a:p>
          <a:p>
            <a:r>
              <a:rPr lang="en-IN" dirty="0"/>
              <a:t>  t10 = *a, a += N;</a:t>
            </a:r>
          </a:p>
          <a:p>
            <a:r>
              <a:rPr lang="en-IN" dirty="0"/>
              <a:t>  t11 = *a, a += N;</a:t>
            </a:r>
          </a:p>
          <a:p>
            <a:r>
              <a:rPr lang="en-IN" dirty="0"/>
              <a:t>  t12 = *a, a += N;</a:t>
            </a:r>
          </a:p>
          <a:p>
            <a:r>
              <a:rPr lang="en-IN" dirty="0"/>
              <a:t>  t13 = *a, a += N;</a:t>
            </a:r>
          </a:p>
          <a:p>
            <a:r>
              <a:rPr lang="en-IN" dirty="0"/>
              <a:t>  t14 = *a, a += N;</a:t>
            </a:r>
          </a:p>
          <a:p>
            <a:r>
              <a:rPr lang="en-IN" dirty="0"/>
              <a:t>  t15 = *a;</a:t>
            </a:r>
          </a:p>
          <a:p>
            <a:endParaRPr lang="en-IN" dirty="0"/>
          </a:p>
          <a:p>
            <a:r>
              <a:rPr lang="en-IN" dirty="0" err="1"/>
              <a:t>asm</a:t>
            </a:r>
            <a:r>
              <a:rPr lang="en-IN" dirty="0"/>
              <a:t> volatile("vle64.v v16, (%0);" ::"r"(b));</a:t>
            </a:r>
          </a:p>
          <a:p>
            <a:r>
              <a:rPr lang="en-IN" dirty="0"/>
              <a:t>  b += P;</a:t>
            </a:r>
          </a:p>
          <a:p>
            <a:endParaRPr lang="en-IN" dirty="0"/>
          </a:p>
          <a:p>
            <a:r>
              <a:rPr lang="en-IN" dirty="0"/>
              <a:t>unsigned long int n = 0;</a:t>
            </a:r>
          </a:p>
          <a:p>
            <a:endParaRPr lang="en-IN" dirty="0"/>
          </a:p>
          <a:p>
            <a:r>
              <a:rPr lang="en-IN" dirty="0"/>
              <a:t>  while (n != N) {</a:t>
            </a:r>
          </a:p>
          <a:p>
            <a:r>
              <a:rPr lang="en-IN" dirty="0"/>
              <a:t>#ifdef VCD_DUMP</a:t>
            </a:r>
          </a:p>
          <a:p>
            <a:r>
              <a:rPr lang="en-IN" dirty="0"/>
              <a:t>if (n == 8)</a:t>
            </a:r>
          </a:p>
          <a:p>
            <a:r>
              <a:rPr lang="en-IN" dirty="0"/>
              <a:t>      </a:t>
            </a:r>
            <a:r>
              <a:rPr lang="en-IN" dirty="0" err="1"/>
              <a:t>event_trigger</a:t>
            </a:r>
            <a:r>
              <a:rPr lang="en-IN" dirty="0"/>
              <a:t> = +1;</a:t>
            </a:r>
          </a:p>
          <a:p>
            <a:r>
              <a:rPr lang="en-IN" dirty="0"/>
              <a:t>if (n == 12)</a:t>
            </a:r>
          </a:p>
          <a:p>
            <a:r>
              <a:rPr lang="en-IN" dirty="0"/>
              <a:t>      </a:t>
            </a:r>
            <a:r>
              <a:rPr lang="en-IN" dirty="0" err="1"/>
              <a:t>event_trigger</a:t>
            </a:r>
            <a:r>
              <a:rPr lang="en-IN" dirty="0"/>
              <a:t> = -1;</a:t>
            </a:r>
          </a:p>
          <a:p>
            <a:r>
              <a:rPr lang="en-IN" dirty="0"/>
              <a:t>#endif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29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6B9AC-B5B5-74BF-A9F7-C53E1B68C3A9}"/>
              </a:ext>
            </a:extLst>
          </p:cNvPr>
          <p:cNvSpPr txBox="1"/>
          <p:nvPr/>
        </p:nvSpPr>
        <p:spPr>
          <a:xfrm>
            <a:off x="396815" y="316302"/>
            <a:ext cx="1111082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= a_ + ++n;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v0, %0, v16" ::"f"(t0));</a:t>
            </a:r>
          </a:p>
          <a:p>
            <a:r>
              <a:rPr lang="en-IN" dirty="0"/>
              <a:t>    t0 = *a, a += N;</a:t>
            </a:r>
          </a:p>
          <a:p>
            <a:endParaRPr lang="en-IN" dirty="0"/>
          </a:p>
          <a:p>
            <a:r>
              <a:rPr lang="en-IN" dirty="0" err="1"/>
              <a:t>asm</a:t>
            </a:r>
            <a:r>
              <a:rPr lang="en-IN" dirty="0"/>
              <a:t> volatile("vle64.v v17, (%0);" ::"r"(b));</a:t>
            </a:r>
          </a:p>
          <a:p>
            <a:r>
              <a:rPr lang="en-IN" dirty="0"/>
              <a:t>    b += P;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v1, %0, v16" ::"f"(t1));</a:t>
            </a:r>
          </a:p>
          <a:p>
            <a:r>
              <a:rPr lang="en-IN" dirty="0"/>
              <a:t>    t1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v2, %0, v16" ::"f"(t2));</a:t>
            </a:r>
          </a:p>
          <a:p>
            <a:r>
              <a:rPr lang="en-IN" dirty="0"/>
              <a:t>    t2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v3, %0, v16" ::"f"(t3));</a:t>
            </a:r>
          </a:p>
          <a:p>
            <a:r>
              <a:rPr lang="en-IN" dirty="0"/>
              <a:t>    t3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v4, %0, v16" ::"f"(t4));</a:t>
            </a:r>
          </a:p>
          <a:p>
            <a:r>
              <a:rPr lang="en-IN" dirty="0"/>
              <a:t>    t4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v5, %0, v16" ::"f"(t5));</a:t>
            </a:r>
          </a:p>
          <a:p>
            <a:r>
              <a:rPr lang="en-IN" dirty="0"/>
              <a:t>    t5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v6, %0, v16" ::"f"(t6));</a:t>
            </a:r>
          </a:p>
          <a:p>
            <a:r>
              <a:rPr lang="en-IN" dirty="0"/>
              <a:t>    t6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v7, %0, v16" ::"f"(t7));</a:t>
            </a:r>
          </a:p>
          <a:p>
            <a:r>
              <a:rPr lang="en-IN" dirty="0"/>
              <a:t>    t7 = *a, a += N;</a:t>
            </a:r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4445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B9D90-803B-D1BD-D152-6BC2AD1FF12F}"/>
              </a:ext>
            </a:extLst>
          </p:cNvPr>
          <p:cNvSpPr txBox="1"/>
          <p:nvPr/>
        </p:nvSpPr>
        <p:spPr>
          <a:xfrm>
            <a:off x="299050" y="172528"/>
            <a:ext cx="1123734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v8, %0, v16" ::"f"(t8));</a:t>
            </a:r>
          </a:p>
          <a:p>
            <a:r>
              <a:rPr lang="en-IN" dirty="0"/>
              <a:t>    t8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v9, %0, v16" ::"f"(t9));</a:t>
            </a:r>
          </a:p>
          <a:p>
            <a:r>
              <a:rPr lang="en-IN" dirty="0"/>
              <a:t>    t9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v10, %0, v16" ::"f"(t10));</a:t>
            </a:r>
          </a:p>
          <a:p>
            <a:r>
              <a:rPr lang="en-IN" dirty="0"/>
              <a:t>    t10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v11, %0, v16" ::"f"(t11));</a:t>
            </a:r>
          </a:p>
          <a:p>
            <a:r>
              <a:rPr lang="en-IN" dirty="0"/>
              <a:t>    t11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v12, %0, v16" ::"f"(t12));</a:t>
            </a:r>
          </a:p>
          <a:p>
            <a:r>
              <a:rPr lang="en-IN" dirty="0"/>
              <a:t>    t12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v13, %0, v16" ::"f"(t13));</a:t>
            </a:r>
          </a:p>
          <a:p>
            <a:r>
              <a:rPr lang="en-IN" dirty="0"/>
              <a:t>    t13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v14, %0, v16" ::"f"(t14));</a:t>
            </a:r>
          </a:p>
          <a:p>
            <a:r>
              <a:rPr lang="en-IN" dirty="0"/>
              <a:t>    t14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v15, %0, v16" ::"f"(t15));</a:t>
            </a:r>
          </a:p>
          <a:p>
            <a:r>
              <a:rPr lang="en-IN" dirty="0"/>
              <a:t>    t15 = *a;</a:t>
            </a:r>
          </a:p>
          <a:p>
            <a:endParaRPr lang="en-IN" dirty="0"/>
          </a:p>
          <a:p>
            <a:r>
              <a:rPr lang="en-IN" dirty="0"/>
              <a:t>    a = a_ + ++n;</a:t>
            </a:r>
          </a:p>
          <a:p>
            <a:endParaRPr lang="en-IN" dirty="0"/>
          </a:p>
          <a:p>
            <a:r>
              <a:rPr lang="en-IN" dirty="0"/>
              <a:t>    if (n == N)</a:t>
            </a:r>
          </a:p>
          <a:p>
            <a:r>
              <a:rPr lang="en-IN" dirty="0"/>
              <a:t>      break;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v0, %0, v17" ::"f"(t0));</a:t>
            </a:r>
          </a:p>
          <a:p>
            <a:r>
              <a:rPr lang="en-IN" dirty="0"/>
              <a:t>    t0 = *a, a += N;</a:t>
            </a:r>
          </a:p>
          <a:p>
            <a:endParaRPr lang="en-IN" dirty="0"/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5451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635" y="0"/>
            <a:ext cx="10023475" cy="8534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sz="2000">
                <a:sym typeface="+mn-ea"/>
              </a:rPr>
              <a:t>CT006</a:t>
            </a:r>
            <a:r>
              <a:rPr lang="en-IN" sz="2000">
                <a:sym typeface="+mn-ea"/>
              </a:rPr>
              <a:t>_</a:t>
            </a:r>
            <a:r>
              <a:rPr sz="2000">
                <a:sym typeface="+mn-ea"/>
              </a:rPr>
              <a:t>R</a:t>
            </a:r>
            <a:r>
              <a:rPr lang="en-IN" sz="2000">
                <a:sym typeface="+mn-ea"/>
              </a:rPr>
              <a:t>I</a:t>
            </a:r>
            <a:r>
              <a:rPr sz="2000">
                <a:sym typeface="+mn-ea"/>
              </a:rPr>
              <a:t>SC_</a:t>
            </a:r>
            <a:r>
              <a:rPr lang="en-IN" sz="2000">
                <a:sym typeface="+mn-ea"/>
              </a:rPr>
              <a:t>V </a:t>
            </a:r>
            <a:r>
              <a:rPr sz="2000">
                <a:sym typeface="+mn-ea"/>
              </a:rPr>
              <a:t> Vector Implementation of Channel Estimation and </a:t>
            </a:r>
            <a:r>
              <a:rPr lang="en-IN" sz="2000">
                <a:sym typeface="+mn-ea"/>
              </a:rPr>
              <a:t>develop </a:t>
            </a:r>
            <a:r>
              <a:rPr sz="2000">
                <a:sym typeface="+mn-ea"/>
              </a:rPr>
              <a:t>Custom</a:t>
            </a:r>
            <a:r>
              <a:rPr lang="en-IN" sz="2000">
                <a:sym typeface="+mn-ea"/>
              </a:rPr>
              <a:t> vector</a:t>
            </a:r>
            <a:r>
              <a:rPr sz="2000">
                <a:sym typeface="+mn-ea"/>
              </a:rPr>
              <a:t> Intrinsics</a:t>
            </a:r>
            <a:r>
              <a:rPr lang="en-IN" sz="2000">
                <a:sym typeface="+mn-ea"/>
              </a:rPr>
              <a:t> of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71624" y="715532"/>
            <a:ext cx="416719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sz="1200">
                <a:solidFill>
                  <a:schemeClr val="bg1"/>
                </a:solidFill>
                <a:sym typeface="+mn-ea"/>
              </a:rPr>
              <a:t>CT006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</a:t>
            </a: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C</a:t>
            </a:r>
            <a:r>
              <a:rPr lang="en-IN" sz="120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ambridge Institute of Technology Banglore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980" lvl="1"/>
            <a:endParaRPr lang="en-US" sz="12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93980" lvl="1"/>
            <a:r>
              <a:rPr lang="en-IN" sz="120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Requirement: C compiler (e.g., GCC)), Linux/Windows OS</a:t>
            </a:r>
            <a:endParaRPr lang="en-US" sz="120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93980" lvl="1"/>
            <a:endParaRPr lang="en-US" sz="120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93980" lvl="1"/>
            <a:r>
              <a:rPr lang="en-IN" sz="120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Status: C environment setup complete; dataset under review; initial test code compiled and working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Anticipated Break (Due to exams </a:t>
            </a:r>
            <a:r>
              <a:rPr lang="en-IN" b="1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etc</a:t>
            </a:r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)</a:t>
            </a:r>
          </a:p>
          <a:p>
            <a:r>
              <a:rPr lang="en-IN">
                <a:solidFill>
                  <a:schemeClr val="tx1"/>
                </a:solidFill>
                <a:latin typeface="Times New Roman" panose="02020603050405020304" charset="0"/>
                <a:ea typeface="SamsungOne 600C" panose="020B0706030303020204" pitchFamily="34" charset="0"/>
                <a:cs typeface="Times New Roman" panose="02020603050405020304" charset="0"/>
              </a:rPr>
              <a:t>Internals :27-03-2025   To 29-03-2025</a:t>
            </a:r>
          </a:p>
          <a:p>
            <a:endParaRPr lang="en-IN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/>
            <a:endParaRPr lang="en-IN" sz="14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411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Resource Requirement Identified with Status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12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Is the data self-collected, If yes then is the consent form submitted.</a:t>
            </a:r>
          </a:p>
          <a:p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If open source then the dataset link</a:t>
            </a:r>
            <a:endParaRPr lang="en-US" sz="12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12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120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261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 Collection Information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PRISM:</a:t>
            </a:r>
            <a:r>
              <a:rPr lang="en-IN" b="1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Wingdings 2" panose="05020102010507070707" charset="0"/>
              </a:rPr>
              <a:t></a:t>
            </a:r>
            <a:r>
              <a:rPr lang="en-IN" b="1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Registered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584581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Github</a:t>
            </a:r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Repository Link and PRISM Portal Registration </a:t>
            </a:r>
          </a:p>
          <a:p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Status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708"/>
            <a:ext cx="2151887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06B88-87B5-884B-B589-6E93D3CE22CC}"/>
              </a:ext>
            </a:extLst>
          </p:cNvPr>
          <p:cNvSpPr txBox="1"/>
          <p:nvPr/>
        </p:nvSpPr>
        <p:spPr>
          <a:xfrm>
            <a:off x="281796" y="247291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// Load one row of B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volatile("vle64.v v16, (%0);" ::"r"(b));</a:t>
            </a:r>
          </a:p>
          <a:p>
            <a:r>
              <a:rPr lang="en-IN" dirty="0"/>
              <a:t>    b += P;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v1, %0, v17" ::"f"(t1));</a:t>
            </a:r>
          </a:p>
          <a:p>
            <a:r>
              <a:rPr lang="en-IN" dirty="0"/>
              <a:t>    t1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v2, %0, v17" ::"f"(t2));</a:t>
            </a:r>
          </a:p>
          <a:p>
            <a:r>
              <a:rPr lang="en-IN" dirty="0"/>
              <a:t>    t2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v3, %0, v17" ::"f"(t3));</a:t>
            </a:r>
          </a:p>
          <a:p>
            <a:r>
              <a:rPr lang="en-IN" dirty="0"/>
              <a:t>    t3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v4, %0, v17" ::"f"(t4));</a:t>
            </a:r>
          </a:p>
          <a:p>
            <a:r>
              <a:rPr lang="en-IN" dirty="0"/>
              <a:t>    t4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v5, %0, v17" ::"f"(t5));</a:t>
            </a:r>
          </a:p>
          <a:p>
            <a:r>
              <a:rPr lang="en-IN" dirty="0"/>
              <a:t>    t5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v6, %0, v17" ::"f"(t6));</a:t>
            </a:r>
          </a:p>
          <a:p>
            <a:r>
              <a:rPr lang="en-IN" dirty="0"/>
              <a:t>    t6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v7, %0, v17" ::"f"(t7));</a:t>
            </a:r>
          </a:p>
          <a:p>
            <a:r>
              <a:rPr lang="en-IN" dirty="0"/>
              <a:t>    t7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v8, %0, v17" ::"f"(t8));</a:t>
            </a:r>
          </a:p>
          <a:p>
            <a:r>
              <a:rPr lang="en-IN" dirty="0"/>
              <a:t>    t8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v9, %0, v17" ::"f"(t9));</a:t>
            </a:r>
          </a:p>
          <a:p>
            <a:r>
              <a:rPr lang="en-IN" dirty="0"/>
              <a:t>    t9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v10, %0, v17" ::"f"(t10));</a:t>
            </a:r>
          </a:p>
          <a:p>
            <a:r>
              <a:rPr lang="en-IN" dirty="0"/>
              <a:t>    t10 = *a, a += N;</a:t>
            </a:r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9896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E67454-FA56-D854-2DCB-5F44BAC6E295}"/>
              </a:ext>
            </a:extLst>
          </p:cNvPr>
          <p:cNvSpPr txBox="1"/>
          <p:nvPr/>
        </p:nvSpPr>
        <p:spPr>
          <a:xfrm>
            <a:off x="149525" y="402566"/>
            <a:ext cx="117261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v11, %0, v17" ::"f"(t11));</a:t>
            </a:r>
          </a:p>
          <a:p>
            <a:r>
              <a:rPr lang="en-IN" dirty="0"/>
              <a:t>    t11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v12, %0, v17" ::"f"(t12));</a:t>
            </a:r>
          </a:p>
          <a:p>
            <a:r>
              <a:rPr lang="en-IN" dirty="0"/>
              <a:t>    t12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v13, %0, v17" ::"f"(t13));</a:t>
            </a:r>
          </a:p>
          <a:p>
            <a:r>
              <a:rPr lang="en-IN" dirty="0"/>
              <a:t>    t13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v14, %0, v17" ::"f"(t14));</a:t>
            </a:r>
          </a:p>
          <a:p>
            <a:r>
              <a:rPr lang="en-IN" dirty="0"/>
              <a:t>    t14 = *a, a += N;</a:t>
            </a:r>
          </a:p>
          <a:p>
            <a:r>
              <a:rPr lang="en-IN" dirty="0"/>
              <a:t>  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v15, %0, v17" ::"f"(t15));</a:t>
            </a:r>
          </a:p>
          <a:p>
            <a:r>
              <a:rPr lang="en-IN" dirty="0"/>
              <a:t>    t15 = *a;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// Last iteration: store results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v0, %0, v17" ::"f"(t0));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v0,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v1, %0, v17" ::"f"(t1));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v1,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v2, %0, v17" ::"f"(t2));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v2,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990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EDB544-18DF-9324-0D07-8F8BB00C72F6}"/>
              </a:ext>
            </a:extLst>
          </p:cNvPr>
          <p:cNvSpPr txBox="1"/>
          <p:nvPr/>
        </p:nvSpPr>
        <p:spPr>
          <a:xfrm>
            <a:off x="109268" y="287547"/>
            <a:ext cx="110935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v3, %0, v17" ::"f"(t3));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v3,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v4, %0, v17" ::"f"(t4));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v4,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v5, %0, v17" ::"f"(t5));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v5,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v6, %0, v17" ::"f"(t6));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v6,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v7, %0, v17" ::"f"(t7));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v7,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v8, %0, v17" ::"f"(t8));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v8,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v9, %0, v17" ::"f"(t9));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v9,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v10, %0, v17" ::"f"(t10));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v10, (%0);" ::"r"(c));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3672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75F4D-56EE-DAA5-F733-44788D416C86}"/>
              </a:ext>
            </a:extLst>
          </p:cNvPr>
          <p:cNvSpPr txBox="1"/>
          <p:nvPr/>
        </p:nvSpPr>
        <p:spPr>
          <a:xfrm>
            <a:off x="230038" y="281796"/>
            <a:ext cx="116226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v11, %0, v17" ::"f"(t11));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v11,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v12, %0, v17" ::"f"(t12));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v12,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v13, %0, v17" ::"f"(t13));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v13,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v14, %0, v17" ::"f"(t14));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v14, (%0);" ::"r"(c));</a:t>
            </a:r>
          </a:p>
          <a:p>
            <a:r>
              <a:rPr lang="en-IN" dirty="0"/>
              <a:t>  c += P;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</a:t>
            </a:r>
            <a:r>
              <a:rPr lang="en-IN" dirty="0" err="1"/>
              <a:t>vfmacc.vf</a:t>
            </a:r>
            <a:r>
              <a:rPr lang="en-IN" dirty="0"/>
              <a:t> v15, %0, v17" ::"f"(t15));</a:t>
            </a:r>
          </a:p>
          <a:p>
            <a:r>
              <a:rPr lang="en-IN" dirty="0"/>
              <a:t>  </a:t>
            </a:r>
            <a:r>
              <a:rPr lang="en-IN" dirty="0" err="1"/>
              <a:t>asm</a:t>
            </a:r>
            <a:r>
              <a:rPr lang="en-IN" dirty="0"/>
              <a:t> volatile("vse64.v v15, (%0);" ::"r"(c));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printnumb</a:t>
            </a:r>
            <a:r>
              <a:rPr lang="en-IN" dirty="0"/>
              <a:t>(double *numb, int rows, int cols) {</a:t>
            </a:r>
          </a:p>
          <a:p>
            <a:r>
              <a:rPr lang="en-IN" dirty="0"/>
              <a:t>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rows;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for (int j = 0; j &lt; cols;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("%6.1f ", numb[</a:t>
            </a:r>
            <a:r>
              <a:rPr lang="en-IN" dirty="0" err="1"/>
              <a:t>i</a:t>
            </a:r>
            <a:r>
              <a:rPr lang="en-IN" dirty="0"/>
              <a:t> * cols + j]);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600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FDC284-B621-74A2-33D2-70D73C713FF1}"/>
              </a:ext>
            </a:extLst>
          </p:cNvPr>
          <p:cNvSpPr txBox="1"/>
          <p:nvPr/>
        </p:nvSpPr>
        <p:spPr>
          <a:xfrm>
            <a:off x="345057" y="253042"/>
            <a:ext cx="956381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int main(){</a:t>
            </a:r>
          </a:p>
          <a:p>
            <a:endParaRPr lang="en-IN" dirty="0"/>
          </a:p>
          <a:p>
            <a:r>
              <a:rPr lang="en-IN" dirty="0"/>
              <a:t>	double x[256] = {</a:t>
            </a:r>
          </a:p>
          <a:p>
            <a:r>
              <a:rPr lang="en-IN" dirty="0"/>
              <a:t>48, 27, 31, 17, 46, 13, 28, 4, 49, 25, 41, 26, 32, 27, 13, 33,</a:t>
            </a:r>
          </a:p>
          <a:p>
            <a:r>
              <a:rPr lang="en-IN" dirty="0"/>
              <a:t>18, 43, 42, 2, 47, 18, 42, 28, 17, 1, 5, 16, 28, 2, 25, 23,</a:t>
            </a:r>
          </a:p>
          <a:p>
            <a:r>
              <a:rPr lang="en-IN" dirty="0"/>
              <a:t>27, 42, 27, 16, 40, 30, 14, 7, 7, 11, 36, 27, 43, 13, 31, 14,</a:t>
            </a:r>
          </a:p>
          <a:p>
            <a:r>
              <a:rPr lang="en-IN" dirty="0"/>
              <a:t>22, 38, 22, 16, 30, 22, 38, 39, 30, 20, 45, 5, 12, 48, 40, 19,</a:t>
            </a:r>
          </a:p>
          <a:p>
            <a:r>
              <a:rPr lang="en-IN" dirty="0"/>
              <a:t>4, 15, 31, 10, 48, 1, 14, 15, 30, 1, 2, 18, 16, 9, 31, 46,</a:t>
            </a:r>
          </a:p>
          <a:p>
            <a:r>
              <a:rPr lang="en-IN" dirty="0"/>
              <a:t>18, 47, 47, 13, 1, 13, 10, 37, 41, 21, 12, 3, 26, 27, 29, 39,</a:t>
            </a:r>
          </a:p>
          <a:p>
            <a:r>
              <a:rPr lang="en-IN" dirty="0"/>
              <a:t>34, 13, 40, 5, 20, 49, 23, 15, 23, 3, 45, 15, 11, 4, 9, 43,</a:t>
            </a:r>
          </a:p>
          <a:p>
            <a:r>
              <a:rPr lang="en-IN" dirty="0"/>
              <a:t>2, 30, 5, 5, 18, 18, 1, 40, 17, 24, 42, 17, 25, 42, 16, 49,</a:t>
            </a:r>
          </a:p>
          <a:p>
            <a:r>
              <a:rPr lang="en-IN" dirty="0"/>
              <a:t>41, 4, 7, 6, 10, 48, 6, 32, 16, 21, 6, 45, 39, 35, 3, 42,</a:t>
            </a:r>
          </a:p>
          <a:p>
            <a:r>
              <a:rPr lang="en-IN" dirty="0"/>
              <a:t>48, 12, 13, 46, 21, 31, 2, 21, 43, 28, 36, 45, 17, 1, 24, 32,</a:t>
            </a:r>
          </a:p>
          <a:p>
            <a:r>
              <a:rPr lang="en-IN" dirty="0"/>
              <a:t>38, 33, 43, 44, 46, 15, 22, 21, 3, 47, 3, 6, 12, 5, 15, 6,</a:t>
            </a:r>
          </a:p>
          <a:p>
            <a:r>
              <a:rPr lang="en-IN" dirty="0"/>
              <a:t>37, 6, 27, 8, 48, 16, 32, 24, 37, 21, 28, 10, 32, 27, 17, 46,</a:t>
            </a:r>
          </a:p>
          <a:p>
            <a:r>
              <a:rPr lang="en-IN" dirty="0"/>
              <a:t>36, 40, 39, 11, 34, 23, 18, 3, 1, 28, 38, 30, 29, 6, 28, 14,</a:t>
            </a:r>
          </a:p>
          <a:p>
            <a:r>
              <a:rPr lang="en-IN" dirty="0"/>
              <a:t>9, 36, 48, 19, 7, 28, 15, 38, 1, 45, 38, 10, 28, 48, 33, 2,</a:t>
            </a:r>
          </a:p>
          <a:p>
            <a:r>
              <a:rPr lang="en-IN" dirty="0"/>
              <a:t>43, 28, 26, 30, 5, 49, 17, 31, 30, 19, 31, 35, 4, 8, 16, 46,</a:t>
            </a:r>
          </a:p>
          <a:p>
            <a:r>
              <a:rPr lang="en-IN" dirty="0"/>
              <a:t>4, 3, 3, 6, 20, 10, 8, 10, 16, 20, 8, 32, 18, 30, 42, 6 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21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E30C67-F8FF-F8FC-92C7-D94569654416}"/>
              </a:ext>
            </a:extLst>
          </p:cNvPr>
          <p:cNvSpPr txBox="1"/>
          <p:nvPr/>
        </p:nvSpPr>
        <p:spPr>
          <a:xfrm>
            <a:off x="184030" y="195532"/>
            <a:ext cx="992037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double y[256] = { </a:t>
            </a:r>
          </a:p>
          <a:p>
            <a:r>
              <a:rPr lang="en-IN" dirty="0"/>
              <a:t>48, 27, 31, 17, 46, 13, 28, 4, 49, 25, 41, 26, 32, 27, 13, 33,</a:t>
            </a:r>
          </a:p>
          <a:p>
            <a:r>
              <a:rPr lang="en-IN" dirty="0"/>
              <a:t>18, 43, 42, 2, 47, 18, 42, 28, 17, 1, 5, 16, 28, 2, 25, 23,</a:t>
            </a:r>
          </a:p>
          <a:p>
            <a:r>
              <a:rPr lang="en-IN" dirty="0"/>
              <a:t>27, 42, 27, 16, 40, 30, 14, 7, 7, 11, 36, 27, 43, 13, 31, 14,</a:t>
            </a:r>
          </a:p>
          <a:p>
            <a:r>
              <a:rPr lang="en-IN" dirty="0"/>
              <a:t>22, 38, 22, 16, 30, 22, 38, 39, 30, 20, 45, 5, 12, 48, 40, 19,</a:t>
            </a:r>
          </a:p>
          <a:p>
            <a:r>
              <a:rPr lang="en-IN" dirty="0"/>
              <a:t>4, 15, 31, 10, 48, 1, 14, 15, 30, 1, 2, 18, 16, 9, 31, 46,</a:t>
            </a:r>
          </a:p>
          <a:p>
            <a:r>
              <a:rPr lang="en-IN" dirty="0"/>
              <a:t>18, 47, 47, 13, 1, 13, 10, 37, 41, 21, 12, 3, 26, 27, 29, 39,</a:t>
            </a:r>
          </a:p>
          <a:p>
            <a:r>
              <a:rPr lang="en-IN" dirty="0"/>
              <a:t>34, 13, 40, 5, 20, 49, 23, 15, 23, 3, 45, 15, 11, 4, 9, 43,</a:t>
            </a:r>
          </a:p>
          <a:p>
            <a:r>
              <a:rPr lang="en-IN" dirty="0"/>
              <a:t>2, 30, 5, 5, 18, 18, 1, 40, 17, 24, 42, 17, 25, 42, 16, 49,</a:t>
            </a:r>
          </a:p>
          <a:p>
            <a:r>
              <a:rPr lang="en-IN" dirty="0"/>
              <a:t>41, 4, 7, 6, 10, 48, 6, 32, 16, 21, 6, 45, 39, 35, 3, 42,</a:t>
            </a:r>
          </a:p>
          <a:p>
            <a:r>
              <a:rPr lang="en-IN" dirty="0"/>
              <a:t>48, 12, 13, 46, 21, 31, 2, 21, 43, 28, 36, 45, 17, 1, 24, 32,</a:t>
            </a:r>
          </a:p>
          <a:p>
            <a:r>
              <a:rPr lang="en-IN" dirty="0"/>
              <a:t>38, 33, 43, 44, 46, 15, 22, 21, 3, 47, 3, 6, 12, 5, 15, 6,</a:t>
            </a:r>
          </a:p>
          <a:p>
            <a:r>
              <a:rPr lang="en-IN" dirty="0"/>
              <a:t>37, 6, 27, 8, 48, 16, 32, 24, 37, 21, 28, 10, 32, 27, 17, 46,</a:t>
            </a:r>
          </a:p>
          <a:p>
            <a:r>
              <a:rPr lang="en-IN" dirty="0"/>
              <a:t>36, 40, 39, 11, 34, 23, 18, 3, 1, 28, 38, 30, 29, 6, 28, 14,</a:t>
            </a:r>
          </a:p>
          <a:p>
            <a:r>
              <a:rPr lang="en-IN" dirty="0"/>
              <a:t>9, 36, 48, 19, 7, 28, 15, 38, 1, 45, 38, 10, 28, 48, 33, 2,</a:t>
            </a:r>
          </a:p>
          <a:p>
            <a:r>
              <a:rPr lang="en-IN" dirty="0"/>
              <a:t>43, 28, 26, 30, 5, 49, 17, 31, 30, 19, 31, 35, 4, 8, 16, 46,</a:t>
            </a:r>
          </a:p>
          <a:p>
            <a:r>
              <a:rPr lang="en-IN" dirty="0"/>
              <a:t>4, 3, 3, 6, 20, 10, 8, 10, 16, 20, 8, 32, 18, 30, 42, 6 };</a:t>
            </a:r>
          </a:p>
          <a:p>
            <a:r>
              <a:rPr lang="en-IN" dirty="0"/>
              <a:t>	double </a:t>
            </a:r>
            <a:r>
              <a:rPr lang="en-IN" dirty="0" err="1"/>
              <a:t>zv</a:t>
            </a:r>
            <a:r>
              <a:rPr lang="en-IN" dirty="0"/>
              <a:t>[256] = {0};</a:t>
            </a:r>
          </a:p>
          <a:p>
            <a:r>
              <a:rPr lang="en-IN" dirty="0"/>
              <a:t>	fmatmul_16x16(</a:t>
            </a:r>
            <a:r>
              <a:rPr lang="en-IN" dirty="0" err="1"/>
              <a:t>zv</a:t>
            </a:r>
            <a:r>
              <a:rPr lang="en-IN" dirty="0"/>
              <a:t>, x, y, 16, 16, 16);   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("success!\n");</a:t>
            </a:r>
          </a:p>
          <a:p>
            <a:r>
              <a:rPr lang="en-IN" dirty="0"/>
              <a:t>        </a:t>
            </a:r>
            <a:r>
              <a:rPr lang="en-IN" dirty="0" err="1"/>
              <a:t>printnumb</a:t>
            </a:r>
            <a:r>
              <a:rPr lang="en-IN" dirty="0"/>
              <a:t>(</a:t>
            </a:r>
            <a:r>
              <a:rPr lang="en-IN" dirty="0" err="1"/>
              <a:t>zv</a:t>
            </a:r>
            <a:r>
              <a:rPr lang="en-IN" dirty="0"/>
              <a:t>, 16, 16); </a:t>
            </a:r>
          </a:p>
          <a:p>
            <a:r>
              <a:rPr lang="en-IN" dirty="0"/>
              <a:t>	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006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AD7577-D4C4-C490-F0A4-3145FD16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35" y="1323096"/>
            <a:ext cx="7733416" cy="460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9C0C04-E77A-A2D6-EFEF-6AFBFF78B6A4}"/>
              </a:ext>
            </a:extLst>
          </p:cNvPr>
          <p:cNvSpPr txBox="1"/>
          <p:nvPr/>
        </p:nvSpPr>
        <p:spPr>
          <a:xfrm>
            <a:off x="871538" y="923925"/>
            <a:ext cx="61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69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384E33-FEB9-4FAA-FA7F-634F92E22EF8}"/>
              </a:ext>
            </a:extLst>
          </p:cNvPr>
          <p:cNvSpPr txBox="1"/>
          <p:nvPr/>
        </p:nvSpPr>
        <p:spPr>
          <a:xfrm>
            <a:off x="592347" y="698103"/>
            <a:ext cx="8511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200" dirty="0"/>
              <a:t>output for different cycles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90BC0C-FD6C-897F-54AE-1C993501B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13705"/>
              </p:ext>
            </p:extLst>
          </p:nvPr>
        </p:nvGraphicFramePr>
        <p:xfrm>
          <a:off x="838200" y="1825625"/>
          <a:ext cx="7180199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990">
                  <a:extLst>
                    <a:ext uri="{9D8B030D-6E8A-4147-A177-3AD203B41FA5}">
                      <a16:colId xmlns:a16="http://schemas.microsoft.com/office/drawing/2014/main" val="3383446372"/>
                    </a:ext>
                  </a:extLst>
                </a:gridCol>
                <a:gridCol w="1724279">
                  <a:extLst>
                    <a:ext uri="{9D8B030D-6E8A-4147-A177-3AD203B41FA5}">
                      <a16:colId xmlns:a16="http://schemas.microsoft.com/office/drawing/2014/main" val="276271861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918219976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189474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Executed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 err="1"/>
                        <a:t>Wallclock</a:t>
                      </a:r>
                      <a:r>
                        <a:rPr lang="en-IN" alt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Simulation Speed(cycles/sec)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6982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1*1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cd7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1.445s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2274.74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260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5*5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4be9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10.395s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1869.46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186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16*16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77dd4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138.126s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3554.46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2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55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635" y="104140"/>
            <a:ext cx="10023475" cy="7493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 </a:t>
            </a:r>
            <a:r>
              <a:rPr sz="2000">
                <a:sym typeface="+mn-ea"/>
              </a:rPr>
              <a:t>CT006</a:t>
            </a:r>
            <a:r>
              <a:rPr lang="en-IN" sz="2000">
                <a:sym typeface="+mn-ea"/>
              </a:rPr>
              <a:t>_</a:t>
            </a:r>
            <a:r>
              <a:rPr sz="2000">
                <a:sym typeface="+mn-ea"/>
              </a:rPr>
              <a:t>R</a:t>
            </a:r>
            <a:r>
              <a:rPr lang="en-IN" sz="2000">
                <a:sym typeface="+mn-ea"/>
              </a:rPr>
              <a:t>I</a:t>
            </a:r>
            <a:r>
              <a:rPr sz="2000">
                <a:sym typeface="+mn-ea"/>
              </a:rPr>
              <a:t>SC_</a:t>
            </a:r>
            <a:r>
              <a:rPr lang="en-IN" sz="2000">
                <a:sym typeface="+mn-ea"/>
              </a:rPr>
              <a:t>V </a:t>
            </a:r>
            <a:r>
              <a:rPr sz="2000">
                <a:sym typeface="+mn-ea"/>
              </a:rPr>
              <a:t> Vector Implementation of Channel Estimation and </a:t>
            </a:r>
            <a:r>
              <a:rPr lang="en-IN" sz="2000">
                <a:sym typeface="+mn-ea"/>
              </a:rPr>
              <a:t>develop </a:t>
            </a:r>
            <a:r>
              <a:rPr sz="2000">
                <a:sym typeface="+mn-ea"/>
              </a:rPr>
              <a:t>Custom</a:t>
            </a:r>
            <a:r>
              <a:rPr lang="en-IN" sz="2000">
                <a:sym typeface="+mn-ea"/>
              </a:rPr>
              <a:t> vector</a:t>
            </a:r>
            <a:r>
              <a:rPr sz="2000">
                <a:sym typeface="+mn-ea"/>
              </a:rPr>
              <a:t> Intrinsics</a:t>
            </a:r>
            <a:r>
              <a:rPr lang="en-IN" sz="2000">
                <a:sym typeface="+mn-ea"/>
              </a:rPr>
              <a:t> of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16074" y="926987"/>
            <a:ext cx="416719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sz="1200">
                <a:solidFill>
                  <a:schemeClr val="bg1"/>
                </a:solidFill>
                <a:sym typeface="+mn-ea"/>
              </a:rPr>
              <a:t>CT006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</a:t>
            </a: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C</a:t>
            </a:r>
            <a:r>
              <a:rPr lang="en-IN" sz="120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ambridge Institute of Technology Banglore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0">
              <a:buNone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67261" y="2037123"/>
            <a:ext cx="11840507" cy="2016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980" lvl="1"/>
            <a:endParaRPr lang="en-IN" sz="12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93980" lvl="1"/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Status and future plan </a:t>
            </a:r>
          </a:p>
          <a:p>
            <a:pPr marL="93980" lvl="1"/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worklet progress is satisfactory based on the targets allocated</a:t>
            </a:r>
          </a:p>
          <a:p>
            <a:pPr marL="93980" lvl="1"/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Latest Literature Review</a:t>
            </a:r>
          </a:p>
          <a:p>
            <a:pPr marL="93980" lvl="1"/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Litereature Review on  Channe Estinmation Based Matrix Muliplication</a:t>
            </a:r>
          </a:p>
          <a:p>
            <a:pPr marL="93980" lvl="1"/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Expert Insights</a:t>
            </a:r>
          </a:p>
          <a:p>
            <a:pPr marL="93980" lvl="1"/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Studied the algorithms.</a:t>
            </a:r>
          </a:p>
          <a:p>
            <a:pPr marL="93980" lvl="1"/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other comment</a:t>
            </a:r>
          </a:p>
          <a:p>
            <a:pPr marL="93980" lvl="1"/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Need to work on ARIANNA and optimization based on 1024.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766762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Professor Comments (To be filled in and presented by professor (Either)</a:t>
            </a:r>
          </a:p>
          <a:p>
            <a:endParaRPr lang="en-IN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708"/>
            <a:ext cx="2151887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9005" y="4172422"/>
            <a:ext cx="11840507" cy="2263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980" lvl="1"/>
            <a:endParaRPr lang="en-IN" sz="1200" b="1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025" y="4286119"/>
            <a:ext cx="322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COMPUTATION RESOURCE Details: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7966" y="4701617"/>
            <a:ext cx="4386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[Google Collab/ </a:t>
            </a:r>
            <a:r>
              <a:rPr lang="en-IN" sz="1200" b="1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Kaggle</a:t>
            </a:r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/ GPU from College lab with compute hours </a:t>
            </a:r>
            <a:r>
              <a:rPr lang="en-IN" sz="1200" b="1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etc</a:t>
            </a:r>
            <a:r>
              <a:rPr lang="en-IN" sz="1200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58738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635" y="104775"/>
            <a:ext cx="10023475" cy="7486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 </a:t>
            </a:r>
            <a:r>
              <a:rPr sz="2000">
                <a:sym typeface="+mn-ea"/>
              </a:rPr>
              <a:t>CT006</a:t>
            </a:r>
            <a:r>
              <a:rPr lang="en-IN" sz="2000">
                <a:sym typeface="+mn-ea"/>
              </a:rPr>
              <a:t>_</a:t>
            </a:r>
            <a:r>
              <a:rPr sz="2000">
                <a:sym typeface="+mn-ea"/>
              </a:rPr>
              <a:t>R</a:t>
            </a:r>
            <a:r>
              <a:rPr lang="en-IN" sz="2000">
                <a:sym typeface="+mn-ea"/>
              </a:rPr>
              <a:t>I</a:t>
            </a:r>
            <a:r>
              <a:rPr sz="2000">
                <a:sym typeface="+mn-ea"/>
              </a:rPr>
              <a:t>SC_</a:t>
            </a:r>
            <a:r>
              <a:rPr lang="en-IN" sz="2000">
                <a:sym typeface="+mn-ea"/>
              </a:rPr>
              <a:t>V </a:t>
            </a:r>
            <a:r>
              <a:rPr sz="2000">
                <a:sym typeface="+mn-ea"/>
              </a:rPr>
              <a:t> Vector Implementation of Channel Estimation and </a:t>
            </a:r>
            <a:r>
              <a:rPr lang="en-IN" sz="2000">
                <a:sym typeface="+mn-ea"/>
              </a:rPr>
              <a:t>develop </a:t>
            </a:r>
            <a:r>
              <a:rPr sz="2000">
                <a:sym typeface="+mn-ea"/>
              </a:rPr>
              <a:t>Custom</a:t>
            </a:r>
            <a:r>
              <a:rPr lang="en-IN" sz="2000">
                <a:sym typeface="+mn-ea"/>
              </a:rPr>
              <a:t> vector</a:t>
            </a:r>
            <a:r>
              <a:rPr sz="2000">
                <a:sym typeface="+mn-ea"/>
              </a:rPr>
              <a:t> Intrinsics</a:t>
            </a:r>
            <a:r>
              <a:rPr lang="en-IN" sz="2000">
                <a:sym typeface="+mn-ea"/>
              </a:rPr>
              <a:t> 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78939" y="818402"/>
            <a:ext cx="416719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sz="1200">
                <a:solidFill>
                  <a:schemeClr val="bg1"/>
                </a:solidFill>
                <a:sym typeface="+mn-ea"/>
              </a:rPr>
              <a:t>CT006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</a:t>
            </a: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C</a:t>
            </a:r>
            <a:r>
              <a:rPr lang="en-IN" sz="120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ambridge Institute of Technology Banglore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0">
              <a:buNone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351278"/>
            <a:ext cx="2151887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</a:p>
          <a:p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Least Square Estimation Algorithm</a:t>
            </a:r>
          </a:p>
          <a:p>
            <a:endParaRPr lang="en-I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5" y="2348230"/>
            <a:ext cx="4302760" cy="4404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5" b="32075"/>
          <a:stretch>
            <a:fillRect/>
          </a:stretch>
        </p:blipFill>
        <p:spPr>
          <a:xfrm>
            <a:off x="5859780" y="2348230"/>
            <a:ext cx="4003040" cy="4404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58738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635" y="104775"/>
            <a:ext cx="10023475" cy="7486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 </a:t>
            </a:r>
            <a:r>
              <a:rPr sz="2000">
                <a:sym typeface="+mn-ea"/>
              </a:rPr>
              <a:t>CT006</a:t>
            </a:r>
            <a:r>
              <a:rPr lang="en-IN" sz="2000">
                <a:sym typeface="+mn-ea"/>
              </a:rPr>
              <a:t>_</a:t>
            </a:r>
            <a:r>
              <a:rPr sz="2000">
                <a:sym typeface="+mn-ea"/>
              </a:rPr>
              <a:t>R</a:t>
            </a:r>
            <a:r>
              <a:rPr lang="en-IN" sz="2000">
                <a:sym typeface="+mn-ea"/>
              </a:rPr>
              <a:t>I</a:t>
            </a:r>
            <a:r>
              <a:rPr sz="2000">
                <a:sym typeface="+mn-ea"/>
              </a:rPr>
              <a:t>SC_</a:t>
            </a:r>
            <a:r>
              <a:rPr lang="en-IN" sz="2000">
                <a:sym typeface="+mn-ea"/>
              </a:rPr>
              <a:t>V </a:t>
            </a:r>
            <a:r>
              <a:rPr sz="2000">
                <a:sym typeface="+mn-ea"/>
              </a:rPr>
              <a:t> Vector Implementation of Channel Estimation and </a:t>
            </a:r>
            <a:r>
              <a:rPr lang="en-IN" sz="2000">
                <a:sym typeface="+mn-ea"/>
              </a:rPr>
              <a:t>develop </a:t>
            </a:r>
            <a:r>
              <a:rPr sz="2000">
                <a:sym typeface="+mn-ea"/>
              </a:rPr>
              <a:t>Custom</a:t>
            </a:r>
            <a:r>
              <a:rPr lang="en-IN" sz="2000">
                <a:sym typeface="+mn-ea"/>
              </a:rPr>
              <a:t> vector</a:t>
            </a:r>
            <a:r>
              <a:rPr sz="2000">
                <a:sym typeface="+mn-ea"/>
              </a:rPr>
              <a:t> Intrinsics</a:t>
            </a:r>
            <a:r>
              <a:rPr lang="en-IN" sz="2000">
                <a:sym typeface="+mn-ea"/>
              </a:rPr>
              <a:t> of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78939" y="818402"/>
            <a:ext cx="416719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sz="1200">
                <a:solidFill>
                  <a:schemeClr val="bg1"/>
                </a:solidFill>
                <a:sym typeface="+mn-ea"/>
              </a:rPr>
              <a:t>CT006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</a:t>
            </a: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C</a:t>
            </a:r>
            <a:r>
              <a:rPr lang="en-IN" sz="120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ambridge Institute of Technology Banglore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0">
              <a:buNone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708"/>
            <a:ext cx="2151887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-927" r="-519" b="21553"/>
          <a:stretch>
            <a:fillRect/>
          </a:stretch>
        </p:blipFill>
        <p:spPr>
          <a:xfrm>
            <a:off x="5744210" y="2454275"/>
            <a:ext cx="4092575" cy="43459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ML Channel Estimation Algorithm</a:t>
            </a:r>
          </a:p>
        </p:txBody>
      </p:sp>
      <p:pic>
        <p:nvPicPr>
          <p:cNvPr id="6" name="Content Placeholder 2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" b="6151"/>
          <a:stretch>
            <a:fillRect/>
          </a:stretch>
        </p:blipFill>
        <p:spPr>
          <a:xfrm>
            <a:off x="850900" y="2454275"/>
            <a:ext cx="4044315" cy="4345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58738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890" y="113030"/>
            <a:ext cx="10023475" cy="7486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 </a:t>
            </a:r>
            <a:r>
              <a:rPr sz="2000">
                <a:sym typeface="+mn-ea"/>
              </a:rPr>
              <a:t>CT006</a:t>
            </a:r>
            <a:r>
              <a:rPr lang="en-IN" sz="2000">
                <a:sym typeface="+mn-ea"/>
              </a:rPr>
              <a:t>_</a:t>
            </a:r>
            <a:r>
              <a:rPr sz="2000">
                <a:sym typeface="+mn-ea"/>
              </a:rPr>
              <a:t>R</a:t>
            </a:r>
            <a:r>
              <a:rPr lang="en-IN" sz="2000">
                <a:sym typeface="+mn-ea"/>
              </a:rPr>
              <a:t>I</a:t>
            </a:r>
            <a:r>
              <a:rPr sz="2000">
                <a:sym typeface="+mn-ea"/>
              </a:rPr>
              <a:t>SC_</a:t>
            </a:r>
            <a:r>
              <a:rPr lang="en-IN" sz="2000">
                <a:sym typeface="+mn-ea"/>
              </a:rPr>
              <a:t>V </a:t>
            </a:r>
            <a:r>
              <a:rPr sz="2000">
                <a:sym typeface="+mn-ea"/>
              </a:rPr>
              <a:t> Vector Implementation of Channel Estimation and </a:t>
            </a:r>
            <a:r>
              <a:rPr lang="en-IN" sz="2000">
                <a:sym typeface="+mn-ea"/>
              </a:rPr>
              <a:t>develop </a:t>
            </a:r>
            <a:r>
              <a:rPr sz="2000">
                <a:sym typeface="+mn-ea"/>
              </a:rPr>
              <a:t>Custom</a:t>
            </a:r>
            <a:r>
              <a:rPr lang="en-IN" sz="2000">
                <a:sym typeface="+mn-ea"/>
              </a:rPr>
              <a:t> vector</a:t>
            </a:r>
            <a:r>
              <a:rPr sz="2000">
                <a:sym typeface="+mn-ea"/>
              </a:rPr>
              <a:t> Intrinsics</a:t>
            </a:r>
            <a:r>
              <a:rPr lang="en-IN" sz="2000">
                <a:sym typeface="+mn-ea"/>
              </a:rPr>
              <a:t> of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78939" y="818402"/>
            <a:ext cx="416719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sz="1200">
                <a:solidFill>
                  <a:schemeClr val="bg1"/>
                </a:solidFill>
                <a:sym typeface="+mn-ea"/>
              </a:rPr>
              <a:t>CT006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</a:t>
            </a: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C</a:t>
            </a:r>
            <a:r>
              <a:rPr lang="en-IN" sz="120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ambridge Institute of Technology Banglore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0">
              <a:buNone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708"/>
            <a:ext cx="2151887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>
            <a:fillRect/>
          </a:stretch>
        </p:blipFill>
        <p:spPr>
          <a:xfrm>
            <a:off x="5772785" y="2514600"/>
            <a:ext cx="4792980" cy="405638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Minimum Square Error Algorith</a:t>
            </a:r>
          </a:p>
        </p:txBody>
      </p:sp>
      <p:pic>
        <p:nvPicPr>
          <p:cNvPr id="9" name="Content Placeholder 4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5" r="6033" b="24087"/>
          <a:stretch>
            <a:fillRect/>
          </a:stretch>
        </p:blipFill>
        <p:spPr>
          <a:xfrm>
            <a:off x="448310" y="2513965"/>
            <a:ext cx="4509770" cy="4057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58738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635" y="104140"/>
            <a:ext cx="10023475" cy="7493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</a:t>
            </a:r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 </a:t>
            </a:r>
            <a:r>
              <a:rPr sz="2000">
                <a:sym typeface="+mn-ea"/>
              </a:rPr>
              <a:t>CT006</a:t>
            </a:r>
            <a:r>
              <a:rPr lang="en-IN" sz="2000">
                <a:sym typeface="+mn-ea"/>
              </a:rPr>
              <a:t>_</a:t>
            </a:r>
            <a:r>
              <a:rPr sz="2000">
                <a:sym typeface="+mn-ea"/>
              </a:rPr>
              <a:t>R</a:t>
            </a:r>
            <a:r>
              <a:rPr lang="en-IN" sz="2000">
                <a:sym typeface="+mn-ea"/>
              </a:rPr>
              <a:t>I</a:t>
            </a:r>
            <a:r>
              <a:rPr sz="2000">
                <a:sym typeface="+mn-ea"/>
              </a:rPr>
              <a:t>SC_</a:t>
            </a:r>
            <a:r>
              <a:rPr lang="en-IN" sz="2000">
                <a:sym typeface="+mn-ea"/>
              </a:rPr>
              <a:t>V </a:t>
            </a:r>
            <a:r>
              <a:rPr sz="2000">
                <a:sym typeface="+mn-ea"/>
              </a:rPr>
              <a:t> Vector Implementation of Channel Estimation and </a:t>
            </a:r>
            <a:r>
              <a:rPr lang="en-IN" sz="2000">
                <a:sym typeface="+mn-ea"/>
              </a:rPr>
              <a:t>develop </a:t>
            </a:r>
            <a:r>
              <a:rPr sz="2000">
                <a:sym typeface="+mn-ea"/>
              </a:rPr>
              <a:t>Custom</a:t>
            </a:r>
            <a:r>
              <a:rPr lang="en-IN" sz="2000">
                <a:sym typeface="+mn-ea"/>
              </a:rPr>
              <a:t> vector</a:t>
            </a:r>
            <a:r>
              <a:rPr sz="2000">
                <a:sym typeface="+mn-ea"/>
              </a:rPr>
              <a:t> Intrinsics</a:t>
            </a:r>
            <a:r>
              <a:rPr lang="en-IN" sz="2000">
                <a:sym typeface="+mn-ea"/>
              </a:rPr>
              <a:t> of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78939" y="818402"/>
            <a:ext cx="416719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sz="1200">
                <a:solidFill>
                  <a:schemeClr val="bg1"/>
                </a:solidFill>
                <a:sym typeface="+mn-ea"/>
              </a:rPr>
              <a:t>CT006</a:t>
            </a:r>
            <a:r>
              <a:rPr lang="en-IN" sz="1200">
                <a:solidFill>
                  <a:schemeClr val="bg1"/>
                </a:solidFill>
                <a:sym typeface="+mn-ea"/>
              </a:rPr>
              <a:t>_</a:t>
            </a:r>
            <a:r>
              <a:rPr sz="1200">
                <a:solidFill>
                  <a:schemeClr val="bg1"/>
                </a:solidFill>
                <a:sym typeface="+mn-ea"/>
              </a:rPr>
              <a:t>R</a:t>
            </a:r>
            <a:r>
              <a:rPr lang="en-IN" sz="1200">
                <a:solidFill>
                  <a:schemeClr val="bg1"/>
                </a:solidFill>
                <a:sym typeface="+mn-ea"/>
              </a:rPr>
              <a:t>I</a:t>
            </a:r>
            <a:r>
              <a:rPr sz="1200">
                <a:solidFill>
                  <a:schemeClr val="bg1"/>
                </a:solidFill>
                <a:sym typeface="+mn-ea"/>
              </a:rPr>
              <a:t>SC_</a:t>
            </a:r>
            <a:r>
              <a:rPr lang="en-IN" sz="1200">
                <a:solidFill>
                  <a:schemeClr val="bg1"/>
                </a:solidFill>
                <a:sym typeface="+mn-ea"/>
              </a:rPr>
              <a:t>V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</a:t>
            </a: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C</a:t>
            </a:r>
            <a:r>
              <a:rPr lang="en-IN" sz="120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ambridge Institute of Technology Banglore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0">
              <a:buNone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708"/>
            <a:ext cx="2151887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Block Diagram</a:t>
            </a:r>
          </a:p>
          <a:p>
            <a:endParaRPr lang="en-IN" altLang="en-US"/>
          </a:p>
        </p:txBody>
      </p:sp>
      <p:pic>
        <p:nvPicPr>
          <p:cNvPr id="7" name="Content Placeholder 4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5" y="2389505"/>
            <a:ext cx="9899015" cy="3972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58738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635" y="0"/>
            <a:ext cx="10023475" cy="8534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 </a:t>
            </a:r>
            <a:r>
              <a:rPr sz="2000">
                <a:sym typeface="+mn-ea"/>
              </a:rPr>
              <a:t>CT006</a:t>
            </a:r>
            <a:r>
              <a:rPr lang="en-IN" sz="2000">
                <a:sym typeface="+mn-ea"/>
              </a:rPr>
              <a:t>_</a:t>
            </a:r>
            <a:r>
              <a:rPr sz="2000">
                <a:sym typeface="+mn-ea"/>
              </a:rPr>
              <a:t>R</a:t>
            </a:r>
            <a:r>
              <a:rPr lang="en-IN" sz="2000">
                <a:sym typeface="+mn-ea"/>
              </a:rPr>
              <a:t>I</a:t>
            </a:r>
            <a:r>
              <a:rPr sz="2000">
                <a:sym typeface="+mn-ea"/>
              </a:rPr>
              <a:t>SC_</a:t>
            </a:r>
            <a:r>
              <a:rPr lang="en-IN" sz="2000">
                <a:sym typeface="+mn-ea"/>
              </a:rPr>
              <a:t>V </a:t>
            </a:r>
            <a:r>
              <a:rPr sz="2000">
                <a:sym typeface="+mn-ea"/>
              </a:rPr>
              <a:t> Vector Implementation of Channel Estimation and </a:t>
            </a:r>
            <a:r>
              <a:rPr lang="en-IN" sz="2000">
                <a:sym typeface="+mn-ea"/>
              </a:rPr>
              <a:t>develop </a:t>
            </a:r>
            <a:r>
              <a:rPr sz="2000">
                <a:sym typeface="+mn-ea"/>
              </a:rPr>
              <a:t>Custom</a:t>
            </a:r>
            <a:r>
              <a:rPr lang="en-IN" sz="2000">
                <a:sym typeface="+mn-ea"/>
              </a:rPr>
              <a:t> vector</a:t>
            </a:r>
            <a:r>
              <a:rPr sz="2000">
                <a:sym typeface="+mn-ea"/>
              </a:rPr>
              <a:t> Intrinsics</a:t>
            </a:r>
            <a:r>
              <a:rPr lang="en-IN" sz="2000">
                <a:sym typeface="+mn-ea"/>
              </a:rPr>
              <a:t> of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78939" y="818402"/>
            <a:ext cx="416719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sz="1200">
                <a:solidFill>
                  <a:schemeClr val="bg1"/>
                </a:solidFill>
                <a:sym typeface="+mn-ea"/>
              </a:rPr>
              <a:t>CT00</a:t>
            </a:r>
            <a:r>
              <a:rPr lang="en-IN" sz="1200">
                <a:solidFill>
                  <a:schemeClr val="bg1"/>
                </a:solidFill>
                <a:sym typeface="+mn-ea"/>
              </a:rPr>
              <a:t>6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</a:t>
            </a: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C</a:t>
            </a:r>
            <a:r>
              <a:rPr lang="en-IN" sz="120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ambridge Institute of Technology Banglore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0">
              <a:buNone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708"/>
            <a:ext cx="2151887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6205" y="2506980"/>
            <a:ext cx="8470900" cy="4351655"/>
          </a:xfrm>
        </p:spPr>
        <p:txBody>
          <a:bodyPr/>
          <a:lstStyle/>
          <a:p>
            <a:r>
              <a:rPr lang="en-IN" altLang="en-US"/>
              <a:t>output for 1*1 matrix multiplication</a:t>
            </a:r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t="22061" b="31620"/>
          <a:stretch>
            <a:fillRect/>
          </a:stretch>
        </p:blipFill>
        <p:spPr>
          <a:xfrm>
            <a:off x="313055" y="3196590"/>
            <a:ext cx="4298315" cy="2889250"/>
          </a:xfrm>
          <a:prstGeom prst="rect">
            <a:avLst/>
          </a:prstGeom>
        </p:spPr>
      </p:pic>
      <p:pic>
        <p:nvPicPr>
          <p:cNvPr id="3" name="Picture 2" descr="Screenshot_2025-04-21_112456[1]"/>
          <p:cNvPicPr>
            <a:picLocks noChangeAspect="1"/>
          </p:cNvPicPr>
          <p:nvPr/>
        </p:nvPicPr>
        <p:blipFill>
          <a:blip r:embed="rId4"/>
          <a:srcRect b="15556"/>
          <a:stretch>
            <a:fillRect/>
          </a:stretch>
        </p:blipFill>
        <p:spPr>
          <a:xfrm>
            <a:off x="4847590" y="3197225"/>
            <a:ext cx="7004685" cy="2888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58738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635" y="0"/>
            <a:ext cx="10023475" cy="85344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 </a:t>
            </a:r>
            <a:r>
              <a:rPr sz="2000">
                <a:sym typeface="+mn-ea"/>
              </a:rPr>
              <a:t>CT006</a:t>
            </a:r>
            <a:r>
              <a:rPr lang="en-IN" sz="2000">
                <a:sym typeface="+mn-ea"/>
              </a:rPr>
              <a:t>_</a:t>
            </a:r>
            <a:r>
              <a:rPr sz="2000">
                <a:sym typeface="+mn-ea"/>
              </a:rPr>
              <a:t>R</a:t>
            </a:r>
            <a:r>
              <a:rPr lang="en-IN" sz="2000">
                <a:sym typeface="+mn-ea"/>
              </a:rPr>
              <a:t>I</a:t>
            </a:r>
            <a:r>
              <a:rPr sz="2000">
                <a:sym typeface="+mn-ea"/>
              </a:rPr>
              <a:t>SC_</a:t>
            </a:r>
            <a:r>
              <a:rPr lang="en-IN" sz="2000">
                <a:sym typeface="+mn-ea"/>
              </a:rPr>
              <a:t>V </a:t>
            </a:r>
            <a:r>
              <a:rPr sz="2000">
                <a:sym typeface="+mn-ea"/>
              </a:rPr>
              <a:t> Vector Implementation of Channel Estimation and </a:t>
            </a:r>
            <a:r>
              <a:rPr lang="en-IN" sz="2000">
                <a:sym typeface="+mn-ea"/>
              </a:rPr>
              <a:t>develop </a:t>
            </a:r>
            <a:r>
              <a:rPr sz="2000">
                <a:sym typeface="+mn-ea"/>
              </a:rPr>
              <a:t>Custom</a:t>
            </a:r>
            <a:r>
              <a:rPr lang="en-IN" sz="2000">
                <a:sym typeface="+mn-ea"/>
              </a:rPr>
              <a:t> vector</a:t>
            </a:r>
            <a:r>
              <a:rPr sz="2000">
                <a:sym typeface="+mn-ea"/>
              </a:rPr>
              <a:t> Intrinsics</a:t>
            </a:r>
            <a:r>
              <a:rPr lang="en-IN" sz="2000">
                <a:sym typeface="+mn-ea"/>
              </a:rPr>
              <a:t> of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78939" y="818402"/>
            <a:ext cx="416719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sz="1200">
                <a:solidFill>
                  <a:schemeClr val="bg1"/>
                </a:solidFill>
                <a:sym typeface="+mn-ea"/>
              </a:rPr>
              <a:t>CT006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</a:t>
            </a: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C</a:t>
            </a:r>
            <a:r>
              <a:rPr lang="en-IN" sz="120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ambridge Institute of Technology Banglore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0">
              <a:buNone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708"/>
            <a:ext cx="2151887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75" y="1788795"/>
            <a:ext cx="9244330" cy="5069840"/>
          </a:xfrm>
        </p:spPr>
        <p:txBody>
          <a:bodyPr/>
          <a:lstStyle/>
          <a:p>
            <a:r>
              <a:rPr lang="en-IN" altLang="en-US"/>
              <a:t>output for 5*5 matrix multiplication</a:t>
            </a:r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3" name="Picture 2" descr="Screenshot_2025-04-21_110035[1]"/>
          <p:cNvPicPr>
            <a:picLocks noChangeAspect="1"/>
          </p:cNvPicPr>
          <p:nvPr/>
        </p:nvPicPr>
        <p:blipFill>
          <a:blip r:embed="rId3"/>
          <a:srcRect b="21034"/>
          <a:stretch>
            <a:fillRect/>
          </a:stretch>
        </p:blipFill>
        <p:spPr>
          <a:xfrm>
            <a:off x="1351280" y="2791460"/>
            <a:ext cx="8505825" cy="3473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58738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635" y="104140"/>
            <a:ext cx="10023475" cy="7493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 </a:t>
            </a:r>
            <a:r>
              <a:rPr sz="2000">
                <a:sym typeface="+mn-ea"/>
              </a:rPr>
              <a:t>CT006</a:t>
            </a:r>
            <a:r>
              <a:rPr lang="en-IN" sz="2000">
                <a:sym typeface="+mn-ea"/>
              </a:rPr>
              <a:t>_</a:t>
            </a:r>
            <a:r>
              <a:rPr sz="2000">
                <a:sym typeface="+mn-ea"/>
              </a:rPr>
              <a:t>R</a:t>
            </a:r>
            <a:r>
              <a:rPr lang="en-IN" sz="2000">
                <a:sym typeface="+mn-ea"/>
              </a:rPr>
              <a:t>I</a:t>
            </a:r>
            <a:r>
              <a:rPr sz="2000">
                <a:sym typeface="+mn-ea"/>
              </a:rPr>
              <a:t>SC_</a:t>
            </a:r>
            <a:r>
              <a:rPr lang="en-IN" sz="2000">
                <a:sym typeface="+mn-ea"/>
              </a:rPr>
              <a:t>V </a:t>
            </a:r>
            <a:r>
              <a:rPr sz="2000">
                <a:sym typeface="+mn-ea"/>
              </a:rPr>
              <a:t> Vector Implementation of Channel Estimation and </a:t>
            </a:r>
            <a:r>
              <a:rPr lang="en-IN" sz="2000">
                <a:sym typeface="+mn-ea"/>
              </a:rPr>
              <a:t>develop </a:t>
            </a:r>
            <a:r>
              <a:rPr sz="2000">
                <a:sym typeface="+mn-ea"/>
              </a:rPr>
              <a:t>Custom</a:t>
            </a:r>
            <a:r>
              <a:rPr lang="en-IN" sz="2000">
                <a:sym typeface="+mn-ea"/>
              </a:rPr>
              <a:t> vector</a:t>
            </a:r>
            <a:r>
              <a:rPr sz="2000">
                <a:sym typeface="+mn-ea"/>
              </a:rPr>
              <a:t> Intrinsics</a:t>
            </a:r>
            <a:r>
              <a:rPr lang="en-IN" sz="2000">
                <a:sym typeface="+mn-ea"/>
              </a:rPr>
              <a:t> of</a:t>
            </a:r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200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78939" y="818402"/>
            <a:ext cx="416719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sz="1200">
                <a:solidFill>
                  <a:schemeClr val="bg1"/>
                </a:solidFill>
                <a:sym typeface="+mn-ea"/>
              </a:rPr>
              <a:t>CT006</a:t>
            </a:r>
            <a:r>
              <a:rPr lang="en-IN" sz="1200">
                <a:solidFill>
                  <a:schemeClr val="bg1"/>
                </a:solidFill>
                <a:sym typeface="+mn-ea"/>
              </a:rPr>
              <a:t>_</a:t>
            </a:r>
            <a:r>
              <a:rPr sz="1200">
                <a:solidFill>
                  <a:schemeClr val="bg1"/>
                </a:solidFill>
                <a:sym typeface="+mn-ea"/>
              </a:rPr>
              <a:t>R</a:t>
            </a:r>
            <a:r>
              <a:rPr lang="en-IN" sz="1200">
                <a:solidFill>
                  <a:schemeClr val="bg1"/>
                </a:solidFill>
                <a:sym typeface="+mn-ea"/>
              </a:rPr>
              <a:t>I</a:t>
            </a:r>
            <a:r>
              <a:rPr sz="1200">
                <a:solidFill>
                  <a:schemeClr val="bg1"/>
                </a:solidFill>
                <a:sym typeface="+mn-ea"/>
              </a:rPr>
              <a:t>SC_</a:t>
            </a:r>
            <a:r>
              <a:rPr lang="en-IN" sz="1200">
                <a:solidFill>
                  <a:schemeClr val="bg1"/>
                </a:solidFill>
                <a:sym typeface="+mn-ea"/>
              </a:rPr>
              <a:t>V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</a:t>
            </a: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C</a:t>
            </a:r>
            <a:r>
              <a:rPr lang="en-IN" sz="120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ambridge Institute of Technology Banglore</a:t>
            </a:r>
            <a:endParaRPr lang="en-IN" sz="120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indent="0">
              <a:buNone/>
            </a:pPr>
            <a:r>
              <a:rPr lang="en-IN" sz="120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>
            <a:fillRect/>
          </a:stretch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39985" y="6656705"/>
            <a:ext cx="2152015" cy="3397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  <a:sym typeface="+mn-ea"/>
              </a:rPr>
              <a:t>21-04-2025</a:t>
            </a:r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output for 16*16</a:t>
            </a:r>
          </a:p>
          <a:p>
            <a:endParaRPr lang="en-IN" altLang="en-US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741CAD0-4B7D-CF31-B427-799AEBFB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6" y="2712834"/>
            <a:ext cx="5005374" cy="355778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4D5116-F682-8E9A-72FD-14112F7EB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04" y="2746975"/>
            <a:ext cx="6124788" cy="35236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5110</Words>
  <Application>Microsoft Office PowerPoint</Application>
  <PresentationFormat>Widescreen</PresentationFormat>
  <Paragraphs>498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SamsungOne 600C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PANIRAJU KARNATI</cp:lastModifiedBy>
  <cp:revision>3</cp:revision>
  <cp:lastPrinted>2019-06-27T12:08:00Z</cp:lastPrinted>
  <dcterms:created xsi:type="dcterms:W3CDTF">2019-04-12T08:37:00Z</dcterms:created>
  <dcterms:modified xsi:type="dcterms:W3CDTF">2025-09-08T12:48:24Z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  <property fmtid="{D5CDD505-2E9C-101B-9397-08002B2CF9AE}" pid="4" name="ICV">
    <vt:lpwstr>4C73F8C29D2B432B833EE0620111378D_12</vt:lpwstr>
  </property>
  <property fmtid="{D5CDD505-2E9C-101B-9397-08002B2CF9AE}" pid="5" name="KSOProductBuildVer">
    <vt:lpwstr>1033-12.2.0.20795</vt:lpwstr>
  </property>
</Properties>
</file>