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9EE2-88A1-4FDB-8B87-5A22A9D4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97F20-E6D5-4433-AE4A-9889E10D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AAAD-1B23-44FA-882A-D0E6A186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F25B-128B-4ED7-A709-0BB33C1E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4B3-06DE-41A2-93A7-7E648E6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F7E6-0EAD-4EB3-BEA8-53C6F4C4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4169-6024-41B9-B6BD-21B4742F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4D38-C01A-480C-AD53-7DF43B7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8F51-8F56-47C0-B07E-B58A6C04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337E-9352-44AA-B08C-164A617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EAAA-925A-4505-BCE9-91F4581A0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13D2B-A735-4DC5-9B30-5EB947C4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FF3E-44E4-44EF-9362-7E208522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E92F-A6F4-4B11-BB5A-2DCB2352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6C4D-5964-4405-94BA-5A29AC05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C887-A755-4875-A456-9F2F8D9F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4801-8683-4D0C-AEBC-B8D18015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F239-2541-43BE-A5FF-39FCEF1C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062C-A414-4754-B417-6657AA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4DCC-8321-4066-A8AB-4D4543BF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F177-CB4D-4E8E-8298-D00E561C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05D3-557C-40F3-AD38-4AC6EC18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450A-2C48-4B1C-B0E1-D4A3A11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EF61-3603-4E09-A60A-07F3856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B0DE-0CFB-4713-AE84-63DCA71D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28F-C6B0-406E-8698-073820AB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6378-4C65-4159-ADE9-5A69A6382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5615-D044-4587-983F-94DE3EEB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B8BB-34C8-4428-B86F-B42CD9F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C076-7A95-4B4C-9F72-4B08223F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3016-760F-4D0C-8FA3-CE3EEC0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56AF-9B75-4E49-A9CC-33A690E7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685C-A541-4392-99B8-83ADDF39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0B4C-9EB6-41F7-B910-EDBD43AF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EFD53-6723-4125-BC13-87144980D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3E9F4-A204-4F12-B329-2F6D32D0F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5FDEB-53DB-4277-8419-34B77F55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A5A49-BF29-4455-B1AB-EBF00015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5AD3E-27A0-4501-8C7A-26D0480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899E-3236-4E10-BDE5-E8737B79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2CCC1-E2B0-41FE-BB34-B546BF3C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22E89-AFA1-4A50-A9DE-8836895B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CF9F4-7A2C-43F8-A50D-B73E7BAC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69A1-4607-4224-9335-44A626F4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C43F6-7883-4F79-A31F-F3C3B51B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7ACB7-E3CF-4C15-8BD9-72537E76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421A-B50C-4AE6-848C-7338782A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166D-7EE7-4ABF-86BB-546B2F94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6135F-2410-49DD-9660-65D6A9C9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A3D1-C4FB-4AC8-A01D-5A653A09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B50EA-ACDA-41C4-943A-C4AE6406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6A42-4CD5-41F3-A6C1-970E428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49E-75CF-4F41-B0AA-5B0DFC38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D3C5-BDE2-4766-BAD0-FB89A970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71351-4CF2-4063-902D-EC6450C8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FD4A-EFB5-41B7-9DDC-577F0C84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D5551-FF88-4F40-A164-4A04387A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8A16-9658-4999-8FCF-1A68FE4B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37E88-3BD7-4BB6-A2A5-6DF756D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0E1E-E543-448E-825B-CCB53CA8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9B38-1B92-44C0-AD8F-1B153381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F673-9CDE-4DB3-B2D6-75FF7BA2ED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F83B-04D4-46EC-A20B-4353FE09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0D86-FFBC-4EFC-8E0E-E1381A1B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3337-2B78-4808-8A88-CEA300E9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lway.co.th/main/service/passenger/tick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wadee.co.th/thailand/transfer/train-ea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wadee.co.th/thailand/transfer/train-east.html" TargetMode="External"/><Relationship Id="rId2" Type="http://schemas.openxmlformats.org/officeDocument/2006/relationships/hyperlink" Target="http://portal.rotfaithai.com/modules.php?name=Content&amp;pa=showpage&amp;pid=14#ea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194F-5A11-47B6-9F68-4C5D73F66521}"/>
              </a:ext>
            </a:extLst>
          </p:cNvPr>
          <p:cNvSpPr txBox="1"/>
          <p:nvPr/>
        </p:nvSpPr>
        <p:spPr>
          <a:xfrm>
            <a:off x="796212" y="1167096"/>
            <a:ext cx="5299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เส้นทางรถไฟ </a:t>
            </a:r>
            <a:endParaRPr lang="en-US" sz="2400" b="1" u="sng" dirty="0">
              <a:cs typeface="+mj-cs"/>
            </a:endParaRPr>
          </a:p>
          <a:p>
            <a:r>
              <a:rPr lang="en-US" b="1" dirty="0">
                <a:cs typeface="+mj-cs"/>
              </a:rPr>
              <a:t>o </a:t>
            </a:r>
            <a:r>
              <a:rPr lang="th-TH" b="1" dirty="0">
                <a:cs typeface="+mj-cs"/>
              </a:rPr>
              <a:t>กรุงเทพมหานคร </a:t>
            </a:r>
            <a:r>
              <a:rPr lang="en-US" b="1" dirty="0">
                <a:cs typeface="+mj-cs"/>
              </a:rPr>
              <a:t>– </a:t>
            </a:r>
            <a:r>
              <a:rPr lang="th-TH" b="1" dirty="0">
                <a:cs typeface="+mj-cs"/>
              </a:rPr>
              <a:t>อรัญประเทศ       </a:t>
            </a:r>
            <a:r>
              <a:rPr lang="en-US" b="1" dirty="0">
                <a:cs typeface="+mj-cs"/>
              </a:rPr>
              <a:t>o </a:t>
            </a:r>
            <a:r>
              <a:rPr lang="th-TH" b="1" dirty="0">
                <a:cs typeface="+mj-cs"/>
              </a:rPr>
              <a:t>อรัญประเทศ - กรุงเทพมหานคร</a:t>
            </a:r>
            <a:endParaRPr lang="en-US" b="1" dirty="0"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529B8-EEE4-4D04-B1E5-87F11DFF3136}"/>
              </a:ext>
            </a:extLst>
          </p:cNvPr>
          <p:cNvSpPr txBox="1"/>
          <p:nvPr/>
        </p:nvSpPr>
        <p:spPr>
          <a:xfrm>
            <a:off x="796212" y="2461332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สถานีต้นทาง </a:t>
            </a:r>
            <a:endParaRPr lang="en-US" sz="2400" b="1" u="sng" dirty="0"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18F56-5227-4A19-846F-B9FB54C04B41}"/>
              </a:ext>
            </a:extLst>
          </p:cNvPr>
          <p:cNvSpPr txBox="1"/>
          <p:nvPr/>
        </p:nvSpPr>
        <p:spPr>
          <a:xfrm>
            <a:off x="6556313" y="2350908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สถานีปลายทาง</a:t>
            </a:r>
            <a:endParaRPr lang="en-US" sz="2400" b="1" u="sng" dirty="0"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67B32-F9D3-4AA4-BAFD-B07142EC1810}"/>
              </a:ext>
            </a:extLst>
          </p:cNvPr>
          <p:cNvSpPr txBox="1"/>
          <p:nvPr/>
        </p:nvSpPr>
        <p:spPr>
          <a:xfrm>
            <a:off x="796212" y="3543480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วันเดินทาง</a:t>
            </a:r>
            <a:endParaRPr lang="en-US" sz="2400" b="1" u="sng" dirty="0"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84803-87DC-4725-94C6-B69D8003EB53}"/>
              </a:ext>
            </a:extLst>
          </p:cNvPr>
          <p:cNvSpPr/>
          <p:nvPr/>
        </p:nvSpPr>
        <p:spPr>
          <a:xfrm>
            <a:off x="2080727" y="3515486"/>
            <a:ext cx="643812" cy="369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</a:rPr>
              <a:t>วัน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EEA12-9CEC-4D0B-B119-A7671F6B9765}"/>
              </a:ext>
            </a:extLst>
          </p:cNvPr>
          <p:cNvSpPr/>
          <p:nvPr/>
        </p:nvSpPr>
        <p:spPr>
          <a:xfrm>
            <a:off x="2894043" y="3515486"/>
            <a:ext cx="643812" cy="369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</a:rPr>
              <a:t>เดือน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81CDA-04B2-48E7-A0FA-CA5E60EEEC21}"/>
              </a:ext>
            </a:extLst>
          </p:cNvPr>
          <p:cNvSpPr/>
          <p:nvPr/>
        </p:nvSpPr>
        <p:spPr>
          <a:xfrm>
            <a:off x="3670819" y="3515486"/>
            <a:ext cx="643812" cy="369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</a:rPr>
              <a:t>ปี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1A877-7859-4B8F-987A-BF7775189E13}"/>
              </a:ext>
            </a:extLst>
          </p:cNvPr>
          <p:cNvSpPr txBox="1"/>
          <p:nvPr/>
        </p:nvSpPr>
        <p:spPr>
          <a:xfrm>
            <a:off x="2439953" y="3144278"/>
            <a:ext cx="174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+mj-cs"/>
              </a:rPr>
              <a:t>Default : </a:t>
            </a:r>
            <a:r>
              <a:rPr lang="th-TH" sz="2000" b="1" dirty="0">
                <a:cs typeface="+mj-cs"/>
              </a:rPr>
              <a:t>วันนี้</a:t>
            </a:r>
            <a:endParaRPr lang="en-US" sz="2000" b="1" dirty="0"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C1232-665D-4F59-B02F-645389B68A64}"/>
              </a:ext>
            </a:extLst>
          </p:cNvPr>
          <p:cNvSpPr txBox="1"/>
          <p:nvPr/>
        </p:nvSpPr>
        <p:spPr>
          <a:xfrm>
            <a:off x="6589354" y="4267987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ประเภทรถไฟ</a:t>
            </a:r>
            <a:endParaRPr lang="en-US" sz="2400" b="1" u="sng" dirty="0"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977BD-0967-4D9C-99AE-5745058B77D8}"/>
              </a:ext>
            </a:extLst>
          </p:cNvPr>
          <p:cNvSpPr txBox="1"/>
          <p:nvPr/>
        </p:nvSpPr>
        <p:spPr>
          <a:xfrm>
            <a:off x="755778" y="4267987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เวลาออกรถไฟของสถานีต้นทาง</a:t>
            </a:r>
            <a:endParaRPr lang="en-US" sz="2400" b="1" u="sng" dirty="0"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F7736-6BE1-44B0-ABA5-C7C5101FF39A}"/>
              </a:ext>
            </a:extLst>
          </p:cNvPr>
          <p:cNvSpPr txBox="1"/>
          <p:nvPr/>
        </p:nvSpPr>
        <p:spPr>
          <a:xfrm>
            <a:off x="6571665" y="3418284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จำนวนตั๋วที่ต้องการซื้อ</a:t>
            </a:r>
            <a:endParaRPr lang="en-US" sz="2400" b="1" u="sng" dirty="0"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F6755-308E-4241-B3D3-5C2233AA06FE}"/>
              </a:ext>
            </a:extLst>
          </p:cNvPr>
          <p:cNvSpPr/>
          <p:nvPr/>
        </p:nvSpPr>
        <p:spPr>
          <a:xfrm>
            <a:off x="8721012" y="3371141"/>
            <a:ext cx="422988" cy="369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2FF0-CEDE-4809-B658-DE9D2A5F72A1}"/>
              </a:ext>
            </a:extLst>
          </p:cNvPr>
          <p:cNvGrpSpPr/>
          <p:nvPr/>
        </p:nvGrpSpPr>
        <p:grpSpPr>
          <a:xfrm>
            <a:off x="2080727" y="2433340"/>
            <a:ext cx="2780522" cy="369333"/>
            <a:chOff x="2080727" y="2871882"/>
            <a:chExt cx="2780522" cy="3693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5AA6B5-BCBD-4F5A-B0CA-21D70F7D13B2}"/>
                </a:ext>
              </a:extLst>
            </p:cNvPr>
            <p:cNvSpPr/>
            <p:nvPr/>
          </p:nvSpPr>
          <p:spPr>
            <a:xfrm>
              <a:off x="2080727" y="2871882"/>
              <a:ext cx="2780522" cy="369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81B3C0D-5EB3-4450-B4A1-8510BE78D4D1}"/>
                </a:ext>
              </a:extLst>
            </p:cNvPr>
            <p:cNvSpPr/>
            <p:nvPr/>
          </p:nvSpPr>
          <p:spPr>
            <a:xfrm rot="10800000">
              <a:off x="2135536" y="2933714"/>
              <a:ext cx="223935" cy="235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78F350-F38E-4034-867E-D6F4926190C8}"/>
                </a:ext>
              </a:extLst>
            </p:cNvPr>
            <p:cNvCxnSpPr/>
            <p:nvPr/>
          </p:nvCxnSpPr>
          <p:spPr>
            <a:xfrm>
              <a:off x="2439953" y="2890543"/>
              <a:ext cx="0" cy="341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74CAE0-AE02-4F4E-BAD7-B0DF9D45DAD8}"/>
              </a:ext>
            </a:extLst>
          </p:cNvPr>
          <p:cNvGrpSpPr/>
          <p:nvPr/>
        </p:nvGrpSpPr>
        <p:grpSpPr>
          <a:xfrm>
            <a:off x="8046098" y="2397073"/>
            <a:ext cx="2780522" cy="369333"/>
            <a:chOff x="2080727" y="2871882"/>
            <a:chExt cx="2780522" cy="3693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40598E-B957-45C9-9EEB-33E11FDC5E04}"/>
                </a:ext>
              </a:extLst>
            </p:cNvPr>
            <p:cNvSpPr/>
            <p:nvPr/>
          </p:nvSpPr>
          <p:spPr>
            <a:xfrm>
              <a:off x="2080727" y="2871882"/>
              <a:ext cx="2780522" cy="369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D3CF08D-D24B-4B6B-AFC5-FE0F12F3014F}"/>
                </a:ext>
              </a:extLst>
            </p:cNvPr>
            <p:cNvSpPr/>
            <p:nvPr/>
          </p:nvSpPr>
          <p:spPr>
            <a:xfrm rot="10800000">
              <a:off x="2135536" y="2933714"/>
              <a:ext cx="223935" cy="235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888754-B7EC-466E-9161-4CFAB5431DAF}"/>
                </a:ext>
              </a:extLst>
            </p:cNvPr>
            <p:cNvCxnSpPr/>
            <p:nvPr/>
          </p:nvCxnSpPr>
          <p:spPr>
            <a:xfrm>
              <a:off x="2439953" y="2890543"/>
              <a:ext cx="0" cy="341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llout: Left Arrow 34">
            <a:extLst>
              <a:ext uri="{FF2B5EF4-FFF2-40B4-BE49-F238E27FC236}">
                <a16:creationId xmlns:a16="http://schemas.microsoft.com/office/drawing/2014/main" id="{402412F6-2246-4A89-8D24-B2F6CE7582BA}"/>
              </a:ext>
            </a:extLst>
          </p:cNvPr>
          <p:cNvSpPr/>
          <p:nvPr/>
        </p:nvSpPr>
        <p:spPr>
          <a:xfrm>
            <a:off x="9644745" y="2012485"/>
            <a:ext cx="2211356" cy="102442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เลือกได้เมื่อเลือกต้นทาง และ ระบบจะกำหนดปลายทางที่ตรงเงื่อนไขที่เลือกได้เท่านั้น</a:t>
            </a:r>
            <a:endParaRPr lang="en-US" sz="1400" dirty="0"/>
          </a:p>
        </p:txBody>
      </p:sp>
      <p:sp>
        <p:nvSpPr>
          <p:cNvPr id="36" name="Callout: Left Arrow 35">
            <a:extLst>
              <a:ext uri="{FF2B5EF4-FFF2-40B4-BE49-F238E27FC236}">
                <a16:creationId xmlns:a16="http://schemas.microsoft.com/office/drawing/2014/main" id="{647AC599-9E4B-45A0-841C-BE16592C292C}"/>
              </a:ext>
            </a:extLst>
          </p:cNvPr>
          <p:cNvSpPr/>
          <p:nvPr/>
        </p:nvSpPr>
        <p:spPr>
          <a:xfrm>
            <a:off x="3186013" y="1933754"/>
            <a:ext cx="1974981" cy="137666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เลือกได้เมื่อเลือกเส้นทางรถไฟแล้วเท่านั้นและ ระบบจะกำหนดต้นทางต่างๆให้ตามเส้นทางที่เลือก</a:t>
            </a:r>
            <a:endParaRPr lang="en-US" sz="1400" dirty="0"/>
          </a:p>
        </p:txBody>
      </p:sp>
      <p:sp>
        <p:nvSpPr>
          <p:cNvPr id="37" name="Callout: Left Arrow 36">
            <a:extLst>
              <a:ext uri="{FF2B5EF4-FFF2-40B4-BE49-F238E27FC236}">
                <a16:creationId xmlns:a16="http://schemas.microsoft.com/office/drawing/2014/main" id="{672EB049-F744-4EE3-8269-7833B323BB22}"/>
              </a:ext>
            </a:extLst>
          </p:cNvPr>
          <p:cNvSpPr/>
          <p:nvPr/>
        </p:nvSpPr>
        <p:spPr>
          <a:xfrm>
            <a:off x="4146484" y="3144278"/>
            <a:ext cx="2211356" cy="11528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เลือกได้เมื่อเลือกปลายทางแล้ว และจะสามารถเลือกวันได้มากที่สุดตามเงื่อนไขที่ระบบกำหนดเท่านั้น</a:t>
            </a:r>
            <a:endParaRPr lang="en-US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71E4AF-6B59-4908-B246-C43D0ACFA3D7}"/>
              </a:ext>
            </a:extLst>
          </p:cNvPr>
          <p:cNvGrpSpPr/>
          <p:nvPr/>
        </p:nvGrpSpPr>
        <p:grpSpPr>
          <a:xfrm>
            <a:off x="857242" y="4786236"/>
            <a:ext cx="2780522" cy="369333"/>
            <a:chOff x="2080727" y="2871882"/>
            <a:chExt cx="2780522" cy="36933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6B8B22-5922-485E-98C1-076ADD3443A5}"/>
                </a:ext>
              </a:extLst>
            </p:cNvPr>
            <p:cNvSpPr/>
            <p:nvPr/>
          </p:nvSpPr>
          <p:spPr>
            <a:xfrm>
              <a:off x="2080727" y="2871882"/>
              <a:ext cx="2780522" cy="369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F82EC08-3DE5-4328-A3E9-B15835BF7B9E}"/>
                </a:ext>
              </a:extLst>
            </p:cNvPr>
            <p:cNvSpPr/>
            <p:nvPr/>
          </p:nvSpPr>
          <p:spPr>
            <a:xfrm rot="10800000">
              <a:off x="2135536" y="2933714"/>
              <a:ext cx="223935" cy="235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1A4FC0-7EE6-4253-BBC9-8E9FDC8707C7}"/>
                </a:ext>
              </a:extLst>
            </p:cNvPr>
            <p:cNvCxnSpPr/>
            <p:nvPr/>
          </p:nvCxnSpPr>
          <p:spPr>
            <a:xfrm>
              <a:off x="2439953" y="2890543"/>
              <a:ext cx="0" cy="341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CE81C6-AE93-4DD2-A3BB-40096F6DD757}"/>
              </a:ext>
            </a:extLst>
          </p:cNvPr>
          <p:cNvGrpSpPr/>
          <p:nvPr/>
        </p:nvGrpSpPr>
        <p:grpSpPr>
          <a:xfrm>
            <a:off x="6655837" y="4776905"/>
            <a:ext cx="2780522" cy="369333"/>
            <a:chOff x="2080727" y="2871882"/>
            <a:chExt cx="2780522" cy="3693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447E8-0CF1-4C23-8567-B340ECAE483C}"/>
                </a:ext>
              </a:extLst>
            </p:cNvPr>
            <p:cNvSpPr/>
            <p:nvPr/>
          </p:nvSpPr>
          <p:spPr>
            <a:xfrm>
              <a:off x="2080727" y="2871882"/>
              <a:ext cx="2780522" cy="369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9B12CC6-CEC4-4DC7-9380-4A969B9F7CE3}"/>
                </a:ext>
              </a:extLst>
            </p:cNvPr>
            <p:cNvSpPr/>
            <p:nvPr/>
          </p:nvSpPr>
          <p:spPr>
            <a:xfrm rot="10800000">
              <a:off x="2135536" y="2933714"/>
              <a:ext cx="223935" cy="235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6496D59-B3F1-4482-8118-DBA7F58F8A98}"/>
                </a:ext>
              </a:extLst>
            </p:cNvPr>
            <p:cNvCxnSpPr/>
            <p:nvPr/>
          </p:nvCxnSpPr>
          <p:spPr>
            <a:xfrm>
              <a:off x="2439953" y="2890543"/>
              <a:ext cx="0" cy="341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FF75C7-D10D-4220-A2AE-81B078D65376}"/>
              </a:ext>
            </a:extLst>
          </p:cNvPr>
          <p:cNvSpPr txBox="1"/>
          <p:nvPr/>
        </p:nvSpPr>
        <p:spPr>
          <a:xfrm>
            <a:off x="755778" y="5217401"/>
            <a:ext cx="208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เวลาที่ถึงปลายทาง</a:t>
            </a:r>
            <a:endParaRPr lang="en-US" sz="2400" b="1" u="sng" dirty="0"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2307E-191A-4E4E-92E6-A1DA37A7AD46}"/>
              </a:ext>
            </a:extLst>
          </p:cNvPr>
          <p:cNvSpPr txBox="1"/>
          <p:nvPr/>
        </p:nvSpPr>
        <p:spPr>
          <a:xfrm>
            <a:off x="6589354" y="5217401"/>
            <a:ext cx="208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ราคา</a:t>
            </a:r>
            <a:endParaRPr lang="en-US" sz="2400" b="1" u="sng" dirty="0"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5C2FBB-C5FF-4201-8A49-304EED1529D4}"/>
              </a:ext>
            </a:extLst>
          </p:cNvPr>
          <p:cNvSpPr/>
          <p:nvPr/>
        </p:nvSpPr>
        <p:spPr>
          <a:xfrm>
            <a:off x="857242" y="5679066"/>
            <a:ext cx="2813577" cy="36933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F23FD3-1635-4A9E-BD3B-90CB73F6E110}"/>
              </a:ext>
            </a:extLst>
          </p:cNvPr>
          <p:cNvSpPr/>
          <p:nvPr/>
        </p:nvSpPr>
        <p:spPr>
          <a:xfrm>
            <a:off x="6655837" y="5679066"/>
            <a:ext cx="2813577" cy="36933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1CC6E5-F801-403B-96C5-102FCED4908A}"/>
              </a:ext>
            </a:extLst>
          </p:cNvPr>
          <p:cNvSpPr/>
          <p:nvPr/>
        </p:nvSpPr>
        <p:spPr>
          <a:xfrm>
            <a:off x="0" y="6102701"/>
            <a:ext cx="12192000" cy="755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86E5EE-9D58-47D3-BC65-2B47082EE103}"/>
              </a:ext>
            </a:extLst>
          </p:cNvPr>
          <p:cNvSpPr/>
          <p:nvPr/>
        </p:nvSpPr>
        <p:spPr>
          <a:xfrm>
            <a:off x="4794381" y="6177423"/>
            <a:ext cx="2211356" cy="5384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cs typeface="+mj-cs"/>
              </a:rPr>
              <a:t>ยืนยัน</a:t>
            </a:r>
            <a:endParaRPr lang="en-US" sz="2400" b="1" dirty="0">
              <a:cs typeface="+mj-cs"/>
            </a:endParaRP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17F2CB0C-D5EA-47ED-9927-91F9368E9589}"/>
              </a:ext>
            </a:extLst>
          </p:cNvPr>
          <p:cNvSpPr/>
          <p:nvPr/>
        </p:nvSpPr>
        <p:spPr>
          <a:xfrm>
            <a:off x="3183672" y="4411682"/>
            <a:ext cx="2211356" cy="136172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เลือกได้เมื่อเลือกปลายทางแล้ว และแสดงเวลาที่เลือกได้ ตามเงื่อนไขของสถานีต้นทาง และ ปลายทาง จากการคำนวณของระบบ</a:t>
            </a:r>
            <a:endParaRPr lang="en-US" sz="1400" dirty="0"/>
          </a:p>
        </p:txBody>
      </p:sp>
      <p:sp>
        <p:nvSpPr>
          <p:cNvPr id="53" name="Callout: Left Arrow 52">
            <a:extLst>
              <a:ext uri="{FF2B5EF4-FFF2-40B4-BE49-F238E27FC236}">
                <a16:creationId xmlns:a16="http://schemas.microsoft.com/office/drawing/2014/main" id="{84C1432C-C7EA-4E38-86B8-6C133A2F8DBB}"/>
              </a:ext>
            </a:extLst>
          </p:cNvPr>
          <p:cNvSpPr/>
          <p:nvPr/>
        </p:nvSpPr>
        <p:spPr>
          <a:xfrm>
            <a:off x="9068594" y="4249484"/>
            <a:ext cx="2211356" cy="136172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เลือกได้เมื่อเลือกเวลาแล้ว จะแสดงประเภทรถไฟที่ออกในช่วงเวลานั้นของสถานีต้นทางนั้นจากการคำนวณของระบบ</a:t>
            </a:r>
            <a:endParaRPr lang="en-US" sz="1400" dirty="0"/>
          </a:p>
        </p:txBody>
      </p:sp>
      <p:sp>
        <p:nvSpPr>
          <p:cNvPr id="55" name="Callout: Up Arrow 54">
            <a:extLst>
              <a:ext uri="{FF2B5EF4-FFF2-40B4-BE49-F238E27FC236}">
                <a16:creationId xmlns:a16="http://schemas.microsoft.com/office/drawing/2014/main" id="{B02BF236-5882-468E-B9CE-06FCE1F06940}"/>
              </a:ext>
            </a:extLst>
          </p:cNvPr>
          <p:cNvSpPr/>
          <p:nvPr/>
        </p:nvSpPr>
        <p:spPr>
          <a:xfrm>
            <a:off x="1039966" y="5767140"/>
            <a:ext cx="2813577" cy="9556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แสดงผลเวลาที่ถึงปลายทางจากการคำนวณของระบบเมื่อเลือกประเภทรถไฟแล้ว</a:t>
            </a:r>
            <a:endParaRPr lang="en-US" sz="1400" dirty="0"/>
          </a:p>
        </p:txBody>
      </p:sp>
      <p:sp>
        <p:nvSpPr>
          <p:cNvPr id="57" name="Callout: Left Arrow 56">
            <a:extLst>
              <a:ext uri="{FF2B5EF4-FFF2-40B4-BE49-F238E27FC236}">
                <a16:creationId xmlns:a16="http://schemas.microsoft.com/office/drawing/2014/main" id="{5C334279-4B9A-45A8-AAD0-EE953E453CD4}"/>
              </a:ext>
            </a:extLst>
          </p:cNvPr>
          <p:cNvSpPr/>
          <p:nvPr/>
        </p:nvSpPr>
        <p:spPr>
          <a:xfrm>
            <a:off x="9068594" y="5455493"/>
            <a:ext cx="2985793" cy="97001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แสดงราคาเมื่อเลือกทุกอย่างแล้ว ซึ่งราคามาจากการที่ระบบคำนวณราคาจากสถานีต้นทางปลายทาง จำนวนตั๋ว และประเภทรถไฟที่เลือก</a:t>
            </a:r>
            <a:endParaRPr lang="en-US" sz="1400" dirty="0"/>
          </a:p>
        </p:txBody>
      </p:sp>
      <p:sp>
        <p:nvSpPr>
          <p:cNvPr id="58" name="Callout: Left Arrow 57">
            <a:extLst>
              <a:ext uri="{FF2B5EF4-FFF2-40B4-BE49-F238E27FC236}">
                <a16:creationId xmlns:a16="http://schemas.microsoft.com/office/drawing/2014/main" id="{6EAC6135-BF5B-4844-9C82-B922442BBBAC}"/>
              </a:ext>
            </a:extLst>
          </p:cNvPr>
          <p:cNvSpPr/>
          <p:nvPr/>
        </p:nvSpPr>
        <p:spPr>
          <a:xfrm>
            <a:off x="6462031" y="6008360"/>
            <a:ext cx="2211356" cy="72767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กดได้เมื่อราคาแสดงผลแล้วเท่านั้น และเก็บค่าทุกอย่างไว้ใน </a:t>
            </a:r>
            <a:r>
              <a:rPr lang="en-US" sz="1400" dirty="0" err="1"/>
              <a:t>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45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194F-5A11-47B6-9F68-4C5D73F66521}"/>
              </a:ext>
            </a:extLst>
          </p:cNvPr>
          <p:cNvSpPr txBox="1"/>
          <p:nvPr/>
        </p:nvSpPr>
        <p:spPr>
          <a:xfrm>
            <a:off x="600271" y="1243205"/>
            <a:ext cx="529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cs typeface="+mj-cs"/>
              </a:rPr>
              <a:t>ระบบจ่ายเงินออนไลน์</a:t>
            </a:r>
            <a:endParaRPr lang="en-US" sz="2400" b="1" u="sng" dirty="0"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D5DDBB-8D1B-4506-8DEC-233B750A968F}"/>
              </a:ext>
            </a:extLst>
          </p:cNvPr>
          <p:cNvSpPr/>
          <p:nvPr/>
        </p:nvSpPr>
        <p:spPr>
          <a:xfrm>
            <a:off x="0" y="6102701"/>
            <a:ext cx="12192000" cy="755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FD918F-20F7-4B2A-9E9D-0C58A59FA744}"/>
              </a:ext>
            </a:extLst>
          </p:cNvPr>
          <p:cNvSpPr/>
          <p:nvPr/>
        </p:nvSpPr>
        <p:spPr>
          <a:xfrm>
            <a:off x="4794381" y="6177423"/>
            <a:ext cx="2211356" cy="5384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cs typeface="+mj-cs"/>
              </a:rPr>
              <a:t>ยืนยัน</a:t>
            </a:r>
            <a:endParaRPr lang="en-US" sz="2400" b="1" dirty="0">
              <a:cs typeface="+mj-cs"/>
            </a:endParaRPr>
          </a:p>
        </p:txBody>
      </p:sp>
      <p:sp>
        <p:nvSpPr>
          <p:cNvPr id="59" name="Callout: Left Arrow 58">
            <a:extLst>
              <a:ext uri="{FF2B5EF4-FFF2-40B4-BE49-F238E27FC236}">
                <a16:creationId xmlns:a16="http://schemas.microsoft.com/office/drawing/2014/main" id="{F947ECF9-5AB9-4D44-A396-13F1EF633788}"/>
              </a:ext>
            </a:extLst>
          </p:cNvPr>
          <p:cNvSpPr/>
          <p:nvPr/>
        </p:nvSpPr>
        <p:spPr>
          <a:xfrm rot="20150355">
            <a:off x="6412725" y="4551964"/>
            <a:ext cx="2211356" cy="223531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กดยืนยันได้เมื่อระบบคำนวณแล้วมีเงินมากกว่าหรือเท่ากับค่าโดยสารเท่านั้น</a:t>
            </a:r>
          </a:p>
          <a:p>
            <a:pPr algn="ctr"/>
            <a:r>
              <a:rPr lang="th-TH" sz="1400" dirty="0"/>
              <a:t>เมื่อกดยืนยันได้แล้วจะ </a:t>
            </a:r>
            <a:r>
              <a:rPr lang="en-US" sz="1400" dirty="0"/>
              <a:t>generate </a:t>
            </a:r>
            <a:r>
              <a:rPr lang="en-US" sz="1400" dirty="0" err="1"/>
              <a:t>qrcode</a:t>
            </a:r>
            <a:r>
              <a:rPr lang="en-US" sz="1400" dirty="0"/>
              <a:t> </a:t>
            </a:r>
            <a:r>
              <a:rPr lang="th-TH" sz="1400" dirty="0"/>
              <a:t>และเก็บไว้ใน </a:t>
            </a:r>
            <a:r>
              <a:rPr lang="en-US" sz="1400" dirty="0" err="1"/>
              <a:t>db</a:t>
            </a:r>
            <a:r>
              <a:rPr lang="en-US" sz="1400" dirty="0"/>
              <a:t> </a:t>
            </a:r>
            <a:r>
              <a:rPr lang="th-TH" sz="1400" dirty="0"/>
              <a:t>ใน </a:t>
            </a:r>
            <a:r>
              <a:rPr lang="en-US" sz="1400" dirty="0"/>
              <a:t>id </a:t>
            </a:r>
            <a:r>
              <a:rPr lang="th-TH" sz="1400" dirty="0"/>
              <a:t>เดียวกับหน้าก่อน และกำหนดค่า</a:t>
            </a:r>
            <a:r>
              <a:rPr lang="en-US" sz="1400" dirty="0"/>
              <a:t> status </a:t>
            </a:r>
            <a:r>
              <a:rPr lang="th-TH" sz="1400" dirty="0"/>
              <a:t>ใน</a:t>
            </a:r>
            <a:r>
              <a:rPr lang="en-US" sz="1400" dirty="0"/>
              <a:t> </a:t>
            </a:r>
            <a:r>
              <a:rPr lang="en-US" sz="1400" dirty="0" err="1"/>
              <a:t>db</a:t>
            </a:r>
            <a:r>
              <a:rPr lang="en-US" sz="1400" dirty="0"/>
              <a:t> = </a:t>
            </a:r>
            <a:r>
              <a:rPr lang="th-TH" sz="1400" dirty="0"/>
              <a:t>ใช้งานได้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822E4-F7C7-4F24-BC11-22DAA6772B3C}"/>
              </a:ext>
            </a:extLst>
          </p:cNvPr>
          <p:cNvSpPr txBox="1"/>
          <p:nvPr/>
        </p:nvSpPr>
        <p:spPr>
          <a:xfrm>
            <a:off x="600271" y="1808562"/>
            <a:ext cx="265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cs typeface="+mj-cs"/>
              </a:rPr>
              <a:t>คุณมีเงินในระบบ</a:t>
            </a:r>
            <a:r>
              <a:rPr lang="en-US" sz="2400" b="1" dirty="0">
                <a:cs typeface="+mj-cs"/>
              </a:rPr>
              <a:t>: xxx </a:t>
            </a:r>
            <a:r>
              <a:rPr lang="th-TH" sz="2400" b="1" dirty="0">
                <a:cs typeface="+mj-cs"/>
              </a:rPr>
              <a:t>บาท</a:t>
            </a:r>
            <a:endParaRPr lang="en-US" sz="2400" b="1" dirty="0"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09E6ED-1B25-484E-89C0-B0DD1C00DF82}"/>
              </a:ext>
            </a:extLst>
          </p:cNvPr>
          <p:cNvSpPr txBox="1"/>
          <p:nvPr/>
        </p:nvSpPr>
        <p:spPr>
          <a:xfrm>
            <a:off x="594052" y="2281091"/>
            <a:ext cx="265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cs typeface="+mj-cs"/>
              </a:rPr>
              <a:t>ค่าโดยสาร</a:t>
            </a:r>
            <a:r>
              <a:rPr lang="en-US" sz="2400" b="1" dirty="0">
                <a:cs typeface="+mj-cs"/>
              </a:rPr>
              <a:t>: xxx </a:t>
            </a:r>
            <a:r>
              <a:rPr lang="th-TH" sz="2400" b="1" dirty="0">
                <a:cs typeface="+mj-cs"/>
              </a:rPr>
              <a:t>บาท</a:t>
            </a:r>
            <a:endParaRPr lang="en-US" sz="2400" b="1" dirty="0">
              <a:cs typeface="+mj-cs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7065845-9963-402B-9CA1-8EE5D765ED86}"/>
              </a:ext>
            </a:extLst>
          </p:cNvPr>
          <p:cNvSpPr/>
          <p:nvPr/>
        </p:nvSpPr>
        <p:spPr>
          <a:xfrm>
            <a:off x="696688" y="6177423"/>
            <a:ext cx="1738602" cy="53846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ย้อนกลับไปหน้าที่แล้ว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87215-53C8-4BF2-B0B5-FDBE2EA2B44C}"/>
              </a:ext>
            </a:extLst>
          </p:cNvPr>
          <p:cNvSpPr txBox="1"/>
          <p:nvPr/>
        </p:nvSpPr>
        <p:spPr>
          <a:xfrm>
            <a:off x="594052" y="2742756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th-TH" dirty="0">
                <a:solidFill>
                  <a:srgbClr val="FF0000"/>
                </a:solidFill>
              </a:rPr>
              <a:t>คุณมียอดเงินไม่เพียงพอ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Callout: Left Arrow 61">
            <a:extLst>
              <a:ext uri="{FF2B5EF4-FFF2-40B4-BE49-F238E27FC236}">
                <a16:creationId xmlns:a16="http://schemas.microsoft.com/office/drawing/2014/main" id="{AE491A4C-5D0B-4B60-A89C-1539E038922F}"/>
              </a:ext>
            </a:extLst>
          </p:cNvPr>
          <p:cNvSpPr/>
          <p:nvPr/>
        </p:nvSpPr>
        <p:spPr>
          <a:xfrm rot="2190051">
            <a:off x="2087878" y="2932775"/>
            <a:ext cx="1974981" cy="137666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แสดงผลเมื่อระบบคำนวณแล้วมีเงินในระบบไม่เพียงพอจ่ายค่าโดยสาร และจะไม่สามารถกดยืนยันได้</a:t>
            </a:r>
            <a:endParaRPr lang="en-US" sz="1400" dirty="0"/>
          </a:p>
        </p:txBody>
      </p:sp>
      <p:sp>
        <p:nvSpPr>
          <p:cNvPr id="63" name="Callout: Left Arrow 62">
            <a:extLst>
              <a:ext uri="{FF2B5EF4-FFF2-40B4-BE49-F238E27FC236}">
                <a16:creationId xmlns:a16="http://schemas.microsoft.com/office/drawing/2014/main" id="{14B04234-781C-4A13-A92F-27EDA503BDA1}"/>
              </a:ext>
            </a:extLst>
          </p:cNvPr>
          <p:cNvSpPr/>
          <p:nvPr/>
        </p:nvSpPr>
        <p:spPr>
          <a:xfrm>
            <a:off x="3180187" y="1666445"/>
            <a:ext cx="2065174" cy="54461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Dummy </a:t>
            </a:r>
            <a:r>
              <a:rPr lang="th-TH" sz="1400" dirty="0"/>
              <a:t>กำหนดค่าขึ้นเอง</a:t>
            </a:r>
            <a:endParaRPr lang="en-US" sz="1400" dirty="0"/>
          </a:p>
        </p:txBody>
      </p:sp>
      <p:sp>
        <p:nvSpPr>
          <p:cNvPr id="64" name="Callout: Left Arrow 63">
            <a:extLst>
              <a:ext uri="{FF2B5EF4-FFF2-40B4-BE49-F238E27FC236}">
                <a16:creationId xmlns:a16="http://schemas.microsoft.com/office/drawing/2014/main" id="{CC9D7187-ABD9-4B8C-A28E-A6C6984C5F08}"/>
              </a:ext>
            </a:extLst>
          </p:cNvPr>
          <p:cNvSpPr/>
          <p:nvPr/>
        </p:nvSpPr>
        <p:spPr>
          <a:xfrm>
            <a:off x="2532746" y="2278168"/>
            <a:ext cx="2065174" cy="54461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ค่า ราคา จากหน้าที่แล้วมาแสดง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9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194F-5A11-47B6-9F68-4C5D73F66521}"/>
              </a:ext>
            </a:extLst>
          </p:cNvPr>
          <p:cNvSpPr txBox="1"/>
          <p:nvPr/>
        </p:nvSpPr>
        <p:spPr>
          <a:xfrm>
            <a:off x="3044892" y="1904975"/>
            <a:ext cx="633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cs typeface="+mj-cs"/>
              </a:rPr>
              <a:t>กรุณาถ่าย </a:t>
            </a:r>
            <a:r>
              <a:rPr lang="en-US" sz="2400" b="1" dirty="0">
                <a:cs typeface="+mj-cs"/>
              </a:rPr>
              <a:t>QR CODE</a:t>
            </a:r>
            <a:r>
              <a:rPr lang="th-TH" sz="2400" b="1" dirty="0">
                <a:cs typeface="+mj-cs"/>
              </a:rPr>
              <a:t>นี้เก็บไว้เพื่อนำไปยืนยันกับพนักงานตรวจตั๋ว</a:t>
            </a:r>
            <a:endParaRPr lang="en-US" sz="2400" b="1" dirty="0"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ผลการค้นหารูปภาพสำหรับ qrcode">
            <a:extLst>
              <a:ext uri="{FF2B5EF4-FFF2-40B4-BE49-F238E27FC236}">
                <a16:creationId xmlns:a16="http://schemas.microsoft.com/office/drawing/2014/main" id="{A892814D-D28D-4AC0-ADE5-E6B3E1F9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95" y="2386132"/>
            <a:ext cx="3528527" cy="35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98803001-76E1-4160-B0C6-6D48350D7D4C}"/>
              </a:ext>
            </a:extLst>
          </p:cNvPr>
          <p:cNvSpPr/>
          <p:nvPr/>
        </p:nvSpPr>
        <p:spPr>
          <a:xfrm>
            <a:off x="7443108" y="3577515"/>
            <a:ext cx="2211356" cy="95650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แสดงผล </a:t>
            </a:r>
            <a:r>
              <a:rPr lang="en-US" sz="1400" dirty="0"/>
              <a:t>QRCODE </a:t>
            </a:r>
            <a:r>
              <a:rPr lang="th-TH" sz="1400" dirty="0"/>
              <a:t>ที่ </a:t>
            </a:r>
            <a:r>
              <a:rPr lang="en-US" sz="1400" dirty="0"/>
              <a:t>generate </a:t>
            </a:r>
            <a:r>
              <a:rPr lang="th-TH" sz="1400" dirty="0"/>
              <a:t>ไว้จากการกดยืนยันในหน้าที่แล้ว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634C4-EE67-4191-8BBD-CD6B5458779A}"/>
              </a:ext>
            </a:extLst>
          </p:cNvPr>
          <p:cNvSpPr txBox="1"/>
          <p:nvPr/>
        </p:nvSpPr>
        <p:spPr>
          <a:xfrm>
            <a:off x="3847327" y="1465861"/>
            <a:ext cx="434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cs typeface="+mj-cs"/>
              </a:rPr>
              <a:t>ชำระเงินเสร็จสมบูรณ์</a:t>
            </a:r>
            <a:r>
              <a:rPr lang="en-US" sz="2400" b="1" dirty="0">
                <a:cs typeface="+mj-cs"/>
              </a:rPr>
              <a:t> </a:t>
            </a:r>
            <a:r>
              <a:rPr lang="th-TH" sz="2400" b="1" dirty="0">
                <a:cs typeface="+mj-cs"/>
              </a:rPr>
              <a:t>ยอดเงินคงเหลือ</a:t>
            </a:r>
            <a:r>
              <a:rPr lang="en-US" sz="2400" b="1" dirty="0">
                <a:cs typeface="+mj-cs"/>
              </a:rPr>
              <a:t>: xxx</a:t>
            </a:r>
            <a:r>
              <a:rPr lang="th-TH" sz="2400" b="1" dirty="0">
                <a:cs typeface="+mj-cs"/>
              </a:rPr>
              <a:t> บาท</a:t>
            </a:r>
            <a:r>
              <a:rPr lang="en-US" sz="2400" b="1" dirty="0">
                <a:cs typeface="+mj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77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4903B-32E0-4F14-B287-E790E6F5A96B}"/>
              </a:ext>
            </a:extLst>
          </p:cNvPr>
          <p:cNvSpPr/>
          <p:nvPr/>
        </p:nvSpPr>
        <p:spPr>
          <a:xfrm rot="1423753">
            <a:off x="9512783" y="1247196"/>
            <a:ext cx="26240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เมื่อคนปกติ </a:t>
            </a: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Scan</a:t>
            </a:r>
            <a:r>
              <a:rPr lang="th-TH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QR  Code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3ED4C-BDB0-4A51-A09F-8C3ABE430E11}"/>
              </a:ext>
            </a:extLst>
          </p:cNvPr>
          <p:cNvSpPr/>
          <p:nvPr/>
        </p:nvSpPr>
        <p:spPr>
          <a:xfrm>
            <a:off x="1640632" y="1837931"/>
            <a:ext cx="8910735" cy="406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 เส้นทางรถไฟ สถานีต้นทาง ปลายทาง วันเดินทาง จำนวนตั๋ว เวลาออกรถไฟ ประเภทรถไฟ เวลาที่ถึงปลายทาง และ สถานะตั๋ว (ใช้งานได้</a:t>
            </a:r>
            <a:r>
              <a:rPr lang="en-US" dirty="0"/>
              <a:t>/</a:t>
            </a:r>
            <a:r>
              <a:rPr lang="th-TH" dirty="0"/>
              <a:t>ไม่ได้</a:t>
            </a:r>
            <a:r>
              <a:rPr lang="en-US" dirty="0"/>
              <a:t>/</a:t>
            </a:r>
            <a:r>
              <a:rPr lang="th-TH" dirty="0"/>
              <a:t>ใช้ไปแล้ว</a:t>
            </a:r>
            <a:r>
              <a:rPr lang="en-US" dirty="0"/>
              <a:t>+</a:t>
            </a:r>
            <a:r>
              <a:rPr lang="th-TH" dirty="0"/>
              <a:t>เวลาที่ใช้)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4903B-32E0-4F14-B287-E790E6F5A96B}"/>
              </a:ext>
            </a:extLst>
          </p:cNvPr>
          <p:cNvSpPr/>
          <p:nvPr/>
        </p:nvSpPr>
        <p:spPr>
          <a:xfrm>
            <a:off x="4961340" y="1315817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ตรวจตั๋ว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5F61C-1A4E-4779-9353-6C6E7704AF5D}"/>
              </a:ext>
            </a:extLst>
          </p:cNvPr>
          <p:cNvSpPr/>
          <p:nvPr/>
        </p:nvSpPr>
        <p:spPr>
          <a:xfrm>
            <a:off x="3284376" y="2173832"/>
            <a:ext cx="5411755" cy="393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QRCODE</a:t>
            </a:r>
          </a:p>
        </p:txBody>
      </p:sp>
    </p:spTree>
    <p:extLst>
      <p:ext uri="{BB962C8B-B14F-4D97-AF65-F5344CB8AC3E}">
        <p14:creationId xmlns:p14="http://schemas.microsoft.com/office/powerpoint/2010/main" val="313056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B471F-82B3-4F9D-9C29-A9DE38498F5D}"/>
              </a:ext>
            </a:extLst>
          </p:cNvPr>
          <p:cNvSpPr/>
          <p:nvPr/>
        </p:nvSpPr>
        <p:spPr>
          <a:xfrm>
            <a:off x="0" y="-933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Online Train Ticket 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D69C0-940C-4025-A090-035F578D23D6}"/>
              </a:ext>
            </a:extLst>
          </p:cNvPr>
          <p:cNvSpPr/>
          <p:nvPr/>
        </p:nvSpPr>
        <p:spPr>
          <a:xfrm>
            <a:off x="4498874" y="550708"/>
            <a:ext cx="2802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สายตะวันออก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3ED4C-BDB0-4A51-A09F-8C3ABE430E11}"/>
              </a:ext>
            </a:extLst>
          </p:cNvPr>
          <p:cNvSpPr/>
          <p:nvPr/>
        </p:nvSpPr>
        <p:spPr>
          <a:xfrm>
            <a:off x="1537996" y="4208106"/>
            <a:ext cx="8910735" cy="19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 เส้นทางรถไฟ สถานีต้นทาง ปลายทาง วันเดินทาง จำนวนตั๋ว เวลาออกรถไฟ ประเภทรถไฟ และ เวลาที่ถึงปลายทาง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025B0-D001-4C1F-8A71-074D439D971F}"/>
              </a:ext>
            </a:extLst>
          </p:cNvPr>
          <p:cNvSpPr/>
          <p:nvPr/>
        </p:nvSpPr>
        <p:spPr>
          <a:xfrm>
            <a:off x="1547327" y="2435092"/>
            <a:ext cx="8910735" cy="150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แสดงสถานะตั๋วใช้งานได้</a:t>
            </a:r>
            <a:r>
              <a:rPr lang="en-US" dirty="0"/>
              <a:t>/</a:t>
            </a:r>
            <a:r>
              <a:rPr lang="th-TH" dirty="0"/>
              <a:t>ไม่ได้</a:t>
            </a:r>
            <a:r>
              <a:rPr lang="en-US" dirty="0"/>
              <a:t>/</a:t>
            </a:r>
            <a:r>
              <a:rPr lang="th-TH" dirty="0"/>
              <a:t>ใช้ไปแล้ว (ถ้าวันใช้เกินวันเดินทางในตั๋ว แสดงผลว่าใช้งานไม่ได้ และ เปลี่ยนค่าใน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th-TH" dirty="0"/>
              <a:t>เป็น ใช้งานไม่ได้) (ถ้าใช้งานได้แสดงผลว่าใช้งานได้และเปลี่ยนค่าใน</a:t>
            </a:r>
            <a:r>
              <a:rPr lang="en-US" dirty="0" err="1"/>
              <a:t>db</a:t>
            </a:r>
            <a:r>
              <a:rPr lang="th-TH" dirty="0"/>
              <a:t>เป็นใช้ไปแล้ว และเพิ่มค่าเวลาที่ใช้ใน </a:t>
            </a:r>
            <a:r>
              <a:rPr lang="en-US" dirty="0" err="1"/>
              <a:t>db</a:t>
            </a:r>
            <a:r>
              <a:rPr lang="th-TH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25AC8-1615-4C8A-A878-A66FD46D13CE}"/>
              </a:ext>
            </a:extLst>
          </p:cNvPr>
          <p:cNvSpPr/>
          <p:nvPr/>
        </p:nvSpPr>
        <p:spPr>
          <a:xfrm>
            <a:off x="4961340" y="1315817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ตรวจตั๋ว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08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580D-04DF-4950-982F-6F39EBA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เลือกวันเดินทาง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6560-899B-4023-B0EA-EB1F2BD1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ตามข้อกำหนดระยะทางว่า เลือกได้ไม่เกินกี่วัน</a:t>
            </a:r>
          </a:p>
          <a:p>
            <a:r>
              <a:rPr lang="en-US" dirty="0">
                <a:hlinkClick r:id="rId2"/>
              </a:rPr>
              <a:t>http://www.railway.co.th/main/service/passenger/ticket.html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7188-2B49-4B85-9C73-F9178DA0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เลือกเวลาออกรถ</a:t>
            </a:r>
            <a:r>
              <a:rPr lang="en-US" dirty="0"/>
              <a:t>/</a:t>
            </a:r>
            <a:r>
              <a:rPr lang="th-TH" dirty="0"/>
              <a:t>ขบวนรถ ตามตารางเดินรถแทน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B397-ACD2-4D4E-96A6-57843BFC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เลือกเวลา</a:t>
            </a:r>
            <a:r>
              <a:rPr lang="en-US" dirty="0"/>
              <a:t> </a:t>
            </a:r>
            <a:r>
              <a:rPr lang="th-TH" dirty="0"/>
              <a:t>บอกประเภทรถไฟ</a:t>
            </a:r>
            <a:endParaRPr lang="th-TH" u="sng" dirty="0">
              <a:hlinkClick r:id="rId2"/>
            </a:endParaRPr>
          </a:p>
          <a:p>
            <a:r>
              <a:rPr lang="en-US" dirty="0">
                <a:hlinkClick r:id="rId2"/>
              </a:rPr>
              <a:t>http://www.sawadee.co.th/thailand/transfer/train-east.html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A81B-D2B3-40AB-B44B-DF38F5E1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อัตราค่าโดยสาร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95D5-A8D2-4F0C-A320-A749355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http://portal.rotfaithai.com/modules.php?name=Content&amp;pa=showpage&amp;pid=14#east</a:t>
            </a:r>
            <a:endParaRPr lang="th-TH" dirty="0"/>
          </a:p>
          <a:p>
            <a:r>
              <a:rPr lang="en-US" dirty="0">
                <a:hlinkClick r:id="rId3"/>
              </a:rPr>
              <a:t>http://www.sawadee.co.th/thailand/transfer/train-east.html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629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เลือกวันเดินทาง</vt:lpstr>
      <vt:lpstr>เลือกเวลาออกรถ/ขบวนรถ ตามตารางเดินรถแทน</vt:lpstr>
      <vt:lpstr>อัตราค่าโดยสาร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thitipat worrarat</dc:creator>
  <cp:lastModifiedBy>thitipat worrarat</cp:lastModifiedBy>
  <cp:revision>62</cp:revision>
  <dcterms:created xsi:type="dcterms:W3CDTF">2019-10-20T08:49:58Z</dcterms:created>
  <dcterms:modified xsi:type="dcterms:W3CDTF">2019-10-24T12:14:54Z</dcterms:modified>
</cp:coreProperties>
</file>