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Gagalin" charset="1" panose="00000500000000000000"/>
      <p:regular r:id="rId22"/>
    </p:embeddedFont>
    <p:embeddedFont>
      <p:font typeface="Nunito Sans" charset="1" panose="00000000000000000000"/>
      <p:regular r:id="rId23"/>
    </p:embeddedFont>
    <p:embeddedFont>
      <p:font typeface="Genty" charset="1" panose="00000500000000000000"/>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8F0"/>
        </a:solidFill>
      </p:bgPr>
    </p:bg>
    <p:spTree>
      <p:nvGrpSpPr>
        <p:cNvPr id="1" name=""/>
        <p:cNvGrpSpPr/>
        <p:nvPr/>
      </p:nvGrpSpPr>
      <p:grpSpPr>
        <a:xfrm>
          <a:off x="0" y="0"/>
          <a:ext cx="0" cy="0"/>
          <a:chOff x="0" y="0"/>
          <a:chExt cx="0" cy="0"/>
        </a:xfrm>
      </p:grpSpPr>
      <p:sp>
        <p:nvSpPr>
          <p:cNvPr name="Freeform 2" id="2"/>
          <p:cNvSpPr/>
          <p:nvPr/>
        </p:nvSpPr>
        <p:spPr>
          <a:xfrm flipH="false" flipV="false" rot="0">
            <a:off x="14580905" y="6684681"/>
            <a:ext cx="8424068" cy="8413538"/>
          </a:xfrm>
          <a:custGeom>
            <a:avLst/>
            <a:gdLst/>
            <a:ahLst/>
            <a:cxnLst/>
            <a:rect r="r" b="b" t="t" l="l"/>
            <a:pathLst>
              <a:path h="8413538" w="8424068">
                <a:moveTo>
                  <a:pt x="0" y="0"/>
                </a:moveTo>
                <a:lnTo>
                  <a:pt x="8424069" y="0"/>
                </a:lnTo>
                <a:lnTo>
                  <a:pt x="8424069"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36847" y="-4619865"/>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70094" y="1559248"/>
            <a:ext cx="14147811" cy="5382299"/>
          </a:xfrm>
          <a:prstGeom prst="rect">
            <a:avLst/>
          </a:prstGeom>
        </p:spPr>
        <p:txBody>
          <a:bodyPr anchor="t" rtlCol="false" tIns="0" lIns="0" bIns="0" rIns="0">
            <a:spAutoFit/>
          </a:bodyPr>
          <a:lstStyle/>
          <a:p>
            <a:pPr algn="ctr">
              <a:lnSpc>
                <a:spcPts val="13901"/>
              </a:lnSpc>
            </a:pPr>
            <a:r>
              <a:rPr lang="en-US" sz="13901">
                <a:solidFill>
                  <a:srgbClr val="051D40"/>
                </a:solidFill>
                <a:latin typeface="Gagalin"/>
                <a:ea typeface="Gagalin"/>
                <a:cs typeface="Gagalin"/>
                <a:sym typeface="Gagalin"/>
              </a:rPr>
              <a:t>clasification hand-written digits using KNN</a:t>
            </a:r>
          </a:p>
        </p:txBody>
      </p:sp>
      <p:sp>
        <p:nvSpPr>
          <p:cNvPr name="TextBox 5" id="5"/>
          <p:cNvSpPr txBox="true"/>
          <p:nvPr/>
        </p:nvSpPr>
        <p:spPr>
          <a:xfrm rot="0">
            <a:off x="5603133" y="7376319"/>
            <a:ext cx="7081734" cy="781049"/>
          </a:xfrm>
          <a:prstGeom prst="rect">
            <a:avLst/>
          </a:prstGeom>
        </p:spPr>
        <p:txBody>
          <a:bodyPr anchor="t" rtlCol="false" tIns="0" lIns="0" bIns="0" rIns="0">
            <a:spAutoFit/>
          </a:bodyPr>
          <a:lstStyle/>
          <a:p>
            <a:pPr algn="ctr">
              <a:lnSpc>
                <a:spcPts val="5999"/>
              </a:lnSpc>
            </a:pPr>
            <a:r>
              <a:rPr lang="en-US" sz="5999">
                <a:solidFill>
                  <a:srgbClr val="051D40"/>
                </a:solidFill>
                <a:latin typeface="Nunito Sans"/>
                <a:ea typeface="Nunito Sans"/>
                <a:cs typeface="Nunito Sans"/>
                <a:sym typeface="Nunito Sans"/>
              </a:rPr>
              <a:t>Husna Satira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82463" y="8026486"/>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74468" y="-6236912"/>
            <a:ext cx="8424068" cy="8413538"/>
          </a:xfrm>
          <a:custGeom>
            <a:avLst/>
            <a:gdLst/>
            <a:ahLst/>
            <a:cxnLst/>
            <a:rect r="r" b="b" t="t" l="l"/>
            <a:pathLst>
              <a:path h="8413538" w="842406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594368" y="2260171"/>
            <a:ext cx="9099265" cy="5766659"/>
          </a:xfrm>
          <a:custGeom>
            <a:avLst/>
            <a:gdLst/>
            <a:ahLst/>
            <a:cxnLst/>
            <a:rect r="r" b="b" t="t" l="l"/>
            <a:pathLst>
              <a:path h="5766659" w="9099265">
                <a:moveTo>
                  <a:pt x="0" y="0"/>
                </a:moveTo>
                <a:lnTo>
                  <a:pt x="9099264" y="0"/>
                </a:lnTo>
                <a:lnTo>
                  <a:pt x="9099264" y="5766658"/>
                </a:lnTo>
                <a:lnTo>
                  <a:pt x="0" y="5766658"/>
                </a:lnTo>
                <a:lnTo>
                  <a:pt x="0" y="0"/>
                </a:lnTo>
                <a:close/>
              </a:path>
            </a:pathLst>
          </a:custGeom>
          <a:blipFill>
            <a:blip r:embed="rId4"/>
            <a:stretch>
              <a:fillRect l="0" t="0" r="0" b="0"/>
            </a:stretch>
          </a:blipFill>
        </p:spPr>
      </p:sp>
      <p:sp>
        <p:nvSpPr>
          <p:cNvPr name="TextBox 5" id="5"/>
          <p:cNvSpPr txBox="true"/>
          <p:nvPr/>
        </p:nvSpPr>
        <p:spPr>
          <a:xfrm rot="0">
            <a:off x="3951681" y="161925"/>
            <a:ext cx="10384637" cy="1130322"/>
          </a:xfrm>
          <a:prstGeom prst="rect">
            <a:avLst/>
          </a:prstGeom>
        </p:spPr>
        <p:txBody>
          <a:bodyPr anchor="t" rtlCol="false" tIns="0" lIns="0" bIns="0" rIns="0">
            <a:spAutoFit/>
          </a:bodyPr>
          <a:lstStyle/>
          <a:p>
            <a:pPr algn="ctr">
              <a:lnSpc>
                <a:spcPts val="8500"/>
              </a:lnSpc>
            </a:pPr>
            <a:r>
              <a:rPr lang="en-US" sz="8500">
                <a:solidFill>
                  <a:srgbClr val="051D40"/>
                </a:solidFill>
                <a:latin typeface="Genty"/>
                <a:ea typeface="Genty"/>
                <a:cs typeface="Genty"/>
                <a:sym typeface="Genty"/>
              </a:rPr>
              <a:t>Train the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82463" y="8026486"/>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74468" y="-6236912"/>
            <a:ext cx="8424068" cy="8413538"/>
          </a:xfrm>
          <a:custGeom>
            <a:avLst/>
            <a:gdLst/>
            <a:ahLst/>
            <a:cxnLst/>
            <a:rect r="r" b="b" t="t" l="l"/>
            <a:pathLst>
              <a:path h="8413538" w="842406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2145034"/>
            <a:ext cx="11301259" cy="4831288"/>
          </a:xfrm>
          <a:custGeom>
            <a:avLst/>
            <a:gdLst/>
            <a:ahLst/>
            <a:cxnLst/>
            <a:rect r="r" b="b" t="t" l="l"/>
            <a:pathLst>
              <a:path h="4831288" w="11301259">
                <a:moveTo>
                  <a:pt x="0" y="0"/>
                </a:moveTo>
                <a:lnTo>
                  <a:pt x="11301259" y="0"/>
                </a:lnTo>
                <a:lnTo>
                  <a:pt x="11301259" y="4831288"/>
                </a:lnTo>
                <a:lnTo>
                  <a:pt x="0" y="4831288"/>
                </a:lnTo>
                <a:lnTo>
                  <a:pt x="0" y="0"/>
                </a:lnTo>
                <a:close/>
              </a:path>
            </a:pathLst>
          </a:custGeom>
          <a:blipFill>
            <a:blip r:embed="rId4"/>
            <a:stretch>
              <a:fillRect l="0" t="0" r="0" b="0"/>
            </a:stretch>
          </a:blipFill>
        </p:spPr>
      </p:sp>
      <p:sp>
        <p:nvSpPr>
          <p:cNvPr name="Freeform 5" id="5"/>
          <p:cNvSpPr/>
          <p:nvPr/>
        </p:nvSpPr>
        <p:spPr>
          <a:xfrm flipH="false" flipV="false" rot="0">
            <a:off x="69840" y="7829109"/>
            <a:ext cx="11231419" cy="1429191"/>
          </a:xfrm>
          <a:custGeom>
            <a:avLst/>
            <a:gdLst/>
            <a:ahLst/>
            <a:cxnLst/>
            <a:rect r="r" b="b" t="t" l="l"/>
            <a:pathLst>
              <a:path h="1429191" w="11231419">
                <a:moveTo>
                  <a:pt x="0" y="0"/>
                </a:moveTo>
                <a:lnTo>
                  <a:pt x="11231419" y="0"/>
                </a:lnTo>
                <a:lnTo>
                  <a:pt x="11231419" y="1429191"/>
                </a:lnTo>
                <a:lnTo>
                  <a:pt x="0" y="1429191"/>
                </a:lnTo>
                <a:lnTo>
                  <a:pt x="0" y="0"/>
                </a:lnTo>
                <a:close/>
              </a:path>
            </a:pathLst>
          </a:custGeom>
          <a:blipFill>
            <a:blip r:embed="rId5"/>
            <a:stretch>
              <a:fillRect l="0" t="0" r="0" b="0"/>
            </a:stretch>
          </a:blipFill>
        </p:spPr>
      </p:sp>
      <p:sp>
        <p:nvSpPr>
          <p:cNvPr name="TextBox 6" id="6"/>
          <p:cNvSpPr txBox="true"/>
          <p:nvPr/>
        </p:nvSpPr>
        <p:spPr>
          <a:xfrm rot="0">
            <a:off x="3951681" y="161925"/>
            <a:ext cx="10384637" cy="1130322"/>
          </a:xfrm>
          <a:prstGeom prst="rect">
            <a:avLst/>
          </a:prstGeom>
        </p:spPr>
        <p:txBody>
          <a:bodyPr anchor="t" rtlCol="false" tIns="0" lIns="0" bIns="0" rIns="0">
            <a:spAutoFit/>
          </a:bodyPr>
          <a:lstStyle/>
          <a:p>
            <a:pPr algn="ctr">
              <a:lnSpc>
                <a:spcPts val="8500"/>
              </a:lnSpc>
            </a:pPr>
            <a:r>
              <a:rPr lang="en-US" sz="8500">
                <a:solidFill>
                  <a:srgbClr val="051D40"/>
                </a:solidFill>
                <a:latin typeface="Genty"/>
                <a:ea typeface="Genty"/>
                <a:cs typeface="Genty"/>
                <a:sym typeface="Genty"/>
              </a:rPr>
              <a:t>Train the Model</a:t>
            </a:r>
          </a:p>
        </p:txBody>
      </p:sp>
      <p:grpSp>
        <p:nvGrpSpPr>
          <p:cNvPr name="Group 7" id="7"/>
          <p:cNvGrpSpPr/>
          <p:nvPr/>
        </p:nvGrpSpPr>
        <p:grpSpPr>
          <a:xfrm rot="0">
            <a:off x="11815818" y="2176627"/>
            <a:ext cx="6090449" cy="4541737"/>
            <a:chOff x="0" y="0"/>
            <a:chExt cx="961880" cy="717288"/>
          </a:xfrm>
        </p:grpSpPr>
        <p:sp>
          <p:nvSpPr>
            <p:cNvPr name="Freeform 8" id="8"/>
            <p:cNvSpPr/>
            <p:nvPr/>
          </p:nvSpPr>
          <p:spPr>
            <a:xfrm flipH="false" flipV="false" rot="0">
              <a:off x="0" y="0"/>
              <a:ext cx="961880" cy="717288"/>
            </a:xfrm>
            <a:custGeom>
              <a:avLst/>
              <a:gdLst/>
              <a:ahLst/>
              <a:cxnLst/>
              <a:rect r="r" b="b" t="t" l="l"/>
              <a:pathLst>
                <a:path h="717288" w="961880">
                  <a:moveTo>
                    <a:pt x="64829" y="0"/>
                  </a:moveTo>
                  <a:lnTo>
                    <a:pt x="897051" y="0"/>
                  </a:lnTo>
                  <a:cubicBezTo>
                    <a:pt x="914245" y="0"/>
                    <a:pt x="930734" y="6830"/>
                    <a:pt x="942892" y="18988"/>
                  </a:cubicBezTo>
                  <a:cubicBezTo>
                    <a:pt x="955050" y="31146"/>
                    <a:pt x="961880" y="47635"/>
                    <a:pt x="961880" y="64829"/>
                  </a:cubicBezTo>
                  <a:lnTo>
                    <a:pt x="961880" y="652459"/>
                  </a:lnTo>
                  <a:cubicBezTo>
                    <a:pt x="961880" y="669653"/>
                    <a:pt x="955050" y="686142"/>
                    <a:pt x="942892" y="698300"/>
                  </a:cubicBezTo>
                  <a:cubicBezTo>
                    <a:pt x="930734" y="710458"/>
                    <a:pt x="914245" y="717288"/>
                    <a:pt x="897051" y="717288"/>
                  </a:cubicBezTo>
                  <a:lnTo>
                    <a:pt x="64829" y="717288"/>
                  </a:lnTo>
                  <a:cubicBezTo>
                    <a:pt x="47635" y="717288"/>
                    <a:pt x="31146" y="710458"/>
                    <a:pt x="18988" y="698300"/>
                  </a:cubicBezTo>
                  <a:cubicBezTo>
                    <a:pt x="6830" y="686142"/>
                    <a:pt x="0" y="669653"/>
                    <a:pt x="0" y="652459"/>
                  </a:cubicBezTo>
                  <a:lnTo>
                    <a:pt x="0" y="64829"/>
                  </a:lnTo>
                  <a:cubicBezTo>
                    <a:pt x="0" y="47635"/>
                    <a:pt x="6830" y="31146"/>
                    <a:pt x="18988" y="18988"/>
                  </a:cubicBezTo>
                  <a:cubicBezTo>
                    <a:pt x="31146" y="6830"/>
                    <a:pt x="47635" y="0"/>
                    <a:pt x="64829" y="0"/>
                  </a:cubicBezTo>
                  <a:close/>
                </a:path>
              </a:pathLst>
            </a:custGeom>
            <a:solidFill>
              <a:srgbClr val="B1D4E0"/>
            </a:solidFill>
          </p:spPr>
        </p:sp>
        <p:sp>
          <p:nvSpPr>
            <p:cNvPr name="TextBox 9" id="9"/>
            <p:cNvSpPr txBox="true"/>
            <p:nvPr/>
          </p:nvSpPr>
          <p:spPr>
            <a:xfrm>
              <a:off x="0" y="-38100"/>
              <a:ext cx="961880" cy="755388"/>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1760462" y="2778259"/>
            <a:ext cx="6145805" cy="3281323"/>
          </a:xfrm>
          <a:prstGeom prst="rect">
            <a:avLst/>
          </a:prstGeom>
        </p:spPr>
        <p:txBody>
          <a:bodyPr anchor="t" rtlCol="false" tIns="0" lIns="0" bIns="0" rIns="0">
            <a:spAutoFit/>
          </a:bodyPr>
          <a:lstStyle/>
          <a:p>
            <a:pPr algn="ctr">
              <a:lnSpc>
                <a:spcPts val="3719"/>
              </a:lnSpc>
              <a:spcBef>
                <a:spcPct val="0"/>
              </a:spcBef>
            </a:pPr>
            <a:r>
              <a:rPr lang="en-US" sz="2656">
                <a:solidFill>
                  <a:srgbClr val="051D40"/>
                </a:solidFill>
                <a:latin typeface="Canva Sans"/>
                <a:ea typeface="Canva Sans"/>
                <a:cs typeface="Canva Sans"/>
                <a:sym typeface="Canva Sans"/>
              </a:rPr>
              <a:t>The Split Data &amp; Train the Model step trains a K-Nearest Neighbors (KNN) classifier using 5 neighbors, distance-based weighting, and Euclidean distance. The model is then fitted with modelknn.fit(X_train, y_train) to learn patterns for classification.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82463" y="8026486"/>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74468" y="-6236912"/>
            <a:ext cx="8424068" cy="8413538"/>
          </a:xfrm>
          <a:custGeom>
            <a:avLst/>
            <a:gdLst/>
            <a:ahLst/>
            <a:cxnLst/>
            <a:rect r="r" b="b" t="t" l="l"/>
            <a:pathLst>
              <a:path h="8413538" w="842406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00610" y="4557209"/>
            <a:ext cx="6545742" cy="1348313"/>
            <a:chOff x="0" y="0"/>
            <a:chExt cx="1723982" cy="355111"/>
          </a:xfrm>
        </p:grpSpPr>
        <p:sp>
          <p:nvSpPr>
            <p:cNvPr name="Freeform 5" id="5"/>
            <p:cNvSpPr/>
            <p:nvPr/>
          </p:nvSpPr>
          <p:spPr>
            <a:xfrm flipH="false" flipV="false" rot="0">
              <a:off x="0" y="0"/>
              <a:ext cx="1723982" cy="355111"/>
            </a:xfrm>
            <a:custGeom>
              <a:avLst/>
              <a:gdLst/>
              <a:ahLst/>
              <a:cxnLst/>
              <a:rect r="r" b="b" t="t" l="l"/>
              <a:pathLst>
                <a:path h="355111" w="1723982">
                  <a:moveTo>
                    <a:pt x="60320" y="0"/>
                  </a:moveTo>
                  <a:lnTo>
                    <a:pt x="1663662" y="0"/>
                  </a:lnTo>
                  <a:cubicBezTo>
                    <a:pt x="1696975" y="0"/>
                    <a:pt x="1723982" y="27006"/>
                    <a:pt x="1723982" y="60320"/>
                  </a:cubicBezTo>
                  <a:lnTo>
                    <a:pt x="1723982" y="294791"/>
                  </a:lnTo>
                  <a:cubicBezTo>
                    <a:pt x="1723982" y="310789"/>
                    <a:pt x="1717627" y="326132"/>
                    <a:pt x="1706314" y="337444"/>
                  </a:cubicBezTo>
                  <a:cubicBezTo>
                    <a:pt x="1695002" y="348756"/>
                    <a:pt x="1679660" y="355111"/>
                    <a:pt x="1663662" y="355111"/>
                  </a:cubicBezTo>
                  <a:lnTo>
                    <a:pt x="60320" y="355111"/>
                  </a:lnTo>
                  <a:cubicBezTo>
                    <a:pt x="27006" y="355111"/>
                    <a:pt x="0" y="328105"/>
                    <a:pt x="0" y="294791"/>
                  </a:cubicBezTo>
                  <a:lnTo>
                    <a:pt x="0" y="60320"/>
                  </a:lnTo>
                  <a:cubicBezTo>
                    <a:pt x="0" y="27006"/>
                    <a:pt x="27006" y="0"/>
                    <a:pt x="60320" y="0"/>
                  </a:cubicBezTo>
                  <a:close/>
                </a:path>
              </a:pathLst>
            </a:custGeom>
            <a:solidFill>
              <a:srgbClr val="B1D4E0"/>
            </a:solidFill>
          </p:spPr>
        </p:sp>
        <p:sp>
          <p:nvSpPr>
            <p:cNvPr name="TextBox 6" id="6"/>
            <p:cNvSpPr txBox="true"/>
            <p:nvPr/>
          </p:nvSpPr>
          <p:spPr>
            <a:xfrm>
              <a:off x="0" y="-38100"/>
              <a:ext cx="1723982" cy="393211"/>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270578" y="6464277"/>
            <a:ext cx="6545742" cy="1348313"/>
            <a:chOff x="0" y="0"/>
            <a:chExt cx="1723982" cy="355111"/>
          </a:xfrm>
        </p:grpSpPr>
        <p:sp>
          <p:nvSpPr>
            <p:cNvPr name="Freeform 8" id="8"/>
            <p:cNvSpPr/>
            <p:nvPr/>
          </p:nvSpPr>
          <p:spPr>
            <a:xfrm flipH="false" flipV="false" rot="0">
              <a:off x="0" y="0"/>
              <a:ext cx="1723982" cy="355111"/>
            </a:xfrm>
            <a:custGeom>
              <a:avLst/>
              <a:gdLst/>
              <a:ahLst/>
              <a:cxnLst/>
              <a:rect r="r" b="b" t="t" l="l"/>
              <a:pathLst>
                <a:path h="355111" w="1723982">
                  <a:moveTo>
                    <a:pt x="60320" y="0"/>
                  </a:moveTo>
                  <a:lnTo>
                    <a:pt x="1663662" y="0"/>
                  </a:lnTo>
                  <a:cubicBezTo>
                    <a:pt x="1696975" y="0"/>
                    <a:pt x="1723982" y="27006"/>
                    <a:pt x="1723982" y="60320"/>
                  </a:cubicBezTo>
                  <a:lnTo>
                    <a:pt x="1723982" y="294791"/>
                  </a:lnTo>
                  <a:cubicBezTo>
                    <a:pt x="1723982" y="310789"/>
                    <a:pt x="1717627" y="326132"/>
                    <a:pt x="1706314" y="337444"/>
                  </a:cubicBezTo>
                  <a:cubicBezTo>
                    <a:pt x="1695002" y="348756"/>
                    <a:pt x="1679660" y="355111"/>
                    <a:pt x="1663662" y="355111"/>
                  </a:cubicBezTo>
                  <a:lnTo>
                    <a:pt x="60320" y="355111"/>
                  </a:lnTo>
                  <a:cubicBezTo>
                    <a:pt x="27006" y="355111"/>
                    <a:pt x="0" y="328105"/>
                    <a:pt x="0" y="294791"/>
                  </a:cubicBezTo>
                  <a:lnTo>
                    <a:pt x="0" y="60320"/>
                  </a:lnTo>
                  <a:cubicBezTo>
                    <a:pt x="0" y="27006"/>
                    <a:pt x="27006" y="0"/>
                    <a:pt x="60320" y="0"/>
                  </a:cubicBezTo>
                  <a:close/>
                </a:path>
              </a:pathLst>
            </a:custGeom>
            <a:solidFill>
              <a:srgbClr val="B1D4E0"/>
            </a:solidFill>
          </p:spPr>
        </p:sp>
        <p:sp>
          <p:nvSpPr>
            <p:cNvPr name="TextBox 9" id="9"/>
            <p:cNvSpPr txBox="true"/>
            <p:nvPr/>
          </p:nvSpPr>
          <p:spPr>
            <a:xfrm>
              <a:off x="0" y="-38100"/>
              <a:ext cx="1723982" cy="393211"/>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9471680" y="4557209"/>
            <a:ext cx="6545742" cy="1348313"/>
            <a:chOff x="0" y="0"/>
            <a:chExt cx="1723982" cy="355111"/>
          </a:xfrm>
        </p:grpSpPr>
        <p:sp>
          <p:nvSpPr>
            <p:cNvPr name="Freeform 11" id="11"/>
            <p:cNvSpPr/>
            <p:nvPr/>
          </p:nvSpPr>
          <p:spPr>
            <a:xfrm flipH="false" flipV="false" rot="0">
              <a:off x="0" y="0"/>
              <a:ext cx="1723982" cy="355111"/>
            </a:xfrm>
            <a:custGeom>
              <a:avLst/>
              <a:gdLst/>
              <a:ahLst/>
              <a:cxnLst/>
              <a:rect r="r" b="b" t="t" l="l"/>
              <a:pathLst>
                <a:path h="355111" w="1723982">
                  <a:moveTo>
                    <a:pt x="60320" y="0"/>
                  </a:moveTo>
                  <a:lnTo>
                    <a:pt x="1663662" y="0"/>
                  </a:lnTo>
                  <a:cubicBezTo>
                    <a:pt x="1696975" y="0"/>
                    <a:pt x="1723982" y="27006"/>
                    <a:pt x="1723982" y="60320"/>
                  </a:cubicBezTo>
                  <a:lnTo>
                    <a:pt x="1723982" y="294791"/>
                  </a:lnTo>
                  <a:cubicBezTo>
                    <a:pt x="1723982" y="310789"/>
                    <a:pt x="1717627" y="326132"/>
                    <a:pt x="1706314" y="337444"/>
                  </a:cubicBezTo>
                  <a:cubicBezTo>
                    <a:pt x="1695002" y="348756"/>
                    <a:pt x="1679660" y="355111"/>
                    <a:pt x="1663662" y="355111"/>
                  </a:cubicBezTo>
                  <a:lnTo>
                    <a:pt x="60320" y="355111"/>
                  </a:lnTo>
                  <a:cubicBezTo>
                    <a:pt x="27006" y="355111"/>
                    <a:pt x="0" y="328105"/>
                    <a:pt x="0" y="294791"/>
                  </a:cubicBezTo>
                  <a:lnTo>
                    <a:pt x="0" y="60320"/>
                  </a:lnTo>
                  <a:cubicBezTo>
                    <a:pt x="0" y="27006"/>
                    <a:pt x="27006" y="0"/>
                    <a:pt x="60320" y="0"/>
                  </a:cubicBezTo>
                  <a:close/>
                </a:path>
              </a:pathLst>
            </a:custGeom>
            <a:solidFill>
              <a:srgbClr val="B1D4E0"/>
            </a:solidFill>
          </p:spPr>
        </p:sp>
        <p:sp>
          <p:nvSpPr>
            <p:cNvPr name="TextBox 12" id="12"/>
            <p:cNvSpPr txBox="true"/>
            <p:nvPr/>
          </p:nvSpPr>
          <p:spPr>
            <a:xfrm>
              <a:off x="0" y="-38100"/>
              <a:ext cx="1723982" cy="393211"/>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9441648" y="6464277"/>
            <a:ext cx="6545742" cy="1348313"/>
            <a:chOff x="0" y="0"/>
            <a:chExt cx="1723982" cy="355111"/>
          </a:xfrm>
        </p:grpSpPr>
        <p:sp>
          <p:nvSpPr>
            <p:cNvPr name="Freeform 14" id="14"/>
            <p:cNvSpPr/>
            <p:nvPr/>
          </p:nvSpPr>
          <p:spPr>
            <a:xfrm flipH="false" flipV="false" rot="0">
              <a:off x="0" y="0"/>
              <a:ext cx="1723982" cy="355111"/>
            </a:xfrm>
            <a:custGeom>
              <a:avLst/>
              <a:gdLst/>
              <a:ahLst/>
              <a:cxnLst/>
              <a:rect r="r" b="b" t="t" l="l"/>
              <a:pathLst>
                <a:path h="355111" w="1723982">
                  <a:moveTo>
                    <a:pt x="60320" y="0"/>
                  </a:moveTo>
                  <a:lnTo>
                    <a:pt x="1663662" y="0"/>
                  </a:lnTo>
                  <a:cubicBezTo>
                    <a:pt x="1696975" y="0"/>
                    <a:pt x="1723982" y="27006"/>
                    <a:pt x="1723982" y="60320"/>
                  </a:cubicBezTo>
                  <a:lnTo>
                    <a:pt x="1723982" y="294791"/>
                  </a:lnTo>
                  <a:cubicBezTo>
                    <a:pt x="1723982" y="310789"/>
                    <a:pt x="1717627" y="326132"/>
                    <a:pt x="1706314" y="337444"/>
                  </a:cubicBezTo>
                  <a:cubicBezTo>
                    <a:pt x="1695002" y="348756"/>
                    <a:pt x="1679660" y="355111"/>
                    <a:pt x="1663662" y="355111"/>
                  </a:cubicBezTo>
                  <a:lnTo>
                    <a:pt x="60320" y="355111"/>
                  </a:lnTo>
                  <a:cubicBezTo>
                    <a:pt x="27006" y="355111"/>
                    <a:pt x="0" y="328105"/>
                    <a:pt x="0" y="294791"/>
                  </a:cubicBezTo>
                  <a:lnTo>
                    <a:pt x="0" y="60320"/>
                  </a:lnTo>
                  <a:cubicBezTo>
                    <a:pt x="0" y="27006"/>
                    <a:pt x="27006" y="0"/>
                    <a:pt x="60320" y="0"/>
                  </a:cubicBezTo>
                  <a:close/>
                </a:path>
              </a:pathLst>
            </a:custGeom>
            <a:solidFill>
              <a:srgbClr val="B1D4E0"/>
            </a:solidFill>
          </p:spPr>
        </p:sp>
        <p:sp>
          <p:nvSpPr>
            <p:cNvPr name="TextBox 15" id="15"/>
            <p:cNvSpPr txBox="true"/>
            <p:nvPr/>
          </p:nvSpPr>
          <p:spPr>
            <a:xfrm>
              <a:off x="0" y="-38100"/>
              <a:ext cx="1723982" cy="393211"/>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211969" y="2693485"/>
            <a:ext cx="11864063" cy="1609725"/>
          </a:xfrm>
          <a:prstGeom prst="rect">
            <a:avLst/>
          </a:prstGeom>
        </p:spPr>
        <p:txBody>
          <a:bodyPr anchor="t" rtlCol="false" tIns="0" lIns="0" bIns="0" rIns="0">
            <a:spAutoFit/>
          </a:bodyPr>
          <a:lstStyle/>
          <a:p>
            <a:pPr algn="ctr">
              <a:lnSpc>
                <a:spcPts val="12000"/>
              </a:lnSpc>
            </a:pPr>
            <a:r>
              <a:rPr lang="en-US" sz="12000">
                <a:solidFill>
                  <a:srgbClr val="051D40"/>
                </a:solidFill>
                <a:latin typeface="Genty"/>
                <a:ea typeface="Genty"/>
                <a:cs typeface="Genty"/>
                <a:sym typeface="Genty"/>
              </a:rPr>
              <a:t>Personal Skills</a:t>
            </a:r>
          </a:p>
        </p:txBody>
      </p:sp>
      <p:sp>
        <p:nvSpPr>
          <p:cNvPr name="TextBox 17" id="17"/>
          <p:cNvSpPr txBox="true"/>
          <p:nvPr/>
        </p:nvSpPr>
        <p:spPr>
          <a:xfrm rot="0">
            <a:off x="2914321" y="4840841"/>
            <a:ext cx="5258256" cy="771525"/>
          </a:xfrm>
          <a:prstGeom prst="rect">
            <a:avLst/>
          </a:prstGeom>
        </p:spPr>
        <p:txBody>
          <a:bodyPr anchor="t" rtlCol="false" tIns="0" lIns="0" bIns="0" rIns="0">
            <a:spAutoFit/>
          </a:bodyPr>
          <a:lstStyle/>
          <a:p>
            <a:pPr algn="ctr">
              <a:lnSpc>
                <a:spcPts val="6000"/>
              </a:lnSpc>
            </a:pPr>
            <a:r>
              <a:rPr lang="en-US" sz="5000">
                <a:solidFill>
                  <a:srgbClr val="051D40"/>
                </a:solidFill>
                <a:latin typeface="Nunito Sans"/>
                <a:ea typeface="Nunito Sans"/>
                <a:cs typeface="Nunito Sans"/>
                <a:sym typeface="Nunito Sans"/>
              </a:rPr>
              <a:t>Communication</a:t>
            </a:r>
          </a:p>
        </p:txBody>
      </p:sp>
      <p:sp>
        <p:nvSpPr>
          <p:cNvPr name="TextBox 18" id="18"/>
          <p:cNvSpPr txBox="true"/>
          <p:nvPr/>
        </p:nvSpPr>
        <p:spPr>
          <a:xfrm rot="0">
            <a:off x="2884289" y="6747908"/>
            <a:ext cx="5258256" cy="771525"/>
          </a:xfrm>
          <a:prstGeom prst="rect">
            <a:avLst/>
          </a:prstGeom>
        </p:spPr>
        <p:txBody>
          <a:bodyPr anchor="t" rtlCol="false" tIns="0" lIns="0" bIns="0" rIns="0">
            <a:spAutoFit/>
          </a:bodyPr>
          <a:lstStyle/>
          <a:p>
            <a:pPr algn="ctr">
              <a:lnSpc>
                <a:spcPts val="6000"/>
              </a:lnSpc>
            </a:pPr>
            <a:r>
              <a:rPr lang="en-US" sz="5000">
                <a:solidFill>
                  <a:srgbClr val="051D40"/>
                </a:solidFill>
                <a:latin typeface="Nunito Sans"/>
                <a:ea typeface="Nunito Sans"/>
                <a:cs typeface="Nunito Sans"/>
                <a:sym typeface="Nunito Sans"/>
              </a:rPr>
              <a:t>Leadership</a:t>
            </a:r>
          </a:p>
        </p:txBody>
      </p:sp>
      <p:sp>
        <p:nvSpPr>
          <p:cNvPr name="TextBox 19" id="19"/>
          <p:cNvSpPr txBox="true"/>
          <p:nvPr/>
        </p:nvSpPr>
        <p:spPr>
          <a:xfrm rot="0">
            <a:off x="10085391" y="4840841"/>
            <a:ext cx="5258256" cy="771525"/>
          </a:xfrm>
          <a:prstGeom prst="rect">
            <a:avLst/>
          </a:prstGeom>
        </p:spPr>
        <p:txBody>
          <a:bodyPr anchor="t" rtlCol="false" tIns="0" lIns="0" bIns="0" rIns="0">
            <a:spAutoFit/>
          </a:bodyPr>
          <a:lstStyle/>
          <a:p>
            <a:pPr algn="ctr">
              <a:lnSpc>
                <a:spcPts val="6000"/>
              </a:lnSpc>
            </a:pPr>
            <a:r>
              <a:rPr lang="en-US" sz="5000">
                <a:solidFill>
                  <a:srgbClr val="051D40"/>
                </a:solidFill>
                <a:latin typeface="Nunito Sans"/>
                <a:ea typeface="Nunito Sans"/>
                <a:cs typeface="Nunito Sans"/>
                <a:sym typeface="Nunito Sans"/>
              </a:rPr>
              <a:t>Teamwork</a:t>
            </a:r>
          </a:p>
        </p:txBody>
      </p:sp>
      <p:sp>
        <p:nvSpPr>
          <p:cNvPr name="TextBox 20" id="20"/>
          <p:cNvSpPr txBox="true"/>
          <p:nvPr/>
        </p:nvSpPr>
        <p:spPr>
          <a:xfrm rot="0">
            <a:off x="10055359" y="6747908"/>
            <a:ext cx="5258256" cy="771525"/>
          </a:xfrm>
          <a:prstGeom prst="rect">
            <a:avLst/>
          </a:prstGeom>
        </p:spPr>
        <p:txBody>
          <a:bodyPr anchor="t" rtlCol="false" tIns="0" lIns="0" bIns="0" rIns="0">
            <a:spAutoFit/>
          </a:bodyPr>
          <a:lstStyle/>
          <a:p>
            <a:pPr algn="ctr">
              <a:lnSpc>
                <a:spcPts val="6000"/>
              </a:lnSpc>
            </a:pPr>
            <a:r>
              <a:rPr lang="en-US" sz="5000">
                <a:solidFill>
                  <a:srgbClr val="051D40"/>
                </a:solidFill>
                <a:latin typeface="Nunito Sans"/>
                <a:ea typeface="Nunito Sans"/>
                <a:cs typeface="Nunito Sans"/>
                <a:sym typeface="Nunito Sans"/>
              </a:rPr>
              <a:t>Negotiation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17732" y="7102154"/>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83010" y="-4628577"/>
            <a:ext cx="7766021" cy="7756313"/>
          </a:xfrm>
          <a:custGeom>
            <a:avLst/>
            <a:gdLst/>
            <a:ahLst/>
            <a:cxnLst/>
            <a:rect r="r" b="b" t="t" l="l"/>
            <a:pathLst>
              <a:path h="7756313" w="7766021">
                <a:moveTo>
                  <a:pt x="0" y="0"/>
                </a:moveTo>
                <a:lnTo>
                  <a:pt x="7766020" y="0"/>
                </a:lnTo>
                <a:lnTo>
                  <a:pt x="7766020" y="7756313"/>
                </a:lnTo>
                <a:lnTo>
                  <a:pt x="0" y="7756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75337" y="3513809"/>
            <a:ext cx="11002134" cy="3259382"/>
          </a:xfrm>
          <a:custGeom>
            <a:avLst/>
            <a:gdLst/>
            <a:ahLst/>
            <a:cxnLst/>
            <a:rect r="r" b="b" t="t" l="l"/>
            <a:pathLst>
              <a:path h="3259382" w="11002134">
                <a:moveTo>
                  <a:pt x="0" y="0"/>
                </a:moveTo>
                <a:lnTo>
                  <a:pt x="11002134" y="0"/>
                </a:lnTo>
                <a:lnTo>
                  <a:pt x="11002134" y="3259382"/>
                </a:lnTo>
                <a:lnTo>
                  <a:pt x="0" y="3259382"/>
                </a:lnTo>
                <a:lnTo>
                  <a:pt x="0" y="0"/>
                </a:lnTo>
                <a:close/>
              </a:path>
            </a:pathLst>
          </a:custGeom>
          <a:blipFill>
            <a:blip r:embed="rId4"/>
            <a:stretch>
              <a:fillRect l="0" t="0" r="0" b="0"/>
            </a:stretch>
          </a:blipFill>
        </p:spPr>
      </p:sp>
      <p:sp>
        <p:nvSpPr>
          <p:cNvPr name="Freeform 5" id="5"/>
          <p:cNvSpPr/>
          <p:nvPr/>
        </p:nvSpPr>
        <p:spPr>
          <a:xfrm flipH="false" flipV="false" rot="0">
            <a:off x="475337" y="7840654"/>
            <a:ext cx="6815348" cy="1834030"/>
          </a:xfrm>
          <a:custGeom>
            <a:avLst/>
            <a:gdLst/>
            <a:ahLst/>
            <a:cxnLst/>
            <a:rect r="r" b="b" t="t" l="l"/>
            <a:pathLst>
              <a:path h="1834030" w="6815348">
                <a:moveTo>
                  <a:pt x="0" y="0"/>
                </a:moveTo>
                <a:lnTo>
                  <a:pt x="6815347" y="0"/>
                </a:lnTo>
                <a:lnTo>
                  <a:pt x="6815347" y="1834030"/>
                </a:lnTo>
                <a:lnTo>
                  <a:pt x="0" y="1834030"/>
                </a:lnTo>
                <a:lnTo>
                  <a:pt x="0" y="0"/>
                </a:lnTo>
                <a:close/>
              </a:path>
            </a:pathLst>
          </a:custGeom>
          <a:blipFill>
            <a:blip r:embed="rId5"/>
            <a:stretch>
              <a:fillRect l="0" t="0" r="0" b="0"/>
            </a:stretch>
          </a:blipFill>
        </p:spPr>
      </p:sp>
      <p:sp>
        <p:nvSpPr>
          <p:cNvPr name="TextBox 6" id="6"/>
          <p:cNvSpPr txBox="true"/>
          <p:nvPr/>
        </p:nvSpPr>
        <p:spPr>
          <a:xfrm rot="0">
            <a:off x="4978968" y="434101"/>
            <a:ext cx="8735668" cy="1036194"/>
          </a:xfrm>
          <a:prstGeom prst="rect">
            <a:avLst/>
          </a:prstGeom>
        </p:spPr>
        <p:txBody>
          <a:bodyPr anchor="t" rtlCol="false" tIns="0" lIns="0" bIns="0" rIns="0">
            <a:spAutoFit/>
          </a:bodyPr>
          <a:lstStyle/>
          <a:p>
            <a:pPr algn="ctr">
              <a:lnSpc>
                <a:spcPts val="7795"/>
              </a:lnSpc>
            </a:pPr>
            <a:r>
              <a:rPr lang="en-US" sz="7795">
                <a:solidFill>
                  <a:srgbClr val="051D40"/>
                </a:solidFill>
                <a:latin typeface="Genty"/>
                <a:ea typeface="Genty"/>
                <a:cs typeface="Genty"/>
                <a:sym typeface="Genty"/>
              </a:rPr>
              <a:t>Predict &amp; Evaluate</a:t>
            </a:r>
          </a:p>
        </p:txBody>
      </p:sp>
      <p:grpSp>
        <p:nvGrpSpPr>
          <p:cNvPr name="Group 7" id="7"/>
          <p:cNvGrpSpPr/>
          <p:nvPr/>
        </p:nvGrpSpPr>
        <p:grpSpPr>
          <a:xfrm rot="0">
            <a:off x="11815818" y="2176627"/>
            <a:ext cx="6090449" cy="4541737"/>
            <a:chOff x="0" y="0"/>
            <a:chExt cx="961880" cy="717288"/>
          </a:xfrm>
        </p:grpSpPr>
        <p:sp>
          <p:nvSpPr>
            <p:cNvPr name="Freeform 8" id="8"/>
            <p:cNvSpPr/>
            <p:nvPr/>
          </p:nvSpPr>
          <p:spPr>
            <a:xfrm flipH="false" flipV="false" rot="0">
              <a:off x="0" y="0"/>
              <a:ext cx="961880" cy="717288"/>
            </a:xfrm>
            <a:custGeom>
              <a:avLst/>
              <a:gdLst/>
              <a:ahLst/>
              <a:cxnLst/>
              <a:rect r="r" b="b" t="t" l="l"/>
              <a:pathLst>
                <a:path h="717288" w="961880">
                  <a:moveTo>
                    <a:pt x="64829" y="0"/>
                  </a:moveTo>
                  <a:lnTo>
                    <a:pt x="897051" y="0"/>
                  </a:lnTo>
                  <a:cubicBezTo>
                    <a:pt x="914245" y="0"/>
                    <a:pt x="930734" y="6830"/>
                    <a:pt x="942892" y="18988"/>
                  </a:cubicBezTo>
                  <a:cubicBezTo>
                    <a:pt x="955050" y="31146"/>
                    <a:pt x="961880" y="47635"/>
                    <a:pt x="961880" y="64829"/>
                  </a:cubicBezTo>
                  <a:lnTo>
                    <a:pt x="961880" y="652459"/>
                  </a:lnTo>
                  <a:cubicBezTo>
                    <a:pt x="961880" y="669653"/>
                    <a:pt x="955050" y="686142"/>
                    <a:pt x="942892" y="698300"/>
                  </a:cubicBezTo>
                  <a:cubicBezTo>
                    <a:pt x="930734" y="710458"/>
                    <a:pt x="914245" y="717288"/>
                    <a:pt x="897051" y="717288"/>
                  </a:cubicBezTo>
                  <a:lnTo>
                    <a:pt x="64829" y="717288"/>
                  </a:lnTo>
                  <a:cubicBezTo>
                    <a:pt x="47635" y="717288"/>
                    <a:pt x="31146" y="710458"/>
                    <a:pt x="18988" y="698300"/>
                  </a:cubicBezTo>
                  <a:cubicBezTo>
                    <a:pt x="6830" y="686142"/>
                    <a:pt x="0" y="669653"/>
                    <a:pt x="0" y="652459"/>
                  </a:cubicBezTo>
                  <a:lnTo>
                    <a:pt x="0" y="64829"/>
                  </a:lnTo>
                  <a:cubicBezTo>
                    <a:pt x="0" y="47635"/>
                    <a:pt x="6830" y="31146"/>
                    <a:pt x="18988" y="18988"/>
                  </a:cubicBezTo>
                  <a:cubicBezTo>
                    <a:pt x="31146" y="6830"/>
                    <a:pt x="47635" y="0"/>
                    <a:pt x="64829" y="0"/>
                  </a:cubicBezTo>
                  <a:close/>
                </a:path>
              </a:pathLst>
            </a:custGeom>
            <a:solidFill>
              <a:srgbClr val="B1D4E0"/>
            </a:solidFill>
          </p:spPr>
        </p:sp>
        <p:sp>
          <p:nvSpPr>
            <p:cNvPr name="TextBox 9" id="9"/>
            <p:cNvSpPr txBox="true"/>
            <p:nvPr/>
          </p:nvSpPr>
          <p:spPr>
            <a:xfrm>
              <a:off x="0" y="-38100"/>
              <a:ext cx="961880" cy="755388"/>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1760462" y="2341287"/>
            <a:ext cx="6145805" cy="4174317"/>
          </a:xfrm>
          <a:prstGeom prst="rect">
            <a:avLst/>
          </a:prstGeom>
        </p:spPr>
        <p:txBody>
          <a:bodyPr anchor="t" rtlCol="false" tIns="0" lIns="0" bIns="0" rIns="0">
            <a:spAutoFit/>
          </a:bodyPr>
          <a:lstStyle/>
          <a:p>
            <a:pPr algn="ctr">
              <a:lnSpc>
                <a:spcPts val="3019"/>
              </a:lnSpc>
              <a:spcBef>
                <a:spcPct val="0"/>
              </a:spcBef>
            </a:pPr>
            <a:r>
              <a:rPr lang="en-US" sz="2156">
                <a:solidFill>
                  <a:srgbClr val="051D40"/>
                </a:solidFill>
                <a:latin typeface="Canva Sans"/>
                <a:ea typeface="Canva Sans"/>
                <a:cs typeface="Canva Sans"/>
                <a:sym typeface="Canva Sans"/>
              </a:rPr>
              <a:t>The Predict &amp; Evaluate step is performed to assess the model's performance after it has been trained. The model is used to predict the labels of the test data using model.predict(X_test). These predictions are then compared with the true labels using accuracy_score(y_test, y_pred) to calculate the accuracy. In this case, the model achieved 98.89% accuracy, indicating that it successfully classified all the test data correctly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17732" y="7102154"/>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83010" y="-4628577"/>
            <a:ext cx="7766021" cy="7756313"/>
          </a:xfrm>
          <a:custGeom>
            <a:avLst/>
            <a:gdLst/>
            <a:ahLst/>
            <a:cxnLst/>
            <a:rect r="r" b="b" t="t" l="l"/>
            <a:pathLst>
              <a:path h="7756313" w="7766021">
                <a:moveTo>
                  <a:pt x="0" y="0"/>
                </a:moveTo>
                <a:lnTo>
                  <a:pt x="7766020" y="0"/>
                </a:lnTo>
                <a:lnTo>
                  <a:pt x="7766020" y="7756313"/>
                </a:lnTo>
                <a:lnTo>
                  <a:pt x="0" y="7756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84339" y="439165"/>
            <a:ext cx="10841455" cy="4770240"/>
          </a:xfrm>
          <a:custGeom>
            <a:avLst/>
            <a:gdLst/>
            <a:ahLst/>
            <a:cxnLst/>
            <a:rect r="r" b="b" t="t" l="l"/>
            <a:pathLst>
              <a:path h="4770240" w="10841455">
                <a:moveTo>
                  <a:pt x="0" y="0"/>
                </a:moveTo>
                <a:lnTo>
                  <a:pt x="10841455" y="0"/>
                </a:lnTo>
                <a:lnTo>
                  <a:pt x="10841455" y="4770241"/>
                </a:lnTo>
                <a:lnTo>
                  <a:pt x="0" y="4770241"/>
                </a:lnTo>
                <a:lnTo>
                  <a:pt x="0" y="0"/>
                </a:lnTo>
                <a:close/>
              </a:path>
            </a:pathLst>
          </a:custGeom>
          <a:blipFill>
            <a:blip r:embed="rId4"/>
            <a:stretch>
              <a:fillRect l="0" t="0" r="0" b="0"/>
            </a:stretch>
          </a:blipFill>
        </p:spPr>
      </p:sp>
      <p:sp>
        <p:nvSpPr>
          <p:cNvPr name="Freeform 5" id="5"/>
          <p:cNvSpPr/>
          <p:nvPr/>
        </p:nvSpPr>
        <p:spPr>
          <a:xfrm flipH="false" flipV="false" rot="0">
            <a:off x="8219352" y="4123149"/>
            <a:ext cx="8024255" cy="5958009"/>
          </a:xfrm>
          <a:custGeom>
            <a:avLst/>
            <a:gdLst/>
            <a:ahLst/>
            <a:cxnLst/>
            <a:rect r="r" b="b" t="t" l="l"/>
            <a:pathLst>
              <a:path h="5958009" w="8024255">
                <a:moveTo>
                  <a:pt x="0" y="0"/>
                </a:moveTo>
                <a:lnTo>
                  <a:pt x="8024256" y="0"/>
                </a:lnTo>
                <a:lnTo>
                  <a:pt x="8024256" y="5958009"/>
                </a:lnTo>
                <a:lnTo>
                  <a:pt x="0" y="5958009"/>
                </a:lnTo>
                <a:lnTo>
                  <a:pt x="0" y="0"/>
                </a:lnTo>
                <a:close/>
              </a:path>
            </a:pathLst>
          </a:custGeom>
          <a:blipFill>
            <a:blip r:embed="rId5"/>
            <a:stretch>
              <a:fillRect l="0" t="0" r="0" b="0"/>
            </a:stretch>
          </a:blipFill>
        </p:spPr>
      </p:sp>
      <p:sp>
        <p:nvSpPr>
          <p:cNvPr name="TextBox 6" id="6"/>
          <p:cNvSpPr txBox="true"/>
          <p:nvPr/>
        </p:nvSpPr>
        <p:spPr>
          <a:xfrm rot="0">
            <a:off x="10357116" y="142875"/>
            <a:ext cx="7930884" cy="927571"/>
          </a:xfrm>
          <a:prstGeom prst="rect">
            <a:avLst/>
          </a:prstGeom>
        </p:spPr>
        <p:txBody>
          <a:bodyPr anchor="t" rtlCol="false" tIns="0" lIns="0" bIns="0" rIns="0">
            <a:spAutoFit/>
          </a:bodyPr>
          <a:lstStyle/>
          <a:p>
            <a:pPr algn="ctr">
              <a:lnSpc>
                <a:spcPts val="7076"/>
              </a:lnSpc>
            </a:pPr>
            <a:r>
              <a:rPr lang="en-US" sz="7076">
                <a:solidFill>
                  <a:srgbClr val="051D40"/>
                </a:solidFill>
                <a:latin typeface="Genty"/>
                <a:ea typeface="Genty"/>
                <a:cs typeface="Genty"/>
                <a:sym typeface="Genty"/>
              </a:rPr>
              <a:t>Predict &amp; Evaluate</a:t>
            </a:r>
          </a:p>
        </p:txBody>
      </p:sp>
      <p:grpSp>
        <p:nvGrpSpPr>
          <p:cNvPr name="Group 7" id="7"/>
          <p:cNvGrpSpPr/>
          <p:nvPr/>
        </p:nvGrpSpPr>
        <p:grpSpPr>
          <a:xfrm rot="0">
            <a:off x="610139" y="6427997"/>
            <a:ext cx="6545742" cy="1348313"/>
            <a:chOff x="0" y="0"/>
            <a:chExt cx="1723982" cy="355111"/>
          </a:xfrm>
        </p:grpSpPr>
        <p:sp>
          <p:nvSpPr>
            <p:cNvPr name="Freeform 8" id="8"/>
            <p:cNvSpPr/>
            <p:nvPr/>
          </p:nvSpPr>
          <p:spPr>
            <a:xfrm flipH="false" flipV="false" rot="0">
              <a:off x="0" y="0"/>
              <a:ext cx="1723982" cy="355111"/>
            </a:xfrm>
            <a:custGeom>
              <a:avLst/>
              <a:gdLst/>
              <a:ahLst/>
              <a:cxnLst/>
              <a:rect r="r" b="b" t="t" l="l"/>
              <a:pathLst>
                <a:path h="355111" w="1723982">
                  <a:moveTo>
                    <a:pt x="60320" y="0"/>
                  </a:moveTo>
                  <a:lnTo>
                    <a:pt x="1663662" y="0"/>
                  </a:lnTo>
                  <a:cubicBezTo>
                    <a:pt x="1696975" y="0"/>
                    <a:pt x="1723982" y="27006"/>
                    <a:pt x="1723982" y="60320"/>
                  </a:cubicBezTo>
                  <a:lnTo>
                    <a:pt x="1723982" y="294791"/>
                  </a:lnTo>
                  <a:cubicBezTo>
                    <a:pt x="1723982" y="310789"/>
                    <a:pt x="1717627" y="326132"/>
                    <a:pt x="1706314" y="337444"/>
                  </a:cubicBezTo>
                  <a:cubicBezTo>
                    <a:pt x="1695002" y="348756"/>
                    <a:pt x="1679660" y="355111"/>
                    <a:pt x="1663662" y="355111"/>
                  </a:cubicBezTo>
                  <a:lnTo>
                    <a:pt x="60320" y="355111"/>
                  </a:lnTo>
                  <a:cubicBezTo>
                    <a:pt x="27006" y="355111"/>
                    <a:pt x="0" y="328105"/>
                    <a:pt x="0" y="294791"/>
                  </a:cubicBezTo>
                  <a:lnTo>
                    <a:pt x="0" y="60320"/>
                  </a:lnTo>
                  <a:cubicBezTo>
                    <a:pt x="0" y="27006"/>
                    <a:pt x="27006" y="0"/>
                    <a:pt x="60320" y="0"/>
                  </a:cubicBezTo>
                  <a:close/>
                </a:path>
              </a:pathLst>
            </a:custGeom>
            <a:solidFill>
              <a:srgbClr val="B1D4E0"/>
            </a:solidFill>
          </p:spPr>
        </p:sp>
        <p:sp>
          <p:nvSpPr>
            <p:cNvPr name="TextBox 9" id="9"/>
            <p:cNvSpPr txBox="true"/>
            <p:nvPr/>
          </p:nvSpPr>
          <p:spPr>
            <a:xfrm>
              <a:off x="0" y="-38100"/>
              <a:ext cx="1723982" cy="393211"/>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223850" y="6711629"/>
            <a:ext cx="5258256" cy="771525"/>
          </a:xfrm>
          <a:prstGeom prst="rect">
            <a:avLst/>
          </a:prstGeom>
        </p:spPr>
        <p:txBody>
          <a:bodyPr anchor="t" rtlCol="false" tIns="0" lIns="0" bIns="0" rIns="0">
            <a:spAutoFit/>
          </a:bodyPr>
          <a:lstStyle/>
          <a:p>
            <a:pPr algn="ctr">
              <a:lnSpc>
                <a:spcPts val="6000"/>
              </a:lnSpc>
            </a:pPr>
            <a:r>
              <a:rPr lang="en-US" sz="5000">
                <a:solidFill>
                  <a:srgbClr val="051D40"/>
                </a:solidFill>
                <a:latin typeface="Nunito Sans"/>
                <a:ea typeface="Nunito Sans"/>
                <a:cs typeface="Nunito Sans"/>
                <a:sym typeface="Nunito Sans"/>
              </a:rPr>
              <a:t>Confusion Matrix</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17732" y="7102154"/>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83010" y="-4628577"/>
            <a:ext cx="7766021" cy="7756313"/>
          </a:xfrm>
          <a:custGeom>
            <a:avLst/>
            <a:gdLst/>
            <a:ahLst/>
            <a:cxnLst/>
            <a:rect r="r" b="b" t="t" l="l"/>
            <a:pathLst>
              <a:path h="7756313" w="7766021">
                <a:moveTo>
                  <a:pt x="0" y="0"/>
                </a:moveTo>
                <a:lnTo>
                  <a:pt x="7766020" y="0"/>
                </a:lnTo>
                <a:lnTo>
                  <a:pt x="7766020" y="7756313"/>
                </a:lnTo>
                <a:lnTo>
                  <a:pt x="0" y="7756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69429" y="1700379"/>
            <a:ext cx="10043749" cy="7557921"/>
          </a:xfrm>
          <a:custGeom>
            <a:avLst/>
            <a:gdLst/>
            <a:ahLst/>
            <a:cxnLst/>
            <a:rect r="r" b="b" t="t" l="l"/>
            <a:pathLst>
              <a:path h="7557921" w="10043749">
                <a:moveTo>
                  <a:pt x="0" y="0"/>
                </a:moveTo>
                <a:lnTo>
                  <a:pt x="10043750" y="0"/>
                </a:lnTo>
                <a:lnTo>
                  <a:pt x="10043750" y="7557921"/>
                </a:lnTo>
                <a:lnTo>
                  <a:pt x="0" y="7557921"/>
                </a:lnTo>
                <a:lnTo>
                  <a:pt x="0" y="0"/>
                </a:lnTo>
                <a:close/>
              </a:path>
            </a:pathLst>
          </a:custGeom>
          <a:blipFill>
            <a:blip r:embed="rId4"/>
            <a:stretch>
              <a:fillRect l="0" t="0" r="0" b="0"/>
            </a:stretch>
          </a:blipFill>
        </p:spPr>
      </p:sp>
      <p:sp>
        <p:nvSpPr>
          <p:cNvPr name="TextBox 5" id="5"/>
          <p:cNvSpPr txBox="true"/>
          <p:nvPr/>
        </p:nvSpPr>
        <p:spPr>
          <a:xfrm rot="0">
            <a:off x="4978968" y="434101"/>
            <a:ext cx="8735668" cy="1036194"/>
          </a:xfrm>
          <a:prstGeom prst="rect">
            <a:avLst/>
          </a:prstGeom>
        </p:spPr>
        <p:txBody>
          <a:bodyPr anchor="t" rtlCol="false" tIns="0" lIns="0" bIns="0" rIns="0">
            <a:spAutoFit/>
          </a:bodyPr>
          <a:lstStyle/>
          <a:p>
            <a:pPr algn="ctr">
              <a:lnSpc>
                <a:spcPts val="7795"/>
              </a:lnSpc>
            </a:pPr>
            <a:r>
              <a:rPr lang="en-US" sz="7795">
                <a:solidFill>
                  <a:srgbClr val="051D40"/>
                </a:solidFill>
                <a:latin typeface="Genty"/>
                <a:ea typeface="Genty"/>
                <a:cs typeface="Genty"/>
                <a:sym typeface="Genty"/>
              </a:rPr>
              <a:t>Predict &amp; Evaluate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17732" y="7102154"/>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83010" y="-4628577"/>
            <a:ext cx="7766021" cy="7756313"/>
          </a:xfrm>
          <a:custGeom>
            <a:avLst/>
            <a:gdLst/>
            <a:ahLst/>
            <a:cxnLst/>
            <a:rect r="r" b="b" t="t" l="l"/>
            <a:pathLst>
              <a:path h="7756313" w="7766021">
                <a:moveTo>
                  <a:pt x="0" y="0"/>
                </a:moveTo>
                <a:lnTo>
                  <a:pt x="7766020" y="0"/>
                </a:lnTo>
                <a:lnTo>
                  <a:pt x="7766020" y="7756313"/>
                </a:lnTo>
                <a:lnTo>
                  <a:pt x="0" y="7756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794610" y="2746375"/>
            <a:ext cx="8698781" cy="5184776"/>
          </a:xfrm>
          <a:prstGeom prst="rect">
            <a:avLst/>
          </a:prstGeom>
        </p:spPr>
        <p:txBody>
          <a:bodyPr anchor="t" rtlCol="false" tIns="0" lIns="0" bIns="0" rIns="0">
            <a:spAutoFit/>
          </a:bodyPr>
          <a:lstStyle/>
          <a:p>
            <a:pPr algn="ctr">
              <a:lnSpc>
                <a:spcPts val="20000"/>
              </a:lnSpc>
            </a:pPr>
            <a:r>
              <a:rPr lang="en-US" sz="20000">
                <a:solidFill>
                  <a:srgbClr val="051D40"/>
                </a:solidFill>
                <a:latin typeface="Genty"/>
                <a:ea typeface="Genty"/>
                <a:cs typeface="Genty"/>
                <a:sym typeface="Genty"/>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4075966" y="8026486"/>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18531" y="-5695168"/>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951681" y="2352675"/>
            <a:ext cx="10384637" cy="1609725"/>
          </a:xfrm>
          <a:prstGeom prst="rect">
            <a:avLst/>
          </a:prstGeom>
        </p:spPr>
        <p:txBody>
          <a:bodyPr anchor="t" rtlCol="false" tIns="0" lIns="0" bIns="0" rIns="0">
            <a:spAutoFit/>
          </a:bodyPr>
          <a:lstStyle/>
          <a:p>
            <a:pPr algn="ctr">
              <a:lnSpc>
                <a:spcPts val="12000"/>
              </a:lnSpc>
            </a:pPr>
            <a:r>
              <a:rPr lang="en-US" sz="12000">
                <a:solidFill>
                  <a:srgbClr val="051D40"/>
                </a:solidFill>
                <a:latin typeface="Genty"/>
                <a:ea typeface="Genty"/>
                <a:cs typeface="Genty"/>
                <a:sym typeface="Genty"/>
              </a:rPr>
              <a:t>Abstract</a:t>
            </a:r>
          </a:p>
        </p:txBody>
      </p:sp>
      <p:sp>
        <p:nvSpPr>
          <p:cNvPr name="TextBox 5" id="5"/>
          <p:cNvSpPr txBox="true"/>
          <p:nvPr/>
        </p:nvSpPr>
        <p:spPr>
          <a:xfrm rot="0">
            <a:off x="3005537" y="3971925"/>
            <a:ext cx="12276926" cy="6276975"/>
          </a:xfrm>
          <a:prstGeom prst="rect">
            <a:avLst/>
          </a:prstGeom>
        </p:spPr>
        <p:txBody>
          <a:bodyPr anchor="t" rtlCol="false" tIns="0" lIns="0" bIns="0" rIns="0">
            <a:spAutoFit/>
          </a:bodyPr>
          <a:lstStyle/>
          <a:p>
            <a:pPr algn="ctr">
              <a:lnSpc>
                <a:spcPts val="4199"/>
              </a:lnSpc>
            </a:pPr>
            <a:r>
              <a:rPr lang="en-US" sz="3499">
                <a:solidFill>
                  <a:srgbClr val="051D40"/>
                </a:solidFill>
                <a:latin typeface="Nunito Sans"/>
                <a:ea typeface="Nunito Sans"/>
                <a:cs typeface="Nunito Sans"/>
                <a:sym typeface="Nunito Sans"/>
              </a:rPr>
              <a:t>Handwritten digit recognition is a fundamental problem in machine learning and computer vision, often used as a benchmark for classification algorithms. This study leverages the sklearn.datasets.load_digits dataset, which contains images of handwritten digits (0-9) in an 8x8 grayscale format. The goal of this project is to classify these digits accurately using different machine learning models and compare their performance based on accuracy and computational efficiency. Various preprocessing techniques, feature extraction methods, and classification algorithms are implemented to achieve an optimal model for digit recognition.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1966107" y="8611375"/>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5133" y="-5798355"/>
            <a:ext cx="7766021" cy="7756313"/>
          </a:xfrm>
          <a:custGeom>
            <a:avLst/>
            <a:gdLst/>
            <a:ahLst/>
            <a:cxnLst/>
            <a:rect r="r" b="b" t="t" l="l"/>
            <a:pathLst>
              <a:path h="7756313" w="7766021">
                <a:moveTo>
                  <a:pt x="0" y="0"/>
                </a:moveTo>
                <a:lnTo>
                  <a:pt x="7766021" y="0"/>
                </a:lnTo>
                <a:lnTo>
                  <a:pt x="7766021" y="7756313"/>
                </a:lnTo>
                <a:lnTo>
                  <a:pt x="0" y="7756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51681" y="2745463"/>
            <a:ext cx="10099834" cy="7294324"/>
          </a:xfrm>
          <a:custGeom>
            <a:avLst/>
            <a:gdLst/>
            <a:ahLst/>
            <a:cxnLst/>
            <a:rect r="r" b="b" t="t" l="l"/>
            <a:pathLst>
              <a:path h="7294324" w="10099834">
                <a:moveTo>
                  <a:pt x="0" y="0"/>
                </a:moveTo>
                <a:lnTo>
                  <a:pt x="10099834" y="0"/>
                </a:lnTo>
                <a:lnTo>
                  <a:pt x="10099834" y="7294325"/>
                </a:lnTo>
                <a:lnTo>
                  <a:pt x="0" y="7294325"/>
                </a:lnTo>
                <a:lnTo>
                  <a:pt x="0" y="0"/>
                </a:lnTo>
                <a:close/>
              </a:path>
            </a:pathLst>
          </a:custGeom>
          <a:blipFill>
            <a:blip r:embed="rId4"/>
            <a:stretch>
              <a:fillRect l="0" t="0" r="0" b="0"/>
            </a:stretch>
          </a:blipFill>
        </p:spPr>
      </p:sp>
      <p:sp>
        <p:nvSpPr>
          <p:cNvPr name="TextBox 5" id="5"/>
          <p:cNvSpPr txBox="true"/>
          <p:nvPr/>
        </p:nvSpPr>
        <p:spPr>
          <a:xfrm rot="0">
            <a:off x="3951681" y="1502391"/>
            <a:ext cx="10384637" cy="1609725"/>
          </a:xfrm>
          <a:prstGeom prst="rect">
            <a:avLst/>
          </a:prstGeom>
        </p:spPr>
        <p:txBody>
          <a:bodyPr anchor="t" rtlCol="false" tIns="0" lIns="0" bIns="0" rIns="0">
            <a:spAutoFit/>
          </a:bodyPr>
          <a:lstStyle/>
          <a:p>
            <a:pPr algn="ctr">
              <a:lnSpc>
                <a:spcPts val="12000"/>
              </a:lnSpc>
            </a:pPr>
            <a:r>
              <a:rPr lang="en-US" sz="12000">
                <a:solidFill>
                  <a:srgbClr val="051D40"/>
                </a:solidFill>
                <a:latin typeface="Genty"/>
                <a:ea typeface="Genty"/>
                <a:cs typeface="Genty"/>
                <a:sym typeface="Genty"/>
              </a:rPr>
              <a:t>Tools &amp; Library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82463" y="8026486"/>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74468" y="-6236912"/>
            <a:ext cx="8424068" cy="8413538"/>
          </a:xfrm>
          <a:custGeom>
            <a:avLst/>
            <a:gdLst/>
            <a:ahLst/>
            <a:cxnLst/>
            <a:rect r="r" b="b" t="t" l="l"/>
            <a:pathLst>
              <a:path h="8413538" w="842406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7106887"/>
            <a:ext cx="14253763" cy="2922280"/>
            <a:chOff x="0" y="0"/>
            <a:chExt cx="3754077" cy="769654"/>
          </a:xfrm>
        </p:grpSpPr>
        <p:sp>
          <p:nvSpPr>
            <p:cNvPr name="Freeform 5" id="5"/>
            <p:cNvSpPr/>
            <p:nvPr/>
          </p:nvSpPr>
          <p:spPr>
            <a:xfrm flipH="false" flipV="false" rot="0">
              <a:off x="0" y="0"/>
              <a:ext cx="3754077" cy="769654"/>
            </a:xfrm>
            <a:custGeom>
              <a:avLst/>
              <a:gdLst/>
              <a:ahLst/>
              <a:cxnLst/>
              <a:rect r="r" b="b" t="t" l="l"/>
              <a:pathLst>
                <a:path h="769654" w="3754077">
                  <a:moveTo>
                    <a:pt x="27701" y="0"/>
                  </a:moveTo>
                  <a:lnTo>
                    <a:pt x="3726377" y="0"/>
                  </a:lnTo>
                  <a:cubicBezTo>
                    <a:pt x="3741675" y="0"/>
                    <a:pt x="3754077" y="12402"/>
                    <a:pt x="3754077" y="27701"/>
                  </a:cubicBezTo>
                  <a:lnTo>
                    <a:pt x="3754077" y="741954"/>
                  </a:lnTo>
                  <a:cubicBezTo>
                    <a:pt x="3754077" y="757252"/>
                    <a:pt x="3741675" y="769654"/>
                    <a:pt x="3726377" y="769654"/>
                  </a:cubicBezTo>
                  <a:lnTo>
                    <a:pt x="27701" y="769654"/>
                  </a:lnTo>
                  <a:cubicBezTo>
                    <a:pt x="12402" y="769654"/>
                    <a:pt x="0" y="757252"/>
                    <a:pt x="0" y="741954"/>
                  </a:cubicBezTo>
                  <a:lnTo>
                    <a:pt x="0" y="27701"/>
                  </a:lnTo>
                  <a:cubicBezTo>
                    <a:pt x="0" y="12402"/>
                    <a:pt x="12402" y="0"/>
                    <a:pt x="27701" y="0"/>
                  </a:cubicBezTo>
                  <a:close/>
                </a:path>
              </a:pathLst>
            </a:custGeom>
            <a:solidFill>
              <a:srgbClr val="B1D4E0"/>
            </a:solidFill>
          </p:spPr>
        </p:sp>
        <p:sp>
          <p:nvSpPr>
            <p:cNvPr name="TextBox 6" id="6"/>
            <p:cNvSpPr txBox="true"/>
            <p:nvPr/>
          </p:nvSpPr>
          <p:spPr>
            <a:xfrm>
              <a:off x="0" y="-38100"/>
              <a:ext cx="3754077" cy="807754"/>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0" y="2792020"/>
            <a:ext cx="8430615" cy="3793777"/>
          </a:xfrm>
          <a:custGeom>
            <a:avLst/>
            <a:gdLst/>
            <a:ahLst/>
            <a:cxnLst/>
            <a:rect r="r" b="b" t="t" l="l"/>
            <a:pathLst>
              <a:path h="3793777" w="8430615">
                <a:moveTo>
                  <a:pt x="0" y="0"/>
                </a:moveTo>
                <a:lnTo>
                  <a:pt x="8430615" y="0"/>
                </a:lnTo>
                <a:lnTo>
                  <a:pt x="8430615" y="3793776"/>
                </a:lnTo>
                <a:lnTo>
                  <a:pt x="0" y="3793776"/>
                </a:lnTo>
                <a:lnTo>
                  <a:pt x="0" y="0"/>
                </a:lnTo>
                <a:close/>
              </a:path>
            </a:pathLst>
          </a:custGeom>
          <a:blipFill>
            <a:blip r:embed="rId4"/>
            <a:stretch>
              <a:fillRect l="0" t="0" r="0" b="0"/>
            </a:stretch>
          </a:blipFill>
        </p:spPr>
      </p:sp>
      <p:sp>
        <p:nvSpPr>
          <p:cNvPr name="Freeform 8" id="8"/>
          <p:cNvSpPr/>
          <p:nvPr/>
        </p:nvSpPr>
        <p:spPr>
          <a:xfrm flipH="false" flipV="false" rot="0">
            <a:off x="8704308" y="2176627"/>
            <a:ext cx="6217208" cy="3745868"/>
          </a:xfrm>
          <a:custGeom>
            <a:avLst/>
            <a:gdLst/>
            <a:ahLst/>
            <a:cxnLst/>
            <a:rect r="r" b="b" t="t" l="l"/>
            <a:pathLst>
              <a:path h="3745868" w="6217208">
                <a:moveTo>
                  <a:pt x="0" y="0"/>
                </a:moveTo>
                <a:lnTo>
                  <a:pt x="6217208" y="0"/>
                </a:lnTo>
                <a:lnTo>
                  <a:pt x="6217208" y="3745867"/>
                </a:lnTo>
                <a:lnTo>
                  <a:pt x="0" y="3745867"/>
                </a:lnTo>
                <a:lnTo>
                  <a:pt x="0" y="0"/>
                </a:lnTo>
                <a:close/>
              </a:path>
            </a:pathLst>
          </a:custGeom>
          <a:blipFill>
            <a:blip r:embed="rId5"/>
            <a:stretch>
              <a:fillRect l="0" t="0" r="0" b="0"/>
            </a:stretch>
          </a:blipFill>
        </p:spPr>
      </p:sp>
      <p:sp>
        <p:nvSpPr>
          <p:cNvPr name="TextBox 9" id="9"/>
          <p:cNvSpPr txBox="true"/>
          <p:nvPr/>
        </p:nvSpPr>
        <p:spPr>
          <a:xfrm rot="0">
            <a:off x="3951681" y="566902"/>
            <a:ext cx="10384637" cy="1609725"/>
          </a:xfrm>
          <a:prstGeom prst="rect">
            <a:avLst/>
          </a:prstGeom>
        </p:spPr>
        <p:txBody>
          <a:bodyPr anchor="t" rtlCol="false" tIns="0" lIns="0" bIns="0" rIns="0">
            <a:spAutoFit/>
          </a:bodyPr>
          <a:lstStyle/>
          <a:p>
            <a:pPr algn="ctr">
              <a:lnSpc>
                <a:spcPts val="12000"/>
              </a:lnSpc>
            </a:pPr>
            <a:r>
              <a:rPr lang="en-US" sz="12000">
                <a:solidFill>
                  <a:srgbClr val="051D40"/>
                </a:solidFill>
                <a:latin typeface="Genty"/>
                <a:ea typeface="Genty"/>
                <a:cs typeface="Genty"/>
                <a:sym typeface="Genty"/>
              </a:rPr>
              <a:t>READ DATA</a:t>
            </a:r>
          </a:p>
        </p:txBody>
      </p:sp>
      <p:sp>
        <p:nvSpPr>
          <p:cNvPr name="TextBox 10" id="10"/>
          <p:cNvSpPr txBox="true"/>
          <p:nvPr/>
        </p:nvSpPr>
        <p:spPr>
          <a:xfrm rot="0">
            <a:off x="1636566" y="7201190"/>
            <a:ext cx="13038030" cy="2733675"/>
          </a:xfrm>
          <a:prstGeom prst="rect">
            <a:avLst/>
          </a:prstGeom>
        </p:spPr>
        <p:txBody>
          <a:bodyPr anchor="t" rtlCol="false" tIns="0" lIns="0" bIns="0" rIns="0">
            <a:spAutoFit/>
          </a:bodyPr>
          <a:lstStyle/>
          <a:p>
            <a:pPr algn="ctr">
              <a:lnSpc>
                <a:spcPts val="3120"/>
              </a:lnSpc>
            </a:pPr>
            <a:r>
              <a:rPr lang="en-US" sz="2600">
                <a:solidFill>
                  <a:srgbClr val="051D40"/>
                </a:solidFill>
                <a:latin typeface="Nunito Sans"/>
                <a:ea typeface="Nunito Sans"/>
                <a:cs typeface="Nunito Sans"/>
                <a:sym typeface="Nunito Sans"/>
              </a:rPr>
              <a:t>The read data step above was performed by loading the Digits dataset from Scikit-learn into a DataFrame format using the Pandas library. This dataset consists of 1,797 entries with 65 columns (64 pixel intensity features and 1 target label). Each feature column represents a pixel value from an 8x8 grayscale image, with values ranging from 0 to 16, while the target column contains integer labels (0-9), representing the digit in the image. After reading the data, the first few rows are displayed to provide an overview of the dataset structure.</a:t>
            </a:r>
          </a:p>
        </p:txBody>
      </p:sp>
      <p:sp>
        <p:nvSpPr>
          <p:cNvPr name="Freeform 11" id="11"/>
          <p:cNvSpPr/>
          <p:nvPr/>
        </p:nvSpPr>
        <p:spPr>
          <a:xfrm flipH="false" flipV="false" rot="0">
            <a:off x="15226316" y="1028700"/>
            <a:ext cx="2693743" cy="6135249"/>
          </a:xfrm>
          <a:custGeom>
            <a:avLst/>
            <a:gdLst/>
            <a:ahLst/>
            <a:cxnLst/>
            <a:rect r="r" b="b" t="t" l="l"/>
            <a:pathLst>
              <a:path h="6135249" w="2693743">
                <a:moveTo>
                  <a:pt x="0" y="0"/>
                </a:moveTo>
                <a:lnTo>
                  <a:pt x="2693743" y="0"/>
                </a:lnTo>
                <a:lnTo>
                  <a:pt x="2693743" y="6135249"/>
                </a:lnTo>
                <a:lnTo>
                  <a:pt x="0" y="6135249"/>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82463" y="8026486"/>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74468" y="-6236912"/>
            <a:ext cx="8424068" cy="8413538"/>
          </a:xfrm>
          <a:custGeom>
            <a:avLst/>
            <a:gdLst/>
            <a:ahLst/>
            <a:cxnLst/>
            <a:rect r="r" b="b" t="t" l="l"/>
            <a:pathLst>
              <a:path h="8413538" w="842406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89223" y="2486089"/>
            <a:ext cx="11301259" cy="5820148"/>
          </a:xfrm>
          <a:custGeom>
            <a:avLst/>
            <a:gdLst/>
            <a:ahLst/>
            <a:cxnLst/>
            <a:rect r="r" b="b" t="t" l="l"/>
            <a:pathLst>
              <a:path h="5820148" w="11301259">
                <a:moveTo>
                  <a:pt x="0" y="0"/>
                </a:moveTo>
                <a:lnTo>
                  <a:pt x="11301259" y="0"/>
                </a:lnTo>
                <a:lnTo>
                  <a:pt x="11301259" y="5820148"/>
                </a:lnTo>
                <a:lnTo>
                  <a:pt x="0" y="5820148"/>
                </a:lnTo>
                <a:lnTo>
                  <a:pt x="0" y="0"/>
                </a:lnTo>
                <a:close/>
              </a:path>
            </a:pathLst>
          </a:custGeom>
          <a:blipFill>
            <a:blip r:embed="rId4"/>
            <a:stretch>
              <a:fillRect l="0" t="0" r="0" b="0"/>
            </a:stretch>
          </a:blipFill>
        </p:spPr>
      </p:sp>
      <p:sp>
        <p:nvSpPr>
          <p:cNvPr name="Freeform 5" id="5"/>
          <p:cNvSpPr/>
          <p:nvPr/>
        </p:nvSpPr>
        <p:spPr>
          <a:xfrm flipH="false" flipV="false" rot="0">
            <a:off x="12726103" y="1992803"/>
            <a:ext cx="5112720" cy="6313435"/>
          </a:xfrm>
          <a:custGeom>
            <a:avLst/>
            <a:gdLst/>
            <a:ahLst/>
            <a:cxnLst/>
            <a:rect r="r" b="b" t="t" l="l"/>
            <a:pathLst>
              <a:path h="6313435" w="5112720">
                <a:moveTo>
                  <a:pt x="0" y="0"/>
                </a:moveTo>
                <a:lnTo>
                  <a:pt x="5112720" y="0"/>
                </a:lnTo>
                <a:lnTo>
                  <a:pt x="5112720" y="6313434"/>
                </a:lnTo>
                <a:lnTo>
                  <a:pt x="0" y="6313434"/>
                </a:lnTo>
                <a:lnTo>
                  <a:pt x="0" y="0"/>
                </a:lnTo>
                <a:close/>
              </a:path>
            </a:pathLst>
          </a:custGeom>
          <a:blipFill>
            <a:blip r:embed="rId5"/>
            <a:stretch>
              <a:fillRect l="0" t="0" r="0" b="0"/>
            </a:stretch>
          </a:blipFill>
        </p:spPr>
      </p:sp>
      <p:sp>
        <p:nvSpPr>
          <p:cNvPr name="TextBox 6" id="6"/>
          <p:cNvSpPr txBox="true"/>
          <p:nvPr/>
        </p:nvSpPr>
        <p:spPr>
          <a:xfrm rot="0">
            <a:off x="3951681" y="862480"/>
            <a:ext cx="10384637" cy="1130322"/>
          </a:xfrm>
          <a:prstGeom prst="rect">
            <a:avLst/>
          </a:prstGeom>
        </p:spPr>
        <p:txBody>
          <a:bodyPr anchor="t" rtlCol="false" tIns="0" lIns="0" bIns="0" rIns="0">
            <a:spAutoFit/>
          </a:bodyPr>
          <a:lstStyle/>
          <a:p>
            <a:pPr algn="ctr">
              <a:lnSpc>
                <a:spcPts val="8500"/>
              </a:lnSpc>
            </a:pPr>
            <a:r>
              <a:rPr lang="en-US" sz="8500">
                <a:solidFill>
                  <a:srgbClr val="051D40"/>
                </a:solidFill>
                <a:latin typeface="Genty"/>
                <a:ea typeface="Genty"/>
                <a:cs typeface="Genty"/>
                <a:sym typeface="Genty"/>
              </a:rPr>
              <a:t>READ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82463" y="8026486"/>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74468" y="-6236912"/>
            <a:ext cx="8424068" cy="8413538"/>
          </a:xfrm>
          <a:custGeom>
            <a:avLst/>
            <a:gdLst/>
            <a:ahLst/>
            <a:cxnLst/>
            <a:rect r="r" b="b" t="t" l="l"/>
            <a:pathLst>
              <a:path h="8413538" w="842406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77392" y="2517572"/>
            <a:ext cx="13984739" cy="5873590"/>
          </a:xfrm>
          <a:custGeom>
            <a:avLst/>
            <a:gdLst/>
            <a:ahLst/>
            <a:cxnLst/>
            <a:rect r="r" b="b" t="t" l="l"/>
            <a:pathLst>
              <a:path h="5873590" w="13984739">
                <a:moveTo>
                  <a:pt x="0" y="0"/>
                </a:moveTo>
                <a:lnTo>
                  <a:pt x="13984738" y="0"/>
                </a:lnTo>
                <a:lnTo>
                  <a:pt x="13984738" y="5873591"/>
                </a:lnTo>
                <a:lnTo>
                  <a:pt x="0" y="5873591"/>
                </a:lnTo>
                <a:lnTo>
                  <a:pt x="0" y="0"/>
                </a:lnTo>
                <a:close/>
              </a:path>
            </a:pathLst>
          </a:custGeom>
          <a:blipFill>
            <a:blip r:embed="rId4"/>
            <a:stretch>
              <a:fillRect l="0" t="0" r="0" b="0"/>
            </a:stretch>
          </a:blipFill>
        </p:spPr>
      </p:sp>
      <p:sp>
        <p:nvSpPr>
          <p:cNvPr name="TextBox 5" id="5"/>
          <p:cNvSpPr txBox="true"/>
          <p:nvPr/>
        </p:nvSpPr>
        <p:spPr>
          <a:xfrm rot="0">
            <a:off x="3649600" y="544501"/>
            <a:ext cx="10384637" cy="1130322"/>
          </a:xfrm>
          <a:prstGeom prst="rect">
            <a:avLst/>
          </a:prstGeom>
        </p:spPr>
        <p:txBody>
          <a:bodyPr anchor="t" rtlCol="false" tIns="0" lIns="0" bIns="0" rIns="0">
            <a:spAutoFit/>
          </a:bodyPr>
          <a:lstStyle/>
          <a:p>
            <a:pPr algn="ctr">
              <a:lnSpc>
                <a:spcPts val="8500"/>
              </a:lnSpc>
            </a:pPr>
            <a:r>
              <a:rPr lang="en-US" sz="8500">
                <a:solidFill>
                  <a:srgbClr val="051D40"/>
                </a:solidFill>
                <a:latin typeface="Genty"/>
                <a:ea typeface="Genty"/>
                <a:cs typeface="Genty"/>
                <a:sym typeface="Genty"/>
              </a:rPr>
              <a:t>READ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17732" y="7102154"/>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83010" y="-4628577"/>
            <a:ext cx="7766021" cy="7756313"/>
          </a:xfrm>
          <a:custGeom>
            <a:avLst/>
            <a:gdLst/>
            <a:ahLst/>
            <a:cxnLst/>
            <a:rect r="r" b="b" t="t" l="l"/>
            <a:pathLst>
              <a:path h="7756313" w="7766021">
                <a:moveTo>
                  <a:pt x="0" y="0"/>
                </a:moveTo>
                <a:lnTo>
                  <a:pt x="7766020" y="0"/>
                </a:lnTo>
                <a:lnTo>
                  <a:pt x="7766020" y="7756313"/>
                </a:lnTo>
                <a:lnTo>
                  <a:pt x="0" y="7756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585234" y="2831712"/>
            <a:ext cx="11117531" cy="4623576"/>
          </a:xfrm>
          <a:custGeom>
            <a:avLst/>
            <a:gdLst/>
            <a:ahLst/>
            <a:cxnLst/>
            <a:rect r="r" b="b" t="t" l="l"/>
            <a:pathLst>
              <a:path h="4623576" w="11117531">
                <a:moveTo>
                  <a:pt x="0" y="0"/>
                </a:moveTo>
                <a:lnTo>
                  <a:pt x="11117532" y="0"/>
                </a:lnTo>
                <a:lnTo>
                  <a:pt x="11117532" y="4623576"/>
                </a:lnTo>
                <a:lnTo>
                  <a:pt x="0" y="4623576"/>
                </a:lnTo>
                <a:lnTo>
                  <a:pt x="0" y="0"/>
                </a:lnTo>
                <a:close/>
              </a:path>
            </a:pathLst>
          </a:custGeom>
          <a:blipFill>
            <a:blip r:embed="rId4"/>
            <a:stretch>
              <a:fillRect l="0" t="0" r="0" b="0"/>
            </a:stretch>
          </a:blipFill>
        </p:spPr>
      </p:sp>
      <p:sp>
        <p:nvSpPr>
          <p:cNvPr name="Freeform 5" id="5"/>
          <p:cNvSpPr/>
          <p:nvPr/>
        </p:nvSpPr>
        <p:spPr>
          <a:xfrm flipH="false" flipV="false" rot="0">
            <a:off x="3401507" y="7836288"/>
            <a:ext cx="11301259" cy="1412657"/>
          </a:xfrm>
          <a:custGeom>
            <a:avLst/>
            <a:gdLst/>
            <a:ahLst/>
            <a:cxnLst/>
            <a:rect r="r" b="b" t="t" l="l"/>
            <a:pathLst>
              <a:path h="1412657" w="11301259">
                <a:moveTo>
                  <a:pt x="0" y="0"/>
                </a:moveTo>
                <a:lnTo>
                  <a:pt x="11301259" y="0"/>
                </a:lnTo>
                <a:lnTo>
                  <a:pt x="11301259" y="1412658"/>
                </a:lnTo>
                <a:lnTo>
                  <a:pt x="0" y="1412658"/>
                </a:lnTo>
                <a:lnTo>
                  <a:pt x="0" y="0"/>
                </a:lnTo>
                <a:close/>
              </a:path>
            </a:pathLst>
          </a:custGeom>
          <a:blipFill>
            <a:blip r:embed="rId5"/>
            <a:stretch>
              <a:fillRect l="0" t="0" r="0" b="0"/>
            </a:stretch>
          </a:blipFill>
        </p:spPr>
      </p:sp>
      <p:sp>
        <p:nvSpPr>
          <p:cNvPr name="TextBox 6" id="6"/>
          <p:cNvSpPr txBox="true"/>
          <p:nvPr/>
        </p:nvSpPr>
        <p:spPr>
          <a:xfrm rot="0">
            <a:off x="4978968" y="434101"/>
            <a:ext cx="8735668" cy="2017269"/>
          </a:xfrm>
          <a:prstGeom prst="rect">
            <a:avLst/>
          </a:prstGeom>
        </p:spPr>
        <p:txBody>
          <a:bodyPr anchor="t" rtlCol="false" tIns="0" lIns="0" bIns="0" rIns="0">
            <a:spAutoFit/>
          </a:bodyPr>
          <a:lstStyle/>
          <a:p>
            <a:pPr algn="ctr">
              <a:lnSpc>
                <a:spcPts val="7795"/>
              </a:lnSpc>
            </a:pPr>
            <a:r>
              <a:rPr lang="en-US" sz="7795">
                <a:solidFill>
                  <a:srgbClr val="051D40"/>
                </a:solidFill>
                <a:latin typeface="Genty"/>
                <a:ea typeface="Genty"/>
                <a:cs typeface="Genty"/>
                <a:sym typeface="Genty"/>
              </a:rPr>
              <a:t>Exploratory Data Analysis (EDA)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82463" y="8026486"/>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74468" y="-6236912"/>
            <a:ext cx="8424068" cy="8413538"/>
          </a:xfrm>
          <a:custGeom>
            <a:avLst/>
            <a:gdLst/>
            <a:ahLst/>
            <a:cxnLst/>
            <a:rect r="r" b="b" t="t" l="l"/>
            <a:pathLst>
              <a:path h="8413538" w="842406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01772" y="2644164"/>
            <a:ext cx="15057528" cy="1587868"/>
          </a:xfrm>
          <a:custGeom>
            <a:avLst/>
            <a:gdLst/>
            <a:ahLst/>
            <a:cxnLst/>
            <a:rect r="r" b="b" t="t" l="l"/>
            <a:pathLst>
              <a:path h="1587868" w="15057528">
                <a:moveTo>
                  <a:pt x="0" y="0"/>
                </a:moveTo>
                <a:lnTo>
                  <a:pt x="15057528" y="0"/>
                </a:lnTo>
                <a:lnTo>
                  <a:pt x="15057528" y="1587868"/>
                </a:lnTo>
                <a:lnTo>
                  <a:pt x="0" y="1587868"/>
                </a:lnTo>
                <a:lnTo>
                  <a:pt x="0" y="0"/>
                </a:lnTo>
                <a:close/>
              </a:path>
            </a:pathLst>
          </a:custGeom>
          <a:blipFill>
            <a:blip r:embed="rId4"/>
            <a:stretch>
              <a:fillRect l="0" t="0" r="0" b="-24462"/>
            </a:stretch>
          </a:blipFill>
        </p:spPr>
      </p:sp>
      <p:grpSp>
        <p:nvGrpSpPr>
          <p:cNvPr name="Group 5" id="5"/>
          <p:cNvGrpSpPr/>
          <p:nvPr/>
        </p:nvGrpSpPr>
        <p:grpSpPr>
          <a:xfrm rot="0">
            <a:off x="2782638" y="7764848"/>
            <a:ext cx="7450844" cy="2248500"/>
            <a:chOff x="0" y="0"/>
            <a:chExt cx="1176730" cy="355111"/>
          </a:xfrm>
        </p:grpSpPr>
        <p:sp>
          <p:nvSpPr>
            <p:cNvPr name="Freeform 6" id="6"/>
            <p:cNvSpPr/>
            <p:nvPr/>
          </p:nvSpPr>
          <p:spPr>
            <a:xfrm flipH="false" flipV="false" rot="0">
              <a:off x="0" y="0"/>
              <a:ext cx="1176730" cy="355111"/>
            </a:xfrm>
            <a:custGeom>
              <a:avLst/>
              <a:gdLst/>
              <a:ahLst/>
              <a:cxnLst/>
              <a:rect r="r" b="b" t="t" l="l"/>
              <a:pathLst>
                <a:path h="355111" w="1176730">
                  <a:moveTo>
                    <a:pt x="52992" y="0"/>
                  </a:moveTo>
                  <a:lnTo>
                    <a:pt x="1123738" y="0"/>
                  </a:lnTo>
                  <a:cubicBezTo>
                    <a:pt x="1153005" y="0"/>
                    <a:pt x="1176730" y="23725"/>
                    <a:pt x="1176730" y="52992"/>
                  </a:cubicBezTo>
                  <a:lnTo>
                    <a:pt x="1176730" y="302119"/>
                  </a:lnTo>
                  <a:cubicBezTo>
                    <a:pt x="1176730" y="331386"/>
                    <a:pt x="1153005" y="355111"/>
                    <a:pt x="1123738" y="355111"/>
                  </a:cubicBezTo>
                  <a:lnTo>
                    <a:pt x="52992" y="355111"/>
                  </a:lnTo>
                  <a:cubicBezTo>
                    <a:pt x="23725" y="355111"/>
                    <a:pt x="0" y="331386"/>
                    <a:pt x="0" y="302119"/>
                  </a:cubicBezTo>
                  <a:lnTo>
                    <a:pt x="0" y="52992"/>
                  </a:lnTo>
                  <a:cubicBezTo>
                    <a:pt x="0" y="23725"/>
                    <a:pt x="23725" y="0"/>
                    <a:pt x="52992" y="0"/>
                  </a:cubicBezTo>
                  <a:close/>
                </a:path>
              </a:pathLst>
            </a:custGeom>
            <a:solidFill>
              <a:srgbClr val="B1D4E0"/>
            </a:solidFill>
          </p:spPr>
        </p:sp>
        <p:sp>
          <p:nvSpPr>
            <p:cNvPr name="TextBox 7" id="7"/>
            <p:cNvSpPr txBox="true"/>
            <p:nvPr/>
          </p:nvSpPr>
          <p:spPr>
            <a:xfrm>
              <a:off x="0" y="-38100"/>
              <a:ext cx="1176730" cy="39321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201772" y="4670263"/>
            <a:ext cx="11301259" cy="2669922"/>
          </a:xfrm>
          <a:custGeom>
            <a:avLst/>
            <a:gdLst/>
            <a:ahLst/>
            <a:cxnLst/>
            <a:rect r="r" b="b" t="t" l="l"/>
            <a:pathLst>
              <a:path h="2669922" w="11301259">
                <a:moveTo>
                  <a:pt x="0" y="0"/>
                </a:moveTo>
                <a:lnTo>
                  <a:pt x="11301259" y="0"/>
                </a:lnTo>
                <a:lnTo>
                  <a:pt x="11301259" y="2669922"/>
                </a:lnTo>
                <a:lnTo>
                  <a:pt x="0" y="2669922"/>
                </a:lnTo>
                <a:lnTo>
                  <a:pt x="0" y="0"/>
                </a:lnTo>
                <a:close/>
              </a:path>
            </a:pathLst>
          </a:custGeom>
          <a:blipFill>
            <a:blip r:embed="rId5"/>
            <a:stretch>
              <a:fillRect l="0" t="0" r="0" b="0"/>
            </a:stretch>
          </a:blipFill>
        </p:spPr>
      </p:sp>
      <p:sp>
        <p:nvSpPr>
          <p:cNvPr name="TextBox 9" id="9"/>
          <p:cNvSpPr txBox="true"/>
          <p:nvPr/>
        </p:nvSpPr>
        <p:spPr>
          <a:xfrm rot="0">
            <a:off x="3951681" y="161925"/>
            <a:ext cx="10384637" cy="1130322"/>
          </a:xfrm>
          <a:prstGeom prst="rect">
            <a:avLst/>
          </a:prstGeom>
        </p:spPr>
        <p:txBody>
          <a:bodyPr anchor="t" rtlCol="false" tIns="0" lIns="0" bIns="0" rIns="0">
            <a:spAutoFit/>
          </a:bodyPr>
          <a:lstStyle/>
          <a:p>
            <a:pPr algn="ctr">
              <a:lnSpc>
                <a:spcPts val="8500"/>
              </a:lnSpc>
            </a:pPr>
            <a:r>
              <a:rPr lang="en-US" sz="8500">
                <a:solidFill>
                  <a:srgbClr val="051D40"/>
                </a:solidFill>
                <a:latin typeface="Genty"/>
                <a:ea typeface="Genty"/>
                <a:cs typeface="Genty"/>
                <a:sym typeface="Genty"/>
              </a:rPr>
              <a:t>Splitting Data</a:t>
            </a:r>
          </a:p>
        </p:txBody>
      </p:sp>
      <p:sp>
        <p:nvSpPr>
          <p:cNvPr name="TextBox 10" id="10"/>
          <p:cNvSpPr txBox="true"/>
          <p:nvPr/>
        </p:nvSpPr>
        <p:spPr>
          <a:xfrm rot="0">
            <a:off x="520390" y="8026486"/>
            <a:ext cx="11301259" cy="1143000"/>
          </a:xfrm>
          <a:prstGeom prst="rect">
            <a:avLst/>
          </a:prstGeom>
        </p:spPr>
        <p:txBody>
          <a:bodyPr anchor="t" rtlCol="false" tIns="0" lIns="0" bIns="0" rIns="0">
            <a:spAutoFit/>
          </a:bodyPr>
          <a:lstStyle/>
          <a:p>
            <a:pPr algn="ctr">
              <a:lnSpc>
                <a:spcPts val="4568"/>
              </a:lnSpc>
            </a:pPr>
            <a:r>
              <a:rPr lang="en-US" sz="3806">
                <a:solidFill>
                  <a:srgbClr val="051D40"/>
                </a:solidFill>
                <a:latin typeface="Nunito Sans"/>
                <a:ea typeface="Nunito Sans"/>
                <a:cs typeface="Nunito Sans"/>
                <a:sym typeface="Nunito Sans"/>
              </a:rPr>
              <a:t>split data : 70% data train</a:t>
            </a:r>
          </a:p>
          <a:p>
            <a:pPr algn="ctr">
              <a:lnSpc>
                <a:spcPts val="4568"/>
              </a:lnSpc>
            </a:pPr>
            <a:r>
              <a:rPr lang="en-US" sz="3806">
                <a:solidFill>
                  <a:srgbClr val="051D40"/>
                </a:solidFill>
                <a:latin typeface="Nunito Sans"/>
                <a:ea typeface="Nunito Sans"/>
                <a:cs typeface="Nunito Sans"/>
                <a:sym typeface="Nunito Sans"/>
              </a:rPr>
              <a:t>                  30% data test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7FF"/>
        </a:solidFill>
      </p:bgPr>
    </p:bg>
    <p:spTree>
      <p:nvGrpSpPr>
        <p:cNvPr id="1" name=""/>
        <p:cNvGrpSpPr/>
        <p:nvPr/>
      </p:nvGrpSpPr>
      <p:grpSpPr>
        <a:xfrm>
          <a:off x="0" y="0"/>
          <a:ext cx="0" cy="0"/>
          <a:chOff x="0" y="0"/>
          <a:chExt cx="0" cy="0"/>
        </a:xfrm>
      </p:grpSpPr>
      <p:sp>
        <p:nvSpPr>
          <p:cNvPr name="Freeform 2" id="2"/>
          <p:cNvSpPr/>
          <p:nvPr/>
        </p:nvSpPr>
        <p:spPr>
          <a:xfrm flipH="false" flipV="false" rot="0">
            <a:off x="15282463" y="8026486"/>
            <a:ext cx="8424068" cy="8413538"/>
          </a:xfrm>
          <a:custGeom>
            <a:avLst/>
            <a:gdLst/>
            <a:ahLst/>
            <a:cxnLst/>
            <a:rect r="r" b="b" t="t" l="l"/>
            <a:pathLst>
              <a:path h="8413538" w="8424068">
                <a:moveTo>
                  <a:pt x="0" y="0"/>
                </a:moveTo>
                <a:lnTo>
                  <a:pt x="8424068" y="0"/>
                </a:lnTo>
                <a:lnTo>
                  <a:pt x="8424068" y="8413538"/>
                </a:lnTo>
                <a:lnTo>
                  <a:pt x="0" y="8413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74468" y="-6236912"/>
            <a:ext cx="8424068" cy="8413538"/>
          </a:xfrm>
          <a:custGeom>
            <a:avLst/>
            <a:gdLst/>
            <a:ahLst/>
            <a:cxnLst/>
            <a:rect r="r" b="b" t="t" l="l"/>
            <a:pathLst>
              <a:path h="8413538" w="8424068">
                <a:moveTo>
                  <a:pt x="0" y="0"/>
                </a:moveTo>
                <a:lnTo>
                  <a:pt x="8424068" y="0"/>
                </a:lnTo>
                <a:lnTo>
                  <a:pt x="8424068" y="8413539"/>
                </a:lnTo>
                <a:lnTo>
                  <a:pt x="0" y="8413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951681" y="161925"/>
            <a:ext cx="10384637" cy="1130322"/>
          </a:xfrm>
          <a:prstGeom prst="rect">
            <a:avLst/>
          </a:prstGeom>
        </p:spPr>
        <p:txBody>
          <a:bodyPr anchor="t" rtlCol="false" tIns="0" lIns="0" bIns="0" rIns="0">
            <a:spAutoFit/>
          </a:bodyPr>
          <a:lstStyle/>
          <a:p>
            <a:pPr algn="ctr">
              <a:lnSpc>
                <a:spcPts val="8500"/>
              </a:lnSpc>
            </a:pPr>
            <a:r>
              <a:rPr lang="en-US" sz="8500">
                <a:solidFill>
                  <a:srgbClr val="051D40"/>
                </a:solidFill>
                <a:latin typeface="Genty"/>
                <a:ea typeface="Genty"/>
                <a:cs typeface="Genty"/>
                <a:sym typeface="Genty"/>
              </a:rPr>
              <a:t>Train the Model</a:t>
            </a:r>
          </a:p>
        </p:txBody>
      </p:sp>
      <p:sp>
        <p:nvSpPr>
          <p:cNvPr name="Freeform 5" id="5"/>
          <p:cNvSpPr/>
          <p:nvPr/>
        </p:nvSpPr>
        <p:spPr>
          <a:xfrm flipH="false" flipV="false" rot="0">
            <a:off x="0" y="1028700"/>
            <a:ext cx="9769720" cy="5666438"/>
          </a:xfrm>
          <a:custGeom>
            <a:avLst/>
            <a:gdLst/>
            <a:ahLst/>
            <a:cxnLst/>
            <a:rect r="r" b="b" t="t" l="l"/>
            <a:pathLst>
              <a:path h="5666438" w="9769720">
                <a:moveTo>
                  <a:pt x="0" y="0"/>
                </a:moveTo>
                <a:lnTo>
                  <a:pt x="9769720" y="0"/>
                </a:lnTo>
                <a:lnTo>
                  <a:pt x="9769720" y="5666438"/>
                </a:lnTo>
                <a:lnTo>
                  <a:pt x="0" y="5666438"/>
                </a:lnTo>
                <a:lnTo>
                  <a:pt x="0" y="0"/>
                </a:lnTo>
                <a:close/>
              </a:path>
            </a:pathLst>
          </a:custGeom>
          <a:blipFill>
            <a:blip r:embed="rId4"/>
            <a:stretch>
              <a:fillRect l="0" t="0" r="0" b="0"/>
            </a:stretch>
          </a:blipFill>
        </p:spPr>
      </p:sp>
      <p:sp>
        <p:nvSpPr>
          <p:cNvPr name="Freeform 6" id="6"/>
          <p:cNvSpPr/>
          <p:nvPr/>
        </p:nvSpPr>
        <p:spPr>
          <a:xfrm flipH="false" flipV="false" rot="0">
            <a:off x="10062829" y="1138508"/>
            <a:ext cx="8820643" cy="3539283"/>
          </a:xfrm>
          <a:custGeom>
            <a:avLst/>
            <a:gdLst/>
            <a:ahLst/>
            <a:cxnLst/>
            <a:rect r="r" b="b" t="t" l="l"/>
            <a:pathLst>
              <a:path h="3539283" w="8820643">
                <a:moveTo>
                  <a:pt x="0" y="0"/>
                </a:moveTo>
                <a:lnTo>
                  <a:pt x="8820643" y="0"/>
                </a:lnTo>
                <a:lnTo>
                  <a:pt x="8820643" y="3539283"/>
                </a:lnTo>
                <a:lnTo>
                  <a:pt x="0" y="3539283"/>
                </a:lnTo>
                <a:lnTo>
                  <a:pt x="0" y="0"/>
                </a:lnTo>
                <a:close/>
              </a:path>
            </a:pathLst>
          </a:custGeom>
          <a:blipFill>
            <a:blip r:embed="rId5"/>
            <a:stretch>
              <a:fillRect l="0" t="0" r="0" b="0"/>
            </a:stretch>
          </a:blipFill>
        </p:spPr>
      </p:sp>
      <p:sp>
        <p:nvSpPr>
          <p:cNvPr name="Freeform 7" id="7"/>
          <p:cNvSpPr/>
          <p:nvPr/>
        </p:nvSpPr>
        <p:spPr>
          <a:xfrm flipH="false" flipV="false" rot="0">
            <a:off x="762021" y="7609518"/>
            <a:ext cx="10178097" cy="1998154"/>
          </a:xfrm>
          <a:custGeom>
            <a:avLst/>
            <a:gdLst/>
            <a:ahLst/>
            <a:cxnLst/>
            <a:rect r="r" b="b" t="t" l="l"/>
            <a:pathLst>
              <a:path h="1998154" w="10178097">
                <a:moveTo>
                  <a:pt x="0" y="0"/>
                </a:moveTo>
                <a:lnTo>
                  <a:pt x="10178097" y="0"/>
                </a:lnTo>
                <a:lnTo>
                  <a:pt x="10178097" y="1998154"/>
                </a:lnTo>
                <a:lnTo>
                  <a:pt x="0" y="1998154"/>
                </a:lnTo>
                <a:lnTo>
                  <a:pt x="0" y="0"/>
                </a:lnTo>
                <a:close/>
              </a:path>
            </a:pathLst>
          </a:custGeom>
          <a:blipFill>
            <a:blip r:embed="rId6"/>
            <a:stretch>
              <a:fillRect l="0" t="0" r="0" b="0"/>
            </a:stretch>
          </a:blipFill>
        </p:spPr>
      </p:sp>
      <p:grpSp>
        <p:nvGrpSpPr>
          <p:cNvPr name="Group 8" id="8"/>
          <p:cNvGrpSpPr/>
          <p:nvPr/>
        </p:nvGrpSpPr>
        <p:grpSpPr>
          <a:xfrm rot="0">
            <a:off x="10610897" y="5570888"/>
            <a:ext cx="7450844" cy="2248500"/>
            <a:chOff x="0" y="0"/>
            <a:chExt cx="1176730" cy="355111"/>
          </a:xfrm>
        </p:grpSpPr>
        <p:sp>
          <p:nvSpPr>
            <p:cNvPr name="Freeform 9" id="9"/>
            <p:cNvSpPr/>
            <p:nvPr/>
          </p:nvSpPr>
          <p:spPr>
            <a:xfrm flipH="false" flipV="false" rot="0">
              <a:off x="0" y="0"/>
              <a:ext cx="1176730" cy="355111"/>
            </a:xfrm>
            <a:custGeom>
              <a:avLst/>
              <a:gdLst/>
              <a:ahLst/>
              <a:cxnLst/>
              <a:rect r="r" b="b" t="t" l="l"/>
              <a:pathLst>
                <a:path h="355111" w="1176730">
                  <a:moveTo>
                    <a:pt x="52992" y="0"/>
                  </a:moveTo>
                  <a:lnTo>
                    <a:pt x="1123738" y="0"/>
                  </a:lnTo>
                  <a:cubicBezTo>
                    <a:pt x="1153005" y="0"/>
                    <a:pt x="1176730" y="23725"/>
                    <a:pt x="1176730" y="52992"/>
                  </a:cubicBezTo>
                  <a:lnTo>
                    <a:pt x="1176730" y="302119"/>
                  </a:lnTo>
                  <a:cubicBezTo>
                    <a:pt x="1176730" y="331386"/>
                    <a:pt x="1153005" y="355111"/>
                    <a:pt x="1123738" y="355111"/>
                  </a:cubicBezTo>
                  <a:lnTo>
                    <a:pt x="52992" y="355111"/>
                  </a:lnTo>
                  <a:cubicBezTo>
                    <a:pt x="23725" y="355111"/>
                    <a:pt x="0" y="331386"/>
                    <a:pt x="0" y="302119"/>
                  </a:cubicBezTo>
                  <a:lnTo>
                    <a:pt x="0" y="52992"/>
                  </a:lnTo>
                  <a:cubicBezTo>
                    <a:pt x="0" y="23725"/>
                    <a:pt x="23725" y="0"/>
                    <a:pt x="52992" y="0"/>
                  </a:cubicBezTo>
                  <a:close/>
                </a:path>
              </a:pathLst>
            </a:custGeom>
            <a:solidFill>
              <a:srgbClr val="B1D4E0"/>
            </a:solidFill>
          </p:spPr>
        </p:sp>
        <p:sp>
          <p:nvSpPr>
            <p:cNvPr name="TextBox 10" id="10"/>
            <p:cNvSpPr txBox="true"/>
            <p:nvPr/>
          </p:nvSpPr>
          <p:spPr>
            <a:xfrm>
              <a:off x="0" y="-38100"/>
              <a:ext cx="1176730" cy="39321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610897" y="5847730"/>
            <a:ext cx="7450844" cy="1323340"/>
          </a:xfrm>
          <a:prstGeom prst="rect">
            <a:avLst/>
          </a:prstGeom>
        </p:spPr>
        <p:txBody>
          <a:bodyPr anchor="t" rtlCol="false" tIns="0" lIns="0" bIns="0" rIns="0">
            <a:spAutoFit/>
          </a:bodyPr>
          <a:lstStyle/>
          <a:p>
            <a:pPr algn="ctr">
              <a:lnSpc>
                <a:spcPts val="2659"/>
              </a:lnSpc>
              <a:spcBef>
                <a:spcPct val="0"/>
              </a:spcBef>
            </a:pPr>
            <a:r>
              <a:rPr lang="en-US" sz="1899">
                <a:solidFill>
                  <a:srgbClr val="051D40"/>
                </a:solidFill>
                <a:latin typeface="Canva Sans"/>
                <a:ea typeface="Canva Sans"/>
                <a:cs typeface="Canva Sans"/>
                <a:sym typeface="Canva Sans"/>
              </a:rPr>
              <a:t>Comparing several classification models on the Digits dataset from sklearn.datasets.load_digits(). This code will use K-Nearest Neighbors (KNN), Support Vector Machine (SVM), and Decision Tree, , then compare their accuracy using cross-validation.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DAGgUJjU0Ps</dc:identifier>
  <dcterms:modified xsi:type="dcterms:W3CDTF">2011-08-01T06:04:30Z</dcterms:modified>
  <cp:revision>1</cp:revision>
  <dc:title>Blue and White Abstract Modern Simple Creative Portfolio Presentation</dc:title>
</cp:coreProperties>
</file>